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5143500" type="screen16x9"/>
  <p:notesSz cx="6858000" cy="9144000"/>
  <p:embeddedFontLst>
    <p:embeddedFont>
      <p:font typeface="Impact" pitchFamily="34" charset="0"/>
      <p:regular r:id="rId13"/>
    </p:embeddedFont>
    <p:embeddedFont>
      <p:font typeface="Lobster" charset="-52"/>
      <p:regular r:id="rId14"/>
    </p:embeddedFont>
    <p:embeddedFont>
      <p:font typeface="Oswald" charset="-52"/>
      <p:regular r:id="rId15"/>
      <p:bold r:id="rId16"/>
    </p:embeddedFont>
    <p:embeddedFont>
      <p:font typeface="Comfortaa" charset="0"/>
      <p:regular r:id="rId17"/>
      <p:bold r:id="rId18"/>
    </p:embeddedFont>
    <p:embeddedFont>
      <p:font typeface="Caveat" charset="0"/>
      <p:regular r:id="rId19"/>
      <p:bold r:id="rId2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112" d="100"/>
          <a:sy n="112" d="100"/>
        </p:scale>
        <p:origin x="-738" y="-8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99abaccd36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99abaccd36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99abaccd36_1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" name="Google Shape;69;g99abaccd36_1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g99abaccd36_1_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5" name="Google Shape;75;g99abaccd36_1_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g9a4e4b786b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g9a4e4b786b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9a4e4b786b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Google Shape;90;g9a4e4b786b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9a4e4b786b_7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" name="Google Shape;98;g9a4e4b786b_7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g9a4e4b786b_8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" name="Google Shape;106;g9a4e4b786b_8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9a4e4b786b_8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5" name="Google Shape;115;g9a4e4b786b_8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sibhnur.ru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AD1DC"/>
        </a:solid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xfrm>
            <a:off x="311700" y="169700"/>
            <a:ext cx="8520600" cy="215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600" dirty="0" smtClean="0">
                <a:solidFill>
                  <a:srgbClr val="0000FF"/>
                </a:solidFill>
              </a:rPr>
              <a:t>ГАУ «КЦСОН города Каменска-Уральского»</a:t>
            </a:r>
            <a:br>
              <a:rPr lang="ru" sz="1600" dirty="0" smtClean="0">
                <a:solidFill>
                  <a:srgbClr val="0000FF"/>
                </a:solidFill>
              </a:rPr>
            </a:br>
            <a:r>
              <a:rPr lang="ru" sz="2800" dirty="0" smtClean="0">
                <a:solidFill>
                  <a:srgbClr val="0000FF"/>
                </a:solidFill>
              </a:rPr>
              <a:t>Школа </a:t>
            </a:r>
            <a:r>
              <a:rPr lang="ru" sz="2800" dirty="0">
                <a:solidFill>
                  <a:srgbClr val="0000FF"/>
                </a:solidFill>
              </a:rPr>
              <a:t>пожилого возраста</a:t>
            </a:r>
            <a:endParaRPr sz="2800">
              <a:solidFill>
                <a:srgbClr val="0000FF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500" dirty="0">
                <a:solidFill>
                  <a:srgbClr val="0000FF"/>
                </a:solidFill>
              </a:rPr>
              <a:t>по направлению</a:t>
            </a:r>
            <a:endParaRPr sz="3500">
              <a:solidFill>
                <a:srgbClr val="0000FF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500" i="1" dirty="0" smtClean="0">
                <a:solidFill>
                  <a:srgbClr val="0000FF"/>
                </a:solidFill>
                <a:latin typeface="Impact"/>
                <a:ea typeface="Impact"/>
                <a:cs typeface="Impact"/>
                <a:sym typeface="Impact"/>
              </a:rPr>
              <a:t>"Творческая </a:t>
            </a:r>
            <a:r>
              <a:rPr lang="ru" sz="3500" i="1" dirty="0">
                <a:solidFill>
                  <a:srgbClr val="0000FF"/>
                </a:solidFill>
                <a:latin typeface="Impact"/>
                <a:ea typeface="Impact"/>
                <a:cs typeface="Impact"/>
                <a:sym typeface="Impact"/>
              </a:rPr>
              <a:t>и прикладная </a:t>
            </a:r>
            <a:r>
              <a:rPr lang="ru" sz="3500" i="1" dirty="0" smtClean="0">
                <a:solidFill>
                  <a:srgbClr val="0000FF"/>
                </a:solidFill>
                <a:latin typeface="Impact"/>
                <a:ea typeface="Impact"/>
                <a:cs typeface="Impact"/>
                <a:sym typeface="Impact"/>
              </a:rPr>
              <a:t>деятельность».</a:t>
            </a:r>
            <a:endParaRPr sz="3500" i="1">
              <a:solidFill>
                <a:srgbClr val="0000FF"/>
              </a:solidFill>
              <a:latin typeface="Impact"/>
              <a:ea typeface="Impact"/>
              <a:cs typeface="Impact"/>
              <a:sym typeface="Impact"/>
            </a:endParaRPr>
          </a:p>
        </p:txBody>
      </p:sp>
      <p:sp>
        <p:nvSpPr>
          <p:cNvPr id="55" name="Google Shape;55;p13"/>
          <p:cNvSpPr txBox="1">
            <a:spLocks noGrp="1"/>
          </p:cNvSpPr>
          <p:nvPr>
            <p:ph type="subTitle" idx="1"/>
          </p:nvPr>
        </p:nvSpPr>
        <p:spPr>
          <a:xfrm>
            <a:off x="561250" y="2226100"/>
            <a:ext cx="8520600" cy="1137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300"/>
              <a:t>Руководитель: специалист по социальной работе</a:t>
            </a:r>
            <a:endParaRPr sz="23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300">
                <a:solidFill>
                  <a:srgbClr val="9900FF"/>
                </a:solidFill>
              </a:rPr>
              <a:t>Соломеина Алла Алексеевна</a:t>
            </a:r>
            <a:endParaRPr sz="2300">
              <a:solidFill>
                <a:srgbClr val="9900FF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300">
                <a:solidFill>
                  <a:srgbClr val="9900FF"/>
                </a:solidFill>
              </a:rPr>
              <a:t>Занятие №3</a:t>
            </a:r>
            <a:endParaRPr sz="2300">
              <a:solidFill>
                <a:srgbClr val="9900FF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300">
              <a:solidFill>
                <a:srgbClr val="9900FF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300">
              <a:solidFill>
                <a:srgbClr val="9900FF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9900FF"/>
              </a:solidFill>
            </a:endParaRPr>
          </a:p>
        </p:txBody>
      </p:sp>
      <p:pic>
        <p:nvPicPr>
          <p:cNvPr id="56" name="Google Shape;56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45500" y="3284225"/>
            <a:ext cx="6560501" cy="1796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Requires="p14">
      <p:transition spd="slow" p14:dur="2900">
        <p14:gallery dir="l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4C2F4"/>
        </a:solidFill>
        <a:effectLst/>
      </p:bgPr>
    </p:bg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6790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latin typeface="Lobster"/>
                <a:ea typeface="Lobster"/>
                <a:cs typeface="Lobster"/>
                <a:sym typeface="Lobster"/>
              </a:rPr>
              <a:t>Тема: Коробка-органайзер для хранения вещей из джута</a:t>
            </a:r>
            <a:endParaRPr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63" name="Google Shape;63;p14"/>
          <p:cNvSpPr txBox="1"/>
          <p:nvPr/>
        </p:nvSpPr>
        <p:spPr>
          <a:xfrm>
            <a:off x="3094575" y="-199650"/>
            <a:ext cx="5749800" cy="67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" name="Google Shape;64;p14"/>
          <p:cNvSpPr txBox="1"/>
          <p:nvPr/>
        </p:nvSpPr>
        <p:spPr>
          <a:xfrm>
            <a:off x="5164200" y="3465000"/>
            <a:ext cx="5347800" cy="62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65" name="Google Shape;65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61750" y="1428900"/>
            <a:ext cx="4712675" cy="3356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Google Shape;66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687150" y="2808300"/>
            <a:ext cx="2857500" cy="1600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4C2F4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 i="1">
                <a:solidFill>
                  <a:srgbClr val="0000FF"/>
                </a:solidFill>
                <a:latin typeface="Impact"/>
                <a:ea typeface="Impact"/>
                <a:cs typeface="Impact"/>
                <a:sym typeface="Impact"/>
              </a:rPr>
              <a:t>ОСНОВНЫЕ МАТЕРИАЛЫ ДЛЯ РУКОДЕЛИЯ</a:t>
            </a:r>
            <a:r>
              <a:rPr lang="ru" b="1" i="1"/>
              <a:t>.</a:t>
            </a:r>
            <a:endParaRPr b="1" i="1"/>
          </a:p>
        </p:txBody>
      </p:sp>
      <p:sp>
        <p:nvSpPr>
          <p:cNvPr id="72" name="Google Shape;72;p1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878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 b="1" i="1">
                <a:solidFill>
                  <a:srgbClr val="4C1130"/>
                </a:solidFill>
                <a:latin typeface="Oswald"/>
                <a:ea typeface="Oswald"/>
                <a:cs typeface="Oswald"/>
                <a:sym typeface="Oswald"/>
              </a:rPr>
              <a:t>1.Коробка 20*22*30 или другого размера.</a:t>
            </a:r>
            <a:endParaRPr sz="2000" b="1" i="1">
              <a:solidFill>
                <a:srgbClr val="4C1130"/>
              </a:solidFill>
              <a:latin typeface="Oswald"/>
              <a:ea typeface="Oswald"/>
              <a:cs typeface="Oswald"/>
              <a:sym typeface="Oswald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 sz="2000" b="1" i="1">
                <a:solidFill>
                  <a:srgbClr val="4C1130"/>
                </a:solidFill>
                <a:latin typeface="Oswald"/>
                <a:ea typeface="Oswald"/>
                <a:cs typeface="Oswald"/>
                <a:sym typeface="Oswald"/>
              </a:rPr>
              <a:t>2.Джут, веревка диаметром 4мм или 6мм , 35-40 м</a:t>
            </a:r>
            <a:endParaRPr sz="2000" b="1" i="1">
              <a:solidFill>
                <a:srgbClr val="4C1130"/>
              </a:solidFill>
              <a:latin typeface="Oswald"/>
              <a:ea typeface="Oswald"/>
              <a:cs typeface="Oswald"/>
              <a:sym typeface="Oswald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 sz="2000" b="1" i="1">
                <a:solidFill>
                  <a:srgbClr val="4C1130"/>
                </a:solidFill>
                <a:latin typeface="Oswald"/>
                <a:ea typeface="Oswald"/>
                <a:cs typeface="Oswald"/>
                <a:sym typeface="Oswald"/>
              </a:rPr>
              <a:t>3.Клеевой пистолет</a:t>
            </a:r>
            <a:endParaRPr sz="2000" b="1" i="1">
              <a:solidFill>
                <a:srgbClr val="4C1130"/>
              </a:solidFill>
              <a:latin typeface="Oswald"/>
              <a:ea typeface="Oswald"/>
              <a:cs typeface="Oswald"/>
              <a:sym typeface="Oswald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 sz="2000" b="1" i="1">
                <a:solidFill>
                  <a:srgbClr val="4C1130"/>
                </a:solidFill>
                <a:latin typeface="Oswald"/>
                <a:ea typeface="Oswald"/>
                <a:cs typeface="Oswald"/>
                <a:sym typeface="Oswald"/>
              </a:rPr>
              <a:t>4.Ткань любая</a:t>
            </a:r>
            <a:endParaRPr sz="2000" b="1" i="1">
              <a:solidFill>
                <a:srgbClr val="4C1130"/>
              </a:solidFill>
              <a:latin typeface="Oswald"/>
              <a:ea typeface="Oswald"/>
              <a:cs typeface="Oswald"/>
              <a:sym typeface="Oswald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ru" sz="2000" b="1" i="1">
                <a:solidFill>
                  <a:srgbClr val="4C1130"/>
                </a:solidFill>
                <a:latin typeface="Oswald"/>
                <a:ea typeface="Oswald"/>
                <a:cs typeface="Oswald"/>
                <a:sym typeface="Oswald"/>
              </a:rPr>
              <a:t>5.Ножницы</a:t>
            </a:r>
            <a:endParaRPr sz="2000" b="1" i="1">
              <a:solidFill>
                <a:srgbClr val="4C1130"/>
              </a:solidFill>
              <a:latin typeface="Oswald"/>
              <a:ea typeface="Oswald"/>
              <a:cs typeface="Oswald"/>
              <a:sym typeface="Oswald"/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ru" sz="2000" b="1" i="1">
                <a:solidFill>
                  <a:srgbClr val="4C1130"/>
                </a:solidFill>
                <a:latin typeface="Oswald"/>
                <a:ea typeface="Oswald"/>
                <a:cs typeface="Oswald"/>
                <a:sym typeface="Oswald"/>
              </a:rPr>
              <a:t>6.Нитки и игла большая.</a:t>
            </a:r>
            <a:endParaRPr sz="2000" b="1" i="1">
              <a:solidFill>
                <a:srgbClr val="4C1130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AD1DC"/>
        </a:solidFill>
        <a:effectLst/>
      </p:bgPr>
    </p:bg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6"/>
          <p:cNvSpPr txBox="1">
            <a:spLocks noGrp="1"/>
          </p:cNvSpPr>
          <p:nvPr>
            <p:ph type="title"/>
          </p:nvPr>
        </p:nvSpPr>
        <p:spPr>
          <a:xfrm>
            <a:off x="311700" y="233125"/>
            <a:ext cx="8520600" cy="98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274E13"/>
                </a:solidFill>
              </a:rPr>
              <a:t>                            </a:t>
            </a:r>
            <a:endParaRPr>
              <a:solidFill>
                <a:srgbClr val="073763"/>
              </a:solidFill>
            </a:endParaRPr>
          </a:p>
        </p:txBody>
      </p:sp>
      <p:sp>
        <p:nvSpPr>
          <p:cNvPr id="78" name="Google Shape;78;p1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908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ru" b="1">
                <a:latin typeface="Comfortaa"/>
                <a:ea typeface="Comfortaa"/>
                <a:cs typeface="Comfortaa"/>
                <a:sym typeface="Comfortaa"/>
              </a:rPr>
              <a:t>***********************************************************************************************</a:t>
            </a:r>
            <a:endParaRPr>
              <a:latin typeface="Comfortaa"/>
              <a:ea typeface="Comfortaa"/>
              <a:cs typeface="Comfortaa"/>
              <a:sym typeface="Comfortaa"/>
            </a:endParaRPr>
          </a:p>
        </p:txBody>
      </p:sp>
      <p:pic>
        <p:nvPicPr>
          <p:cNvPr id="79" name="Google Shape;79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0675" y="333600"/>
            <a:ext cx="8520600" cy="4727574"/>
          </a:xfrm>
          <a:prstGeom prst="rect">
            <a:avLst/>
          </a:prstGeom>
          <a:noFill/>
          <a:ln>
            <a:noFill/>
          </a:ln>
        </p:spPr>
      </p:pic>
      <p:sp>
        <p:nvSpPr>
          <p:cNvPr id="80" name="Google Shape;80;p16"/>
          <p:cNvSpPr txBox="1"/>
          <p:nvPr/>
        </p:nvSpPr>
        <p:spPr>
          <a:xfrm>
            <a:off x="328199" y="1331605"/>
            <a:ext cx="3691500" cy="224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7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1800" dirty="0">
                <a:solidFill>
                  <a:srgbClr val="333333"/>
                </a:solidFill>
                <a:highlight>
                  <a:srgbClr val="FFFFFF"/>
                </a:highlight>
              </a:rPr>
              <a:t>Этап 1</a:t>
            </a:r>
            <a:endParaRPr sz="1800">
              <a:solidFill>
                <a:srgbClr val="333333"/>
              </a:solidFill>
              <a:highlight>
                <a:srgbClr val="FFFFFF"/>
              </a:highlight>
            </a:endParaRPr>
          </a:p>
          <a:p>
            <a:pPr marL="0" lvl="0" indent="0" algn="just" rtl="0">
              <a:lnSpc>
                <a:spcPct val="115000"/>
              </a:lnSpc>
              <a:spcBef>
                <a:spcPts val="1200"/>
              </a:spcBef>
              <a:spcAft>
                <a:spcPts val="1400"/>
              </a:spcAft>
              <a:buNone/>
            </a:pPr>
            <a:r>
              <a:rPr lang="ru" dirty="0">
                <a:solidFill>
                  <a:srgbClr val="333333"/>
                </a:solidFill>
                <a:highlight>
                  <a:srgbClr val="FFFFFF"/>
                </a:highlight>
              </a:rPr>
              <a:t>Прокалываем угол коробки, выводим конец джутовой веревки внутрь короба и закрепляем его клеем. Начинаем обматывать веревкой коробку по периметру, проклеивая каждый ряд и плотно прижимая его.</a:t>
            </a:r>
            <a:endParaRPr>
              <a:solidFill>
                <a:srgbClr val="333333"/>
              </a:solidFill>
              <a:highlight>
                <a:srgbClr val="FFFFFF"/>
              </a:highlight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D9D9"/>
        </a:solidFill>
        <a:effectLst/>
      </p:bgPr>
    </p:bg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7"/>
          <p:cNvSpPr txBox="1">
            <a:spLocks noGrp="1"/>
          </p:cNvSpPr>
          <p:nvPr>
            <p:ph type="title"/>
          </p:nvPr>
        </p:nvSpPr>
        <p:spPr>
          <a:xfrm>
            <a:off x="311700" y="0"/>
            <a:ext cx="8782200" cy="574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000" i="1">
                <a:solidFill>
                  <a:srgbClr val="434343"/>
                </a:solidFill>
                <a:latin typeface="Impact"/>
                <a:ea typeface="Impact"/>
                <a:cs typeface="Impact"/>
                <a:sym typeface="Impact"/>
              </a:rPr>
              <a:t>Этап 2. </a:t>
            </a:r>
            <a:r>
              <a:rPr lang="ru" sz="2000" i="1">
                <a:solidFill>
                  <a:srgbClr val="434343"/>
                </a:solidFill>
                <a:latin typeface="Oswald"/>
                <a:ea typeface="Oswald"/>
                <a:cs typeface="Oswald"/>
                <a:sym typeface="Oswald"/>
              </a:rPr>
              <a:t>Продолжаем обматывать коробку шнуром по периметру , используя пистолет.</a:t>
            </a:r>
            <a:endParaRPr sz="2000" i="1">
              <a:solidFill>
                <a:srgbClr val="434343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sp>
        <p:nvSpPr>
          <p:cNvPr id="86" name="Google Shape;86;p17"/>
          <p:cNvSpPr txBox="1">
            <a:spLocks noGrp="1"/>
          </p:cNvSpPr>
          <p:nvPr>
            <p:ph type="body" idx="1"/>
          </p:nvPr>
        </p:nvSpPr>
        <p:spPr>
          <a:xfrm>
            <a:off x="110525" y="574500"/>
            <a:ext cx="8892900" cy="456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 sz="2000" b="1" i="1">
              <a:latin typeface="Caveat"/>
              <a:ea typeface="Caveat"/>
              <a:cs typeface="Caveat"/>
              <a:sym typeface="Caveat"/>
            </a:endParaRPr>
          </a:p>
        </p:txBody>
      </p:sp>
      <p:pic>
        <p:nvPicPr>
          <p:cNvPr id="87" name="Google Shape;87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31100" y="735550"/>
            <a:ext cx="8721976" cy="44079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8"/>
          <p:cNvSpPr txBox="1">
            <a:spLocks noGrp="1"/>
          </p:cNvSpPr>
          <p:nvPr>
            <p:ph type="title"/>
          </p:nvPr>
        </p:nvSpPr>
        <p:spPr>
          <a:xfrm>
            <a:off x="120575" y="84675"/>
            <a:ext cx="8711700" cy="781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700">
                <a:solidFill>
                  <a:srgbClr val="741B47"/>
                </a:solidFill>
                <a:latin typeface="Lobster"/>
                <a:ea typeface="Lobster"/>
                <a:cs typeface="Lobster"/>
                <a:sym typeface="Lobster"/>
              </a:rPr>
              <a:t>Этап 3. </a:t>
            </a:r>
            <a:r>
              <a:rPr lang="ru" sz="2200">
                <a:solidFill>
                  <a:srgbClr val="741B47"/>
                </a:solidFill>
                <a:latin typeface="Oswald"/>
                <a:ea typeface="Oswald"/>
                <a:cs typeface="Oswald"/>
                <a:sym typeface="Oswald"/>
              </a:rPr>
              <a:t>Обмотав всю коробку, конец веревки аккуратно и плотно приклеить.</a:t>
            </a:r>
            <a:endParaRPr sz="2200">
              <a:solidFill>
                <a:srgbClr val="741B47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sp>
        <p:nvSpPr>
          <p:cNvPr id="94" name="Google Shape;94;p18"/>
          <p:cNvSpPr txBox="1"/>
          <p:nvPr/>
        </p:nvSpPr>
        <p:spPr>
          <a:xfrm>
            <a:off x="912525" y="1768600"/>
            <a:ext cx="56400" cy="3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95" name="Google Shape;95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39090" y="814648"/>
            <a:ext cx="6036403" cy="37718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AD1DC"/>
        </a:solidFill>
        <a:effectLst/>
      </p:bgPr>
    </p:bg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19"/>
          <p:cNvSpPr txBox="1">
            <a:spLocks noGrp="1"/>
          </p:cNvSpPr>
          <p:nvPr>
            <p:ph type="body" idx="1"/>
          </p:nvPr>
        </p:nvSpPr>
        <p:spPr>
          <a:xfrm>
            <a:off x="-48175" y="878400"/>
            <a:ext cx="9029100" cy="426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7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sz="2100">
                <a:solidFill>
                  <a:srgbClr val="333333"/>
                </a:solidFill>
                <a:highlight>
                  <a:srgbClr val="FFFFFF"/>
                </a:highlight>
              </a:rPr>
              <a:t>ЭТАП 4. </a:t>
            </a:r>
            <a:endParaRPr sz="2100">
              <a:solidFill>
                <a:srgbClr val="333333"/>
              </a:solidFill>
              <a:highlight>
                <a:srgbClr val="FFFFFF"/>
              </a:highlight>
            </a:endParaRPr>
          </a:p>
          <a:p>
            <a:pPr marL="0" lvl="0" indent="0" algn="just" rtl="0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sz="1300">
                <a:solidFill>
                  <a:srgbClr val="333333"/>
                </a:solidFill>
                <a:highlight>
                  <a:srgbClr val="FFFFFF"/>
                </a:highlight>
              </a:rPr>
              <a:t>На ткань ставим подготовленный короб. Закалываем углы ткани под 45 градусов, обрезаем лишнюю ткань. Сшиваем на машинке или ручной плотной строчкой. Верхний край чехла подгибаем и прострачиваем. Чехол готов. Отутюживаем его и вставляем в короб. Украсить органайзер можно вышивкой, пришивными элементами. Здесь вашу фантазию никто не ограничивает.</a:t>
            </a:r>
            <a:endParaRPr sz="1300">
              <a:solidFill>
                <a:srgbClr val="333333"/>
              </a:solidFill>
              <a:highlight>
                <a:srgbClr val="FFFFFF"/>
              </a:highlight>
            </a:endParaRPr>
          </a:p>
          <a:p>
            <a:pPr marL="0" lvl="0" indent="0" algn="l" rtl="0">
              <a:spcBef>
                <a:spcPts val="14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100">
              <a:solidFill>
                <a:srgbClr val="333333"/>
              </a:solidFill>
              <a:highlight>
                <a:srgbClr val="FFFFFF"/>
              </a:highlight>
            </a:endParaRPr>
          </a:p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 sz="3900">
              <a:solidFill>
                <a:schemeClr val="dk1"/>
              </a:solidFill>
            </a:endParaRPr>
          </a:p>
        </p:txBody>
      </p:sp>
      <p:pic>
        <p:nvPicPr>
          <p:cNvPr id="102" name="Google Shape;102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40232" y="2435629"/>
            <a:ext cx="4766000" cy="244186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Google Shape;103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014500" y="0"/>
            <a:ext cx="2642725" cy="635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AD1DC"/>
        </a:solidFill>
        <a:effectLst/>
      </p:bgPr>
    </p:bg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20"/>
          <p:cNvSpPr txBox="1">
            <a:spLocks noGrp="1"/>
          </p:cNvSpPr>
          <p:nvPr>
            <p:ph type="title"/>
          </p:nvPr>
        </p:nvSpPr>
        <p:spPr>
          <a:xfrm>
            <a:off x="311700" y="112550"/>
            <a:ext cx="8520600" cy="683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ЭТАП 5. </a:t>
            </a:r>
            <a:r>
              <a:rPr lang="ru" sz="2500">
                <a:latin typeface="Oswald"/>
                <a:ea typeface="Oswald"/>
                <a:cs typeface="Oswald"/>
                <a:sym typeface="Oswald"/>
              </a:rPr>
              <a:t>Варианты оформления коробки могут быть разными.</a:t>
            </a:r>
            <a:endParaRPr sz="2500">
              <a:latin typeface="Oswald"/>
              <a:ea typeface="Oswald"/>
              <a:cs typeface="Oswald"/>
              <a:sym typeface="Oswald"/>
            </a:endParaRPr>
          </a:p>
        </p:txBody>
      </p:sp>
      <p:pic>
        <p:nvPicPr>
          <p:cNvPr id="110" name="Google Shape;110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90050" y="1954837"/>
            <a:ext cx="4042374" cy="284042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97500" y="1258050"/>
            <a:ext cx="2857500" cy="160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2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97713" y="2947425"/>
            <a:ext cx="2466975" cy="1847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AD1DC"/>
        </a:solidFill>
        <a:effectLst/>
      </p:bgPr>
    </p:bg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21"/>
          <p:cNvSpPr txBox="1">
            <a:spLocks noGrp="1"/>
          </p:cNvSpPr>
          <p:nvPr>
            <p:ph type="title"/>
          </p:nvPr>
        </p:nvSpPr>
        <p:spPr>
          <a:xfrm>
            <a:off x="377550" y="103475"/>
            <a:ext cx="8520600" cy="983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100">
                <a:solidFill>
                  <a:srgbClr val="4C1130"/>
                </a:solidFill>
                <a:latin typeface="Impact"/>
                <a:ea typeface="Impact"/>
                <a:cs typeface="Impact"/>
                <a:sym typeface="Impact"/>
              </a:rPr>
              <a:t>Литература.</a:t>
            </a:r>
            <a:endParaRPr sz="3100">
              <a:solidFill>
                <a:srgbClr val="4C1130"/>
              </a:solidFill>
              <a:latin typeface="Impact"/>
              <a:ea typeface="Impact"/>
              <a:cs typeface="Impact"/>
              <a:sym typeface="Impact"/>
            </a:endParaRPr>
          </a:p>
        </p:txBody>
      </p:sp>
      <p:sp>
        <p:nvSpPr>
          <p:cNvPr id="118" name="Google Shape;118;p21"/>
          <p:cNvSpPr txBox="1">
            <a:spLocks noGrp="1"/>
          </p:cNvSpPr>
          <p:nvPr>
            <p:ph type="body" idx="1"/>
          </p:nvPr>
        </p:nvSpPr>
        <p:spPr>
          <a:xfrm>
            <a:off x="65850" y="1152475"/>
            <a:ext cx="8766300" cy="4049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5B0F00"/>
                </a:solidFill>
              </a:rPr>
              <a:t>1.Школа рукоделия. Сайт: </a:t>
            </a:r>
            <a:r>
              <a:rPr lang="ru" u="sng">
                <a:solidFill>
                  <a:schemeClr val="hlink"/>
                </a:solidFill>
                <a:hlinkClick r:id="rId3"/>
              </a:rPr>
              <a:t>https://sibhnur.ru</a:t>
            </a:r>
            <a:r>
              <a:rPr lang="ru">
                <a:solidFill>
                  <a:srgbClr val="5B0F00"/>
                </a:solidFill>
              </a:rPr>
              <a:t>. Коробка-органайзер для хранения мелочей , из джутовой веревки.</a:t>
            </a:r>
            <a:endParaRPr>
              <a:solidFill>
                <a:srgbClr val="5B0F00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ru">
                <a:solidFill>
                  <a:srgbClr val="5B0F00"/>
                </a:solidFill>
              </a:rPr>
              <a:t>2. Ютуб. Органайзер из джутовой веревки или каната.</a:t>
            </a:r>
            <a:endParaRPr>
              <a:solidFill>
                <a:srgbClr val="5B0F00"/>
              </a:solidFill>
            </a:endParaRPr>
          </a:p>
        </p:txBody>
      </p:sp>
      <p:pic>
        <p:nvPicPr>
          <p:cNvPr id="119" name="Google Shape;119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237150" y="2524150"/>
            <a:ext cx="4594999" cy="2441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11700" y="573578"/>
            <a:ext cx="8520600" cy="3995297"/>
          </a:xfrm>
        </p:spPr>
        <p:txBody>
          <a:bodyPr/>
          <a:lstStyle/>
          <a:p>
            <a:pPr algn="ctr"/>
            <a:endParaRPr lang="ru-RU" sz="4400" dirty="0" smtClean="0"/>
          </a:p>
          <a:p>
            <a:pPr algn="ctr"/>
            <a:endParaRPr lang="ru-RU" sz="4400" dirty="0" smtClean="0"/>
          </a:p>
          <a:p>
            <a:pPr algn="ctr"/>
            <a:r>
              <a:rPr lang="ru-RU" sz="4400" dirty="0" smtClean="0"/>
              <a:t>Спасибо за внимание!</a:t>
            </a:r>
            <a:endParaRPr lang="ru-RU" sz="4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223</Words>
  <PresentationFormat>Экран (16:9)</PresentationFormat>
  <Paragraphs>30</Paragraphs>
  <Slides>10</Slides>
  <Notes>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7" baseType="lpstr">
      <vt:lpstr>Arial</vt:lpstr>
      <vt:lpstr>Impact</vt:lpstr>
      <vt:lpstr>Lobster</vt:lpstr>
      <vt:lpstr>Oswald</vt:lpstr>
      <vt:lpstr>Comfortaa</vt:lpstr>
      <vt:lpstr>Caveat</vt:lpstr>
      <vt:lpstr>Simple Light</vt:lpstr>
      <vt:lpstr>ГАУ «КЦСОН города Каменска-Уральского» Школа пожилого возраста по направлению "Творческая и прикладная деятельность».</vt:lpstr>
      <vt:lpstr>Тема: Коробка-органайзер для хранения вещей из джута</vt:lpstr>
      <vt:lpstr>ОСНОВНЫЕ МАТЕРИАЛЫ ДЛЯ РУКОДЕЛИЯ.</vt:lpstr>
      <vt:lpstr>                            </vt:lpstr>
      <vt:lpstr>Этап 2. Продолжаем обматывать коробку шнуром по периметру , используя пистолет.</vt:lpstr>
      <vt:lpstr>Этап 3. Обмотав всю коробку, конец веревки аккуратно и плотно приклеить.</vt:lpstr>
      <vt:lpstr>Слайд 7</vt:lpstr>
      <vt:lpstr>ЭТАП 5. Варианты оформления коробки могут быть разными.</vt:lpstr>
      <vt:lpstr>Литература.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ГАУ «КЦСОН города Каменска-Уральского» Школа пожилого возраста по направлению "Творческая и прикладная деятельность».</dc:title>
  <cp:lastModifiedBy>Shafikova_GA</cp:lastModifiedBy>
  <cp:revision>2</cp:revision>
  <dcterms:modified xsi:type="dcterms:W3CDTF">2023-12-05T11:44:58Z</dcterms:modified>
</cp:coreProperties>
</file>