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16" r:id="rId1"/>
  </p:sldMasterIdLst>
  <p:sldIdLst>
    <p:sldId id="287" r:id="rId2"/>
    <p:sldId id="306" r:id="rId3"/>
    <p:sldId id="310" r:id="rId4"/>
    <p:sldId id="307" r:id="rId5"/>
    <p:sldId id="309" r:id="rId6"/>
    <p:sldId id="312" r:id="rId7"/>
    <p:sldId id="317" r:id="rId8"/>
    <p:sldId id="313" r:id="rId9"/>
    <p:sldId id="314" r:id="rId10"/>
    <p:sldId id="315" r:id="rId11"/>
    <p:sldId id="318" r:id="rId12"/>
    <p:sldId id="321" r:id="rId13"/>
    <p:sldId id="319" r:id="rId14"/>
    <p:sldId id="320" r:id="rId15"/>
    <p:sldId id="316" r:id="rId16"/>
    <p:sldId id="322" r:id="rId17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аздел по умолчанию" id="{F11DA3BF-8A34-4901-8B77-7FF0E197EC8C}">
          <p14:sldIdLst>
            <p14:sldId id="287"/>
            <p14:sldId id="306"/>
            <p14:sldId id="310"/>
            <p14:sldId id="307"/>
            <p14:sldId id="309"/>
            <p14:sldId id="312"/>
            <p14:sldId id="317"/>
            <p14:sldId id="313"/>
            <p14:sldId id="314"/>
            <p14:sldId id="315"/>
            <p14:sldId id="318"/>
            <p14:sldId id="321"/>
            <p14:sldId id="319"/>
            <p14:sldId id="320"/>
            <p14:sldId id="316"/>
          </p14:sldIdLst>
        </p14:section>
        <p14:section name="Раздел без заголовка" id="{C36313DC-B10C-4B71-ABBC-A35E6485A6BD}">
          <p14:sldIdLst/>
        </p14:section>
      </p14:sectionLst>
    </p:ex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488" y="-12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66442" y="1447801"/>
            <a:ext cx="6620968" cy="3329581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66442" y="4777380"/>
            <a:ext cx="662096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CB4A96B-206A-4FAD-B870-0A949DD00805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5108248-B60B-4D54-A046-7758A0FDA79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1403687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39C96F7-A0A2-4FE6-A502-6265C9ACF495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86B8C02-2782-4070-8EA7-31197A259505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1433057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2861734"/>
            <a:ext cx="6620967" cy="1915647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all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FD915E6-E517-4216-8B9B-C8D2948632A8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769ACFC-AD67-482D-83FB-8D6014D781B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81588029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7700" y="2060576"/>
            <a:ext cx="3298113" cy="4195763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241975" y="2056093"/>
            <a:ext cx="3298115" cy="4200245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D4F577F-28B3-470B-B432-4736C72B236D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BAD5520-150C-4AD4-B2D4-DDCE93A5BA1B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48843120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1905000"/>
            <a:ext cx="32981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7700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241976" y="1905000"/>
            <a:ext cx="329811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241976" y="2514600"/>
            <a:ext cx="3298113" cy="3741738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CA51C09-0148-49E0-B191-6C9A43C690B4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C27F58B-CAFB-4499-BFC1-F721FE49FCFD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80048712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7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7C527E2-1DB5-4AFB-9C04-703DA34C8DF3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A88FBF4-7CC2-48A5-81C5-B24C6314E620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3375441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889E55C-86BF-416A-A54F-43EB9345DEB6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6C07602-161E-4945-BD3D-1DA0C67DBBD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232292575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1" y="1447800"/>
            <a:ext cx="2551462" cy="14478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89397" y="1447800"/>
            <a:ext cx="3898013" cy="4572000"/>
          </a:xfrm>
        </p:spPr>
        <p:txBody>
          <a:bodyPr anchor="ctr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129281"/>
            <a:ext cx="2551462" cy="289559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86404B0-CDA9-4597-A71E-D46BE3B2BC78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172B476-8CBE-4CF4-807A-94A405D33E4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8657287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5656" y="1854192"/>
            <a:ext cx="3820674" cy="1574808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213517" y="1143000"/>
            <a:ext cx="2400925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1" y="3657600"/>
            <a:ext cx="3814728" cy="1371600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B0969ED-7BAA-4852-AD85-A853CFCCF03E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E92F7EB-9328-41F1-9C8B-99A8D0B6ECA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20014574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3" y="4800587"/>
            <a:ext cx="66209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866442" y="685800"/>
            <a:ext cx="6620968" cy="3640666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3" y="5367325"/>
            <a:ext cx="6620966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309675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1447800"/>
            <a:ext cx="6620968" cy="1981200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3657600"/>
            <a:ext cx="6620968" cy="23622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326578996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81409" y="1447800"/>
            <a:ext cx="6001049" cy="2323374"/>
          </a:xfrm>
        </p:spPr>
        <p:txBody>
          <a:bodyPr/>
          <a:lstStyle>
            <a:lvl1pPr>
              <a:defRPr sz="48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48177" y="3771174"/>
            <a:ext cx="5540814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866442" y="4350657"/>
            <a:ext cx="6620968" cy="16764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673897" y="971253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999690" y="2613787"/>
            <a:ext cx="601591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algn="r">
              <a:defRPr sz="12200" b="0" i="0">
                <a:solidFill>
                  <a:schemeClr val="accent1"/>
                </a:solidFill>
                <a:latin typeface="Arial"/>
                <a:ea typeface="+mj-ea"/>
                <a:cs typeface="+mj-cs"/>
              </a:defRPr>
            </a:lvl1pPr>
          </a:lstStyle>
          <a:p>
            <a:pPr lvl="0"/>
            <a:r>
              <a:rPr lang="en-US" sz="12200" dirty="0"/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379872252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66442" y="3124201"/>
            <a:ext cx="6620968" cy="165318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66442" y="4777381"/>
            <a:ext cx="6620968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04334373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Три колонк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4834" y="1981200"/>
            <a:ext cx="22107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9475" y="2667000"/>
            <a:ext cx="2196084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3504" y="1981200"/>
            <a:ext cx="220275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2905586" y="2667000"/>
            <a:ext cx="2210671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1981200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5344917" y="2667000"/>
            <a:ext cx="2199658" cy="358933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5158868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Столбец с тремя рисункам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sz="4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475" y="4250949"/>
            <a:ext cx="220561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2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89475" y="2209800"/>
            <a:ext cx="2205612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489475" y="4827212"/>
            <a:ext cx="2205612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917792" y="4250949"/>
            <a:ext cx="2198466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0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2917791" y="2209800"/>
            <a:ext cx="2198466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2916776" y="4827211"/>
            <a:ext cx="2201378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344917" y="4250949"/>
            <a:ext cx="219965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1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344916" y="2209800"/>
            <a:ext cx="219965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5344824" y="4827209"/>
            <a:ext cx="2202571" cy="65918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2795334" y="2133600"/>
            <a:ext cx="0" cy="3962400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5223030" y="2133600"/>
            <a:ext cx="0" cy="3966882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563829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 anchorCtr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43255A7-6CC3-4A4C-9B84-B485831C8648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222D4AB-5853-489F-8857-835FD01A3983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161112581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229782" y="430214"/>
            <a:ext cx="1314793" cy="5826125"/>
          </a:xfrm>
        </p:spPr>
        <p:txBody>
          <a:bodyPr vert="eaVert" anchor="b" anchorCtr="0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89475" y="773205"/>
            <a:ext cx="5568812" cy="548313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9A7E4628-41BE-44D6-85DA-BFBCE6ED2CEF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D019695C-117F-412A-8386-8585D8C0FC66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568919530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Oval 21"/>
          <p:cNvSpPr/>
          <p:nvPr/>
        </p:nvSpPr>
        <p:spPr>
          <a:xfrm>
            <a:off x="6299432" y="1676400"/>
            <a:ext cx="2819400" cy="28194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7000"/>
                </a:schemeClr>
              </a:gs>
              <a:gs pos="69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6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3" name="Oval 22"/>
          <p:cNvSpPr/>
          <p:nvPr/>
        </p:nvSpPr>
        <p:spPr>
          <a:xfrm>
            <a:off x="5689832" y="-457200"/>
            <a:ext cx="1600200" cy="1600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4000"/>
                </a:schemeClr>
              </a:gs>
              <a:gs pos="73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7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4" name="Oval 23"/>
          <p:cNvSpPr/>
          <p:nvPr/>
        </p:nvSpPr>
        <p:spPr>
          <a:xfrm>
            <a:off x="6299432" y="6096000"/>
            <a:ext cx="990600" cy="9906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0000"/>
                </a:schemeClr>
              </a:gs>
              <a:gs pos="66000">
                <a:schemeClr val="accent1">
                  <a:lumMod val="60000"/>
                  <a:lumOff val="40000"/>
                  <a:alpha val="0"/>
                </a:schemeClr>
              </a:gs>
              <a:gs pos="31000">
                <a:schemeClr val="accent1">
                  <a:lumMod val="60000"/>
                  <a:lumOff val="40000"/>
                  <a:alpha val="5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0" name="Oval 19"/>
          <p:cNvSpPr/>
          <p:nvPr/>
        </p:nvSpPr>
        <p:spPr>
          <a:xfrm>
            <a:off x="-153988" y="2667000"/>
            <a:ext cx="4191000" cy="41910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11000"/>
                </a:schemeClr>
              </a:gs>
              <a:gs pos="75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1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1" name="Oval 20"/>
          <p:cNvSpPr/>
          <p:nvPr/>
        </p:nvSpPr>
        <p:spPr>
          <a:xfrm>
            <a:off x="-839788" y="2895600"/>
            <a:ext cx="2362200" cy="2362200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0000"/>
                  <a:lumOff val="40000"/>
                  <a:alpha val="8000"/>
                </a:schemeClr>
              </a:gs>
              <a:gs pos="72000">
                <a:schemeClr val="accent1">
                  <a:lumMod val="60000"/>
                  <a:lumOff val="40000"/>
                  <a:alpha val="0"/>
                </a:schemeClr>
              </a:gs>
              <a:gs pos="36000">
                <a:schemeClr val="accent1">
                  <a:lumMod val="60000"/>
                  <a:lumOff val="40000"/>
                  <a:alpha val="8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9" name="Rectangle 18"/>
          <p:cNvSpPr/>
          <p:nvPr/>
        </p:nvSpPr>
        <p:spPr>
          <a:xfrm>
            <a:off x="7745644" y="0"/>
            <a:ext cx="685800" cy="109945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4710" y="452718"/>
            <a:ext cx="7055380" cy="1400530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7700" y="2052925"/>
            <a:ext cx="6711654" cy="419548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5400000">
            <a:off x="7494989" y="1828771"/>
            <a:ext cx="990599" cy="228659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fld id="{982F1A26-BE40-41AA-87A7-47D4AC97EC61}" type="datetimeFigureOut">
              <a:rPr lang="ru-RU" smtClean="0"/>
              <a:pPr>
                <a:defRPr/>
              </a:pPr>
              <a:t>04.12.2023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5400000">
            <a:off x="6233335" y="3263371"/>
            <a:ext cx="3859795" cy="22866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100" b="0" i="0">
                <a:solidFill>
                  <a:schemeClr val="tx1">
                    <a:tint val="75000"/>
                    <a:alpha val="60000"/>
                  </a:schemeClr>
                </a:solidFill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766431" y="295736"/>
            <a:ext cx="628813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1" b="0" i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C15CB41-B59B-477B-A41E-72B08AAA6CE1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367897565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817" r:id="rId1"/>
    <p:sldLayoutId id="2147483818" r:id="rId2"/>
    <p:sldLayoutId id="2147483819" r:id="rId3"/>
    <p:sldLayoutId id="2147483820" r:id="rId4"/>
    <p:sldLayoutId id="2147483821" r:id="rId5"/>
    <p:sldLayoutId id="2147483822" r:id="rId6"/>
    <p:sldLayoutId id="2147483823" r:id="rId7"/>
    <p:sldLayoutId id="2147483824" r:id="rId8"/>
    <p:sldLayoutId id="2147483825" r:id="rId9"/>
    <p:sldLayoutId id="2147483826" r:id="rId10"/>
    <p:sldLayoutId id="2147483827" r:id="rId11"/>
    <p:sldLayoutId id="2147483828" r:id="rId12"/>
    <p:sldLayoutId id="2147483829" r:id="rId13"/>
    <p:sldLayoutId id="2147483830" r:id="rId14"/>
    <p:sldLayoutId id="2147483831" r:id="rId15"/>
    <p:sldLayoutId id="2147483832" r:id="rId16"/>
    <p:sldLayoutId id="2147483833" r:id="rId17"/>
  </p:sldLayoutIdLst>
  <p:transition>
    <p:pull dir="rd"/>
  </p:transition>
  <p:timing>
    <p:tnLst>
      <p:par>
        <p:cTn id="1" dur="indefinite" restart="never" nodeType="tmRoot"/>
      </p:par>
    </p:tnLst>
  </p:timing>
  <p:txStyles>
    <p:titleStyle>
      <a:lvl1pPr algn="l" defTabSz="457200" rtl="0" eaLnBrk="1" latinLnBrk="0" hangingPunct="1">
        <a:spcBef>
          <a:spcPct val="0"/>
        </a:spcBef>
        <a:buNone/>
        <a:defRPr sz="4200" b="0" i="0" kern="1200">
          <a:solidFill>
            <a:schemeClr val="tx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2000" b="0" i="0" kern="1200">
          <a:solidFill>
            <a:schemeClr val="tx1"/>
          </a:solidFill>
          <a:latin typeface="+mj-lt"/>
          <a:ea typeface="+mj-ea"/>
          <a:cs typeface="+mj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/>
          </a:solidFill>
          <a:latin typeface="+mj-lt"/>
          <a:ea typeface="+mj-ea"/>
          <a:cs typeface="+mj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/>
          </a:solidFill>
          <a:latin typeface="+mj-lt"/>
          <a:ea typeface="+mj-ea"/>
          <a:cs typeface="+mj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/>
          </a:solidFill>
          <a:latin typeface="+mj-lt"/>
          <a:ea typeface="+mj-ea"/>
          <a:cs typeface="+mj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571480"/>
            <a:ext cx="7772400" cy="3643338"/>
          </a:xfrm>
          <a:solidFill>
            <a:schemeClr val="bg1">
              <a:alpha val="70000"/>
            </a:schemeClr>
          </a:solidFill>
        </p:spPr>
        <p:txBody>
          <a:bodyPr>
            <a:noAutofit/>
          </a:bodyPr>
          <a:lstStyle/>
          <a:p>
            <a:pPr algn="ctr"/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ГАУ «КЦСОН города Каменска-Уральского»</a:t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1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ШКОЛА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ПОЖИЛОГО ВОЗРАСТА</a:t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24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по направлению «Краеведение» 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на тему: </a:t>
            </a:r>
            <a:br>
              <a:rPr lang="ru-RU" sz="3200" dirty="0" smtClean="0"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«Покровская </a:t>
            </a:r>
            <a:r>
              <a:rPr lang="ru-RU" sz="3200" dirty="0">
                <a:latin typeface="Times New Roman" pitchFamily="18" charset="0"/>
                <a:cs typeface="Times New Roman" pitchFamily="18" charset="0"/>
              </a:rPr>
              <a:t>фабрика технических картонов «Свободный труд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»».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500298" y="4429132"/>
            <a:ext cx="6400800" cy="1500198"/>
          </a:xfrm>
        </p:spPr>
        <p:txBody>
          <a:bodyPr>
            <a:normAutofit/>
          </a:bodyPr>
          <a:lstStyle/>
          <a:p>
            <a:pPr algn="r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Руководитель:</a:t>
            </a:r>
          </a:p>
          <a:p>
            <a:pPr algn="r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Специалист по социальной работе</a:t>
            </a:r>
          </a:p>
          <a:p>
            <a:pPr algn="r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Холкина С.А.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xmlns="" val="3447786898"/>
      </p:ext>
    </p:extLst>
  </p:cSld>
  <p:clrMapOvr>
    <a:masterClrMapping/>
  </p:clrMapOvr>
  <p:transition>
    <p:pull dir="r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81369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222222"/>
                </a:solidFill>
                <a:latin typeface="Open Sans"/>
              </a:rPr>
              <a:t>Покровская фабрика технических картонов «Свободный труд». </a:t>
            </a:r>
            <a:endParaRPr lang="ru-RU" b="1" i="0" dirty="0">
              <a:solidFill>
                <a:srgbClr val="222222"/>
              </a:solidFill>
              <a:effectLst/>
              <a:latin typeface="Open Sans"/>
            </a:endParaRPr>
          </a:p>
        </p:txBody>
      </p:sp>
      <p:pic>
        <p:nvPicPr>
          <p:cNvPr id="1026" name="Picture 2" descr="Покровская фабрика технических картонов «Свободный труд». Страницы истории: 1937 – 1945 годы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1124744"/>
            <a:ext cx="8136903" cy="51040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007534346"/>
      </p:ext>
    </p:extLst>
  </p:cSld>
  <p:clrMapOvr>
    <a:masterClrMapping/>
  </p:clrMapOvr>
  <p:transition>
    <p:pull dir="r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476672"/>
            <a:ext cx="8208912" cy="535531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/>
              <a:t>	В </a:t>
            </a:r>
            <a:r>
              <a:rPr lang="ru-RU" dirty="0"/>
              <a:t>начале 20 столетия на берегу р. Исеть у д. Беклемишево стояла обыкновенная мельница, которая принадлежала купцу Ларичеву. К 1905 году предприимчивый хозяин вместо мельницы устроил небольшую фабрику по производству картона. После гражданской войны в Каменском уезде стали создаваться коммуны; в том числе возникла коммуна на картонной фабрике с названием «Свободный труд». В дальнейшем это название закрепилось за фабрикой. </a:t>
            </a:r>
          </a:p>
          <a:p>
            <a:pPr algn="just"/>
            <a:r>
              <a:rPr lang="ru-RU" dirty="0"/>
              <a:t>	</a:t>
            </a:r>
            <a:r>
              <a:rPr lang="ru-RU" dirty="0" smtClean="0"/>
              <a:t> </a:t>
            </a:r>
            <a:r>
              <a:rPr lang="ru-RU" dirty="0"/>
              <a:t>К 1937 году фабрика успешно отработала 2-ю пятилетку, хотя труд на фабрике был в основном ручной и тяжелый. На фабрике работали и мужчины и женщины. </a:t>
            </a:r>
          </a:p>
          <a:p>
            <a:pPr algn="just"/>
            <a:r>
              <a:rPr lang="ru-RU" dirty="0"/>
              <a:t>Сырьем для работы фабрики служило кроме полуцеллюлозы и вторсырье, которое следовало перебирать, дифференцировать. </a:t>
            </a:r>
          </a:p>
          <a:p>
            <a:pPr algn="just"/>
            <a:r>
              <a:rPr lang="ru-RU" dirty="0"/>
              <a:t>	На картонной фабрике были следующие рабочие специальности для мужчин: </a:t>
            </a:r>
            <a:r>
              <a:rPr lang="ru-RU" dirty="0" err="1"/>
              <a:t>папочники</a:t>
            </a:r>
            <a:r>
              <a:rPr lang="ru-RU" dirty="0"/>
              <a:t>, работавшие на папмашинах, кочегары, механики, токари, </a:t>
            </a:r>
            <a:r>
              <a:rPr lang="ru-RU" dirty="0" err="1"/>
              <a:t>пармашинисты</a:t>
            </a:r>
            <a:r>
              <a:rPr lang="ru-RU" dirty="0"/>
              <a:t>, слесари, кузнецы, плотники, каменщики, </a:t>
            </a:r>
            <a:r>
              <a:rPr lang="ru-RU" dirty="0" err="1"/>
              <a:t>ролльщки</a:t>
            </a:r>
            <a:r>
              <a:rPr lang="ru-RU" dirty="0"/>
              <a:t>, работавшие на роллах, электромонтеры, </a:t>
            </a:r>
            <a:r>
              <a:rPr lang="ru-RU" dirty="0" err="1"/>
              <a:t>тряпкорубщики</a:t>
            </a:r>
            <a:r>
              <a:rPr lang="ru-RU" dirty="0"/>
              <a:t>, варщики, резчики картона, чернорабочие. Кто отказывался посещать кружок техучебы, того переводили в чернорабочие на очистку плотины и подвозку сырья. </a:t>
            </a:r>
          </a:p>
        </p:txBody>
      </p:sp>
    </p:spTree>
    <p:extLst>
      <p:ext uri="{BB962C8B-B14F-4D97-AF65-F5344CB8AC3E}">
        <p14:creationId xmlns:p14="http://schemas.microsoft.com/office/powerpoint/2010/main" xmlns="" val="1172677828"/>
      </p:ext>
    </p:extLst>
  </p:cSld>
  <p:clrMapOvr>
    <a:masterClrMapping/>
  </p:clrMapOvr>
  <p:transition>
    <p:pull dir="rd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828092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222222"/>
                </a:solidFill>
                <a:latin typeface="Open Sans"/>
              </a:rPr>
              <a:t>	</a:t>
            </a:r>
            <a:r>
              <a:rPr lang="ru-RU" dirty="0" smtClean="0">
                <a:latin typeface="Open Sans"/>
              </a:rPr>
              <a:t>В </a:t>
            </a:r>
            <a:r>
              <a:rPr lang="ru-RU" dirty="0">
                <a:latin typeface="Open Sans"/>
              </a:rPr>
              <a:t>1937 году на фабрике произвели следующие работы: построили паропровод из ребристых и газовых труб и фитинги к ним; закончили выработку котлована и фундамент под сушило. </a:t>
            </a:r>
          </a:p>
          <a:p>
            <a:pPr algn="just"/>
            <a:r>
              <a:rPr lang="ru-RU" dirty="0" smtClean="0">
                <a:latin typeface="Open Sans"/>
              </a:rPr>
              <a:t>	В </a:t>
            </a:r>
            <a:r>
              <a:rPr lang="ru-RU" dirty="0">
                <a:latin typeface="Open Sans"/>
              </a:rPr>
              <a:t>следующем 1938 году осуществлялась постройка стен и параллельно велся монтаж сушила 1-го этажа. Для этого требовались известь, цемент. Цемент привозили из Сухого Лога. А известь доставлялась из </a:t>
            </a:r>
            <a:r>
              <a:rPr lang="ru-RU" dirty="0" err="1">
                <a:latin typeface="Open Sans"/>
              </a:rPr>
              <a:t>Челябснабсбыта</a:t>
            </a:r>
            <a:r>
              <a:rPr lang="ru-RU" dirty="0">
                <a:latin typeface="Open Sans"/>
              </a:rPr>
              <a:t>. </a:t>
            </a:r>
            <a:endParaRPr lang="ru-RU" b="0" i="0" dirty="0">
              <a:effectLst/>
              <a:latin typeface="Open Sans"/>
            </a:endParaRPr>
          </a:p>
        </p:txBody>
      </p:sp>
      <p:pic>
        <p:nvPicPr>
          <p:cNvPr id="2050" name="Picture 2" descr="Покровская картонная фабрика. 1930-е годы.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363982"/>
            <a:ext cx="5832648" cy="40508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23528" y="3356992"/>
            <a:ext cx="237626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i="1" dirty="0">
                <a:latin typeface="Open Sans"/>
              </a:rPr>
              <a:t>Контора и магазин картонной фабрики — 30-е годы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4165216008"/>
      </p:ext>
    </p:extLst>
  </p:cSld>
  <p:clrMapOvr>
    <a:masterClrMapping/>
  </p:clrMapOvr>
  <p:transition>
    <p:pull dir="rd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95536" y="0"/>
            <a:ext cx="8424936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222222"/>
                </a:solidFill>
                <a:latin typeface="Open Sans"/>
              </a:rPr>
              <a:t>	</a:t>
            </a:r>
            <a:endParaRPr lang="ru-RU" dirty="0">
              <a:latin typeface="Open Sans"/>
            </a:endParaRPr>
          </a:p>
          <a:p>
            <a:pPr algn="just"/>
            <a:r>
              <a:rPr lang="ru-RU" dirty="0" smtClean="0">
                <a:latin typeface="Open Sans"/>
              </a:rPr>
              <a:t>	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Директором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картонной фабрики в эти годы был т. Сафронов. А производством руководили сменные мастера. </a:t>
            </a:r>
          </a:p>
          <a:p>
            <a:pPr algn="just"/>
            <a:r>
              <a:rPr lang="ru-RU" dirty="0">
                <a:latin typeface="Times New Roman" pitchFamily="18" charset="0"/>
                <a:cs typeface="Times New Roman" pitchFamily="18" charset="0"/>
              </a:rPr>
              <a:t>На фабрику поступало вторичное сырье: макулатура, тряпье. Тряпье сортировали на тряпье новое; сырье средних сортов и сырье загрязненное.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В 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зависимости от сырья были установлены следующие сорта картона: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околышный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технически тряпичный картон;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технически-макулатурно-тряпичный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картон, который изготавливался с добавлением соломы, а также выпускали серый технический макулатурный картон. 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31 декабря 1938 года вышел приказ по фабрике: «1 января объявить Днем Ударника. Это праздник передовых людей промышленности и сельского хозяйства». Из этого же приказа: «Коллектив рабочих фабрики за последние годы своей работы с 595 тонн картона в 1934 году ежегодно увеличивал выпуск остро дефицитного технического картона, доведя до 1877 тонн в 1938 году…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Сушили картон в несколько ярусов, причем сушка происходила как летом, так и зимой, хотя картон подмораживался. 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</a:t>
            </a:r>
          </a:p>
          <a:p>
            <a:pPr algn="just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	В 1938 году встал вопрос о лабораторных исследованиях продукции. Для этого было приобретено лабораторное оборудование; был установлен по заявке технического руководителя сушильный шкаф. </a:t>
            </a:r>
          </a:p>
          <a:p>
            <a:pPr algn="just"/>
            <a:endParaRPr lang="ru-RU" b="0" i="0" dirty="0"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33974732"/>
      </p:ext>
    </p:extLst>
  </p:cSld>
  <p:clrMapOvr>
    <a:masterClrMapping/>
  </p:clrMapOvr>
  <p:transition>
    <p:pull dir="rd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620688"/>
            <a:ext cx="82809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Open Sans"/>
              </a:rPr>
              <a:t>	1 </a:t>
            </a:r>
            <a:r>
              <a:rPr lang="ru-RU" dirty="0">
                <a:latin typeface="Open Sans"/>
              </a:rPr>
              <a:t>сентября 1938 года директор фабрики т. Сафронов «сдал фабрику со всеми материальными ценностями, имуществом и транспортом вновь назначенному директору фабрики Казаринову Н. Г.». </a:t>
            </a:r>
          </a:p>
          <a:p>
            <a:pPr algn="just"/>
            <a:r>
              <a:rPr lang="ru-RU" dirty="0" smtClean="0">
                <a:latin typeface="Open Sans"/>
              </a:rPr>
              <a:t>	Ежегодно </a:t>
            </a:r>
            <a:r>
              <a:rPr lang="ru-RU" dirty="0">
                <a:latin typeface="Open Sans"/>
              </a:rPr>
              <a:t>в весенний период выполнялись работы, касающиеся состояния плотины: «разборка плотины, очистка ото льда, заготовка и замена необходимых частей в плотине, очистка мест, предохраняющих от затопления нижних этажей фабрики» и другие работы. На фабрике было установлено круглосуточное дежурство в целях сохранения плотины и регулирования пропуска весенней воды. </a:t>
            </a:r>
          </a:p>
          <a:p>
            <a:pPr algn="just"/>
            <a:r>
              <a:rPr lang="ru-RU" dirty="0" smtClean="0">
                <a:latin typeface="Open Sans"/>
              </a:rPr>
              <a:t>	В </a:t>
            </a:r>
            <a:r>
              <a:rPr lang="ru-RU" dirty="0">
                <a:latin typeface="Open Sans"/>
              </a:rPr>
              <a:t>состав фабрики входила механическая мастерская, в которой работали кузнецы, плотники, слесари. Была создана ремонтная бригада, в которую входили и каменщики. А для лечения и профилактики болезней лошадей был приглашен на работу ветврач. </a:t>
            </a:r>
          </a:p>
          <a:p>
            <a:pPr algn="just"/>
            <a:r>
              <a:rPr lang="ru-RU" dirty="0" smtClean="0">
                <a:latin typeface="Open Sans"/>
              </a:rPr>
              <a:t>	В </a:t>
            </a:r>
            <a:r>
              <a:rPr lang="ru-RU" dirty="0">
                <a:latin typeface="Open Sans"/>
              </a:rPr>
              <a:t>1938 году был построен новый папочный цех и массный бассейн. Воду для производства картона брали из реки Исеть, и недопустимо было, чтобы на берегах реки Исеть скапливался навоз. Поэтому все дворы и территория вокруг них по приказу директора фабрики подвергались очистке. </a:t>
            </a:r>
            <a:endParaRPr lang="ru-RU" b="0" i="0" dirty="0"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296912182"/>
      </p:ext>
    </p:extLst>
  </p:cSld>
  <p:clrMapOvr>
    <a:masterClrMapping/>
  </p:clrMapOvr>
  <p:transition>
    <p:pull dir="rd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Фотография фабрики &quot;Свободный труд&quot;. 1970-ые года. Источник: ok.ru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404664"/>
            <a:ext cx="8352928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990722118"/>
      </p:ext>
    </p:extLst>
  </p:cSld>
  <p:clrMapOvr>
    <a:masterClrMapping/>
  </p:clrMapOvr>
  <p:transition>
    <p:pull dir="rd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260648"/>
            <a:ext cx="8424936" cy="64633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Open Sans"/>
              </a:rPr>
              <a:t>	В </a:t>
            </a:r>
            <a:r>
              <a:rPr lang="ru-RU" dirty="0">
                <a:latin typeface="Open Sans"/>
              </a:rPr>
              <a:t>1939 году на картонной фабрике были отремонтированы пап-машины; началось строительство цеха ширпотреба. А с 1940 года фабрика перешла на производство новых видов изделий; стали выпускаться </a:t>
            </a:r>
            <a:r>
              <a:rPr lang="ru-RU" dirty="0" err="1">
                <a:latin typeface="Open Sans"/>
              </a:rPr>
              <a:t>фотобланки</a:t>
            </a:r>
            <a:r>
              <a:rPr lang="ru-RU" dirty="0">
                <a:latin typeface="Open Sans"/>
              </a:rPr>
              <a:t>, крышки для блокнотов, папки и другие виды изделий. Был временно нанят мастер по граверным работам в цех по ширпотребу </a:t>
            </a:r>
            <a:r>
              <a:rPr lang="ru-RU" dirty="0" err="1">
                <a:latin typeface="Open Sans"/>
              </a:rPr>
              <a:t>Глушаков</a:t>
            </a:r>
            <a:r>
              <a:rPr lang="ru-RU" dirty="0">
                <a:latin typeface="Open Sans"/>
              </a:rPr>
              <a:t> В. И. </a:t>
            </a:r>
          </a:p>
          <a:p>
            <a:pPr algn="just"/>
            <a:r>
              <a:rPr lang="ru-RU" dirty="0" smtClean="0">
                <a:latin typeface="Open Sans"/>
              </a:rPr>
              <a:t>	В </a:t>
            </a:r>
            <a:r>
              <a:rPr lang="ru-RU" dirty="0">
                <a:latin typeface="Open Sans"/>
              </a:rPr>
              <a:t>1940 году была организована лаборатория. Был построен новый гараж, столярная мастерская, пожарное депо. Также был отстроен новый клуб; установлена киноустановка; построен детский сад, детские ясли, так называемое </a:t>
            </a:r>
            <a:r>
              <a:rPr lang="ru-RU" dirty="0" err="1">
                <a:latin typeface="Open Sans"/>
              </a:rPr>
              <a:t>ожидальное</a:t>
            </a:r>
            <a:r>
              <a:rPr lang="ru-RU" dirty="0">
                <a:latin typeface="Open Sans"/>
              </a:rPr>
              <a:t> помещение. К 1940 году была снижена себестоимость продукции на 8 %, а прибыль составила 286 тыс. рублей. </a:t>
            </a:r>
            <a:endParaRPr lang="ru-RU" dirty="0" smtClean="0">
              <a:latin typeface="Open Sans"/>
            </a:endParaRPr>
          </a:p>
          <a:p>
            <a:pPr algn="just"/>
            <a:r>
              <a:rPr lang="ru-RU" dirty="0">
                <a:latin typeface="Open Sans"/>
              </a:rPr>
              <a:t>	</a:t>
            </a:r>
            <a:r>
              <a:rPr lang="ru-RU" dirty="0" smtClean="0">
                <a:latin typeface="Open Sans"/>
              </a:rPr>
              <a:t>В </a:t>
            </a:r>
            <a:r>
              <a:rPr lang="ru-RU" dirty="0">
                <a:latin typeface="Open Sans"/>
              </a:rPr>
              <a:t>1940 году фабрика стала заключать договора с колхозами на вывозку торфа. Это было значительно удобнее; фабрике пришлось содержать коней в малом количестве. </a:t>
            </a:r>
          </a:p>
          <a:p>
            <a:pPr algn="just"/>
            <a:r>
              <a:rPr lang="ru-RU" dirty="0" smtClean="0">
                <a:latin typeface="Open Sans"/>
              </a:rPr>
              <a:t>	Но </a:t>
            </a:r>
            <a:r>
              <a:rPr lang="ru-RU" dirty="0">
                <a:latin typeface="Open Sans"/>
              </a:rPr>
              <a:t>в 1941 году началась война. 5-го июля 1941 года вышел приказ по фабрике о запрещении предоставления отпусков. «Рабочих, служащих и ИТР отозвать из отпусков всех находящихся в отпуске». В августе 1941 года из Белоруссии на Урал была эвакуирована Сурожская фабрика технических картонов и бумаг «Пролетарий», которая прибыла (материалы, сырье, оборудование) 6 сентября 1941 года на разъезд Перебор. Еще ранее, 3 сентября 1941 года на фабрику «Свободный труд» были приняты 21 человек. Это были эвакуированные с семьями, которых разместили для проживания по ближайшим колхозам. </a:t>
            </a:r>
            <a:endParaRPr lang="ru-RU" b="0" i="0" dirty="0">
              <a:effectLst/>
              <a:latin typeface="Open San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266097127"/>
      </p:ext>
    </p:extLst>
  </p:cSld>
  <p:clrMapOvr>
    <a:masterClrMapping/>
  </p:clrMapOvr>
  <p:transition>
    <p:pull dir="rd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539552" y="260648"/>
            <a:ext cx="84249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b="0" i="0" dirty="0">
              <a:solidFill>
                <a:srgbClr val="222222"/>
              </a:solidFill>
              <a:effectLst/>
              <a:latin typeface="Open Sans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95536" y="260648"/>
            <a:ext cx="8568952" cy="61863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январе 1942 года коллектив фабрики стал готовиться к выработке матричного картона. Курировал эту работу инженер </a:t>
            </a:r>
            <a:r>
              <a:rPr lang="ru-RU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Лифтман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И уже к февралю 1942 года началась выработка матричного картона. 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В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июне 1942 года вышел приказ по управлению картонной фабрики «Об организации на предприятии индивидуального и бригадного ученичества» и принимать на период военного времени лиц, достигших 14-тилетнего возраста при наличии заключения о состоянии здоровья…». Рабочий день для подростков устанавливался длительностью 6 часов как в период обучения, так и для последующей работы на предприятии. Каждому обучающемуся и обучающему выплачивали по 50 рублей. </a:t>
            </a:r>
          </a:p>
          <a:p>
            <a:pPr algn="just"/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3-го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июня 1942 года вышел приказ по фабрике по установке объема производства по валовой продукции, а также по установке плана производства основных видов промышленной продукции следующего ассортимента: </a:t>
            </a:r>
          </a:p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электротехнический картон (прессшпан)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конструкционный картон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серый технический картон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матричный картон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водонепроницаемый картон</a:t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• разные сорта картона, производимые из бракованного материала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Для 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обеспечения фабрики рабочей силой в июне 1944 года на постоянную работу были направлены 250 человек с семьями – спецпереселенцы. В дальнейшем для них были построены бараки.  </a:t>
            </a:r>
            <a:endParaRPr lang="ru-RU" b="0" i="0" dirty="0"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70078690"/>
      </p:ext>
    </p:extLst>
  </p:cSld>
  <p:clrMapOvr>
    <a:masterClrMapping/>
  </p:clrMapOvr>
  <p:transition>
    <p:pull dir="rd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11560" y="332656"/>
            <a:ext cx="82809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С 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 марта 1959 года ликвидирован </a:t>
            </a:r>
            <a:r>
              <a:rPr lang="ru-RU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Могильниковский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торфяник, прекращено торфодобыча.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 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 января 1965 года фабрика находилась на территории Покровского района. С 13 января при образовании Каменского района в Каменском. Со временем изменилась структура фабрики, кроме директора фабрики руководство осуществляется главным инженером, зам. директора.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Появились 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новые структурные подразделения - отдел кадров, общий отдел, отдел главного механика и энергетика, сортировочный цех, </a:t>
            </a:r>
            <a:r>
              <a:rPr lang="ru-RU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электорцех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механическая мастерская, газосварочный участок, жестяной, кузница.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Построены 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магазины, столовая, пекарня, столярный цех, общежитие для рабочих.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Все 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это построено благодаря руководителю фабрики директора </a:t>
            </a:r>
            <a:r>
              <a:rPr lang="ru-RU" dirty="0" err="1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Бекленищевой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Фаине Егоровне, которая начала работу на фабрике с 15 февраля 1956 года с должности сменного лаборанта, в 1971 году была назначена на должность директора фабрики и проработала до 1992 года.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Коллектив 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фабрики неоднократно перевыполнял план и занимал первое место среди предприятий лесного хозяйства. Все годы удерживал Красное Знамя и награждался денежной премией.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89811243"/>
      </p:ext>
    </p:extLst>
  </p:cSld>
  <p:clrMapOvr>
    <a:masterClrMapping/>
  </p:clrMapOvr>
  <p:transition>
    <p:pull dir="rd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67544" y="332656"/>
            <a:ext cx="8424936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>
                <a:solidFill>
                  <a:srgbClr val="FFFFFF"/>
                </a:solidFill>
                <a:latin typeface="Nunito"/>
              </a:rPr>
              <a:t>	</a:t>
            </a:r>
            <a:r>
              <a:rPr 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Покровская 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картонная фабрика "Свободный труд" была преобразована в Акционерное общество открытого типа "Покровская картонная фабрика" с 01 марта 1993 года на основании Постановления Главы Администрации Каменского района от 01 марта 1993 года № 118.</a:t>
            </a: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dirty="0" smtClean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Руководил </a:t>
            </a:r>
            <a:r>
              <a:rPr lang="ru-RU" dirty="0">
                <a:solidFill>
                  <a:srgbClr val="FFFF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фабрикой человек, который воспитался и вырос на фабрике, сначала работал слесарем, дошел до заместителя директора и директора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539552" y="2780928"/>
            <a:ext cx="820891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Удивительно, но пережив революцию, войну, несколько экономических кризисов и даже развал СССР, фабрика продолжала работать. Предприятие пережило лихие девяностые и исправно поставляла продукцию вплоть до началу нулевых. После чего дела пошли на спад, экономические показатели просели, а вскоре владельцы были вынуждены признать предприятие банкротом. Теперь на берегу Исети остались лишь живописные руины.</a:t>
            </a:r>
          </a:p>
        </p:txBody>
      </p:sp>
    </p:spTree>
    <p:extLst>
      <p:ext uri="{BB962C8B-B14F-4D97-AF65-F5344CB8AC3E}">
        <p14:creationId xmlns:p14="http://schemas.microsoft.com/office/powerpoint/2010/main" xmlns="" val="1276402137"/>
      </p:ext>
    </p:extLst>
  </p:cSld>
  <p:clrMapOvr>
    <a:masterClrMapping/>
  </p:clrMapOvr>
  <p:transition>
    <p:pull dir="rd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s://multiurok.ru/img/184078/image_599b0c6592eff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3528" y="260648"/>
            <a:ext cx="8496944" cy="60486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4112660524"/>
      </p:ext>
    </p:extLst>
  </p:cSld>
  <p:clrMapOvr>
    <a:masterClrMapping/>
  </p:clrMapOvr>
  <p:transition>
    <p:pull dir="rd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s://oki3.vkusercdn.ru/i?r=BDHElZJBPNKGuFyY-akIDfgnZ7ynRCfcV--9v0TItJ9HHQaFzKeGw3rhS3ERk3aFu_4&amp;fn=w_6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8494" y="351624"/>
            <a:ext cx="4261498" cy="278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https://oki3.vkusercdn.ru/i?r=BDHElZJBPNKGuFyY-akIDfgnUGaMHWXIzCAO1AKaP-g0TYGScsuwP2DTR21UatiEdIg&amp;fn=w_61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716016" y="3284984"/>
            <a:ext cx="4176464" cy="2942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3356991"/>
            <a:ext cx="3528392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2000 году фабрика обанкротилась и сгорела., это все, что осталось....</a:t>
            </a:r>
          </a:p>
        </p:txBody>
      </p:sp>
      <p:pic>
        <p:nvPicPr>
          <p:cNvPr id="3078" name="Picture 6" descr="https://oki3.vkusercdn.ru/i?r=BDHElZJBPNKGuFyY-akIDfgnzFx4FyepLDzx70AzCKfTGXUQqBqp2I3BJWDVrGH1qF0&amp;fn=w_6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59027" y="351624"/>
            <a:ext cx="4233453" cy="2789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1035728130"/>
      </p:ext>
    </p:extLst>
  </p:cSld>
  <p:clrMapOvr>
    <a:masterClrMapping/>
  </p:clrMapOvr>
  <p:transition>
    <p:pull dir="rd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Съемка фабрики с квадрокоптера Источник: https://www.e1.ru/text/entertainment/2018/06/01/55344491/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95536" y="631463"/>
            <a:ext cx="8208912" cy="51630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763688" y="5794489"/>
            <a:ext cx="4392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>
                <a:latin typeface="-apple-system"/>
              </a:rPr>
              <a:t>Съемка фабрики с </a:t>
            </a:r>
            <a:r>
              <a:rPr lang="ru-RU" dirty="0" err="1">
                <a:latin typeface="-apple-system"/>
              </a:rPr>
              <a:t>квадрокоптера</a:t>
            </a:r>
            <a:r>
              <a:rPr lang="ru-RU" dirty="0">
                <a:latin typeface="-apple-system"/>
              </a:rPr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994193"/>
      </p:ext>
    </p:extLst>
  </p:cSld>
  <p:clrMapOvr>
    <a:masterClrMapping/>
  </p:clrMapOvr>
  <p:transition>
    <p:pull dir="rd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683568" y="1052736"/>
            <a:ext cx="617443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dirty="0" smtClean="0"/>
              <a:t>ИСТОЧНИКИ</a:t>
            </a:r>
          </a:p>
          <a:p>
            <a:endParaRPr lang="ru-RU" dirty="0" smtClean="0"/>
          </a:p>
          <a:p>
            <a:r>
              <a:rPr lang="ru-RU" dirty="0" smtClean="0"/>
              <a:t>1. https</a:t>
            </a:r>
            <a:r>
              <a:rPr lang="ru-RU" dirty="0"/>
              <a:t>://history-kamensk.ru/history/394-pokrovskaja-fabrika-tehnicheskih-kartonov-svobodnyi-trud-stranicy-istorii-1937-1945-gody.html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27584" y="2530064"/>
            <a:ext cx="536280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2. https</a:t>
            </a:r>
            <a:r>
              <a:rPr lang="ru-RU" dirty="0"/>
              <a:t>://alertino.com/ru/258827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683569" y="3244334"/>
            <a:ext cx="602190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3. https</a:t>
            </a:r>
            <a:r>
              <a:rPr lang="ru-RU" dirty="0"/>
              <a:t>://dzen.ru/a/YWAmVUULaxtBYGvg</a:t>
            </a:r>
          </a:p>
        </p:txBody>
      </p:sp>
    </p:spTree>
    <p:extLst>
      <p:ext uri="{BB962C8B-B14F-4D97-AF65-F5344CB8AC3E}">
        <p14:creationId xmlns:p14="http://schemas.microsoft.com/office/powerpoint/2010/main" xmlns="" val="2597740759"/>
      </p:ext>
    </p:extLst>
  </p:cSld>
  <p:clrMapOvr>
    <a:masterClrMapping/>
  </p:clrMapOvr>
  <p:transition>
    <p:pull dir="rd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84710" y="2643182"/>
            <a:ext cx="8159256" cy="2500330"/>
          </a:xfrm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</p:spTree>
  </p:cSld>
  <p:clrMapOvr>
    <a:masterClrMapping/>
  </p:clrMapOvr>
  <p:transition>
    <p:pull dir="rd"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Ион">
  <a:themeElements>
    <a:clrScheme name="Ион">
      <a:dk1>
        <a:sysClr val="windowText" lastClr="000000"/>
      </a:dk1>
      <a:lt1>
        <a:sysClr val="window" lastClr="FFFFFF"/>
      </a:lt1>
      <a:dk2>
        <a:srgbClr val="EE5818"/>
      </a:dk2>
      <a:lt2>
        <a:srgbClr val="EBEBEB"/>
      </a:lt2>
      <a:accent1>
        <a:srgbClr val="F5A408"/>
      </a:accent1>
      <a:accent2>
        <a:srgbClr val="FA731A"/>
      </a:accent2>
      <a:accent3>
        <a:srgbClr val="AB9281"/>
      </a:accent3>
      <a:accent4>
        <a:srgbClr val="A18CD0"/>
      </a:accent4>
      <a:accent5>
        <a:srgbClr val="8EBBD2"/>
      </a:accent5>
      <a:accent6>
        <a:srgbClr val="ACC995"/>
      </a:accent6>
      <a:hlink>
        <a:srgbClr val="FAC96A"/>
      </a:hlink>
      <a:folHlink>
        <a:srgbClr val="FCDB9B"/>
      </a:folHlink>
    </a:clrScheme>
    <a:fontScheme name="Ион">
      <a:maj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Ион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04000"/>
                <a:satMod val="128000"/>
                <a:lumMod val="104000"/>
              </a:schemeClr>
            </a:gs>
            <a:gs pos="100000">
              <a:schemeClr val="phClr">
                <a:tint val="100000"/>
                <a:shade val="76000"/>
                <a:hueMod val="89000"/>
                <a:satMod val="164000"/>
                <a:lumMod val="68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42000"/>
                <a:hueMod val="42000"/>
                <a:satMod val="124000"/>
                <a:lumMod val="62000"/>
              </a:schemeClr>
              <a:schemeClr val="phClr">
                <a:tint val="96000"/>
                <a:satMod val="13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Ion" id="{B8441ADB-2E43-4AF7-B97A-BD870242C6A8}" vid="{5A2F9111-B2DB-470C-BA56-608F9B65882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</Template>
  <TotalTime>397</TotalTime>
  <Words>131</Words>
  <Application>Microsoft Office PowerPoint</Application>
  <PresentationFormat>Экран (4:3)</PresentationFormat>
  <Paragraphs>44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Ион</vt:lpstr>
      <vt:lpstr>ГАУ «КЦСОН города Каменска-Уральского»  ШКОЛА ПОЖИЛОГО ВОЗРАСТА  по направлению «Краеведение»  на тему:  «Покровская фабрика технических картонов «Свободный труд»».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Татьяна</dc:creator>
  <cp:lastModifiedBy>Shafikova_GA</cp:lastModifiedBy>
  <cp:revision>67</cp:revision>
  <dcterms:created xsi:type="dcterms:W3CDTF">2010-11-28T13:07:58Z</dcterms:created>
  <dcterms:modified xsi:type="dcterms:W3CDTF">2023-12-04T10:03:50Z</dcterms:modified>
</cp:coreProperties>
</file>