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767" r:id="rId4"/>
  </p:sldMasterIdLst>
  <p:notesMasterIdLst>
    <p:notesMasterId r:id="rId21"/>
  </p:notesMasterIdLst>
  <p:handoutMasterIdLst>
    <p:handoutMasterId r:id="rId22"/>
  </p:handoutMasterIdLst>
  <p:sldIdLst>
    <p:sldId id="268" r:id="rId5"/>
    <p:sldId id="272" r:id="rId6"/>
    <p:sldId id="273" r:id="rId7"/>
    <p:sldId id="274" r:id="rId8"/>
    <p:sldId id="275" r:id="rId9"/>
    <p:sldId id="276" r:id="rId10"/>
    <p:sldId id="270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71" r:id="rId19"/>
    <p:sldId id="267" r:id="rId20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580"/>
  </p:normalViewPr>
  <p:slideViewPr>
    <p:cSldViewPr snapToGrid="0" snapToObjects="1">
      <p:cViewPr varScale="1">
        <p:scale>
          <a:sx n="91" d="100"/>
          <a:sy n="91" d="100"/>
        </p:scale>
        <p:origin x="-52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9" d="100"/>
          <a:sy n="89" d="100"/>
        </p:scale>
        <p:origin x="3012" y="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F50987BA-D05C-40C1-B148-9AD3F10963C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396FD1B-358E-41F3-8670-5F4BD6E78C8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B361E-3319-4F3A-8BC4-E1F86CD285CB}" type="datetimeFigureOut">
              <a:rPr lang="ru-RU" smtClean="0"/>
              <a:pPr/>
              <a:t>07.11.2023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CB0E0641-2939-48BB-AD2A-2C1E323E643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94B57399-AD03-4324-ABAA-7C3DF412572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7E5E70-6B8B-45D8-ABB0-40FC6B684A4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3875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1FC39-5220-449E-B3BD-14C634CF0F13}" type="datetimeFigureOut">
              <a:rPr lang="ru-RU" smtClean="0"/>
              <a:pPr/>
              <a:t>07.11.2023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E93EA-94E1-4702-97A4-D0CA1F7CECF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2646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DE93EA-94E1-4702-97A4-D0CA1F7CECFB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542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DE93EA-94E1-4702-97A4-D0CA1F7CECFB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4703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rtlCol="0" anchor="b">
            <a:normAutofit/>
          </a:bodyPr>
          <a:lstStyle>
            <a:lvl1pPr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rtlCol="0"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3748AA-5F2B-4E95-BA56-A43BAB2338C8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Полилиния 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327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7BB3A3-B59F-4584-A5BD-2CCE215CE6F3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8" name="Полилини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7143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rtlCol="0"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88A495-D023-423A-B56B-1BEBEB6A5731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Полилиния 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4439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 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9BAB583-C8DE-4EA0-B280-30B3312CAED9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10" name="Полилини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11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4565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 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 rtlCol="0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 rtlCol="0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027A78-6D8F-45BF-A169-2D27227E0424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12" name="Полилини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13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5892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412376F-9843-4017-BBE4-92BE4063336B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Полилини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1223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 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151D4D-90D7-4534-BAAF-7838F1986BF3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Полилини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4529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rtlCol="0" anchor="b"/>
          <a:lstStyle>
            <a:lvl1pPr algn="l">
              <a:defRPr sz="2000" b="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rtlCol="0" anchor="ctr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1557F1F-B35E-46E0-A7E9-1E53A2B09303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Полилини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64066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589212" y="634965"/>
            <a:ext cx="8915400" cy="385497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/>
              <a:t>Щелкните значок, чтобы добавить изображение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2924D5D-5C0F-4A53-A7AC-0D23AFA46567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Полилиния 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543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EA5F996-8316-4174-A428-BDACDDD0BCEC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Полилиния 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2889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Текст 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459814-593E-4F71-B8BA-FF17C91E7B48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11" name="Полилиния 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14" name="Текстовое поле 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ru-RU" sz="800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«</a:t>
            </a:r>
            <a:endParaRPr lang="ru-RU" sz="8000" dirty="0">
              <a:ln w="3175" cmpd="sng">
                <a:noFill/>
              </a:ln>
              <a:solidFill>
                <a:schemeClr val="accent1"/>
              </a:solidFill>
              <a:effectLst/>
              <a:latin typeface="Arial"/>
            </a:endParaRPr>
          </a:p>
        </p:txBody>
      </p:sp>
      <p:sp>
        <p:nvSpPr>
          <p:cNvPr id="15" name="Текстовое поле 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ru-RU" sz="800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»</a:t>
            </a:r>
            <a:endParaRPr lang="ru-RU" sz="8000" dirty="0">
              <a:ln w="3175" cmpd="sng">
                <a:noFill/>
              </a:ln>
              <a:solidFill>
                <a:schemeClr val="accent1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5960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rtlCol="0" anchor="b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1B707E2-7AE1-4396-BFCC-B4E47A20D7C1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Полилиния 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91375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 с цита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 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21" name="Текст 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ADEFDB-4982-4BEF-BD36-D1BC56373F2A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11" name="Полилиния 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17" name="Текстовое поле 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ru-RU" sz="800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«</a:t>
            </a:r>
            <a:endParaRPr lang="ru-RU" sz="8000" dirty="0">
              <a:ln w="3175" cmpd="sng">
                <a:noFill/>
              </a:ln>
              <a:solidFill>
                <a:schemeClr val="accent1"/>
              </a:solidFill>
              <a:effectLst/>
              <a:latin typeface="Arial"/>
            </a:endParaRPr>
          </a:p>
        </p:txBody>
      </p:sp>
      <p:sp>
        <p:nvSpPr>
          <p:cNvPr id="18" name="Текстовое поле 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ru-RU" sz="800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»</a:t>
            </a:r>
            <a:endParaRPr lang="ru-RU" sz="8000" dirty="0">
              <a:ln w="3175" cmpd="sng">
                <a:noFill/>
              </a:ln>
              <a:solidFill>
                <a:schemeClr val="accent1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0453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rtlCol="0" anchor="ctr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21" name="Текст 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A30792-E5C8-49F3-A500-797380D78824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Полилиния 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63380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6254FBA-FDFE-442A-8FF2-473C8A7C8BB9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8" name="Полилини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1321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rtlCol="0" anchor="ctr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42CAEB-FC87-48BB-94BB-9E689A8FDD9F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8" name="Полилиния 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191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Группа 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Полилиния 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Полилиния 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Полилиния 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Полилиния 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Полилиния 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Полилиния 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Полилиния 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Полилиния 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Полилиния 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Полилиния 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Полилиния 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Полилиния 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Группа 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Полилиния 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Полилиния 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Полилиния 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Полилиния 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Полилиния 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Полилиния 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Полилиния 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Полилиния 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Полилиния 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Полилиния 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Полилиния 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Полилиния 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Прямоугольник 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5A8C492A-D229-4BF0-B5C6-8DEFEF709616}" type="datetime1">
              <a:rPr lang="ru-RU" smtClean="0"/>
              <a:pPr rtl="0"/>
              <a:t>07.11.2023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rtl="0"/>
            <a:fld id="{D57F1E4F-1CFF-5643-939E-217C01CDF565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0952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fb.ru/article/163713/lechenie-treschin-na-pyatkah-narodnyimi-sredstvami-retseptyi-metodyi" TargetMode="External"/><Relationship Id="rId2" Type="http://schemas.openxmlformats.org/officeDocument/2006/relationships/hyperlink" Target="https://yandex.ru/search/?text=&#1091;&#1093;&#1086;&#1076;+&#1079;&#1072;+&#1085;&#1086;&#1075;&#1072;&#1084;&#1080;+&#1074;+&#1087;&#1086;&#1078;&#1080;&#1083;&#1086;&#1084;+&#1074;&#1086;&#1079;&#1088;&#1072;&#1089;&#1090;&#1077;&amp;clid=2270455&amp;banerid=6101004798:1761097752874084276:606df4e76e358f0059652cd2&amp;win=484&amp;lr=13914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supermodnaya.com/wp-content/uploads/0/a/0/0a04e5d02e2a28cb480c177b7dba7604.jpeg" TargetMode="External"/><Relationship Id="rId5" Type="http://schemas.openxmlformats.org/officeDocument/2006/relationships/hyperlink" Target="https://yandex.ru/images/search?from=tabbar&amp;img_url=https://static.tildacdn.com/tild3332-3066-4531-b665-373636303264/doctor_examining_fee.jpg&amp;lr=139142&amp;pos=0&amp;rpt=simage&amp;text=&#1084;&#1072;&#1089;&#1089;&#1072;&#1078;%20&#1089;&#1090;&#1086;&#1087;%20&#1087;&#1086;&#1078;&#1080;&#1083;&#1099;&#1084;%20&#1083;&#1102;&#1076;&#1103;&#1084;" TargetMode="External"/><Relationship Id="rId4" Type="http://schemas.openxmlformats.org/officeDocument/2006/relationships/hyperlink" Target="https://iris-salon.ru/poleznyie-stati/pochemu-vrastaet-nogot-i-kak-ego-lechit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Прямоугольник 17">
            <a:extLst>
              <a:ext uri="{FF2B5EF4-FFF2-40B4-BE49-F238E27FC236}">
                <a16:creationId xmlns:a16="http://schemas.microsoft.com/office/drawing/2014/main" xmlns="" id="{93F2CC0B-D5F1-40B8-9CC6-4A36850B66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5" name="Рисунок 4" descr="светлые пятна">
            <a:extLst>
              <a:ext uri="{FF2B5EF4-FFF2-40B4-BE49-F238E27FC236}">
                <a16:creationId xmlns:a16="http://schemas.microsoft.com/office/drawing/2014/main" xmlns="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" y="9235"/>
            <a:ext cx="12192000" cy="6857990"/>
          </a:xfrm>
          <a:prstGeom prst="rect">
            <a:avLst/>
          </a:prstGeom>
        </p:spPr>
      </p:pic>
      <p:grpSp>
        <p:nvGrpSpPr>
          <p:cNvPr id="20" name="Группа 19">
            <a:extLst>
              <a:ext uri="{FF2B5EF4-FFF2-40B4-BE49-F238E27FC236}">
                <a16:creationId xmlns:a16="http://schemas.microsoft.com/office/drawing/2014/main" xmlns="" id="{631C6CE6-1810-44ED-A6D7-3FF53040AE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1" name="Полилиния 11">
              <a:extLst>
                <a:ext uri="{FF2B5EF4-FFF2-40B4-BE49-F238E27FC236}">
                  <a16:creationId xmlns:a16="http://schemas.microsoft.com/office/drawing/2014/main" xmlns="" id="{1F6D8BFE-D0D0-4BAE-9D5A-701DE7D3CE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Полилиния 12">
              <a:extLst>
                <a:ext uri="{FF2B5EF4-FFF2-40B4-BE49-F238E27FC236}">
                  <a16:creationId xmlns:a16="http://schemas.microsoft.com/office/drawing/2014/main" xmlns="" id="{53F86D30-CEDB-4D96-AF73-AA3CD5A437B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Полилиния 13">
              <a:extLst>
                <a:ext uri="{FF2B5EF4-FFF2-40B4-BE49-F238E27FC236}">
                  <a16:creationId xmlns:a16="http://schemas.microsoft.com/office/drawing/2014/main" xmlns="" id="{F5187540-C4C8-410C-A395-69FCB1C86C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Полилиния 14">
              <a:extLst>
                <a:ext uri="{FF2B5EF4-FFF2-40B4-BE49-F238E27FC236}">
                  <a16:creationId xmlns:a16="http://schemas.microsoft.com/office/drawing/2014/main" xmlns="" id="{75BD6E4A-797C-451B-B08F-D99C1A9D13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Полилиния 15">
              <a:extLst>
                <a:ext uri="{FF2B5EF4-FFF2-40B4-BE49-F238E27FC236}">
                  <a16:creationId xmlns:a16="http://schemas.microsoft.com/office/drawing/2014/main" xmlns="" id="{0D241082-BAFA-462E-827B-5814B020F5C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Полилиния 16">
              <a:extLst>
                <a:ext uri="{FF2B5EF4-FFF2-40B4-BE49-F238E27FC236}">
                  <a16:creationId xmlns:a16="http://schemas.microsoft.com/office/drawing/2014/main" xmlns="" id="{2920CCBD-116D-450B-9608-99F05F7D78A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Полилиния 17">
              <a:extLst>
                <a:ext uri="{FF2B5EF4-FFF2-40B4-BE49-F238E27FC236}">
                  <a16:creationId xmlns:a16="http://schemas.microsoft.com/office/drawing/2014/main" xmlns="" id="{A57CD3DE-CEAF-4BD4-A5EF-24B3E622BB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Полилиния 18">
              <a:extLst>
                <a:ext uri="{FF2B5EF4-FFF2-40B4-BE49-F238E27FC236}">
                  <a16:creationId xmlns:a16="http://schemas.microsoft.com/office/drawing/2014/main" xmlns="" id="{4EC3258C-366B-4629-A7D3-5173D3637D8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Полилиния 19">
              <a:extLst>
                <a:ext uri="{FF2B5EF4-FFF2-40B4-BE49-F238E27FC236}">
                  <a16:creationId xmlns:a16="http://schemas.microsoft.com/office/drawing/2014/main" xmlns="" id="{D444D63A-CE2B-4ACD-BA0E-4ADECAD86F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Полилиния 20">
              <a:extLst>
                <a:ext uri="{FF2B5EF4-FFF2-40B4-BE49-F238E27FC236}">
                  <a16:creationId xmlns:a16="http://schemas.microsoft.com/office/drawing/2014/main" xmlns="" id="{7A504DF6-187A-4A54-96E8-3F3F28AAAA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Полилиния 21">
              <a:extLst>
                <a:ext uri="{FF2B5EF4-FFF2-40B4-BE49-F238E27FC236}">
                  <a16:creationId xmlns:a16="http://schemas.microsoft.com/office/drawing/2014/main" xmlns="" id="{FE04C6F5-6DC5-4C7E-9278-9BE624FC78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Полилиния 22">
              <a:extLst>
                <a:ext uri="{FF2B5EF4-FFF2-40B4-BE49-F238E27FC236}">
                  <a16:creationId xmlns:a16="http://schemas.microsoft.com/office/drawing/2014/main" xmlns="" id="{94A02D9B-E6A9-4D6A-9D2A-D81C768024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34" name="Группа 33">
            <a:extLst>
              <a:ext uri="{FF2B5EF4-FFF2-40B4-BE49-F238E27FC236}">
                <a16:creationId xmlns:a16="http://schemas.microsoft.com/office/drawing/2014/main" xmlns="" id="{B78034A6-3565-46AA-9E73-1C954666AB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35" name="Полилиния 27">
              <a:extLst>
                <a:ext uri="{FF2B5EF4-FFF2-40B4-BE49-F238E27FC236}">
                  <a16:creationId xmlns:a16="http://schemas.microsoft.com/office/drawing/2014/main" xmlns="" id="{04947AA2-A772-42CB-9CEC-065095D3DC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Полилиния 28">
              <a:extLst>
                <a:ext uri="{FF2B5EF4-FFF2-40B4-BE49-F238E27FC236}">
                  <a16:creationId xmlns:a16="http://schemas.microsoft.com/office/drawing/2014/main" xmlns="" id="{83C52D84-DEC1-4E16-972E-8EEA5D5224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Полилиния 29">
              <a:extLst>
                <a:ext uri="{FF2B5EF4-FFF2-40B4-BE49-F238E27FC236}">
                  <a16:creationId xmlns:a16="http://schemas.microsoft.com/office/drawing/2014/main" xmlns="" id="{2036A28D-EF09-41F7-906F-CF4053615A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Полилиния 30">
              <a:extLst>
                <a:ext uri="{FF2B5EF4-FFF2-40B4-BE49-F238E27FC236}">
                  <a16:creationId xmlns:a16="http://schemas.microsoft.com/office/drawing/2014/main" xmlns="" id="{EE8D92C7-C907-4120-95E3-80E3DC85BBA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Полилиния 31">
              <a:extLst>
                <a:ext uri="{FF2B5EF4-FFF2-40B4-BE49-F238E27FC236}">
                  <a16:creationId xmlns:a16="http://schemas.microsoft.com/office/drawing/2014/main" xmlns="" id="{BBCEAAB8-CD22-41D7-B330-702682A27C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Полилиния 32">
              <a:extLst>
                <a:ext uri="{FF2B5EF4-FFF2-40B4-BE49-F238E27FC236}">
                  <a16:creationId xmlns:a16="http://schemas.microsoft.com/office/drawing/2014/main" xmlns="" id="{6BBC1FEE-3D72-492B-8D8A-BE1A55076F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Полилиния 33">
              <a:extLst>
                <a:ext uri="{FF2B5EF4-FFF2-40B4-BE49-F238E27FC236}">
                  <a16:creationId xmlns:a16="http://schemas.microsoft.com/office/drawing/2014/main" xmlns="" id="{C28C6E5C-C393-435C-96A1-AA2859BDC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Полилиния 34">
              <a:extLst>
                <a:ext uri="{FF2B5EF4-FFF2-40B4-BE49-F238E27FC236}">
                  <a16:creationId xmlns:a16="http://schemas.microsoft.com/office/drawing/2014/main" xmlns="" id="{2C2C991F-AC51-4DF5-B8DD-19B08C1CBF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Полилиния 35">
              <a:extLst>
                <a:ext uri="{FF2B5EF4-FFF2-40B4-BE49-F238E27FC236}">
                  <a16:creationId xmlns:a16="http://schemas.microsoft.com/office/drawing/2014/main" xmlns="" id="{9C916B5F-285D-4F5A-9085-6781753AFB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Полилиния 36">
              <a:extLst>
                <a:ext uri="{FF2B5EF4-FFF2-40B4-BE49-F238E27FC236}">
                  <a16:creationId xmlns:a16="http://schemas.microsoft.com/office/drawing/2014/main" xmlns="" id="{0375DD5F-9D17-4873-B697-3D44A5EBEC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Полилиния 37">
              <a:extLst>
                <a:ext uri="{FF2B5EF4-FFF2-40B4-BE49-F238E27FC236}">
                  <a16:creationId xmlns:a16="http://schemas.microsoft.com/office/drawing/2014/main" xmlns="" id="{A159BBC7-6A8B-4612-94A8-56323452C7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Полилиния 38">
              <a:extLst>
                <a:ext uri="{FF2B5EF4-FFF2-40B4-BE49-F238E27FC236}">
                  <a16:creationId xmlns:a16="http://schemas.microsoft.com/office/drawing/2014/main" xmlns="" id="{177C901C-F8DE-4C99-95C8-F8CA1B84F76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8" name="Прямоугольник 47">
            <a:extLst>
              <a:ext uri="{FF2B5EF4-FFF2-40B4-BE49-F238E27FC236}">
                <a16:creationId xmlns:a16="http://schemas.microsoft.com/office/drawing/2014/main" xmlns="" id="{D1D655F2-6D15-4265-ADEE-EF0075C1394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50" name="Полилиния 69">
            <a:extLst>
              <a:ext uri="{FF2B5EF4-FFF2-40B4-BE49-F238E27FC236}">
                <a16:creationId xmlns:a16="http://schemas.microsoft.com/office/drawing/2014/main" xmlns="" id="{3248A930-1A6E-4EFB-8213-D1AC735BE06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" y="9235"/>
            <a:ext cx="12191990" cy="686722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-104662" y="142846"/>
            <a:ext cx="1216477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направлению:</a:t>
            </a:r>
          </a:p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Обучение навыкам ухода»</a:t>
            </a:r>
          </a:p>
          <a:p>
            <a:pPr algn="ctr"/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«Уход 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ногами в пожилом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возрасте».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проведения: 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 презентация</a:t>
            </a:r>
          </a:p>
          <a:p>
            <a:pPr algn="ctr"/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специалист по социальной</a:t>
            </a:r>
          </a:p>
          <a:p>
            <a:pPr algn="ctr"/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</a:t>
            </a:r>
            <a:r>
              <a:rPr lang="ru-RU" sz="4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</a:t>
            </a:r>
          </a:p>
        </p:txBody>
      </p:sp>
    </p:spTree>
    <p:extLst>
      <p:ext uri="{BB962C8B-B14F-4D97-AF65-F5344CB8AC3E}">
        <p14:creationId xmlns:p14="http://schemas.microsoft.com/office/powerpoint/2010/main" xmlns="" val="312941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4638" y="63202"/>
            <a:ext cx="120073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Оценить состояние организма человека без анализов и аппаратной диагностики можно, всего лишь взглянув на его стопы. Не зря эти части тела называют зеркалом здоровья. Ещё древние лекари искали причины недугов, исследуя нижние конечности пациентов. А традиционный китайский массаж активных точек ступни – «прадедушка» современной рефлексотерапии.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Застарелая мозоль, на которую уже и внимания не обращаешь, может быть индикатором нарушения кровообращения, остеохондроза, проблем с кишечником. А может свидетельствовать о неправильном уходе или плохо подобранной обуви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важно следить за тем, как чувствуют себя стопы, и регулярно о них заботиться. Особенно это касается пожилых людей.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Сотни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километров, пройденных за жизнь, без сомнения, сказываются на состоянии ног. Ухудшить его могут и объективные процессы старения – снижение интенсивности кровотока, секреторной функции кожи, замедление обмена веществ и регенерации, проблемы с опорно-двигательным аппаратом, которые даже простую стрижку ногтей превращают в серьёзную проблему.</a:t>
            </a:r>
          </a:p>
        </p:txBody>
      </p:sp>
    </p:spTree>
    <p:extLst>
      <p:ext uri="{BB962C8B-B14F-4D97-AF65-F5344CB8AC3E}">
        <p14:creationId xmlns:p14="http://schemas.microsoft.com/office/powerpoint/2010/main" xmlns="" val="1638024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7223" y="0"/>
            <a:ext cx="6274777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5669" y="2048608"/>
            <a:ext cx="579706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Некачественный уход за ногами в домашних условиях, например, неправильно сделанный педикюр или недостаточное увлажнение, могут в итоге спровоцировать образование язв, бородавок, развитие инфекций и не только. Среди самых распространённых проблем:</a:t>
            </a:r>
          </a:p>
        </p:txBody>
      </p:sp>
    </p:spTree>
    <p:extLst>
      <p:ext uri="{BB962C8B-B14F-4D97-AF65-F5344CB8AC3E}">
        <p14:creationId xmlns:p14="http://schemas.microsoft.com/office/powerpoint/2010/main" xmlns="" val="37243747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992" y="0"/>
            <a:ext cx="829700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953" y="0"/>
            <a:ext cx="3853961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Трещины на пятках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Глубокие расщелины возникают на коже задней стороны стопы, вызывают болезненные ощущения и дискомфорт при ходьбе. Спровоцировать появление трещин могут экзема, псориаз, сахарный диабет, недостаток витаминов, слишком долгая ходьба, неудобная обувь. Немаловажный фактор – возрастные изменения. Сальные железы перестают быть достаточно активны, кожа становится менее эластичной, пересыхает, местами истончается, а местами грубеет и трескается.</a:t>
            </a:r>
          </a:p>
        </p:txBody>
      </p:sp>
    </p:spTree>
    <p:extLst>
      <p:ext uri="{BB962C8B-B14F-4D97-AF65-F5344CB8AC3E}">
        <p14:creationId xmlns:p14="http://schemas.microsoft.com/office/powerpoint/2010/main" xmlns="" val="651316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5952" y="0"/>
            <a:ext cx="5996048" cy="687590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4122" y="2037567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Порой, испробовав несколько аптечных мазей и не получив результат, человек опускает руки, поскольку не знает, как вылечить трещины на пятках. Подборка народных методик, приведенная дальше, окажется настоящей находкой, поскольку не требует особых затрат, а все применяемые продукты легко найти у себя дома. </a:t>
            </a:r>
          </a:p>
        </p:txBody>
      </p:sp>
    </p:spTree>
    <p:extLst>
      <p:ext uri="{BB962C8B-B14F-4D97-AF65-F5344CB8AC3E}">
        <p14:creationId xmlns:p14="http://schemas.microsoft.com/office/powerpoint/2010/main" xmlns="" val="1313703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4638" y="58847"/>
            <a:ext cx="1200736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Уже углубленные ранки лечат картофелем.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Чистую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срезанную шкурку от клубня отваривают 10 минут. Полученный навар выливаем в таз и опускаем в него пятки на полчаса.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истечении времени ноги ополаскиваются водой и протираются чистым полотенцем.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Стопы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натираются касторовым маслом, надеваются натуральные х/б носки.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трескаются пятки, народные средства окажут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огромную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услугу.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каждую стопу положить до утра по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сочному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капустному листочку. Также можно немного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интерпретировать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рецепт и вначале пораженное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смазать медом, после этого приложить листы,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фиксируются бинтовыми повязками.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Любопытно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то, что медовые накладки можно делать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капусты. Эти два продукта обладают целебными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характеристиками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сами по себе. Утром, убирая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компрессы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ноги нужно ополаскивать и натирать детским увлажняющим средством.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удержать необходимую влагу, лучше прикрепить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лейкопластыри.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1790" y="1811216"/>
            <a:ext cx="5180210" cy="371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0624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6860" y="2716822"/>
            <a:ext cx="6225140" cy="414117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48000" y="1582341"/>
            <a:ext cx="6096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716" y="0"/>
            <a:ext cx="1205828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Врастание ногтей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Состояние, при котором край ногтевой пластины растёт не наружу, а прямо внутрь пальца, вызывая воспаление и неприятные ощущения. Причиной может быть травма – удар или сильное сжатие, тесные носки туфель, грибковые инфекции, генетические особенности, искривление в области голеностопного сустава. Но чаще всего такая проблема возникает,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не знает, как правильно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стричь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ногти на ногах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—продолжительное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обрезает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пластину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полукругом, в форме кривой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слишком коротко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причина развития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онихокриптоза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неумение обращаться с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маникюрными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ножницами и неаккуратность при обрезании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ногтей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Можно случайно срезать уголок,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оставить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заусеницу либо острый край,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потереть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краем ножниц кожу вокруг, подстричь ноготь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слишком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коротко. Все это опасно и в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случаев провоцирует врастание.</a:t>
            </a:r>
          </a:p>
        </p:txBody>
      </p:sp>
    </p:spTree>
    <p:extLst>
      <p:ext uri="{BB962C8B-B14F-4D97-AF65-F5344CB8AC3E}">
        <p14:creationId xmlns:p14="http://schemas.microsoft.com/office/powerpoint/2010/main" xmlns="" val="90812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4638" y="0"/>
            <a:ext cx="1200736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 в домашних условиях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 в домашних условиях возможно только на начальных стадиях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онихокриптоза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с целью профилактики, и требует соблюдения определенных условий: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нужно носить только свободную обувь;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гигиенические правила;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стричь ногти;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дважды в день менять носки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домашних способов избавления от вросшего ногтя можно назвать шесть. Коротко опишем их ниже.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нестероидных противовоспалительных препаратов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 при сильных болевых ощущениях. Нужно придерживаться инструкции и в целом не злоупотреблять таблетками. Использовать можно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Нимесулид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Парацетамол, Ибупрофен и другие препараты из группы.</a:t>
            </a:r>
          </a:p>
        </p:txBody>
      </p:sp>
    </p:spTree>
    <p:extLst>
      <p:ext uri="{BB962C8B-B14F-4D97-AF65-F5344CB8AC3E}">
        <p14:creationId xmlns:p14="http://schemas.microsoft.com/office/powerpoint/2010/main" xmlns="" val="3806986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846" y="26487"/>
            <a:ext cx="12016154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Дезинфицирующие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ванночки</a:t>
            </a:r>
          </a:p>
          <a:p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хорошего эффекта делают дважды-четырежды в день, регулярно. Растворяют в воде либо пищевую соду, либо раствор марганцовки, либо соль морскую. Ванночки размягчают ткань и помогают аккуратно удалить ноготь. Если это получается сделать, не забудьте потом протереть обработанные места йодом.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Компресс из лекарственных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</a:t>
            </a:r>
          </a:p>
          <a:p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 для снятия воспаления. Готовится из 10 миллилитров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димексида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 — воды, 1 миллилитра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дексаметазона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1 ампулы анальгина. В растворе смачивают марлевый тампон, прикладывают к пальцу, накрывают целлофаном, забинтовывают и надевают поверх носок. Держат ночь, делают процедуру три-четыре дня. Если за указанное время не проходит, срочно к доктору.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Кипяток</a:t>
            </a:r>
          </a:p>
          <a:p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Применяется исключительно в начале заболевания, не при абсцессе. Отекший, воспаленный палец на пару секунд помещают в очень горячую воду и достают обратно. Повторяют на протяжении минут 10-20. Должно получиться около 20-30 раз.</a:t>
            </a:r>
          </a:p>
        </p:txBody>
      </p:sp>
    </p:spTree>
    <p:extLst>
      <p:ext uri="{BB962C8B-B14F-4D97-AF65-F5344CB8AC3E}">
        <p14:creationId xmlns:p14="http://schemas.microsoft.com/office/powerpoint/2010/main" xmlns="" val="3172072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845" y="149469"/>
            <a:ext cx="1200736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Раствор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хлоргексидина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Смачивают им стерильный бинт и прикладывают в область между кожным валиком и ногтем. Как только высохнет, снова «сдабривайте» антисептиком. Ежедневно слегка продвигают бинт вперед, чтобы освободить ноготь.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Вертикальная бороздка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делается на роговом слое вросшего ногтя пилочкой для ногтей. Позволяет при затягивании поднять край проблемного участка.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Неплохо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зарекомендовали себя в консервативном лечении и специальные лекарственные препараты: растворы и мази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Уродерм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действующее вещество — карбамид (мочевина), смягчающая ноготь и ткани и позволяющая легче производить обрезку. Наносить нужно на сухой палец, заправляя мазь лопаточкой между ногтевым краем и околоногтевым валиком. После процедуры надевают носки. Продолжительность — 3-4 дня, дальше пробуют состричь ноготь.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Мазь Вишневского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Показана при инфекциях. Состоит из березового дегтя, касторового масла, ксероформа. Наносить следует под повязку на ночь, с утра снимать. Срезать ноготь можно, если он вышел из-под валика.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Ноктинорм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Размягчает, избавляет от воспалительных и болевых симптомов. В нем экстракты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маклеи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солодки, пальмовое масло, плюс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горофит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зверобоя, вазелин. Сначала ноги распаривают, а после на валик и всю пластину наносят бальзам. Достаточно одного-двух раз за день.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6496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671038" y="-30659"/>
            <a:ext cx="79761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ухода за стопами</a:t>
            </a:r>
          </a:p>
        </p:txBody>
      </p:sp>
    </p:spTree>
    <p:extLst>
      <p:ext uri="{BB962C8B-B14F-4D97-AF65-F5344CB8AC3E}">
        <p14:creationId xmlns:p14="http://schemas.microsoft.com/office/powerpoint/2010/main" xmlns="" val="797849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" y="4382"/>
            <a:ext cx="12007362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Мыть стопы нужно каждый день тёплой водой и мягким мылом. Горячей воды лучшей избегать, особенно, если у пенсионера есть проблемы с циркуляцией крови. Оставлять ноги мокрыми не рекомендуется. Это может привести к развитию грибковых инфекций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5-7 раз в неделю делать ванночки для ног. В воду комфортной температуры можно добавить морскую соль, эфирные масла мяты или розмарина, оливковое или эвкалиптовое масло. Прежде чем использовать какие-либо ингредиенты, необходимо убедиться, что у пожилого человека нет аллергии на них. Процедуру лучше делать вечером, занимает она около 15-20 минут. За это время нужно хорошо помассировать ступни и щиколотки мягкой щёткой или мочалкой. Это помогает улучшить кровообращение и удалить отмершие клетки кожи. Мыльно-содовая ванночка – отличное средство для размягчения ногтей и кожи на ногах. В качестве добавки подойдут также экстракт чайного дерева, аптечные травяные сборы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и комфорт стоп зависят и от того, как ухаживать за ногтями на ногах. Стричь их необходимо не реже раза в месяц. Обрезать пластины следует прямо, не округляя слишком сильно, только после водных процедур, потому как сделать ногти на ногах мягкими – значит обеспечить половину успеха. Если обычный душ и даже распаривающая ванночка не помогают, в ночь перед стрижкой можно сделать компресс с соответствующей мазью или использовать специальный пластырь.</a:t>
            </a:r>
          </a:p>
        </p:txBody>
      </p:sp>
    </p:spTree>
    <p:extLst>
      <p:ext uri="{BB962C8B-B14F-4D97-AF65-F5344CB8AC3E}">
        <p14:creationId xmlns:p14="http://schemas.microsoft.com/office/powerpoint/2010/main" xmlns="" val="11443156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0048" y="0"/>
            <a:ext cx="5701952" cy="41624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4299" y="0"/>
            <a:ext cx="1200736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день перед сном обязательно наносить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увлажняющий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крем для ног для пожилых людей. В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составе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быть витамин Е, мочевина и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масла –например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жожоба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аргановое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кокосовое,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конопляное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персиковое, из виноградной косточки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Обувь, в том числе и домашняя, должна быть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подобрана по размеру, соответствовать форме стопы.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Лучше предпочесть пару из качественных и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дышащих материалов, с хорошей амортизацией,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гибкой подошвой, широким мысом и надёжной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фиксацией, на низком каблуке. Ортопедические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стельки или обувь для пожилых женщин и мужчин с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больными ногами подбираются индивидуально, по рекомендации врача.</a:t>
            </a: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Пожилым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людям рекомендуется присыпать стопы тальком. Это снижает трение между ногой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обувью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предупреждает образование мозолей, раздражения кожи, уменьшает потоотделение, риск появления неприятного запаха и кожных инфекций.</a:t>
            </a:r>
          </a:p>
        </p:txBody>
      </p:sp>
    </p:spTree>
    <p:extLst>
      <p:ext uri="{BB962C8B-B14F-4D97-AF65-F5344CB8AC3E}">
        <p14:creationId xmlns:p14="http://schemas.microsoft.com/office/powerpoint/2010/main" xmlns="" val="1549622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954" y="0"/>
            <a:ext cx="1206304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профилактики грибка нужно пользоваться только личным полотенцем, собственными обеззараженными инструментами для педикюра, не надевать чужую обувь, отказаться от тесных узких туфель. Также не стоит ходить босиком в гостях и общественных местах – бассейнах, банях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Полноценное питание – необходимый элемент для поддержания здоровья стоп и кожи. В меню должны быть блюда и продукты богатые витаминами А, В, Е, В, D. Они содержатся в льняном масле, авокадо, куриных яйцах, морской рыбе, орехах, семечках, тыкве, моркови, облепихе. Не стоит забывать о достаточном количестве воды. А от алкоголя и табака необходимо отказаться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Уменьшить напряжение в нижних конечностях помогут регулярный массаж стоп и упражнения – вращения, сгибание и разгибание пальцев.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1562" y="3803904"/>
            <a:ext cx="5264885" cy="2958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8210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4638" y="94428"/>
            <a:ext cx="1200736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hlinkClick r:id="rId2"/>
              </a:rPr>
              <a:t>Источники:</a:t>
            </a:r>
          </a:p>
          <a:p>
            <a:endParaRPr lang="ru-RU" dirty="0">
              <a:hlinkClick r:id="rId2"/>
            </a:endParaRP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://yandex.ru/search/?text=</a:t>
            </a:r>
            <a:r>
              <a:rPr lang="ru-RU" dirty="0" err="1">
                <a:hlinkClick r:id="rId2"/>
              </a:rPr>
              <a:t>уход+за+ногами+в+пожилом+возрасте</a:t>
            </a:r>
            <a:r>
              <a:rPr lang="ru-RU" dirty="0">
                <a:hlinkClick r:id="rId2"/>
              </a:rPr>
              <a:t>&amp;</a:t>
            </a:r>
            <a:r>
              <a:rPr lang="en-US" dirty="0" err="1" smtClean="0">
                <a:hlinkClick r:id="rId2"/>
              </a:rPr>
              <a:t>clid</a:t>
            </a:r>
            <a:r>
              <a:rPr lang="en-US" dirty="0" smtClean="0">
                <a:hlinkClick r:id="rId2"/>
              </a:rPr>
              <a:t>=2270455&amp;banerid=6101004798%3A1761097752874084276%3A606df4e76e358f0059652cd2&amp;win=484&amp;lr=139142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fb.ru/article/163713/lechenie-treschin-na-pyatkah-narodnyimi-sredstvami-retseptyi-metodyi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iris-salon.ru/poleznyie-stati/pochemu-vrastaet-nogot-i-kak-ego-lechit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/>
              </a:rPr>
              <a:t>https://yandex.ru/images/search?from=tabbar&amp;img_url=https%3A%2F%2Fstatic.tildacdn.com%2Ftild3332-3066-4531-b665-373636303264%2Fdoctor_examining_fee.jpg&amp;lr=139142&amp;pos=0&amp;rpt=simage&amp;text=</a:t>
            </a:r>
            <a:r>
              <a:rPr lang="ru-RU" dirty="0" smtClean="0">
                <a:hlinkClick r:id="rId5"/>
              </a:rPr>
              <a:t>массаж%20стоп%20пожилым%20людям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supermodnaya.com/wp-content/uploads/0/a/0/0a04e5d02e2a28cb480c177b7dba7604.jpeg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007704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Прямоугольник 9">
            <a:extLst>
              <a:ext uri="{FF2B5EF4-FFF2-40B4-BE49-F238E27FC236}">
                <a16:creationId xmlns:a16="http://schemas.microsoft.com/office/drawing/2014/main" xmlns="" id="{93F2CC0B-D5F1-40B8-9CC6-4A36850B66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5" name="Рисунок 4" descr="светлые пятна">
            <a:extLst>
              <a:ext uri="{FF2B5EF4-FFF2-40B4-BE49-F238E27FC236}">
                <a16:creationId xmlns:a16="http://schemas.microsoft.com/office/drawing/2014/main" xmlns="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9" y="-5953"/>
            <a:ext cx="12192000" cy="6857990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9430" y="1443652"/>
            <a:ext cx="8915399" cy="2262781"/>
          </a:xfrm>
        </p:spPr>
        <p:txBody>
          <a:bodyPr rtlCol="0">
            <a:normAutofit/>
          </a:bodyPr>
          <a:lstStyle/>
          <a:p>
            <a:pPr rtl="0"/>
            <a:r>
              <a:rPr lang="ru-RU" dirty="0"/>
              <a:t>Спасибо за внимание!</a:t>
            </a:r>
          </a:p>
        </p:txBody>
      </p:sp>
      <p:grpSp>
        <p:nvGrpSpPr>
          <p:cNvPr id="12" name="Группа 11">
            <a:extLst>
              <a:ext uri="{FF2B5EF4-FFF2-40B4-BE49-F238E27FC236}">
                <a16:creationId xmlns:a16="http://schemas.microsoft.com/office/drawing/2014/main" xmlns="" id="{631C6CE6-1810-44ED-A6D7-3FF53040AE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13" name="Полилиния 11">
              <a:extLst>
                <a:ext uri="{FF2B5EF4-FFF2-40B4-BE49-F238E27FC236}">
                  <a16:creationId xmlns:a16="http://schemas.microsoft.com/office/drawing/2014/main" xmlns="" id="{1F6D8BFE-D0D0-4BAE-9D5A-701DE7D3CE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Полилиния 12">
              <a:extLst>
                <a:ext uri="{FF2B5EF4-FFF2-40B4-BE49-F238E27FC236}">
                  <a16:creationId xmlns:a16="http://schemas.microsoft.com/office/drawing/2014/main" xmlns="" id="{53F86D30-CEDB-4D96-AF73-AA3CD5A437B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Полилиния 13">
              <a:extLst>
                <a:ext uri="{FF2B5EF4-FFF2-40B4-BE49-F238E27FC236}">
                  <a16:creationId xmlns:a16="http://schemas.microsoft.com/office/drawing/2014/main" xmlns="" id="{F5187540-C4C8-410C-A395-69FCB1C86C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Полилиния 14">
              <a:extLst>
                <a:ext uri="{FF2B5EF4-FFF2-40B4-BE49-F238E27FC236}">
                  <a16:creationId xmlns:a16="http://schemas.microsoft.com/office/drawing/2014/main" xmlns="" id="{75BD6E4A-797C-451B-B08F-D99C1A9D13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Полилиния 15">
              <a:extLst>
                <a:ext uri="{FF2B5EF4-FFF2-40B4-BE49-F238E27FC236}">
                  <a16:creationId xmlns:a16="http://schemas.microsoft.com/office/drawing/2014/main" xmlns="" id="{0D241082-BAFA-462E-827B-5814B020F5C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Полилиния 16">
              <a:extLst>
                <a:ext uri="{FF2B5EF4-FFF2-40B4-BE49-F238E27FC236}">
                  <a16:creationId xmlns:a16="http://schemas.microsoft.com/office/drawing/2014/main" xmlns="" id="{2920CCBD-116D-450B-9608-99F05F7D78A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Полилиния 17">
              <a:extLst>
                <a:ext uri="{FF2B5EF4-FFF2-40B4-BE49-F238E27FC236}">
                  <a16:creationId xmlns:a16="http://schemas.microsoft.com/office/drawing/2014/main" xmlns="" id="{A57CD3DE-CEAF-4BD4-A5EF-24B3E622BB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Полилиния 18">
              <a:extLst>
                <a:ext uri="{FF2B5EF4-FFF2-40B4-BE49-F238E27FC236}">
                  <a16:creationId xmlns:a16="http://schemas.microsoft.com/office/drawing/2014/main" xmlns="" id="{4EC3258C-366B-4629-A7D3-5173D3637D8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Полилиния 19">
              <a:extLst>
                <a:ext uri="{FF2B5EF4-FFF2-40B4-BE49-F238E27FC236}">
                  <a16:creationId xmlns:a16="http://schemas.microsoft.com/office/drawing/2014/main" xmlns="" id="{D444D63A-CE2B-4ACD-BA0E-4ADECAD86F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Полилиния 20">
              <a:extLst>
                <a:ext uri="{FF2B5EF4-FFF2-40B4-BE49-F238E27FC236}">
                  <a16:creationId xmlns:a16="http://schemas.microsoft.com/office/drawing/2014/main" xmlns="" id="{7A504DF6-187A-4A54-96E8-3F3F28AAAA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Полилиния 21">
              <a:extLst>
                <a:ext uri="{FF2B5EF4-FFF2-40B4-BE49-F238E27FC236}">
                  <a16:creationId xmlns:a16="http://schemas.microsoft.com/office/drawing/2014/main" xmlns="" id="{FE04C6F5-6DC5-4C7E-9278-9BE624FC78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Полилиния 22">
              <a:extLst>
                <a:ext uri="{FF2B5EF4-FFF2-40B4-BE49-F238E27FC236}">
                  <a16:creationId xmlns:a16="http://schemas.microsoft.com/office/drawing/2014/main" xmlns="" id="{94A02D9B-E6A9-4D6A-9D2A-D81C768024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26" name="Группа 25">
            <a:extLst>
              <a:ext uri="{FF2B5EF4-FFF2-40B4-BE49-F238E27FC236}">
                <a16:creationId xmlns:a16="http://schemas.microsoft.com/office/drawing/2014/main" xmlns="" id="{B78034A6-3565-46AA-9E73-1C954666AB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27" name="Полилиния 27">
              <a:extLst>
                <a:ext uri="{FF2B5EF4-FFF2-40B4-BE49-F238E27FC236}">
                  <a16:creationId xmlns:a16="http://schemas.microsoft.com/office/drawing/2014/main" xmlns="" id="{04947AA2-A772-42CB-9CEC-065095D3DC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Полилиния 28">
              <a:extLst>
                <a:ext uri="{FF2B5EF4-FFF2-40B4-BE49-F238E27FC236}">
                  <a16:creationId xmlns:a16="http://schemas.microsoft.com/office/drawing/2014/main" xmlns="" id="{83C52D84-DEC1-4E16-972E-8EEA5D5224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Полилиния 29">
              <a:extLst>
                <a:ext uri="{FF2B5EF4-FFF2-40B4-BE49-F238E27FC236}">
                  <a16:creationId xmlns:a16="http://schemas.microsoft.com/office/drawing/2014/main" xmlns="" id="{2036A28D-EF09-41F7-906F-CF4053615A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Полилиния 30">
              <a:extLst>
                <a:ext uri="{FF2B5EF4-FFF2-40B4-BE49-F238E27FC236}">
                  <a16:creationId xmlns:a16="http://schemas.microsoft.com/office/drawing/2014/main" xmlns="" id="{EE8D92C7-C907-4120-95E3-80E3DC85BBA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Полилиния 31">
              <a:extLst>
                <a:ext uri="{FF2B5EF4-FFF2-40B4-BE49-F238E27FC236}">
                  <a16:creationId xmlns:a16="http://schemas.microsoft.com/office/drawing/2014/main" xmlns="" id="{BBCEAAB8-CD22-41D7-B330-702682A27C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Полилиния 32">
              <a:extLst>
                <a:ext uri="{FF2B5EF4-FFF2-40B4-BE49-F238E27FC236}">
                  <a16:creationId xmlns:a16="http://schemas.microsoft.com/office/drawing/2014/main" xmlns="" id="{6BBC1FEE-3D72-492B-8D8A-BE1A55076F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Полилиния 33">
              <a:extLst>
                <a:ext uri="{FF2B5EF4-FFF2-40B4-BE49-F238E27FC236}">
                  <a16:creationId xmlns:a16="http://schemas.microsoft.com/office/drawing/2014/main" xmlns="" id="{C28C6E5C-C393-435C-96A1-AA2859BDC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Полилиния 34">
              <a:extLst>
                <a:ext uri="{FF2B5EF4-FFF2-40B4-BE49-F238E27FC236}">
                  <a16:creationId xmlns:a16="http://schemas.microsoft.com/office/drawing/2014/main" xmlns="" id="{2C2C991F-AC51-4DF5-B8DD-19B08C1CBF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Полилиния 35">
              <a:extLst>
                <a:ext uri="{FF2B5EF4-FFF2-40B4-BE49-F238E27FC236}">
                  <a16:creationId xmlns:a16="http://schemas.microsoft.com/office/drawing/2014/main" xmlns="" id="{9C916B5F-285D-4F5A-9085-6781753AFB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Полилиния 36">
              <a:extLst>
                <a:ext uri="{FF2B5EF4-FFF2-40B4-BE49-F238E27FC236}">
                  <a16:creationId xmlns:a16="http://schemas.microsoft.com/office/drawing/2014/main" xmlns="" id="{0375DD5F-9D17-4873-B697-3D44A5EBEC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Полилиния 37">
              <a:extLst>
                <a:ext uri="{FF2B5EF4-FFF2-40B4-BE49-F238E27FC236}">
                  <a16:creationId xmlns:a16="http://schemas.microsoft.com/office/drawing/2014/main" xmlns="" id="{A159BBC7-6A8B-4612-94A8-56323452C7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Полилиния 38">
              <a:extLst>
                <a:ext uri="{FF2B5EF4-FFF2-40B4-BE49-F238E27FC236}">
                  <a16:creationId xmlns:a16="http://schemas.microsoft.com/office/drawing/2014/main" xmlns="" id="{177C901C-F8DE-4C99-95C8-F8CA1B84F76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0" name="Прямоугольник 39">
            <a:extLst>
              <a:ext uri="{FF2B5EF4-FFF2-40B4-BE49-F238E27FC236}">
                <a16:creationId xmlns:a16="http://schemas.microsoft.com/office/drawing/2014/main" xmlns="" id="{D1D655F2-6D15-4265-ADEE-EF0075C1394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42" name="Полилиния 69">
            <a:extLst>
              <a:ext uri="{FF2B5EF4-FFF2-40B4-BE49-F238E27FC236}">
                <a16:creationId xmlns:a16="http://schemas.microsoft.com/office/drawing/2014/main" xmlns="" id="{3248A930-1A6E-4EFB-8213-D1AC735BE06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6373993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F20B7C8E-B819-43F3-AAF9-EE50B1A8363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07C3E52-A0B1-49C0-88BD-66B715EE8B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75CB40-8686-4C48-810A-C2974D3D3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CB8F5F2-61AB-4CE6-A5E3-F34B87B0EE42}">
  <ds:schemaRefs>
    <ds:schemaRef ds:uri="http://purl.org/dc/elements/1.1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«Легкий дым» для планирования мероприятий</Template>
  <TotalTime>0</TotalTime>
  <Words>1618</Words>
  <Application>Microsoft Office PowerPoint</Application>
  <PresentationFormat>Произвольный</PresentationFormat>
  <Paragraphs>128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Легкий дым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Спасибо за внимание!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2023-08-15T10:10:56Z</dcterms:created>
  <dcterms:modified xsi:type="dcterms:W3CDTF">2023-11-07T10:09:09Z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