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8" r:id="rId4"/>
    <p:sldId id="261" r:id="rId5"/>
    <p:sldId id="263" r:id="rId6"/>
    <p:sldId id="259" r:id="rId7"/>
    <p:sldId id="265" r:id="rId8"/>
    <p:sldId id="257" r:id="rId9"/>
    <p:sldId id="260" r:id="rId10"/>
    <p:sldId id="269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700" y="-3175"/>
            <a:ext cx="12204700" cy="6861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063751" y="1125538"/>
            <a:ext cx="9211733" cy="1082675"/>
          </a:xfrm>
        </p:spPr>
        <p:txBody>
          <a:bodyPr/>
          <a:lstStyle>
            <a:lvl1pPr algn="r"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en-US" altLang="zh-CN" noProof="0" smtClean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2063751" y="2351088"/>
            <a:ext cx="9218083" cy="1752600"/>
          </a:xfrm>
        </p:spPr>
        <p:txBody>
          <a:bodyPr/>
          <a:lstStyle>
            <a:lvl1pPr marL="0" indent="0" algn="r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en-US" altLang="zh-CN" noProof="0" smtClean="0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30F70FC0-4DFA-4280-BB71-17F08ABD6097}" type="datetimeFigureOut">
              <a:rPr lang="ru-RU" smtClean="0"/>
            </a:fld>
            <a:endParaRPr lang="ru-RU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0595C0BC-B713-49D4-8821-6DFA6E144CC9}" type="slidenum">
              <a:rPr lang="ru-RU" smtClean="0"/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30F70FC0-4DFA-4280-BB71-17F08ABD6097}" type="datetimeFigureOut">
              <a:rPr lang="ru-RU" smtClean="0"/>
            </a:fld>
            <a:endParaRPr lang="ru-RU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0595C0BC-B713-49D4-8821-6DFA6E144CC9}" type="slidenum">
              <a:rPr lang="ru-RU" smtClean="0"/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30F70FC0-4DFA-4280-BB71-17F08ABD6097}" type="datetimeFigureOut">
              <a:rPr lang="ru-RU" smtClean="0"/>
            </a:fld>
            <a:endParaRPr lang="ru-RU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0595C0BC-B713-49D4-8821-6DFA6E144CC9}" type="slidenum">
              <a:rPr lang="ru-RU" smtClean="0"/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174750"/>
            <a:ext cx="53848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174750"/>
            <a:ext cx="53848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30F70FC0-4DFA-4280-BB71-17F08ABD6097}" type="datetimeFigureOut">
              <a:rPr lang="ru-RU" smtClean="0"/>
            </a:fld>
            <a:endParaRPr lang="ru-RU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0595C0BC-B713-49D4-8821-6DFA6E144CC9}" type="slidenum">
              <a:rPr lang="ru-RU" smtClean="0"/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7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7" y="2505075"/>
            <a:ext cx="5158316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30F70FC0-4DFA-4280-BB71-17F08ABD6097}" type="datetimeFigureOut">
              <a:rPr lang="ru-RU" smtClean="0"/>
            </a:fld>
            <a:endParaRPr lang="ru-RU"/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0595C0BC-B713-49D4-8821-6DFA6E144CC9}" type="slidenum">
              <a:rPr lang="ru-RU" smtClean="0"/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30F70FC0-4DFA-4280-BB71-17F08ABD6097}" type="datetimeFigureOut">
              <a:rPr lang="ru-RU" smtClean="0"/>
            </a:fld>
            <a:endParaRPr lang="ru-RU"/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0595C0BC-B713-49D4-8821-6DFA6E144CC9}" type="slidenum">
              <a:rPr lang="ru-RU" smtClean="0"/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30F70FC0-4DFA-4280-BB71-17F08ABD6097}" type="datetimeFigureOut">
              <a:rPr lang="ru-RU" smtClean="0"/>
            </a:fld>
            <a:endParaRPr lang="ru-RU"/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0595C0BC-B713-49D4-8821-6DFA6E144CC9}" type="slidenum">
              <a:rPr lang="ru-RU" smtClean="0"/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30F70FC0-4DFA-4280-BB71-17F08ABD6097}" type="datetimeFigureOut">
              <a:rPr lang="ru-RU" smtClean="0"/>
            </a:fld>
            <a:endParaRPr lang="ru-RU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0595C0BC-B713-49D4-8821-6DFA6E144CC9}" type="slidenum">
              <a:rPr lang="ru-RU" smtClean="0"/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5"/>
            <a:ext cx="617220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30F70FC0-4DFA-4280-BB71-17F08ABD6097}" type="datetimeFigureOut">
              <a:rPr lang="ru-RU" smtClean="0"/>
            </a:fld>
            <a:endParaRPr lang="ru-RU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0595C0BC-B713-49D4-8821-6DFA6E144CC9}" type="slidenum">
              <a:rPr lang="ru-RU" smtClean="0"/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30F70FC0-4DFA-4280-BB71-17F08ABD6097}" type="datetimeFigureOut">
              <a:rPr lang="ru-RU" smtClean="0"/>
            </a:fld>
            <a:endParaRPr lang="ru-RU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0595C0BC-B713-49D4-8821-6DFA6E144CC9}" type="slidenum">
              <a:rPr lang="ru-RU" smtClean="0"/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90500"/>
            <a:ext cx="2743200" cy="5937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90500"/>
            <a:ext cx="8026400" cy="59372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30F70FC0-4DFA-4280-BB71-17F08ABD6097}" type="datetimeFigureOut">
              <a:rPr lang="ru-RU" smtClean="0"/>
            </a:fld>
            <a:endParaRPr lang="ru-RU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0595C0BC-B713-49D4-8821-6DFA6E144CC9}" type="slidenum">
              <a:rPr lang="ru-RU" smtClean="0"/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26" name="Picture 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0"/>
            <a:ext cx="12198351" cy="6861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"/>
          <p:cNvSpPr>
            <a:spLocks noGrp="1"/>
          </p:cNvSpPr>
          <p:nvPr>
            <p:ph type="title"/>
          </p:nvPr>
        </p:nvSpPr>
        <p:spPr>
          <a:xfrm>
            <a:off x="609600" y="190500"/>
            <a:ext cx="10972800" cy="5826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en-US" altLang="zh-CN" dirty="0"/>
              <a:t>Click to edit Master title style</a:t>
            </a:r>
            <a:endParaRPr lang="en-US" altLang="zh-CN" dirty="0"/>
          </a:p>
        </p:txBody>
      </p:sp>
      <p:sp>
        <p:nvSpPr>
          <p:cNvPr id="1028" name="Rectangle 4"/>
          <p:cNvSpPr>
            <a:spLocks noGrp="1"/>
          </p:cNvSpPr>
          <p:nvPr>
            <p:ph type="body" idx="1"/>
          </p:nvPr>
        </p:nvSpPr>
        <p:spPr>
          <a:xfrm>
            <a:off x="609600" y="1174750"/>
            <a:ext cx="10972800" cy="49530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n-US" altLang="zh-CN" dirty="0"/>
              <a:t>Click to edit Master text styles</a:t>
            </a:r>
            <a:endParaRPr lang="en-US" altLang="zh-CN" dirty="0"/>
          </a:p>
          <a:p>
            <a:pPr lvl="1"/>
            <a:r>
              <a:rPr lang="en-US" altLang="zh-CN" dirty="0"/>
              <a:t>Second level</a:t>
            </a:r>
            <a:endParaRPr lang="en-US" altLang="zh-CN" dirty="0"/>
          </a:p>
          <a:p>
            <a:pPr lvl="2"/>
            <a:r>
              <a:rPr lang="en-US" altLang="zh-CN" dirty="0"/>
              <a:t>Third level</a:t>
            </a:r>
            <a:endParaRPr lang="en-US" altLang="zh-CN" dirty="0"/>
          </a:p>
          <a:p>
            <a:pPr lvl="3"/>
            <a:r>
              <a:rPr lang="en-US" altLang="zh-CN" dirty="0"/>
              <a:t>Fourth level</a:t>
            </a:r>
            <a:endParaRPr lang="en-US" altLang="zh-CN" dirty="0"/>
          </a:p>
          <a:p>
            <a:pPr lvl="4"/>
            <a:r>
              <a:rPr lang="en-US" altLang="zh-CN" dirty="0"/>
              <a:t>Fifth level</a:t>
            </a:r>
            <a:endParaRPr lang="en-US" altLang="zh-CN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30F70FC0-4DFA-4280-BB71-17F08ABD6097}" type="datetimeFigureOut">
              <a:rPr lang="ru-RU" smtClean="0"/>
            </a:fld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0595C0BC-B713-49D4-8821-6DFA6E144CC9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.png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.jpeg"/><Relationship Id="rId2" Type="http://schemas.openxmlformats.org/officeDocument/2006/relationships/image" Target="../media/image6.png"/><Relationship Id="rId1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1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6.png"/><Relationship Id="rId1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009650"/>
            <a:ext cx="9144000" cy="820420"/>
          </a:xfrm>
        </p:spPr>
        <p:txBody>
          <a:bodyPr>
            <a:normAutofit/>
          </a:bodyPr>
          <a:lstStyle/>
          <a:p>
            <a:r>
              <a:rPr lang="ru-RU" sz="4000" b="1" dirty="0">
                <a:solidFill>
                  <a:srgbClr val="7030A0"/>
                </a:solidFill>
              </a:rPr>
              <a:t>Серебряные волонтеры -2023г</a:t>
            </a:r>
            <a:endParaRPr lang="ru-RU" sz="4000" b="1" dirty="0">
              <a:solidFill>
                <a:srgbClr val="7030A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2817495"/>
            <a:ext cx="9144000" cy="2440305"/>
          </a:xfrm>
        </p:spPr>
        <p:txBody>
          <a:bodyPr/>
          <a:lstStyle/>
          <a:p>
            <a:r>
              <a:rPr lang="ru-RU" sz="3600" b="1" dirty="0">
                <a:solidFill>
                  <a:srgbClr val="FF0000"/>
                </a:solidFill>
              </a:rPr>
              <a:t>Общественная организация ветеранов ГАУСО СО «Комплексный центр социального обслуживания населения города Асбеста»</a:t>
            </a:r>
            <a:endParaRPr lang="ru-RU" sz="3600" b="1" dirty="0">
              <a:solidFill>
                <a:srgbClr val="FF0000"/>
              </a:solidFill>
            </a:endParaRPr>
          </a:p>
          <a:p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96" t="49590" r="-128"/>
          <a:stretch>
            <a:fillRect/>
          </a:stretch>
        </p:blipFill>
        <p:spPr>
          <a:xfrm>
            <a:off x="9066530" y="4627880"/>
            <a:ext cx="2684780" cy="223012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319780" y="1969770"/>
            <a:ext cx="5746750" cy="421640"/>
          </a:xfrm>
          <a:prstGeom prst="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ru-RU" altLang="en-US"/>
          </a:p>
        </p:txBody>
      </p:sp>
      <p:pic>
        <p:nvPicPr>
          <p:cNvPr id="102" name="Изображение 101"/>
          <p:cNvPicPr/>
          <p:nvPr/>
        </p:nvPicPr>
        <p:blipFill>
          <a:blip r:embed="rId2"/>
          <a:stretch>
            <a:fillRect/>
          </a:stretch>
        </p:blipFill>
        <p:spPr>
          <a:xfrm>
            <a:off x="-137160" y="4627245"/>
            <a:ext cx="4951095" cy="21526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8356" y="59552"/>
            <a:ext cx="6743644" cy="5057733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216" y="716163"/>
            <a:ext cx="4286263" cy="570433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96" t="49590" r="-128"/>
          <a:stretch>
            <a:fillRect/>
          </a:stretch>
        </p:blipFill>
        <p:spPr>
          <a:xfrm>
            <a:off x="3869321" y="4124422"/>
            <a:ext cx="2992873" cy="2485073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719580" y="511810"/>
            <a:ext cx="2831465" cy="11156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FF0000"/>
                </a:solidFill>
              </a:rPr>
              <a:t>Спорт для всех 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5319395" y="2867025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endParaRPr lang="ru-RU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100" y="223328"/>
            <a:ext cx="4770909" cy="6361213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0488" y="273458"/>
            <a:ext cx="4733312" cy="631108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28344" y="365125"/>
            <a:ext cx="5825455" cy="1325563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Гастрономический фестиваль  «Уральский пикник»</a:t>
            </a:r>
            <a:endParaRPr lang="ru-RU" sz="2800" b="1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04" t="23401"/>
          <a:stretch>
            <a:fillRect/>
          </a:stretch>
        </p:blipFill>
        <p:spPr>
          <a:xfrm>
            <a:off x="151001" y="176168"/>
            <a:ext cx="4990390" cy="4009938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7344" y="1860259"/>
            <a:ext cx="6663656" cy="499774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32513" y="5234730"/>
            <a:ext cx="2650921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7420" y="365125"/>
            <a:ext cx="4206380" cy="1325563"/>
          </a:xfrm>
        </p:spPr>
        <p:txBody>
          <a:bodyPr>
            <a:no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Международный День пожилых людей -2023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8973" y="3029699"/>
            <a:ext cx="5104401" cy="3828301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837" y="200317"/>
            <a:ext cx="6602136" cy="4951602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76836" y="5394122"/>
            <a:ext cx="3397541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pPr algn="ctr"/>
            <a:r>
              <a:rPr lang="ru-RU" altLang="en-US" sz="3110" b="1">
                <a:solidFill>
                  <a:srgbClr val="FF0000"/>
                </a:solidFill>
              </a:rPr>
              <a:t>Победители интеллектуальной игры</a:t>
            </a:r>
            <a:br>
              <a:rPr lang="ru-RU" altLang="en-US" sz="3110" b="1">
                <a:solidFill>
                  <a:srgbClr val="FF0000"/>
                </a:solidFill>
              </a:rPr>
            </a:br>
            <a:r>
              <a:rPr lang="ru-RU" altLang="en-US" sz="3110" b="1">
                <a:solidFill>
                  <a:srgbClr val="FF0000"/>
                </a:solidFill>
              </a:rPr>
              <a:t> «Что? Где? Когда?» - 2023 </a:t>
            </a:r>
            <a:br>
              <a:rPr lang="ru-RU" altLang="en-US" sz="3110" b="1">
                <a:solidFill>
                  <a:srgbClr val="FF0000"/>
                </a:solidFill>
              </a:rPr>
            </a:br>
            <a:r>
              <a:rPr lang="ru-RU" altLang="en-US" sz="3110" b="1">
                <a:solidFill>
                  <a:srgbClr val="FF0000"/>
                </a:solidFill>
              </a:rPr>
              <a:t>Команда «Хорошая компания» ветеранов КЦСОН города Асбеста</a:t>
            </a:r>
            <a:endParaRPr lang="ru-RU" altLang="en-US" sz="3110" b="1">
              <a:solidFill>
                <a:srgbClr val="FF0000"/>
              </a:solidFill>
            </a:endParaRPr>
          </a:p>
        </p:txBody>
      </p:sp>
      <p:pic>
        <p:nvPicPr>
          <p:cNvPr id="4" name="Замещающее содержимое 3" descr="cfe1e604-d15b-423f-a4fe-ef7ebcdce08b"/>
          <p:cNvPicPr>
            <a:picLocks noChangeAspect="1"/>
          </p:cNvPicPr>
          <p:nvPr>
            <p:ph idx="1"/>
          </p:nvPr>
        </p:nvPicPr>
        <p:blipFill>
          <a:blip r:embed="rId1"/>
          <a:srcRect t="23821" r="-1367"/>
          <a:stretch>
            <a:fillRect/>
          </a:stretch>
        </p:blipFill>
        <p:spPr>
          <a:xfrm>
            <a:off x="2891790" y="1492885"/>
            <a:ext cx="5251450" cy="5262880"/>
          </a:xfrm>
          <a:prstGeom prst="rect">
            <a:avLst/>
          </a:prstGeom>
        </p:spPr>
      </p:pic>
      <p:sp>
        <p:nvSpPr>
          <p:cNvPr id="6" name="Пятно 1 5"/>
          <p:cNvSpPr/>
          <p:nvPr/>
        </p:nvSpPr>
        <p:spPr>
          <a:xfrm>
            <a:off x="10203815" y="1814830"/>
            <a:ext cx="1654175" cy="2169795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ru-RU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38200" y="365125"/>
            <a:ext cx="3784134" cy="3804203"/>
          </a:xfrm>
        </p:spPr>
        <p:txBody>
          <a:bodyPr>
            <a:normAutofit/>
          </a:bodyPr>
          <a:lstStyle/>
          <a:p>
            <a:br>
              <a:rPr lang="ru-RU" sz="2000" dirty="0">
                <a:solidFill>
                  <a:srgbClr val="FF0000"/>
                </a:solidFill>
              </a:rPr>
            </a:br>
            <a:br>
              <a:rPr lang="ru-RU" sz="2000" dirty="0">
                <a:solidFill>
                  <a:srgbClr val="FF0000"/>
                </a:solidFill>
              </a:rPr>
            </a:br>
            <a:br>
              <a:rPr lang="ru-RU" sz="2000" dirty="0">
                <a:solidFill>
                  <a:srgbClr val="FF0000"/>
                </a:solidFill>
              </a:rPr>
            </a:br>
            <a:br>
              <a:rPr lang="ru-RU" sz="2000" dirty="0">
                <a:solidFill>
                  <a:srgbClr val="FF0000"/>
                </a:solidFill>
              </a:rPr>
            </a:br>
            <a:br>
              <a:rPr lang="ru-RU" sz="2000" dirty="0">
                <a:solidFill>
                  <a:srgbClr val="FF0000"/>
                </a:solidFill>
              </a:rPr>
            </a:br>
            <a:r>
              <a:rPr lang="ru-RU" sz="2000" b="1" dirty="0">
                <a:solidFill>
                  <a:srgbClr val="FF0000"/>
                </a:solidFill>
              </a:rPr>
              <a:t>Благотворительная акция по озеленению территории Отделения временного пребывания граждан пожилого возраста и инвалидов</a:t>
            </a:r>
            <a:endParaRPr lang="ru-RU" sz="2000" b="1" dirty="0">
              <a:solidFill>
                <a:srgbClr val="FF0000"/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8" t="15908" b="8495"/>
          <a:stretch>
            <a:fillRect/>
          </a:stretch>
        </p:blipFill>
        <p:spPr>
          <a:xfrm>
            <a:off x="5078071" y="365124"/>
            <a:ext cx="6904593" cy="6270567"/>
          </a:xfrm>
        </p:spPr>
      </p:pic>
      <p:sp>
        <p:nvSpPr>
          <p:cNvPr id="8" name="Прямоугольник 7"/>
          <p:cNvSpPr/>
          <p:nvPr/>
        </p:nvSpPr>
        <p:spPr>
          <a:xfrm>
            <a:off x="914399" y="511729"/>
            <a:ext cx="2432807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6178" y="314791"/>
            <a:ext cx="5537433" cy="1325563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Благотворительные акции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6704" y="906011"/>
            <a:ext cx="2774173" cy="6010712"/>
          </a:xfr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339" y="2482616"/>
            <a:ext cx="6259322" cy="4144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8956704" y="251567"/>
            <a:ext cx="2419118" cy="5621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Помощь фронту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942826" y="1350628"/>
            <a:ext cx="3556932" cy="9731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Пострадавшим  от  сильного пожара  в пос. Сосьва Свердловской области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p>
            <a:r>
              <a:rPr lang="ru-RU" altLang="en-US" sz="4400">
                <a:solidFill>
                  <a:srgbClr val="FF0000"/>
                </a:solidFill>
              </a:rPr>
              <a:t>Взаимоподдержка повышает жизненный тонус, обеспечивает укрепление психического здоровья Помогая другим,  люди обретают уверенность в своих силах и способностях, обучаются новым навыкам и закладывают новые социальные связи, приобретают друзей.</a:t>
            </a:r>
            <a:endParaRPr lang="ru-RU" altLang="en-US" sz="44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altLang="en-US" b="1">
                <a:solidFill>
                  <a:srgbClr val="FF0000"/>
                </a:solidFill>
              </a:rPr>
              <a:t>Спасибо за внимание!</a:t>
            </a:r>
            <a:endParaRPr lang="ru-RU" altLang="en-US" b="1">
              <a:solidFill>
                <a:srgbClr val="FF0000"/>
              </a:solidFill>
            </a:endParaRP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sz="half" idx="1"/>
          </p:nvPr>
        </p:nvSpPr>
        <p:spPr>
          <a:xfrm>
            <a:off x="838200" y="3964305"/>
            <a:ext cx="5181600" cy="2212975"/>
          </a:xfrm>
        </p:spPr>
        <p:txBody>
          <a:bodyPr/>
          <a:p>
            <a:r>
              <a:rPr lang="ru-RU" altLang="en-US"/>
              <a:t>Председатель совета ветеранов Комплесного центра социального обслуживания населения Шверова Г.Н.</a:t>
            </a:r>
            <a:endParaRPr lang="ru-RU" altLang="en-US"/>
          </a:p>
        </p:txBody>
      </p:sp>
      <p:pic>
        <p:nvPicPr>
          <p:cNvPr id="101" name="Замещающее содержимое 100"/>
          <p:cNvPicPr>
            <a:picLocks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7186295" y="807720"/>
            <a:ext cx="4791075" cy="57880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ata Pie Charts">
  <a:themeElements>
    <a:clrScheme name="Data Pie Charts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9900"/>
      </a:accent1>
      <a:accent2>
        <a:srgbClr val="99CC00"/>
      </a:accent2>
      <a:accent3>
        <a:srgbClr val="FFFFFF"/>
      </a:accent3>
      <a:accent4>
        <a:srgbClr val="000000"/>
      </a:accent4>
      <a:accent5>
        <a:srgbClr val="AACAAA"/>
      </a:accent5>
      <a:accent6>
        <a:srgbClr val="8AB900"/>
      </a:accent6>
      <a:hlink>
        <a:srgbClr val="CC3300"/>
      </a:hlink>
      <a:folHlink>
        <a:srgbClr val="996600"/>
      </a:folHlink>
    </a:clrScheme>
    <a:fontScheme name="Data Pie Charts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Data Pie Char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ta Pie Chart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ta Pie Chart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ta Pie Chart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ta Pie Chart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ta Pie Chart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 Pie Chart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 Pie Chart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 Pie Chart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 Pie Chart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 Pie Chart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 Pie Chart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 Pie Charts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9900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AACAAA"/>
        </a:accent5>
        <a:accent6>
          <a:srgbClr val="8AB900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943</Words>
  <Application>WPS Presentation</Application>
  <PresentationFormat>Широкоэкранный</PresentationFormat>
  <Paragraphs>27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8" baseType="lpstr">
      <vt:lpstr>Arial</vt:lpstr>
      <vt:lpstr>SimSun</vt:lpstr>
      <vt:lpstr>Wingdings</vt:lpstr>
      <vt:lpstr>Calibri Light</vt:lpstr>
      <vt:lpstr>Calibri</vt:lpstr>
      <vt:lpstr>Microsoft YaHei</vt:lpstr>
      <vt:lpstr>Arial Unicode MS</vt:lpstr>
      <vt:lpstr>Data Pie Charts</vt:lpstr>
      <vt:lpstr>Серебряные волонтеры -2023г</vt:lpstr>
      <vt:lpstr>PowerPoint 演示文稿</vt:lpstr>
      <vt:lpstr>PowerPoint 演示文稿</vt:lpstr>
      <vt:lpstr>Гастрономический фестиваль  «Уральский пикник»</vt:lpstr>
      <vt:lpstr>Международный День пожилых людей -2023</vt:lpstr>
      <vt:lpstr>Победители интеллектуальной игры «Что? Где? Когда?»  -2023 - Команда «Хорошая компания» ветеранов КЦСОН города Асбеста</vt:lpstr>
      <vt:lpstr>     Благотворительная акция по озеленению территории Отделения временного пребывания граждан пожилого возраста и инвалидов</vt:lpstr>
      <vt:lpstr>Благотворительные акции</vt:lpstr>
      <vt:lpstr>PowerPoint 演示文稿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Серебряные волонтеры</dc:title>
  <dc:creator>Галина Н. Шверова</dc:creator>
  <cp:lastModifiedBy>user93s</cp:lastModifiedBy>
  <cp:revision>10</cp:revision>
  <dcterms:created xsi:type="dcterms:W3CDTF">2023-10-11T05:53:00Z</dcterms:created>
  <dcterms:modified xsi:type="dcterms:W3CDTF">2023-10-17T03:19:33Z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812F97E3A1034A6A8EE0F3FB7D717994_12</vt:lpwstr>
  </property>
  <property fmtid="{D5CDD505-2E9C-101B-9397-08002B2CF9AE}" pid="3" name="KSOProductBuildVer">
    <vt:lpwstr>1049-12.2.0.13266</vt:lpwstr>
  </property>
</Properties>
</file>