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9"/>
  </p:notesMasterIdLst>
  <p:sldIdLst>
    <p:sldId id="256" r:id="rId2"/>
    <p:sldId id="257" r:id="rId3"/>
    <p:sldId id="265" r:id="rId4"/>
    <p:sldId id="266" r:id="rId5"/>
    <p:sldId id="267" r:id="rId6"/>
    <p:sldId id="268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268760"/>
            <a:ext cx="5688632" cy="2376264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«Загадки природы </a:t>
            </a:r>
            <a:r>
              <a:rPr lang="ru-RU" dirty="0" smtClean="0">
                <a:latin typeface="Times New Roman"/>
                <a:ea typeface="Times New Roman"/>
              </a:rPr>
              <a:t>родного края»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4001549"/>
            <a:ext cx="4572000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«Краеведение»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Растяжка с наклоном головы в стороны"/>
          <p:cNvSpPr>
            <a:spLocks noChangeAspect="1" noChangeArrowheads="1"/>
          </p:cNvSpPr>
          <p:nvPr/>
        </p:nvSpPr>
        <p:spPr bwMode="auto">
          <a:xfrm>
            <a:off x="42863" y="-1112838"/>
            <a:ext cx="3333750" cy="333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692696"/>
            <a:ext cx="75608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solidFill>
                  <a:srgbClr val="000000"/>
                </a:solidFill>
              </a:rPr>
              <a:t>По сравнению с городами Древней Руси Каменск-Уральский – совсем юный. Но среди городов Урала он – один из старейших. Есть у нас и тайны, есть и подземелья. Есть и подземная речка. Единственная в городе! Знаете, где она находится?</a:t>
            </a:r>
            <a:endParaRPr lang="ru-RU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223" y="1772564"/>
            <a:ext cx="3607120" cy="2880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99258" y="3496997"/>
            <a:ext cx="39568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/>
              <a:t>Красногорский лог, 1933 год. Музей УАЗа</a:t>
            </a:r>
            <a:r>
              <a:rPr lang="ru-RU" dirty="0">
                <a:latin typeface="-apple-system"/>
              </a:rPr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11591" y="1754525"/>
            <a:ext cx="386842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solidFill>
                  <a:srgbClr val="000000"/>
                </a:solidFill>
              </a:rPr>
              <a:t>Красногорский район возник не на пустом месте, а вобрал в себя несколько населенных пунктов. Между селом </a:t>
            </a:r>
            <a:r>
              <a:rPr lang="ru-RU" sz="1400" dirty="0" err="1">
                <a:solidFill>
                  <a:srgbClr val="000000"/>
                </a:solidFill>
              </a:rPr>
              <a:t>Волковским</a:t>
            </a:r>
            <a:r>
              <a:rPr lang="ru-RU" sz="1400" dirty="0">
                <a:solidFill>
                  <a:srgbClr val="000000"/>
                </a:solidFill>
              </a:rPr>
              <a:t> и деревней Красная Горка было всего полторы версты, но их разделяли две серьезные преграды. Рядом с селом – скалистый и глубокий </a:t>
            </a:r>
            <a:r>
              <a:rPr lang="ru-RU" sz="1400" dirty="0" err="1">
                <a:solidFill>
                  <a:srgbClr val="000000"/>
                </a:solidFill>
              </a:rPr>
              <a:t>Волковский</a:t>
            </a:r>
            <a:r>
              <a:rPr lang="ru-RU" sz="1400" dirty="0">
                <a:solidFill>
                  <a:srgbClr val="000000"/>
                </a:solidFill>
              </a:rPr>
              <a:t> лог, по которому бежал ручей, называемый на старых картах Ключик. Ближе к деревне – </a:t>
            </a:r>
            <a:endParaRPr lang="ru-RU" sz="1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67366" y="4653136"/>
            <a:ext cx="73261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глубокий и скалистый Красногорский лог, по дну которого текла речка, имя которой старые карты не сохранили. Для крестьянских повозок через овраги были переброшены мостики. А когда в 1916 году строили железную дорогу </a:t>
            </a:r>
            <a:r>
              <a:rPr lang="ru-RU" sz="1400" dirty="0" err="1"/>
              <a:t>Синара</a:t>
            </a:r>
            <a:r>
              <a:rPr lang="ru-RU" sz="1400" dirty="0"/>
              <a:t>- Багаряк , здесь решили построить Уральский алюминиевый комбинат. </a:t>
            </a:r>
          </a:p>
        </p:txBody>
      </p:sp>
    </p:spTree>
    <p:extLst>
      <p:ext uri="{BB962C8B-B14F-4D97-AF65-F5344CB8AC3E}">
        <p14:creationId xmlns:p14="http://schemas.microsoft.com/office/powerpoint/2010/main" val="325743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150"/>
            <a:ext cx="2030413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3848" y="750353"/>
            <a:ext cx="4572000" cy="26377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Авторы проекта разместили его с двух сторон Красногорского лога. На заболоченном правом берегу – заводскую площадку, на высоком и сухом левом берегу – жилой поселок. Сразу возник вопрос: а как перебираться с берега на берег? Инженеры предложили построить железобетонный мост. Первый вариант – с одной аркой длиной 25 метров.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317" y="3121844"/>
            <a:ext cx="2067694" cy="140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1201" y="3776955"/>
            <a:ext cx="23197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Второй – с тремя арками по 12 метров</a:t>
            </a:r>
            <a:r>
              <a:rPr lang="ru-RU" dirty="0"/>
              <a:t>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70636"/>
            <a:ext cx="2304256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15282" y="4417473"/>
            <a:ext cx="26642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/>
              <a:t>Как </a:t>
            </a:r>
            <a:r>
              <a:rPr lang="ru-RU" sz="1400" dirty="0"/>
              <a:t>обычно, победил третий вариант, самый дешевый: через овраг сделали земляную насыпь, а речку пустили по трубе.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405" y="4599379"/>
            <a:ext cx="2282408" cy="1639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5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620688"/>
            <a:ext cx="7488832" cy="1345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Когда начал работать завод, в овраг принялись сбрасывать промышленные стоки. Вода в ручье стала теплой, купаться и стирать стало еще приятнее. О том, что это вредно для здоровья, тогда как-то не задумывались. Вскоре у водного потока появилось собственное имя – Горячий ручей, или коротко – Горячка.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056" y="1985537"/>
            <a:ext cx="2402792" cy="29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03848" y="2005538"/>
            <a:ext cx="5136116" cy="296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/>
              <a:t>Красногорский </a:t>
            </a:r>
            <a:r>
              <a:rPr lang="ru-RU" sz="1400" dirty="0"/>
              <a:t>лог был интересен не только окрестным жителям. Летом 1935 года тут случилась «золотая лихорадка». В поисках драгоценного металла местные и пришлые старатели так перерыли будущую заводскую площадку, что начальник стройки </a:t>
            </a:r>
            <a:r>
              <a:rPr lang="ru-RU" sz="1400" dirty="0" err="1"/>
              <a:t>Альпов</a:t>
            </a:r>
            <a:r>
              <a:rPr lang="ru-RU" sz="1400" dirty="0"/>
              <a:t> дал охране три дня сроку, чтобы всех разогнать. Хорошо, что художник Аркадий </a:t>
            </a:r>
            <a:r>
              <a:rPr lang="ru-RU" sz="1400" dirty="0" err="1"/>
              <a:t>Очев</a:t>
            </a:r>
            <a:r>
              <a:rPr lang="ru-RU" sz="1400" dirty="0"/>
              <a:t> успел их запечатлеть для истории. Впрочем, охотники за золотом никуда не ушли, а стали работать скрытно</a:t>
            </a:r>
            <a:r>
              <a:rPr lang="ru-RU" sz="1400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1272" y="4925403"/>
            <a:ext cx="252659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Рисунок </a:t>
            </a:r>
            <a:r>
              <a:rPr lang="ru-RU" sz="1400" dirty="0"/>
              <a:t>Аркадия </a:t>
            </a:r>
            <a:r>
              <a:rPr lang="ru-RU" sz="1400" dirty="0" err="1"/>
              <a:t>Очева</a:t>
            </a:r>
            <a:r>
              <a:rPr lang="ru-RU" sz="1400" dirty="0"/>
              <a:t> «Строительство УАЗа. Старатели добывают золото в Красногорском логу (Горячка) 1935 г.».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63207" y="490908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В конце войны через Горячку начали делать еще одну насыпь. Она стала продолжением улицы </a:t>
            </a:r>
            <a:r>
              <a:rPr lang="ru-RU" sz="1400" dirty="0" err="1"/>
              <a:t>Исетской</a:t>
            </a:r>
            <a:r>
              <a:rPr lang="ru-RU" sz="1400" dirty="0"/>
              <a:t>, которая до 1945 года называлась Клубной. Раньше здесь проезда не было. </a:t>
            </a:r>
          </a:p>
        </p:txBody>
      </p:sp>
    </p:spTree>
    <p:extLst>
      <p:ext uri="{BB962C8B-B14F-4D97-AF65-F5344CB8AC3E}">
        <p14:creationId xmlns:p14="http://schemas.microsoft.com/office/powerpoint/2010/main" val="368962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9822" y="2134042"/>
            <a:ext cx="7516363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/>
              <a:t>Окончательный приговор Красногорскому логу был вынесен в 1956 году ленинградским институтом «</a:t>
            </a:r>
            <a:r>
              <a:rPr lang="ru-RU" sz="1400" dirty="0" err="1"/>
              <a:t>Гипроалюминий</a:t>
            </a:r>
            <a:r>
              <a:rPr lang="ru-RU" sz="1400" dirty="0"/>
              <a:t>». При разработке проекта детальной планировки Красногорского района решили: овраг Горячий ключ, пересекающий Алюминиевую, подлежит засыпке</a:t>
            </a:r>
            <a:r>
              <a:rPr lang="ru-RU" dirty="0" smtClean="0"/>
              <a:t>.</a:t>
            </a:r>
            <a:r>
              <a:rPr lang="ru-RU" sz="1400" dirty="0">
                <a:solidFill>
                  <a:srgbClr val="000000"/>
                </a:solidFill>
                <a:latin typeface="-apple-system"/>
              </a:rPr>
              <a:t> Лог исчезал постепенно в течение двух десятилетий. Его засыпали промышленным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70979"/>
            <a:ext cx="7704856" cy="1361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66592" y="3501008"/>
            <a:ext cx="42340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solidFill>
                  <a:srgbClr val="000000"/>
                </a:solidFill>
                <a:latin typeface="-apple-system"/>
              </a:rPr>
              <a:t>мусором</a:t>
            </a:r>
            <a:r>
              <a:rPr lang="ru-RU" sz="1400" dirty="0">
                <a:solidFill>
                  <a:srgbClr val="000000"/>
                </a:solidFill>
                <a:latin typeface="-apple-system"/>
              </a:rPr>
              <a:t>, сверху появлялись производственные базы, транспортные предприятия, индивидуальные гаражи. Река Горячка исчезла с карт города, перестала считаться водным объектом и даже потеряла имя. Горячкой сейчас называют речку, текущую по соседнему </a:t>
            </a:r>
            <a:r>
              <a:rPr lang="ru-RU" sz="1400" dirty="0" err="1">
                <a:solidFill>
                  <a:srgbClr val="000000"/>
                </a:solidFill>
                <a:latin typeface="-apple-system"/>
              </a:rPr>
              <a:t>Волковскому</a:t>
            </a:r>
            <a:r>
              <a:rPr lang="ru-RU" sz="1400" dirty="0">
                <a:solidFill>
                  <a:srgbClr val="000000"/>
                </a:solidFill>
                <a:latin typeface="-apple-system"/>
              </a:rPr>
              <a:t> логу. Вода в ней тоже теплая из-за заводских стоков.</a:t>
            </a:r>
            <a:endParaRPr lang="ru-RU" sz="1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33181"/>
            <a:ext cx="3273764" cy="1374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4978335"/>
            <a:ext cx="35283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latin typeface="-apple-system"/>
              </a:rPr>
              <a:t>Улица Алюминиевая пересекает Красногорский лог, 1959 год. Сейчас на этом месте стоит «умная» остановка «Улица Заводская».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99181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3377952" cy="1929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01736" y="2557834"/>
            <a:ext cx="1460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/>
              <a:t>Овраг крупнее</a:t>
            </a:r>
            <a:r>
              <a:rPr lang="ru-RU" dirty="0"/>
              <a:t>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68" y="2927167"/>
            <a:ext cx="4862581" cy="329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355976" y="764704"/>
            <a:ext cx="3995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>
                <a:solidFill>
                  <a:srgbClr val="242F33"/>
                </a:solidFill>
                <a:latin typeface="ProximaNova"/>
              </a:rPr>
              <a:t>Названия: Красногорский лог, Красногорский овраг, Горячка, Горячий ручей, Горячий ключ.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solidFill>
                  <a:srgbClr val="242F33"/>
                </a:solidFill>
                <a:latin typeface="ProximaNova"/>
              </a:rPr>
              <a:t>Исток: 56.36387, 61.88278.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solidFill>
                  <a:srgbClr val="242F33"/>
                </a:solidFill>
                <a:latin typeface="ProximaNova"/>
              </a:rPr>
              <a:t>Устье: 56.37442, 61.98384. Правый приток реки Исеть, в 2 км выше </a:t>
            </a:r>
            <a:r>
              <a:rPr lang="ru-RU" sz="1400" dirty="0" err="1">
                <a:solidFill>
                  <a:srgbClr val="242F33"/>
                </a:solidFill>
                <a:latin typeface="ProximaNova"/>
              </a:rPr>
              <a:t>Волковской</a:t>
            </a:r>
            <a:r>
              <a:rPr lang="ru-RU" sz="1400" dirty="0">
                <a:solidFill>
                  <a:srgbClr val="242F33"/>
                </a:solidFill>
                <a:latin typeface="ProximaNova"/>
              </a:rPr>
              <a:t> плотины, около дома по адресу: Коттедж, 1</a:t>
            </a:r>
            <a:r>
              <a:rPr lang="ru-RU" sz="1400" dirty="0" smtClean="0">
                <a:solidFill>
                  <a:srgbClr val="242F33"/>
                </a:solidFill>
                <a:latin typeface="ProximaNova"/>
              </a:rPr>
              <a:t>.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8647" y="2927167"/>
            <a:ext cx="24892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400" dirty="0">
                <a:solidFill>
                  <a:srgbClr val="242F33"/>
                </a:solidFill>
                <a:latin typeface="ProximaNova"/>
              </a:rPr>
              <a:t>Длина русла: 7 км.</a:t>
            </a: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srgbClr val="242F33"/>
                </a:solidFill>
                <a:latin typeface="ProximaNova"/>
              </a:rPr>
              <a:t>Постоянный водоток: 4 км.</a:t>
            </a:r>
            <a:r>
              <a:rPr lang="ru-RU" sz="1400" dirty="0">
                <a:solidFill>
                  <a:prstClr val="black"/>
                </a:solidFill>
              </a:rPr>
              <a:t/>
            </a:r>
            <a:br>
              <a:rPr lang="ru-RU" sz="1400" dirty="0">
                <a:solidFill>
                  <a:prstClr val="black"/>
                </a:solidFill>
              </a:rPr>
            </a:br>
            <a:r>
              <a:rPr lang="ru-RU" sz="1400" dirty="0">
                <a:solidFill>
                  <a:srgbClr val="242F33"/>
                </a:solidFill>
                <a:latin typeface="ProximaNova"/>
              </a:rPr>
              <a:t>Подземный участок: 100 м + 1700 м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75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1196752"/>
            <a:ext cx="653472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dzen.ru/a/Xw-wtGY8nFzpD15M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https://vokrugkamenska.livejournal.com/10780.html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295</TotalTime>
  <Words>607</Words>
  <Application>Microsoft Office PowerPoint</Application>
  <PresentationFormat>Экран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Кнопка</vt:lpstr>
      <vt:lpstr>«Загадки природы родного края»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26</cp:revision>
  <dcterms:created xsi:type="dcterms:W3CDTF">2022-09-08T03:28:16Z</dcterms:created>
  <dcterms:modified xsi:type="dcterms:W3CDTF">2023-10-30T10:34:13Z</dcterms:modified>
</cp:coreProperties>
</file>