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20" r:id="rId1"/>
  </p:sldMasterIdLst>
  <p:sldIdLst>
    <p:sldId id="257" r:id="rId2"/>
    <p:sldId id="259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12/1/2023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forms.yandex.ru/u/6565c9d584227c0bdddd8a1f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solidFill>
                  <a:schemeClr val="tx1"/>
                </a:solidFill>
                <a:latin typeface="PT Astra Serif" pitchFamily="18" charset="-52"/>
                <a:ea typeface="Calibri" pitchFamily="34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FFC000"/>
                </a:solidFill>
                <a:effectLst/>
                <a:latin typeface="Liberation Serif" pitchFamily="18" charset="0"/>
              </a:rPr>
              <a:t/>
            </a:r>
            <a:br>
              <a:rPr lang="ru-RU" sz="1800" dirty="0" smtClean="0">
                <a:solidFill>
                  <a:srgbClr val="FFC000"/>
                </a:solidFill>
                <a:effectLst/>
                <a:latin typeface="Liberation Serif" pitchFamily="18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> </a:t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  <a:t/>
            </a:r>
            <a:br>
              <a:rPr lang="ru-RU" sz="5400" dirty="0" smtClean="0">
                <a:solidFill>
                  <a:srgbClr val="FFC000"/>
                </a:solidFill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erif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4800" u="sng" dirty="0" smtClean="0">
                <a:ln>
                  <a:noFill/>
                </a:ln>
                <a:solidFill>
                  <a:schemeClr val="tx1"/>
                </a:solidFill>
                <a:effectLst/>
                <a:latin typeface="Liberation Serif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4400" dirty="0" smtClean="0">
                <a:ln>
                  <a:noFill/>
                </a:ln>
                <a:solidFill>
                  <a:schemeClr val="tx1"/>
                </a:solidFill>
                <a:effectLst/>
                <a:latin typeface="PT Astra Serif" pitchFamily="18" charset="-52"/>
                <a:ea typeface="Calibri" pitchFamily="34" charset="0"/>
                <a:cs typeface="Times New Roman" pitchFamily="18" charset="0"/>
              </a:rPr>
              <a:t> </a:t>
            </a:r>
            <a:endParaRPr lang="ru-RU" sz="800" b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486400"/>
          </a:xfrm>
        </p:spPr>
        <p:txBody>
          <a:bodyPr/>
          <a:lstStyle/>
          <a:p>
            <a:pPr algn="ctr">
              <a:buNone/>
            </a:pPr>
            <a:r>
              <a:rPr lang="ru-RU" sz="3200" dirty="0" smtClean="0">
                <a:latin typeface="Liberation Serif" pitchFamily="18" charset="0"/>
                <a:ea typeface="Arimo" pitchFamily="34" charset="0"/>
                <a:cs typeface="Arimo" pitchFamily="34" charset="0"/>
              </a:rPr>
              <a:t>Уважаемые опекуны и попечители </a:t>
            </a:r>
            <a:br>
              <a:rPr lang="ru-RU" sz="3200" dirty="0" smtClean="0"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r>
              <a:rPr lang="ru-RU" sz="3200" dirty="0" smtClean="0">
                <a:latin typeface="Liberation Serif" pitchFamily="18" charset="0"/>
                <a:ea typeface="Arimo" pitchFamily="34" charset="0"/>
                <a:cs typeface="Arimo" pitchFamily="34" charset="0"/>
              </a:rPr>
              <a:t>несовершеннолетних детей!</a:t>
            </a:r>
            <a:br>
              <a:rPr lang="ru-RU" sz="3200" dirty="0" smtClean="0">
                <a:latin typeface="Liberation Serif" pitchFamily="18" charset="0"/>
                <a:ea typeface="Arimo" pitchFamily="34" charset="0"/>
                <a:cs typeface="Arimo" pitchFamily="34" charset="0"/>
              </a:rPr>
            </a:br>
            <a:endParaRPr lang="ru-RU" sz="3200" dirty="0" smtClean="0">
              <a:latin typeface="Liberation Serif" pitchFamily="18" charset="0"/>
              <a:ea typeface="Arimo" pitchFamily="34" charset="0"/>
              <a:cs typeface="Arimo" pitchFamily="34" charset="0"/>
            </a:endParaRPr>
          </a:p>
          <a:p>
            <a:pPr algn="ctr">
              <a:buNone/>
            </a:pPr>
            <a:r>
              <a:rPr lang="ru-RU" sz="2800" dirty="0" smtClean="0">
                <a:latin typeface="Liberation Serif" pitchFamily="18" charset="0"/>
              </a:rPr>
              <a:t>Информируем Вас о необходимости предоставить в срок до 01.02.2024 г.  </a:t>
            </a:r>
            <a:br>
              <a:rPr lang="ru-RU" sz="2800" dirty="0" smtClean="0">
                <a:latin typeface="Liberation Serif" pitchFamily="18" charset="0"/>
              </a:rPr>
            </a:br>
            <a:r>
              <a:rPr lang="ru-RU" sz="2800" dirty="0" smtClean="0">
                <a:latin typeface="Liberation Serif" pitchFamily="18" charset="0"/>
              </a:rPr>
              <a:t> </a:t>
            </a:r>
            <a:br>
              <a:rPr lang="ru-RU" sz="2800" dirty="0" smtClean="0">
                <a:latin typeface="Liberation Serif" pitchFamily="18" charset="0"/>
              </a:rPr>
            </a:br>
            <a:r>
              <a:rPr lang="ru-RU" sz="2800" dirty="0" smtClean="0">
                <a:latin typeface="Liberation Serif" pitchFamily="18" charset="0"/>
              </a:rPr>
              <a:t>Отчет о расходовании имущества несовершеннолетнего подопечного за 2023 г.</a:t>
            </a:r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562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3200" dirty="0" smtClean="0">
                <a:latin typeface="Liberation Serif" pitchFamily="18" charset="0"/>
              </a:rPr>
              <a:t>		</a:t>
            </a:r>
            <a:r>
              <a:rPr lang="ru-RU" sz="3200" u="sng" dirty="0" smtClean="0">
                <a:latin typeface="Liberation Serif" pitchFamily="18" charset="0"/>
              </a:rPr>
              <a:t>К отчету прилагаются:</a:t>
            </a:r>
          </a:p>
          <a:p>
            <a:pPr algn="just">
              <a:buNone/>
            </a:pPr>
            <a:r>
              <a:rPr lang="ru-RU" sz="3200" dirty="0" smtClean="0">
                <a:latin typeface="Liberation Serif" pitchFamily="18" charset="0"/>
              </a:rPr>
              <a:t>	</a:t>
            </a:r>
            <a:r>
              <a:rPr lang="ru-RU" sz="3000" dirty="0" smtClean="0">
                <a:latin typeface="Liberation Serif" pitchFamily="18" charset="0"/>
              </a:rPr>
              <a:t>копии товарных чеков, квитанции об уплате налогов, страховых сумм и другие платежные документы.</a:t>
            </a:r>
            <a:r>
              <a:rPr lang="ru-RU" sz="2800" dirty="0" smtClean="0">
                <a:latin typeface="Liberation Serif" pitchFamily="18" charset="0"/>
              </a:rPr>
              <a:t> </a:t>
            </a:r>
          </a:p>
          <a:p>
            <a:pPr lvl="1" algn="just">
              <a:buNone/>
            </a:pPr>
            <a:r>
              <a:rPr lang="ru-RU" sz="3000" dirty="0" smtClean="0">
                <a:latin typeface="Liberation Serif" pitchFamily="18" charset="0"/>
              </a:rPr>
              <a:t>		</a:t>
            </a:r>
            <a:r>
              <a:rPr lang="ru-RU" sz="3000" u="sng" dirty="0" smtClean="0">
                <a:latin typeface="Liberation Serif" pitchFamily="18" charset="0"/>
              </a:rPr>
              <a:t>Не требуется подтверждение:</a:t>
            </a:r>
          </a:p>
          <a:p>
            <a:pPr marL="271463" lvl="1" indent="-12700" algn="just">
              <a:buNone/>
            </a:pPr>
            <a:r>
              <a:rPr lang="ru-RU" sz="3000" dirty="0" smtClean="0">
                <a:latin typeface="Liberation Serif" pitchFamily="18" charset="0"/>
              </a:rPr>
              <a:t>сведений о расходах на питание, предметы первой необходимости и прочие мелкие бытовые нужды.</a:t>
            </a:r>
            <a:endParaRPr lang="ru-RU" sz="3000" dirty="0">
              <a:latin typeface="Liberation Serif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200" b="1" dirty="0" smtClean="0">
                <a:latin typeface="Liberation Serif" pitchFamily="18" charset="0"/>
              </a:rPr>
              <a:t>Прием отчетов начнется </a:t>
            </a:r>
          </a:p>
          <a:p>
            <a:pPr algn="ctr">
              <a:buNone/>
            </a:pPr>
            <a:r>
              <a:rPr lang="ru-RU" sz="3200" b="1" dirty="0" smtClean="0">
                <a:latin typeface="Liberation Serif" pitchFamily="18" charset="0"/>
              </a:rPr>
              <a:t>с 09.01.2024 года </a:t>
            </a:r>
          </a:p>
          <a:p>
            <a:pPr algn="ctr">
              <a:buNone/>
            </a:pPr>
            <a:r>
              <a:rPr lang="ru-RU" sz="3200" b="1" dirty="0" smtClean="0">
                <a:latin typeface="Liberation Serif" pitchFamily="18" charset="0"/>
              </a:rPr>
              <a:t>специалистами, курирующими </a:t>
            </a:r>
          </a:p>
          <a:p>
            <a:pPr algn="ctr">
              <a:buNone/>
            </a:pPr>
            <a:r>
              <a:rPr lang="ru-RU" sz="3200" b="1" dirty="0" smtClean="0">
                <a:latin typeface="Liberation Serif" pitchFamily="18" charset="0"/>
              </a:rPr>
              <a:t>Вашу семью </a:t>
            </a:r>
          </a:p>
          <a:p>
            <a:pPr>
              <a:buNone/>
            </a:pPr>
            <a:r>
              <a:rPr lang="ru-RU" sz="1800" b="1" dirty="0" smtClean="0">
                <a:latin typeface="Liberation Serif" pitchFamily="18" charset="0"/>
              </a:rPr>
              <a:t>по адресам: </a:t>
            </a:r>
            <a:endParaRPr lang="ru-RU" sz="1800" dirty="0" smtClean="0">
              <a:latin typeface="Liberation Serif" pitchFamily="18" charset="0"/>
            </a:endParaRPr>
          </a:p>
          <a:p>
            <a:pPr>
              <a:buNone/>
            </a:pPr>
            <a:r>
              <a:rPr lang="ru-RU" sz="1800" b="1" dirty="0" smtClean="0">
                <a:latin typeface="Liberation Serif" pitchFamily="18" charset="0"/>
              </a:rPr>
              <a:t>г.Екатеринбург, ул. Бабушкина, д.22</a:t>
            </a:r>
            <a:endParaRPr lang="ru-RU" sz="1800" dirty="0" smtClean="0">
              <a:latin typeface="Liberation Serif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Liberation Serif" pitchFamily="18" charset="0"/>
              </a:rPr>
              <a:t>кабинеты:  № 28, тел. 8 (343) 349-38-22 (</a:t>
            </a:r>
            <a:r>
              <a:rPr lang="ru-RU" sz="1800" dirty="0" err="1" smtClean="0">
                <a:latin typeface="Liberation Serif" pitchFamily="18" charset="0"/>
              </a:rPr>
              <a:t>доб</a:t>
            </a:r>
            <a:r>
              <a:rPr lang="ru-RU" sz="1800" dirty="0" smtClean="0">
                <a:latin typeface="Liberation Serif" pitchFamily="18" charset="0"/>
              </a:rPr>
              <a:t>. 209, 210)</a:t>
            </a:r>
          </a:p>
          <a:p>
            <a:pPr>
              <a:buNone/>
            </a:pPr>
            <a:r>
              <a:rPr lang="ru-RU" sz="1800" dirty="0" smtClean="0">
                <a:latin typeface="Liberation Serif" pitchFamily="18" charset="0"/>
              </a:rPr>
              <a:t>№ 15 тел. 8 (343) 349-38-22 (</a:t>
            </a:r>
            <a:r>
              <a:rPr lang="ru-RU" sz="1800" dirty="0" err="1" smtClean="0">
                <a:latin typeface="Liberation Serif" pitchFamily="18" charset="0"/>
              </a:rPr>
              <a:t>доб</a:t>
            </a:r>
            <a:r>
              <a:rPr lang="ru-RU" sz="1800" dirty="0" smtClean="0">
                <a:latin typeface="Liberation Serif" pitchFamily="18" charset="0"/>
              </a:rPr>
              <a:t>. 245)</a:t>
            </a:r>
          </a:p>
          <a:p>
            <a:pPr>
              <a:buNone/>
            </a:pPr>
            <a:r>
              <a:rPr lang="ru-RU" sz="1800" b="1" dirty="0" smtClean="0">
                <a:latin typeface="Liberation Serif" pitchFamily="18" charset="0"/>
              </a:rPr>
              <a:t> </a:t>
            </a:r>
            <a:endParaRPr lang="ru-RU" sz="1800" dirty="0" smtClean="0">
              <a:latin typeface="Liberation Serif" pitchFamily="18" charset="0"/>
            </a:endParaRPr>
          </a:p>
          <a:p>
            <a:pPr>
              <a:buNone/>
            </a:pPr>
            <a:r>
              <a:rPr lang="ru-RU" sz="1800" b="1" dirty="0" smtClean="0">
                <a:latin typeface="Liberation Serif" pitchFamily="18" charset="0"/>
              </a:rPr>
              <a:t>г.Верхняя Пышма, ул. Феофанова, д.4</a:t>
            </a:r>
            <a:endParaRPr lang="ru-RU" sz="1800" dirty="0" smtClean="0">
              <a:latin typeface="Liberation Serif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Liberation Serif" pitchFamily="18" charset="0"/>
              </a:rPr>
              <a:t>кабинеты: № 30, тел. 8 (34368) 5-40-64 (</a:t>
            </a:r>
            <a:r>
              <a:rPr lang="ru-RU" sz="1800" dirty="0" err="1" smtClean="0">
                <a:latin typeface="Liberation Serif" pitchFamily="18" charset="0"/>
              </a:rPr>
              <a:t>доб</a:t>
            </a:r>
            <a:r>
              <a:rPr lang="ru-RU" sz="1800" dirty="0" smtClean="0">
                <a:latin typeface="Liberation Serif" pitchFamily="18" charset="0"/>
              </a:rPr>
              <a:t>. 107#)</a:t>
            </a:r>
          </a:p>
          <a:p>
            <a:pPr>
              <a:buNone/>
            </a:pPr>
            <a:r>
              <a:rPr lang="ru-RU" sz="1800" dirty="0" smtClean="0">
                <a:latin typeface="Liberation Serif" pitchFamily="18" charset="0"/>
              </a:rPr>
              <a:t>№ 19 тел. 8 (34368) 5-40-64 (</a:t>
            </a:r>
            <a:r>
              <a:rPr lang="ru-RU" sz="1800" dirty="0" err="1" smtClean="0">
                <a:latin typeface="Liberation Serif" pitchFamily="18" charset="0"/>
              </a:rPr>
              <a:t>доб</a:t>
            </a:r>
            <a:r>
              <a:rPr lang="ru-RU" sz="1800" dirty="0" smtClean="0">
                <a:latin typeface="Liberation Serif" pitchFamily="18" charset="0"/>
              </a:rPr>
              <a:t>. 114#,115#)</a:t>
            </a:r>
            <a:endParaRPr lang="ru-RU" sz="1800" dirty="0">
              <a:latin typeface="Liberation Serif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5626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>
              <a:hlinkClick r:id="rId2"/>
            </a:endParaRP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071547"/>
            <a:ext cx="778674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 smtClean="0"/>
              <a:t>Есть вопросы по заполнению отчетов, пишите! </a:t>
            </a:r>
          </a:p>
          <a:p>
            <a:pPr algn="ctr">
              <a:buNone/>
            </a:pPr>
            <a:endParaRPr lang="ru-RU" dirty="0"/>
          </a:p>
          <a:p>
            <a:pPr algn="ctr">
              <a:buNone/>
            </a:pPr>
            <a:r>
              <a:rPr lang="en-US" dirty="0"/>
              <a:t>https://forms.yandex.ru/u/6565c9d584227c0bdddd8a1f</a:t>
            </a:r>
            <a:r>
              <a:rPr lang="en-US" dirty="0" smtClean="0"/>
              <a:t>/</a:t>
            </a:r>
            <a:endParaRPr lang="ru-RU" dirty="0" smtClean="0"/>
          </a:p>
          <a:p>
            <a:pPr algn="ctr">
              <a:buNone/>
            </a:pPr>
            <a:endParaRPr lang="ru-RU" sz="3200" dirty="0" smtClean="0"/>
          </a:p>
        </p:txBody>
      </p:sp>
      <p:pic>
        <p:nvPicPr>
          <p:cNvPr id="5" name="Содержимое 3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2135" y="2458943"/>
            <a:ext cx="5939730" cy="3341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</TotalTime>
  <Words>70</Words>
  <Application>Microsoft Office PowerPoint</Application>
  <PresentationFormat>Экран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Поток</vt:lpstr>
      <vt:lpstr>                                 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Наумова</dc:creator>
  <cp:lastModifiedBy>Каюрина Светлана</cp:lastModifiedBy>
  <cp:revision>30</cp:revision>
  <dcterms:created xsi:type="dcterms:W3CDTF">2023-11-30T13:06:03Z</dcterms:created>
  <dcterms:modified xsi:type="dcterms:W3CDTF">2023-12-01T11:38:31Z</dcterms:modified>
</cp:coreProperties>
</file>