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2274" y="-108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3D6E88-9578-C7C1-0224-EB88F4B6D1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13A4DAC-263C-6879-996E-D83B9623F0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6FAEB65-2D37-5C4A-C84D-71DCF9E18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85DD04F-DA94-421F-7301-E467FDA8E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7503EE2-D857-AF89-C9F9-44ECDB490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0830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A41D59-8926-0C45-32D8-42328DADA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8C13937-CEDF-6613-102B-FACE9190BE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1179B18-93EE-7B4B-79C9-AB5B0469C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6E80A6F-D429-676C-3E35-952AC1048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1B66153-4D1D-01D5-880D-8D1AD3808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8087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354E27-64AC-5F7B-D2A1-2112A47A5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8938650-3761-0008-E0E1-8651A54F3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A7431DE-38AE-C7AA-3253-E04206F11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972ED72-3AC7-D2F0-130D-519656123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3F06C06-B2C2-B36E-E9D0-09F5E328E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4684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C4CE04-A73E-E0EE-C5BE-D117D81AE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1C97124-B235-C596-E92A-8785004977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4EA5C9A-6A5A-E4B5-C505-8489F519B7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98FCAC8-C2E8-50C1-9F99-0C72E91E2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BE92E41-14CA-9B28-14D3-CE373BF4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900F5BA-41A4-EBD2-28A1-1EF20EED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0539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8AD41D-A358-DFA3-C416-773181987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CC18B53-6A3A-80BB-219F-D7DA9B9961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9AA1572-8165-9C24-475F-000AE49E54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82E3C79-F3A0-834C-ADE9-92578B8D26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4CC319A-FFF6-5577-EAD1-191A2CA57F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A836DE6-7884-E206-6F97-80F6F6DD5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D54CD56-524D-94C4-FAC5-B270A0B93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C062777C-9952-DA6B-32C2-EE7ADD442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6671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09836E-F07C-DA97-881D-F78E7742E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43B5958-55B0-0E6C-C70C-8C11B84D1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6D7570C-6C08-5D91-4996-862DBB898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821F285-2113-C8DE-C26B-792D242C4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5525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D23E211-068D-785F-12D1-0BEAF73B2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88E456AF-80DD-59D4-E683-DCD21CCA4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B2A2231E-65B9-A2FE-32DB-E3F23178D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5687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92C4D2-0CA4-19E8-4B75-76D6C23C6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7AC2AC5-91BB-55F7-4341-8932C3E84C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EF8ADF0-3BEB-6674-8E4A-51FC08378E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68E7C67-EA25-F74E-FCD3-419E47826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127B4F1-DB39-FB27-9A25-A986AE3AC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3EC8689-EB62-E477-E7EE-103E64C5E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30919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E481B1-80B6-EA76-7640-A8AA8409B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1B19F247-9172-7E47-C61A-0F8220F642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8DCADFB-F271-869D-BF6C-53E7388810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8CAFFF1-3FFA-1A51-1A1A-793A79362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8E32BD8-9D93-EACD-CE15-BE2887877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1B4AC63-A40E-CFD1-02AE-B9CEE1326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3734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2F1CE4-A574-12B4-4F40-1AFC7C167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5F131A9-338A-B910-20DA-125FB802A8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3AF7D43-486D-DE7E-F319-421DBA89E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D003F3F-645B-04D0-6FC1-14AE3B4A4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F5BF01E-222F-CA21-0E48-61D221DA3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4135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E3A70B8-E62D-1E3B-3545-12670BD8A1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A0DF704-128B-8DD9-DFCA-3EE9ED61F4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DD405D-E0B7-56A8-0C19-1D3284AD1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FC30D67-D8F8-1779-0E6B-4AD2291EF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6CBF90-5BED-E980-1006-B86400B1F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6997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489D609D-FA2E-45B4-473A-D9BF1A5CD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8185D82-FCC6-E14C-07FC-7F39D720FC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462F2DB-1F51-1366-EBAE-8BF8B71575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F1313-3150-8049-A187-8928AECD8ABA}" type="datetimeFigureOut">
              <a:rPr lang="ru-RU" smtClean="0"/>
              <a:pPr/>
              <a:t>30.11.2023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315101-D054-241D-6C12-6760CF334B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FA09165-19D0-E476-D738-86AE68B567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B364E-B90E-9A49-AEAA-48A1F220B3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7958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C2331F-41BB-8ADD-2500-E6FB63F8DC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5048" y="321468"/>
            <a:ext cx="9864356" cy="82151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ж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естоко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пожилыми людьми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7F0CD10-9EDC-9BFD-5F35-BEE0C4063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09852" y="2000240"/>
            <a:ext cx="5089926" cy="3393284"/>
          </a:xfrm>
          <a:prstGeom prst="rect">
            <a:avLst/>
          </a:prstGeom>
        </p:spPr>
      </p:pic>
      <p:pic>
        <p:nvPicPr>
          <p:cNvPr id="1026" name="Picture 2" descr="C:\Users\Марина\Desktop\дерев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10776" y="285728"/>
            <a:ext cx="2057428" cy="18551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63098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97663EB-31F9-9679-79F0-205B0674EE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084" y="500042"/>
            <a:ext cx="5857916" cy="5857916"/>
          </a:xfrm>
        </p:spPr>
        <p:txBody>
          <a:bodyPr>
            <a:no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Жестокое обращение с пожилыми людьми или насилие над ними часто определяется как любое действие или бездействие, которое причиняет вред пожилому человеку или подвергает риску его здоровье или благосостояние.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Всемирная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Здравоохранения определяет жестокое обращение с пожилыми людьми как «совершение каких-либо разовых или повторяющихся актов или отсутствие надлежащих действий в рамках какой-либо семьи, где предполагается наличие доверительных отношений, что причиняет вред пожилому человеку или вызывает у него стресс».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B9CF3F9-AB94-4BE5-B617-4BB9BD82D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10314" y="2285992"/>
            <a:ext cx="5421345" cy="4054072"/>
          </a:xfrm>
          <a:prstGeom prst="rect">
            <a:avLst/>
          </a:prstGeom>
        </p:spPr>
      </p:pic>
      <p:pic>
        <p:nvPicPr>
          <p:cNvPr id="5" name="Picture 2" descr="C:\Users\Марина\Desktop\дерев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10776" y="285728"/>
            <a:ext cx="2057428" cy="18551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96317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C8BB5D-CB93-250D-FD22-1A6F7A8B0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60" y="0"/>
            <a:ext cx="8352273" cy="724298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иды жестокого обращения: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F425D2C-652E-5B26-EAF5-46120AA24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084" y="724298"/>
            <a:ext cx="7358114" cy="5990827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насилие,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связанное с причинением боли, нанесением травм, использованием физической силы, в том числе для ограничения свободы движения, для чего также могут быть использованы медикаментозные средства, неполноценное и неадекватное питание; 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или эмоциональное жестокое обращение,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приводящее к психическим страданиям; 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финансовое и материальное насилие,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подразумевающее незаконную или неуместную эксплуатацию или использование сбережений и имущества старых людей; 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сексуальное насилие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нарушение права человека на сексуальную неприкосновенность и свободу (подразумевается насильственный сексуальный контакт любого рода); 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ухода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отказ или неспособность осуществлять уход за пожилым человеком, что может сочетаться с намеренным жестоким обращением с целью причинения физических и эмоциональных мучений. На жестокое обращение может указывать несоответствующая сезону одежда и обувь, отсутствие необходимых технических средств реабилитации, очков, лекарственных препаратов.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B4D0241-4C85-4A03-0F60-2008F49B3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7636" y="1643050"/>
            <a:ext cx="4141192" cy="4428804"/>
          </a:xfrm>
          <a:prstGeom prst="rect">
            <a:avLst/>
          </a:prstGeom>
        </p:spPr>
      </p:pic>
      <p:pic>
        <p:nvPicPr>
          <p:cNvPr id="5" name="Picture 2" descr="C:\Users\Марина\Desktop\дерев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10776" y="285728"/>
            <a:ext cx="2057428" cy="18551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43625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8864A179-707C-B18C-7AB2-8AC3AC9F3F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1686" y="2214554"/>
            <a:ext cx="6000792" cy="4214842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Жертвой насилия может стать любой из пожилых людей: как ослабленный, одинокий и социально уязвимый, так и живущий полной жизнью, самостоятельный и не требующий постоянного ухода.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675B8C5-D90A-EC73-C1FE-2B1EFF873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8084" y="500042"/>
            <a:ext cx="5715040" cy="5715040"/>
          </a:xfrm>
          <a:prstGeom prst="rect">
            <a:avLst/>
          </a:prstGeom>
        </p:spPr>
      </p:pic>
      <p:pic>
        <p:nvPicPr>
          <p:cNvPr id="4" name="Picture 2" descr="C:\Users\Марина\Desktop\дерев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10776" y="285728"/>
            <a:ext cx="2057428" cy="18551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22688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7584050-8D4E-8717-C79D-A51172D49F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398" y="1357298"/>
            <a:ext cx="11215766" cy="2714644"/>
          </a:xfrm>
        </p:spPr>
        <p:txBody>
          <a:bodyPr>
            <a:normAutofit/>
          </a:bodyPr>
          <a:lstStyle/>
          <a:p>
            <a:pPr marL="457200" indent="-457200">
              <a:buAutoNum type="arabicParenR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осуществляющие уход – родственники (партнеры, дети и т.д.),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сотрудники;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проживающие совместно с пожилым человеком люди, имеющие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</a:t>
            </a:r>
          </a:p>
          <a:p>
            <a:pPr marL="0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психическим здоровьем -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депрессию, алкогольную или наркотическую зависимость, а также уже совершавшие насилие;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лица, находящиеся в финансовой или эмоциональной зависимости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пожилого человека;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лица, имевшие ранее конфликтные взаимоотношения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пожилым человеком.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08F774E-6E38-CAC1-3E05-F6B1729456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0960" y="4071942"/>
            <a:ext cx="3279165" cy="2411015"/>
          </a:xfrm>
          <a:prstGeom prst="rect">
            <a:avLst/>
          </a:prstGeom>
        </p:spPr>
      </p:pic>
      <p:pic>
        <p:nvPicPr>
          <p:cNvPr id="5" name="Picture 2" descr="C:\Users\Марина\Desktop\дерев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10776" y="285728"/>
            <a:ext cx="2057428" cy="185511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23836" y="357166"/>
            <a:ext cx="91678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Агрессорами по отношению к пожилым людям чаще всего выступают: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09984" y="4214818"/>
            <a:ext cx="83820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дополнительных факторов риска насилия выступают: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социальная изоляция;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социальное и финансовое неравенство; 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и культурные нормы, включающие возрастные предубеждения, терпимость к насилию и неравенство полов.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97474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BB55B5-ECEA-B973-D130-E8B9B282D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085" y="357188"/>
            <a:ext cx="8858312" cy="85723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профилактики и разрешения ситуаций жестокого обращения: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BD70F4-F984-EAD9-E56F-1A223513B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60" y="1571612"/>
            <a:ext cx="6494900" cy="306289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Физическое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состояние, изоляция пенсионеров, незнание норм права не всегда позволяет им своевременно сообщить о незаконности действий родственников, опекунов, мошенников, хулиганов, работников государственных или частных учреждений.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 заметили у пожилого признаки плохого с ним обращения, то посоветуйте ему обратиться в полицию (при необходимости зафиксировать побои в травмпункте). Написать заявление также могут свидетели насилия (друзья, соседи, другие родственники).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4477D6F-E74C-D91D-D4B4-0B43501EFF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3322" y="2428868"/>
            <a:ext cx="4459312" cy="2974361"/>
          </a:xfrm>
          <a:prstGeom prst="rect">
            <a:avLst/>
          </a:prstGeom>
        </p:spPr>
      </p:pic>
      <p:pic>
        <p:nvPicPr>
          <p:cNvPr id="5" name="Picture 2" descr="C:\Users\Марина\Desktop\дерев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10776" y="285728"/>
            <a:ext cx="2057428" cy="18551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15894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7DBB6F0-2AE9-C733-645B-81D36709FF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084" y="3500438"/>
            <a:ext cx="11572956" cy="3143272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подается в письменной форме или его составляет дежурный со слов пострадавшего. В документе обязательно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указываются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следующие сведения: наименование отдела полиции; ФИО руководителя данной инстанции; место и обстоятельства происшествия; ФИО, адрес проживания заявителя; требование со ссылкой на законодательные акты (возбуждение уголовного дела по статье УК РФ); дата, подпись. Если пострадавшие обладают какими-либо доказательными материалами, то они прикладываются к заявлению. В течение 3 дней с момента принятия документа принимается решение о возбуждении уголовного дела. Отказать могут в случае безосновательности обвинений или при подаче анонимного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заявления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547CABF-56ED-2902-3F17-66D165AE5B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523" y="214290"/>
            <a:ext cx="3604546" cy="2786082"/>
          </a:xfrm>
          <a:prstGeom prst="rect">
            <a:avLst/>
          </a:prstGeom>
        </p:spPr>
      </p:pic>
      <p:pic>
        <p:nvPicPr>
          <p:cNvPr id="4" name="Picture 2" descr="C:\Users\Марина\Desktop\дерев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10776" y="285728"/>
            <a:ext cx="2057428" cy="185511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310050" y="214290"/>
            <a:ext cx="5786478" cy="3549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Заявитель может обратиться в отделение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полиции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№14. </a:t>
            </a: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Орджоникидзевский район, ул. Баумана, д.11; Дежурная часть: (343)356-42-14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полиции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№15. 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Орджоникидзевский район, ул. Машиностроителей, д. 45; Дежурная часть: +7 (343) 356-42-15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набрать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номер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102. </a:t>
            </a:r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3839754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A90073A-2772-BE5C-3274-82300D6FA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40" y="3571876"/>
            <a:ext cx="7524760" cy="285752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случае жестокого обращения с Вами 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братитесь в правоохранительные органы.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у Вас есть вопросы, можете 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осетите территориальный центр социального обслуживания населения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получения консультации специалиста. Если Вам потребуется медицинская помощь, можете обратиться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учреждения здравоохранения.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0874F41-D9E3-E0B2-4EB2-8949AA498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501" y="3500438"/>
            <a:ext cx="3726482" cy="3047030"/>
          </a:xfrm>
          <a:prstGeom prst="rect">
            <a:avLst/>
          </a:prstGeom>
        </p:spPr>
      </p:pic>
      <p:pic>
        <p:nvPicPr>
          <p:cNvPr id="5" name="Picture 2" descr="C:\Users\Марина\Desktop\дерев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10776" y="285728"/>
            <a:ext cx="2057428" cy="185511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09654" y="285728"/>
            <a:ext cx="3241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Советы психолога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2398" y="1000108"/>
            <a:ext cx="8572560" cy="2345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Пожилым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людям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психологи советуют избегать пребывания в изоляции, своевременно сообщать близким или друзьям о пренебрежительном отношении со стороны других родственников, опекунов, персонала престарелых домов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ыучи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наизусть телефоны полиции, соседей, друзей,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которым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обратиться, находясь в опасности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3284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845797-D773-08D6-24CB-99D6FC6A8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12" y="2285992"/>
            <a:ext cx="7953388" cy="4143404"/>
          </a:xfrm>
        </p:spPr>
        <p:txBody>
          <a:bodyPr>
            <a:normAutofit fontScale="70000" lnSpcReduction="20000"/>
          </a:bodyPr>
          <a:lstStyle/>
          <a:p>
            <a:pPr marL="174625" indent="0">
              <a:lnSpc>
                <a:spcPct val="120000"/>
              </a:lnSpc>
              <a:buNone/>
              <a:tabLst>
                <a:tab pos="261938" algn="l"/>
              </a:tabLst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у пожилого человека или у его близких остались вопросы, можно обратиться за консультацией в следующие учреждения:</a:t>
            </a:r>
          </a:p>
          <a:p>
            <a:pPr marL="174625" indent="0">
              <a:lnSpc>
                <a:spcPct val="120000"/>
              </a:lnSpc>
              <a:buNone/>
              <a:tabLst>
                <a:tab pos="261938" algn="l"/>
              </a:tabLst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★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ГАУСО СО «КЦСОН «Малахит» Орджоникидзевского района города Екатеринбурга»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Екатеринбург,  пр.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Космонавтов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43В;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343)305-99-35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4625" indent="0">
              <a:lnSpc>
                <a:spcPct val="120000"/>
              </a:lnSpc>
              <a:buNone/>
              <a:tabLst>
                <a:tab pos="261938" algn="l"/>
              </a:tabLst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4625" indent="0">
              <a:lnSpc>
                <a:spcPct val="120000"/>
              </a:lnSpc>
              <a:buNone/>
              <a:tabLst>
                <a:tab pos="261938" algn="l"/>
              </a:tabLst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★в Управление социальной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политики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№23 </a:t>
            </a:r>
          </a:p>
          <a:p>
            <a:pPr marL="174625" indent="0">
              <a:lnSpc>
                <a:spcPct val="120000"/>
              </a:lnSpc>
              <a:buNone/>
              <a:tabLst>
                <a:tab pos="261938" algn="l"/>
              </a:tabLst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Екатеринбург, ул.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Бабушкина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22;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(343)349-38-22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5115183-C3E8-1117-37C9-6AD591AC84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0960" y="2643182"/>
            <a:ext cx="3649596" cy="36495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7E83F85-48F9-3D77-FE13-AA954C2BE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83" t="12371" r="5208" b="21649"/>
          <a:stretch>
            <a:fillRect/>
          </a:stretch>
        </p:blipFill>
        <p:spPr>
          <a:xfrm>
            <a:off x="380960" y="500042"/>
            <a:ext cx="6357982" cy="1143008"/>
          </a:xfrm>
          <a:prstGeom prst="rect">
            <a:avLst/>
          </a:prstGeom>
        </p:spPr>
      </p:pic>
      <p:pic>
        <p:nvPicPr>
          <p:cNvPr id="6" name="Picture 2" descr="C:\Users\Марина\Desktop\дерево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10776" y="285728"/>
            <a:ext cx="2057428" cy="18551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1690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765</Words>
  <Application>Microsoft Office PowerPoint</Application>
  <PresentationFormat>Произвольный</PresentationFormat>
  <Paragraphs>40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Профилактика жестокого обращения  с пожилыми людьми</vt:lpstr>
      <vt:lpstr>Слайд 2</vt:lpstr>
      <vt:lpstr>Виды жестокого обращения:</vt:lpstr>
      <vt:lpstr>Слайд 4</vt:lpstr>
      <vt:lpstr>Слайд 5</vt:lpstr>
      <vt:lpstr>Правила профилактики и разрешения ситуаций жестокого обращения: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Жестокое обращение с пожилыми людьми</dc:title>
  <dc:creator>qswdd78@gmail.com</dc:creator>
  <cp:lastModifiedBy>Татьяна</cp:lastModifiedBy>
  <cp:revision>12</cp:revision>
  <dcterms:created xsi:type="dcterms:W3CDTF">2023-11-24T09:19:10Z</dcterms:created>
  <dcterms:modified xsi:type="dcterms:W3CDTF">2023-11-30T04:56:17Z</dcterms:modified>
</cp:coreProperties>
</file>