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70" r:id="rId1"/>
  </p:sldMasterIdLst>
  <p:notesMasterIdLst>
    <p:notesMasterId r:id="rId11"/>
  </p:notesMasterIdLst>
  <p:sldIdLst>
    <p:sldId id="408" r:id="rId2"/>
    <p:sldId id="414" r:id="rId3"/>
    <p:sldId id="415" r:id="rId4"/>
    <p:sldId id="409" r:id="rId5"/>
    <p:sldId id="416" r:id="rId6"/>
    <p:sldId id="410" r:id="rId7"/>
    <p:sldId id="411" r:id="rId8"/>
    <p:sldId id="412" r:id="rId9"/>
    <p:sldId id="413" r:id="rId10"/>
  </p:sldIdLst>
  <p:sldSz cx="9144000" cy="6858000" type="screen4x3"/>
  <p:notesSz cx="6858000" cy="994727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4C844"/>
    <a:srgbClr val="FF3F3F"/>
    <a:srgbClr val="FF0066"/>
    <a:srgbClr val="F3943B"/>
    <a:srgbClr val="F5A54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75DCB02-9BB8-47FD-8907-85C794F793BA}" styleName="Стиль из темы 1 - акцент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622" autoAdjust="0"/>
    <p:restoredTop sz="94476" autoAdjust="0"/>
  </p:normalViewPr>
  <p:slideViewPr>
    <p:cSldViewPr>
      <p:cViewPr varScale="1">
        <p:scale>
          <a:sx n="110" d="100"/>
          <a:sy n="110" d="100"/>
        </p:scale>
        <p:origin x="1266" y="-7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610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2F1E916-6EF8-49E1-B9DA-F91D017576A3}" type="datetimeFigureOut">
              <a:rPr lang="ru-RU" smtClean="0"/>
              <a:pPr/>
              <a:t>31.10.2023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42975" y="746125"/>
            <a:ext cx="4972050" cy="3730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724956"/>
            <a:ext cx="5486400" cy="447627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48185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9448185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596363B-6CC3-495B-BBD8-0FF8A0600A8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916338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941388" y="746125"/>
            <a:ext cx="4975225" cy="373062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96363B-6CC3-495B-BBD8-0FF8A0600A82}" type="slidenum">
              <a:rPr lang="ru-RU" smtClean="0"/>
              <a:pPr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3041868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96363B-6CC3-495B-BBD8-0FF8A0600A82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4547215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96363B-6CC3-495B-BBD8-0FF8A0600A82}" type="slidenum">
              <a:rPr lang="ru-RU" smtClean="0"/>
              <a:pPr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913663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06813" y="1988841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92613" y="3861048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grpSp>
        <p:nvGrpSpPr>
          <p:cNvPr id="4" name="Группа 3"/>
          <p:cNvGrpSpPr/>
          <p:nvPr userDrawn="1"/>
        </p:nvGrpSpPr>
        <p:grpSpPr>
          <a:xfrm>
            <a:off x="0" y="6678360"/>
            <a:ext cx="9144000" cy="88460"/>
            <a:chOff x="135060" y="6381328"/>
            <a:chExt cx="8849966" cy="88460"/>
          </a:xfrm>
        </p:grpSpPr>
        <p:sp>
          <p:nvSpPr>
            <p:cNvPr id="29" name="Скругленный прямоугольник 28"/>
            <p:cNvSpPr/>
            <p:nvPr userDrawn="1"/>
          </p:nvSpPr>
          <p:spPr>
            <a:xfrm flipV="1">
              <a:off x="135060" y="6411328"/>
              <a:ext cx="8846775" cy="5846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800"/>
            </a:p>
          </p:txBody>
        </p:sp>
        <p:sp>
          <p:nvSpPr>
            <p:cNvPr id="20" name="Скругленный прямоугольник 19"/>
            <p:cNvSpPr/>
            <p:nvPr userDrawn="1"/>
          </p:nvSpPr>
          <p:spPr>
            <a:xfrm flipV="1">
              <a:off x="138251" y="6381328"/>
              <a:ext cx="8846775" cy="1800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800"/>
            </a:p>
          </p:txBody>
        </p:sp>
      </p:grpSp>
      <p:sp>
        <p:nvSpPr>
          <p:cNvPr id="38" name="Rounded Rectangle 13"/>
          <p:cNvSpPr/>
          <p:nvPr userDrawn="1"/>
        </p:nvSpPr>
        <p:spPr>
          <a:xfrm>
            <a:off x="0" y="3"/>
            <a:ext cx="9141162" cy="822419"/>
          </a:xfrm>
          <a:prstGeom prst="roundRect">
            <a:avLst>
              <a:gd name="adj" fmla="val 3362"/>
            </a:avLst>
          </a:prstGeom>
          <a:gradFill>
            <a:gsLst>
              <a:gs pos="100000">
                <a:srgbClr val="F5A540">
                  <a:lumMod val="100000"/>
                </a:srgb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/>
          </a:p>
        </p:txBody>
      </p:sp>
      <p:grpSp>
        <p:nvGrpSpPr>
          <p:cNvPr id="39" name="Group 15"/>
          <p:cNvGrpSpPr>
            <a:grpSpLocks noChangeAspect="1"/>
          </p:cNvGrpSpPr>
          <p:nvPr userDrawn="1"/>
        </p:nvGrpSpPr>
        <p:grpSpPr bwMode="hidden">
          <a:xfrm>
            <a:off x="-362" y="189734"/>
            <a:ext cx="9141524" cy="71898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40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43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44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45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 useBgFill="1">
          <p:nvSpPr>
            <p:cNvPr id="46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</p:grpSp>
      <p:sp>
        <p:nvSpPr>
          <p:cNvPr id="47" name="Прямоугольник 46"/>
          <p:cNvSpPr/>
          <p:nvPr userDrawn="1"/>
        </p:nvSpPr>
        <p:spPr>
          <a:xfrm>
            <a:off x="1132189" y="-51101"/>
            <a:ext cx="7200800" cy="481670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  <p:txBody>
          <a:bodyPr wrap="square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1100" b="0" kern="1100" cap="none" spc="0" baseline="0" dirty="0">
                <a:ln w="10160">
                  <a:noFill/>
                  <a:prstDash val="solid"/>
                </a:ln>
                <a:solidFill>
                  <a:srgbClr val="0070C0"/>
                </a:solidFill>
                <a:effectLst/>
                <a:latin typeface="Arial Black" pitchFamily="34" charset="0"/>
                <a:ea typeface="Calibri"/>
                <a:cs typeface="Times New Roman"/>
              </a:rPr>
              <a:t>Правительство Свердловской области                                                                Министерство социальной политики Свердловской области</a:t>
            </a:r>
          </a:p>
        </p:txBody>
      </p:sp>
      <p:pic>
        <p:nvPicPr>
          <p:cNvPr id="48" name="Picture 2" descr="C:\Users\korkin\Pictures\птичка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62389"/>
            <a:ext cx="1312717" cy="1149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72070" y="1772818"/>
            <a:ext cx="7408333" cy="475252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1043608" y="764704"/>
            <a:ext cx="7653536" cy="936104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980728"/>
            <a:ext cx="8229600" cy="936104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1988840"/>
            <a:ext cx="3822192" cy="453650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1988840"/>
            <a:ext cx="3822192" cy="453650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grpSp>
        <p:nvGrpSpPr>
          <p:cNvPr id="6" name="Group 15"/>
          <p:cNvGrpSpPr>
            <a:grpSpLocks noChangeAspect="1"/>
          </p:cNvGrpSpPr>
          <p:nvPr userDrawn="1"/>
        </p:nvGrpSpPr>
        <p:grpSpPr bwMode="hidden">
          <a:xfrm>
            <a:off x="-362" y="173961"/>
            <a:ext cx="9141524" cy="51321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0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2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 useBgFill="1">
          <p:nvSpPr>
            <p:cNvPr id="13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</p:grpSp>
      <p:pic>
        <p:nvPicPr>
          <p:cNvPr id="14" name="Picture 4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" y="-5694"/>
            <a:ext cx="539551" cy="4851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1340768"/>
            <a:ext cx="8229600" cy="125272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5"/>
            <a:ext cx="3822192" cy="639763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5" y="3429003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5"/>
            <a:ext cx="3822192" cy="639763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3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5163672" y="6250166"/>
            <a:ext cx="3786690" cy="365125"/>
          </a:xfrm>
          <a:prstGeom prst="rect">
            <a:avLst/>
          </a:prstGeom>
        </p:spPr>
        <p:txBody>
          <a:bodyPr/>
          <a:lstStyle/>
          <a:p>
            <a:fld id="{CC6C7B23-7BBB-4FB3-9E8B-2549BD24E832}" type="datetimeFigureOut">
              <a:rPr lang="ru-RU" smtClean="0"/>
              <a:pPr/>
              <a:t>31.10.2023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193641" y="6250166"/>
            <a:ext cx="3786691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3991089" y="6250166"/>
            <a:ext cx="1161826" cy="365125"/>
          </a:xfrm>
          <a:prstGeom prst="rect">
            <a:avLst/>
          </a:prstGeom>
        </p:spPr>
        <p:txBody>
          <a:bodyPr/>
          <a:lstStyle/>
          <a:p>
            <a:fld id="{52A6A2ED-C77A-46D0-9BDA-59A15A90B5E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2564904"/>
            <a:ext cx="8229600" cy="125272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1" y="1340771"/>
            <a:ext cx="4114800" cy="1427833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1" y="2785535"/>
            <a:ext cx="4114800" cy="3379771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95536" y="1371600"/>
            <a:ext cx="4104456" cy="421764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6" name="Rounded Rectangle 13"/>
          <p:cNvSpPr/>
          <p:nvPr userDrawn="1"/>
        </p:nvSpPr>
        <p:spPr>
          <a:xfrm>
            <a:off x="0" y="3"/>
            <a:ext cx="9141162" cy="822419"/>
          </a:xfrm>
          <a:prstGeom prst="roundRect">
            <a:avLst>
              <a:gd name="adj" fmla="val 3362"/>
            </a:avLst>
          </a:prstGeom>
          <a:gradFill>
            <a:gsLst>
              <a:gs pos="100000">
                <a:srgbClr val="F5A540">
                  <a:lumMod val="100000"/>
                </a:srgb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/>
          </a:p>
        </p:txBody>
      </p:sp>
      <p:grpSp>
        <p:nvGrpSpPr>
          <p:cNvPr id="27" name="Group 15"/>
          <p:cNvGrpSpPr>
            <a:grpSpLocks noChangeAspect="1"/>
          </p:cNvGrpSpPr>
          <p:nvPr userDrawn="1"/>
        </p:nvGrpSpPr>
        <p:grpSpPr bwMode="hidden">
          <a:xfrm>
            <a:off x="-362" y="189734"/>
            <a:ext cx="9141524" cy="71898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28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29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30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31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 useBgFill="1">
          <p:nvSpPr>
            <p:cNvPr id="32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</p:grpSp>
      <p:sp>
        <p:nvSpPr>
          <p:cNvPr id="33" name="Прямоугольник 32"/>
          <p:cNvSpPr/>
          <p:nvPr userDrawn="1"/>
        </p:nvSpPr>
        <p:spPr>
          <a:xfrm>
            <a:off x="1132189" y="-51101"/>
            <a:ext cx="7200800" cy="481670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  <p:txBody>
          <a:bodyPr wrap="square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1100" b="0" kern="1100" cap="none" spc="0" baseline="0" dirty="0">
                <a:ln w="10160">
                  <a:noFill/>
                  <a:prstDash val="solid"/>
                </a:ln>
                <a:solidFill>
                  <a:srgbClr val="0070C0"/>
                </a:solidFill>
                <a:effectLst/>
                <a:latin typeface="Arial Black" pitchFamily="34" charset="0"/>
                <a:ea typeface="Calibri"/>
                <a:cs typeface="Times New Roman"/>
              </a:rPr>
              <a:t>Правительство Свердловской области                                                                Министерство социальной политики Свердловской области</a:t>
            </a:r>
          </a:p>
        </p:txBody>
      </p:sp>
      <p:pic>
        <p:nvPicPr>
          <p:cNvPr id="34" name="Picture 2" descr="C:\Users\korkin\Pictures\птичка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62389"/>
            <a:ext cx="1312717" cy="1149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7" name="Группа 16"/>
          <p:cNvGrpSpPr/>
          <p:nvPr userDrawn="1"/>
        </p:nvGrpSpPr>
        <p:grpSpPr>
          <a:xfrm>
            <a:off x="0" y="6678360"/>
            <a:ext cx="9144000" cy="88460"/>
            <a:chOff x="135060" y="6381328"/>
            <a:chExt cx="8849966" cy="88460"/>
          </a:xfrm>
        </p:grpSpPr>
        <p:sp>
          <p:nvSpPr>
            <p:cNvPr id="18" name="Скругленный прямоугольник 17"/>
            <p:cNvSpPr/>
            <p:nvPr userDrawn="1"/>
          </p:nvSpPr>
          <p:spPr>
            <a:xfrm flipV="1">
              <a:off x="135060" y="6411328"/>
              <a:ext cx="8846775" cy="5846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800"/>
            </a:p>
          </p:txBody>
        </p:sp>
        <p:sp>
          <p:nvSpPr>
            <p:cNvPr id="19" name="Скругленный прямоугольник 18"/>
            <p:cNvSpPr/>
            <p:nvPr userDrawn="1"/>
          </p:nvSpPr>
          <p:spPr>
            <a:xfrm flipV="1">
              <a:off x="138251" y="6381328"/>
              <a:ext cx="8846775" cy="1800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800"/>
            </a:p>
          </p:txBody>
        </p:sp>
      </p:grp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908720"/>
            <a:ext cx="8229600" cy="936104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72070" y="1988844"/>
            <a:ext cx="7408333" cy="4536503"/>
          </a:xfrm>
        </p:spPr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70" y="1700812"/>
            <a:ext cx="7408333" cy="48245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  <a:endParaRPr lang="en-US" dirty="0"/>
          </a:p>
        </p:txBody>
      </p:sp>
      <p:sp>
        <p:nvSpPr>
          <p:cNvPr id="22" name="Rounded Rectangle 13"/>
          <p:cNvSpPr/>
          <p:nvPr/>
        </p:nvSpPr>
        <p:spPr>
          <a:xfrm>
            <a:off x="0" y="3"/>
            <a:ext cx="9141162" cy="822419"/>
          </a:xfrm>
          <a:prstGeom prst="roundRect">
            <a:avLst>
              <a:gd name="adj" fmla="val 3362"/>
            </a:avLst>
          </a:prstGeom>
          <a:gradFill>
            <a:gsLst>
              <a:gs pos="100000">
                <a:srgbClr val="F5A540">
                  <a:lumMod val="100000"/>
                </a:srgb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/>
          </a:p>
        </p:txBody>
      </p:sp>
      <p:grpSp>
        <p:nvGrpSpPr>
          <p:cNvPr id="23" name="Group 15"/>
          <p:cNvGrpSpPr>
            <a:grpSpLocks noChangeAspect="1"/>
          </p:cNvGrpSpPr>
          <p:nvPr/>
        </p:nvGrpSpPr>
        <p:grpSpPr bwMode="hidden">
          <a:xfrm>
            <a:off x="-362" y="189734"/>
            <a:ext cx="9141524" cy="71898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24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25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26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27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 useBgFill="1">
          <p:nvSpPr>
            <p:cNvPr id="34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</p:grpSp>
      <p:sp>
        <p:nvSpPr>
          <p:cNvPr id="43" name="Прямоугольник 42"/>
          <p:cNvSpPr/>
          <p:nvPr/>
        </p:nvSpPr>
        <p:spPr>
          <a:xfrm>
            <a:off x="1132189" y="-51101"/>
            <a:ext cx="7200800" cy="481670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  <p:txBody>
          <a:bodyPr wrap="square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1100" b="0" kern="1100" cap="none" spc="0" baseline="0" dirty="0">
                <a:ln w="10160">
                  <a:noFill/>
                  <a:prstDash val="solid"/>
                </a:ln>
                <a:solidFill>
                  <a:srgbClr val="0070C0"/>
                </a:solidFill>
                <a:effectLst/>
                <a:latin typeface="Arial Black" pitchFamily="34" charset="0"/>
                <a:ea typeface="Calibri"/>
                <a:cs typeface="Times New Roman"/>
              </a:rPr>
              <a:t>Правительство Свердловской области                                                                Министерство социальной политики Свердловской области</a:t>
            </a:r>
          </a:p>
        </p:txBody>
      </p:sp>
      <p:pic>
        <p:nvPicPr>
          <p:cNvPr id="1026" name="Picture 2" descr="C:\Users\korkin\Pictures\птичка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62389"/>
            <a:ext cx="1312717" cy="1149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47838" y="686942"/>
            <a:ext cx="8147985" cy="94186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/>
              <a:t>Образец заголовка</a:t>
            </a:r>
            <a:endParaRPr lang="en-US" dirty="0"/>
          </a:p>
        </p:txBody>
      </p:sp>
      <p:grpSp>
        <p:nvGrpSpPr>
          <p:cNvPr id="16" name="Группа 15"/>
          <p:cNvGrpSpPr/>
          <p:nvPr/>
        </p:nvGrpSpPr>
        <p:grpSpPr>
          <a:xfrm>
            <a:off x="0" y="6678360"/>
            <a:ext cx="9144000" cy="88460"/>
            <a:chOff x="135060" y="6381328"/>
            <a:chExt cx="8849966" cy="88460"/>
          </a:xfrm>
        </p:grpSpPr>
        <p:sp>
          <p:nvSpPr>
            <p:cNvPr id="17" name="Скругленный прямоугольник 16"/>
            <p:cNvSpPr/>
            <p:nvPr userDrawn="1"/>
          </p:nvSpPr>
          <p:spPr>
            <a:xfrm flipV="1">
              <a:off x="135060" y="6411328"/>
              <a:ext cx="8846775" cy="5846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800"/>
            </a:p>
          </p:txBody>
        </p:sp>
        <p:sp>
          <p:nvSpPr>
            <p:cNvPr id="18" name="Скругленный прямоугольник 17"/>
            <p:cNvSpPr/>
            <p:nvPr userDrawn="1"/>
          </p:nvSpPr>
          <p:spPr>
            <a:xfrm flipV="1">
              <a:off x="138251" y="6381328"/>
              <a:ext cx="8846775" cy="1800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800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4" r:id="rId3"/>
    <p:sldLayoutId id="2147483675" r:id="rId4"/>
    <p:sldLayoutId id="2147483676" r:id="rId5"/>
    <p:sldLayoutId id="2147483679" r:id="rId6"/>
    <p:sldLayoutId id="2147483680" r:id="rId7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consultantplus://offline/ref=B73076FFE6B8D25390000DAF0C9C3A8D51F974B11364D0E35819A927923F901C2FDFED535E9167B723A3B46F09z2fFH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hyperlink" Target="consultantplus://offline/ref=084C70F197DADF512A7F9E6870B1CFE2F2C829B2FCBBB406880C25BC795796415A0FCCAF10DDB4E1CE69F1C782pCd8H" TargetMode="Externa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consultantplus://offline/ref=3CF86E6CD4CC55544CC9A17AC4FBF28BB4793F3C4D86DEC1EB6E3A767722D8CA8EE427F5C76D9F01526465FA1C6B4A5356F75C706F3DEF7944P0L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45332" y="-1107504"/>
            <a:ext cx="7597352" cy="4555087"/>
          </a:xfrm>
        </p:spPr>
        <p:txBody>
          <a:bodyPr>
            <a:noAutofit/>
          </a:bodyPr>
          <a:lstStyle/>
          <a:p>
            <a:r>
              <a:rPr lang="ru-RU" sz="2400" b="1" dirty="0"/>
              <a:t/>
            </a:r>
            <a:br>
              <a:rPr lang="ru-RU" sz="2400" b="1" dirty="0"/>
            </a:br>
            <a:r>
              <a:rPr lang="ru-RU" sz="2400" b="1" dirty="0"/>
              <a:t/>
            </a:r>
            <a:br>
              <a:rPr lang="ru-RU" sz="2400" b="1" dirty="0"/>
            </a:br>
            <a:r>
              <a:rPr lang="ru-RU" sz="2400" b="1" dirty="0"/>
              <a:t/>
            </a:r>
            <a:br>
              <a:rPr lang="ru-RU" sz="2400" b="1" dirty="0"/>
            </a:br>
            <a:r>
              <a:rPr lang="ru-RU" sz="2400" b="1" dirty="0"/>
              <a:t/>
            </a:r>
            <a:br>
              <a:rPr lang="ru-RU" sz="2400" b="1" dirty="0"/>
            </a:br>
            <a:r>
              <a:rPr lang="ru-RU" sz="2400" b="1" dirty="0"/>
              <a:t>практика политики Свердловской области за 9 месяцев 2019 года</a:t>
            </a:r>
            <a:endParaRPr lang="ru-RU" sz="24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0" y="1124744"/>
            <a:ext cx="9144000" cy="3046988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Публичное мероприятие по обсуждению результатов правоприменительной практики регионального государственного контроля (надзора) в сфере социального обслуживания граждан в Свердловской области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563888" y="4509120"/>
            <a:ext cx="5238836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2000" b="1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Начальник отдела обеспечения </a:t>
            </a:r>
          </a:p>
          <a:p>
            <a:pPr algn="r"/>
            <a:r>
              <a:rPr lang="ru-RU" sz="2000" b="1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качества социальных услуг </a:t>
            </a:r>
          </a:p>
          <a:p>
            <a:pPr algn="r"/>
            <a:r>
              <a:rPr lang="ru-RU" sz="2000" b="1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Министерства социальной политики</a:t>
            </a:r>
          </a:p>
          <a:p>
            <a:pPr algn="r"/>
            <a:r>
              <a:rPr lang="ru-RU" sz="2000" b="1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 Свердловской области</a:t>
            </a:r>
          </a:p>
          <a:p>
            <a:pPr algn="r"/>
            <a:r>
              <a:rPr lang="ru-RU" sz="2000" dirty="0" err="1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Шичкова</a:t>
            </a:r>
            <a:r>
              <a:rPr lang="ru-RU" sz="200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 Мария Валентиновна</a:t>
            </a:r>
          </a:p>
        </p:txBody>
      </p:sp>
    </p:spTree>
    <p:extLst>
      <p:ext uri="{BB962C8B-B14F-4D97-AF65-F5344CB8AC3E}">
        <p14:creationId xmlns:p14="http://schemas.microsoft.com/office/powerpoint/2010/main" val="1454950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95536" y="404664"/>
            <a:ext cx="8676456" cy="6336704"/>
          </a:xfrm>
          <a:noFill/>
        </p:spPr>
        <p:txBody>
          <a:bodyPr>
            <a:noAutofit/>
          </a:bodyPr>
          <a:lstStyle/>
          <a:p>
            <a:pPr marL="0" indent="457200" algn="ctr">
              <a:lnSpc>
                <a:spcPct val="120000"/>
              </a:lnSpc>
              <a:spcBef>
                <a:spcPts val="600"/>
              </a:spcBef>
              <a:buNone/>
            </a:pPr>
            <a:endParaRPr lang="ru-RU" sz="1100" b="1" dirty="0" smtClean="0">
              <a:solidFill>
                <a:schemeClr val="tx1"/>
              </a:solidFill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  <a:p>
            <a:pPr marL="0" indent="457200" algn="ctr">
              <a:lnSpc>
                <a:spcPct val="120000"/>
              </a:lnSpc>
              <a:spcBef>
                <a:spcPts val="600"/>
              </a:spcBef>
              <a:buNone/>
            </a:pPr>
            <a:r>
              <a:rPr lang="ru-RU" sz="1100" b="1" dirty="0" smtClean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Постановлением </a:t>
            </a:r>
            <a:r>
              <a:rPr lang="ru-RU" sz="1100" b="1" dirty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Правительства Свердловской области от 07.09.2023 </a:t>
            </a:r>
            <a:r>
              <a:rPr lang="ru-RU" sz="1100" b="1" dirty="0" smtClean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№ </a:t>
            </a:r>
            <a:r>
              <a:rPr lang="ru-RU" sz="1100" b="1" dirty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656-ПП </a:t>
            </a:r>
            <a:r>
              <a:rPr lang="ru-RU" sz="1100" b="1" u="sng" dirty="0">
                <a:solidFill>
                  <a:schemeClr val="tx2">
                    <a:lumMod val="60000"/>
                    <a:lumOff val="40000"/>
                  </a:schemeClr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внесены изменения </a:t>
            </a:r>
            <a:r>
              <a:rPr lang="ru-RU" sz="1100" b="1" dirty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в постановление Правительства Свердловской области 23.09.2021 № 625-ПП «О региональном государственном контроле (надзоре) в сфере социального обслуживания граждан в Свердловской области» в части установления в положении </a:t>
            </a:r>
            <a:r>
              <a:rPr lang="ru-RU" sz="1100" b="1" dirty="0" smtClean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об указанном виде надзора порядка </a:t>
            </a:r>
            <a:r>
              <a:rPr lang="ru-RU" sz="1100" b="1" dirty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фотосъемки, аудио- и видеозаписи и иных способов фиксации доказательств нарушений обязательных требований.</a:t>
            </a:r>
          </a:p>
          <a:p>
            <a:pPr>
              <a:lnSpc>
                <a:spcPct val="120000"/>
              </a:lnSpc>
              <a:spcBef>
                <a:spcPts val="600"/>
              </a:spcBef>
              <a:buClr>
                <a:schemeClr val="tx1">
                  <a:lumMod val="95000"/>
                  <a:lumOff val="5000"/>
                </a:schemeClr>
              </a:buClr>
              <a:buFont typeface="Wingdings" panose="05000000000000000000" pitchFamily="2" charset="2"/>
              <a:buChar char="Ø"/>
            </a:pPr>
            <a:r>
              <a:rPr lang="ru-RU" sz="1100" dirty="0" smtClean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При </a:t>
            </a:r>
            <a:r>
              <a:rPr lang="ru-RU" sz="1100" dirty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проведении контрольных (надзорных) мероприятий, по решению уполномоченных должностных лиц </a:t>
            </a:r>
            <a:r>
              <a:rPr lang="ru-RU" sz="1100" dirty="0" smtClean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Министерства </a:t>
            </a:r>
            <a:r>
              <a:rPr lang="ru-RU" sz="1100" dirty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социальной политики Свердловской </a:t>
            </a:r>
            <a:r>
              <a:rPr lang="ru-RU" sz="1100" dirty="0" smtClean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области, </a:t>
            </a:r>
            <a:r>
              <a:rPr lang="ru-RU" sz="1100" dirty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для фиксации доказательств нарушения обязательных требований могут использоваться </a:t>
            </a:r>
            <a:r>
              <a:rPr lang="ru-RU" sz="1100" b="1" dirty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фотосъемка, аудио- и видеозапись, иные способы фиксации доказательств</a:t>
            </a:r>
            <a:r>
              <a:rPr lang="ru-RU" sz="1100" dirty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.</a:t>
            </a:r>
          </a:p>
          <a:p>
            <a:pPr>
              <a:lnSpc>
                <a:spcPct val="120000"/>
              </a:lnSpc>
              <a:spcBef>
                <a:spcPts val="600"/>
              </a:spcBef>
              <a:buClr>
                <a:schemeClr val="tx1">
                  <a:lumMod val="95000"/>
                  <a:lumOff val="5000"/>
                </a:schemeClr>
              </a:buClr>
              <a:buFont typeface="Wingdings" panose="05000000000000000000" pitchFamily="2" charset="2"/>
              <a:buChar char="Ø"/>
            </a:pPr>
            <a:r>
              <a:rPr lang="ru-RU" sz="1100" dirty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Для фиксации доказательств нарушения обязательных требований </a:t>
            </a:r>
            <a:r>
              <a:rPr lang="ru-RU" sz="1100" b="1" dirty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используются любые технические средства фотосъемки, аудио- и видеозаписи</a:t>
            </a:r>
            <a:r>
              <a:rPr lang="ru-RU" sz="1100" dirty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, имеющиеся в распоряжении уполномоченных должностных лиц Министерства. </a:t>
            </a:r>
          </a:p>
          <a:p>
            <a:pPr>
              <a:lnSpc>
                <a:spcPct val="120000"/>
              </a:lnSpc>
              <a:spcBef>
                <a:spcPts val="600"/>
              </a:spcBef>
              <a:buClr>
                <a:schemeClr val="tx1">
                  <a:lumMod val="95000"/>
                  <a:lumOff val="5000"/>
                </a:schemeClr>
              </a:buClr>
              <a:buFont typeface="Wingdings" panose="05000000000000000000" pitchFamily="2" charset="2"/>
              <a:buChar char="Ø"/>
            </a:pPr>
            <a:r>
              <a:rPr lang="ru-RU" sz="1100" b="1" dirty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Проведение фотосъемки, аудио- и видеозаписи</a:t>
            </a:r>
            <a:r>
              <a:rPr lang="ru-RU" sz="1100" dirty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, использование иных способов фиксации доказательств нарушения обязательных требований </a:t>
            </a:r>
            <a:r>
              <a:rPr lang="ru-RU" sz="1100" b="1" dirty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осуществляются с обязательным уведомлением контролируемого лица</a:t>
            </a:r>
            <a:r>
              <a:rPr lang="ru-RU" sz="1100" dirty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, в случае </a:t>
            </a:r>
            <a:r>
              <a:rPr lang="ru-RU" sz="1100" b="1" dirty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если контрольное (надзорное) мероприятие проводится во взаимодействии с контролируемым лицом.</a:t>
            </a:r>
          </a:p>
          <a:p>
            <a:pPr>
              <a:lnSpc>
                <a:spcPct val="120000"/>
              </a:lnSpc>
              <a:spcBef>
                <a:spcPts val="600"/>
              </a:spcBef>
              <a:buClr>
                <a:schemeClr val="tx1">
                  <a:lumMod val="95000"/>
                  <a:lumOff val="5000"/>
                </a:schemeClr>
              </a:buClr>
              <a:buFont typeface="Wingdings" panose="05000000000000000000" pitchFamily="2" charset="2"/>
              <a:buChar char="Ø"/>
            </a:pPr>
            <a:r>
              <a:rPr lang="ru-RU" sz="1100" dirty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Способы фиксации доказательств нарушения обязательных требований должны позволять однозначно идентифицировать объект </a:t>
            </a:r>
            <a:r>
              <a:rPr lang="ru-RU" sz="1100" dirty="0" smtClean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надзора. </a:t>
            </a:r>
            <a:r>
              <a:rPr lang="ru-RU" sz="1100" b="1" dirty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Фиксация нарушений</a:t>
            </a:r>
            <a:r>
              <a:rPr lang="ru-RU" sz="1100" dirty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 обязательных требований при помощи фотосъемки </a:t>
            </a:r>
            <a:r>
              <a:rPr lang="ru-RU" sz="1100" b="1" dirty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проводится не менее чем 2 снимками с разных ракурсов каждого из выявленных нарушений обязательных требований</a:t>
            </a:r>
            <a:r>
              <a:rPr lang="ru-RU" sz="1100" dirty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.</a:t>
            </a:r>
          </a:p>
          <a:p>
            <a:pPr>
              <a:lnSpc>
                <a:spcPct val="120000"/>
              </a:lnSpc>
              <a:spcBef>
                <a:spcPts val="600"/>
              </a:spcBef>
              <a:buClr>
                <a:schemeClr val="tx1">
                  <a:lumMod val="95000"/>
                  <a:lumOff val="5000"/>
                </a:schemeClr>
              </a:buClr>
              <a:buFont typeface="Wingdings" panose="05000000000000000000" pitchFamily="2" charset="2"/>
              <a:buChar char="Ø"/>
            </a:pPr>
            <a:r>
              <a:rPr lang="ru-RU" sz="1100" dirty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Аудио- и видеозапись осуществляются в ходе проведения контрольного (надзорного) мероприятия </a:t>
            </a:r>
            <a:r>
              <a:rPr lang="ru-RU" sz="1100" b="1" dirty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непрерывно </a:t>
            </a:r>
            <a:r>
              <a:rPr lang="ru-RU" sz="1100" b="1" u="sng" dirty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с уведомлением в начале </a:t>
            </a:r>
            <a:r>
              <a:rPr lang="ru-RU" sz="1100" b="1" dirty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и </a:t>
            </a:r>
            <a:r>
              <a:rPr lang="ru-RU" sz="1100" b="1" u="sng" dirty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конце записи </a:t>
            </a:r>
            <a:r>
              <a:rPr lang="ru-RU" sz="1100" b="1" dirty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о дате, месте, времени начала и окончания осуществления записи.</a:t>
            </a:r>
            <a:r>
              <a:rPr lang="ru-RU" sz="1100" dirty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 В ходе записи подробно фиксируются и указываются </a:t>
            </a:r>
            <a:r>
              <a:rPr lang="ru-RU" sz="1100" b="1" dirty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место и характер выявленного нарушения</a:t>
            </a:r>
            <a:r>
              <a:rPr lang="ru-RU" sz="1100" dirty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 обязательных требований.</a:t>
            </a:r>
          </a:p>
          <a:p>
            <a:pPr>
              <a:lnSpc>
                <a:spcPct val="120000"/>
              </a:lnSpc>
              <a:spcBef>
                <a:spcPts val="600"/>
              </a:spcBef>
              <a:buClr>
                <a:schemeClr val="tx1">
                  <a:lumMod val="95000"/>
                  <a:lumOff val="5000"/>
                </a:schemeClr>
              </a:buClr>
              <a:buFont typeface="Wingdings" panose="05000000000000000000" pitchFamily="2" charset="2"/>
              <a:buChar char="Ø"/>
            </a:pPr>
            <a:r>
              <a:rPr lang="ru-RU" sz="1100" dirty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Информация о технических средствах, использованных при фотосъемке, аудио- и видеозаписи, иных способах фиксации доказательств нарушения обязательных требований </a:t>
            </a:r>
            <a:r>
              <a:rPr lang="ru-RU" sz="1100" b="1" dirty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указывается в акте контрольного (надзорного) мероприятия</a:t>
            </a:r>
            <a:r>
              <a:rPr lang="ru-RU" sz="1100" dirty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.</a:t>
            </a:r>
          </a:p>
          <a:p>
            <a:pPr marL="0" indent="0">
              <a:lnSpc>
                <a:spcPct val="120000"/>
              </a:lnSpc>
              <a:spcBef>
                <a:spcPts val="600"/>
              </a:spcBef>
              <a:buClr>
                <a:schemeClr val="tx1">
                  <a:lumMod val="95000"/>
                  <a:lumOff val="5000"/>
                </a:schemeClr>
              </a:buClr>
              <a:buNone/>
            </a:pPr>
            <a:endParaRPr lang="ru-RU" sz="1100" dirty="0" smtClean="0">
              <a:solidFill>
                <a:schemeClr val="tx1"/>
              </a:solidFill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  <a:p>
            <a:pPr marL="0" indent="0">
              <a:lnSpc>
                <a:spcPct val="120000"/>
              </a:lnSpc>
              <a:spcBef>
                <a:spcPts val="600"/>
              </a:spcBef>
              <a:buClr>
                <a:schemeClr val="tx1">
                  <a:lumMod val="95000"/>
                  <a:lumOff val="5000"/>
                </a:schemeClr>
              </a:buClr>
              <a:buNone/>
            </a:pPr>
            <a:r>
              <a:rPr lang="ru-RU" sz="1100" dirty="0" smtClean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Также </a:t>
            </a:r>
            <a:r>
              <a:rPr lang="ru-RU" sz="1100" dirty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в положении о </a:t>
            </a:r>
            <a:r>
              <a:rPr lang="ru-RU" sz="1100" dirty="0" smtClean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контроле </a:t>
            </a:r>
            <a:r>
              <a:rPr lang="ru-RU" sz="1100" dirty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(надзоре) </a:t>
            </a:r>
            <a:r>
              <a:rPr lang="ru-RU" sz="1100" u="sng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внесены </a:t>
            </a:r>
            <a:r>
              <a:rPr lang="ru-RU" sz="1100" u="sng" dirty="0">
                <a:solidFill>
                  <a:schemeClr val="tx2">
                    <a:lumMod val="60000"/>
                    <a:lumOff val="40000"/>
                  </a:schemeClr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изменения </a:t>
            </a:r>
            <a:r>
              <a:rPr lang="ru-RU" sz="1100" dirty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в части уточнения </a:t>
            </a:r>
            <a:r>
              <a:rPr lang="ru-RU" sz="1100" b="1" dirty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Перечня индикаторов риска нарушения обязательных требований при осуществлении указанного </a:t>
            </a:r>
            <a:r>
              <a:rPr lang="ru-RU" sz="1100" b="1" dirty="0" smtClean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вида контроля </a:t>
            </a:r>
            <a:r>
              <a:rPr lang="ru-RU" sz="1100" b="1" dirty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(надзора</a:t>
            </a:r>
            <a:r>
              <a:rPr lang="ru-RU" sz="1100" b="1" dirty="0" smtClean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)</a:t>
            </a:r>
            <a:endParaRPr lang="ru-RU" sz="1100" b="1" dirty="0">
              <a:solidFill>
                <a:schemeClr val="tx1"/>
              </a:solidFill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696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94975" y="1268760"/>
            <a:ext cx="8783959" cy="5400600"/>
          </a:xfrm>
        </p:spPr>
        <p:txBody>
          <a:bodyPr>
            <a:noAutofit/>
          </a:bodyPr>
          <a:lstStyle/>
          <a:p>
            <a:pPr marL="0" indent="457200">
              <a:lnSpc>
                <a:spcPct val="120000"/>
              </a:lnSpc>
              <a:spcBef>
                <a:spcPts val="600"/>
              </a:spcBef>
              <a:buNone/>
            </a:pPr>
            <a:r>
              <a:rPr lang="ru-RU" sz="1150" b="1" dirty="0" smtClean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В соответствии со статьей 52 </a:t>
            </a:r>
            <a:r>
              <a:rPr lang="ru-RU" sz="1150" b="1" dirty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Федерального закона от 31 июля 2020 года № 248-ФЗ «О государственном контроле (надзоре) и муниципальном контроле в Российской Федерации</a:t>
            </a:r>
            <a:r>
              <a:rPr lang="ru-RU" sz="1150" b="1" dirty="0" smtClean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» (изменения внесены Федеральным законом от 4 августа                      2023 года № 483-ФЗ):</a:t>
            </a:r>
            <a:endParaRPr lang="ru-RU" sz="1150" dirty="0">
              <a:solidFill>
                <a:schemeClr val="tx1"/>
              </a:solidFill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  <a:p>
            <a:pPr>
              <a:lnSpc>
                <a:spcPct val="120000"/>
              </a:lnSpc>
              <a:spcBef>
                <a:spcPts val="600"/>
              </a:spcBef>
              <a:buClr>
                <a:schemeClr val="tx1">
                  <a:lumMod val="95000"/>
                  <a:lumOff val="5000"/>
                </a:schemeClr>
              </a:buClr>
              <a:buFont typeface="Wingdings" panose="05000000000000000000" pitchFamily="2" charset="2"/>
              <a:buChar char="Ø"/>
            </a:pPr>
            <a:r>
              <a:rPr lang="ru-RU" sz="1150" dirty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Контролируемое лицо </a:t>
            </a:r>
            <a:r>
              <a:rPr lang="ru-RU" sz="1150" b="1" dirty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вправе обратиться</a:t>
            </a:r>
            <a:r>
              <a:rPr lang="ru-RU" sz="1150" dirty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 в контрольный (надзорный) орган </a:t>
            </a:r>
            <a:r>
              <a:rPr lang="ru-RU" sz="1150" b="1" dirty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с заявлением о проведении в отношении </a:t>
            </a:r>
            <a:r>
              <a:rPr lang="ru-RU" sz="1150" b="1" dirty="0" smtClean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него </a:t>
            </a:r>
            <a:r>
              <a:rPr lang="ru-RU" sz="1150" b="1" dirty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профилактического </a:t>
            </a:r>
            <a:r>
              <a:rPr lang="ru-RU" sz="1150" b="1" dirty="0" smtClean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визита</a:t>
            </a:r>
            <a:r>
              <a:rPr lang="ru-RU" sz="1150" dirty="0" smtClean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.</a:t>
            </a:r>
            <a:endParaRPr lang="ru-RU" sz="1150" dirty="0">
              <a:solidFill>
                <a:schemeClr val="tx1"/>
              </a:solidFill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  <a:p>
            <a:pPr>
              <a:lnSpc>
                <a:spcPct val="120000"/>
              </a:lnSpc>
              <a:spcBef>
                <a:spcPts val="600"/>
              </a:spcBef>
              <a:buClr>
                <a:schemeClr val="tx1">
                  <a:lumMod val="95000"/>
                  <a:lumOff val="5000"/>
                </a:schemeClr>
              </a:buClr>
              <a:buFont typeface="Wingdings" panose="05000000000000000000" pitchFamily="2" charset="2"/>
              <a:buChar char="Ø"/>
            </a:pPr>
            <a:r>
              <a:rPr lang="ru-RU" sz="1150" dirty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Контрольный (надзорный) орган </a:t>
            </a:r>
            <a:r>
              <a:rPr lang="ru-RU" sz="1150" b="1" dirty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рассматривает заявление </a:t>
            </a:r>
            <a:r>
              <a:rPr lang="ru-RU" sz="1150" dirty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контролируемого лица </a:t>
            </a:r>
            <a:r>
              <a:rPr lang="ru-RU" sz="1150" b="1" dirty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в течение </a:t>
            </a:r>
            <a:r>
              <a:rPr lang="ru-RU" sz="1150" b="1" dirty="0" smtClean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10 рабочих </a:t>
            </a:r>
            <a:r>
              <a:rPr lang="ru-RU" sz="1150" b="1" dirty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дней с даты регистрации</a:t>
            </a:r>
            <a:r>
              <a:rPr lang="ru-RU" sz="1150" dirty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 </a:t>
            </a:r>
            <a:r>
              <a:rPr lang="ru-RU" sz="1150" dirty="0" smtClean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заявления </a:t>
            </a:r>
            <a:r>
              <a:rPr lang="ru-RU" sz="1150" dirty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и принимает решение о проведении профилактического визита либо об отказе в его проведении с учетом материальных, финансовых и кадровых ресурсов контрольного (надзорного) органа, категории риска объекта контроля, о чем уведомляет контролируемое </a:t>
            </a:r>
            <a:r>
              <a:rPr lang="ru-RU" sz="1150" dirty="0" smtClean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лицо.</a:t>
            </a:r>
          </a:p>
          <a:p>
            <a:pPr>
              <a:lnSpc>
                <a:spcPct val="120000"/>
              </a:lnSpc>
              <a:spcBef>
                <a:spcPts val="600"/>
              </a:spcBef>
              <a:buClr>
                <a:schemeClr val="tx1">
                  <a:lumMod val="95000"/>
                  <a:lumOff val="5000"/>
                </a:schemeClr>
              </a:buClr>
              <a:buFont typeface="Wingdings" panose="05000000000000000000" pitchFamily="2" charset="2"/>
              <a:buChar char="Ø"/>
            </a:pPr>
            <a:r>
              <a:rPr lang="ru-RU" sz="1150" dirty="0" smtClean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Контрольный </a:t>
            </a:r>
            <a:r>
              <a:rPr lang="ru-RU" sz="1150" dirty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(надзорный) орган </a:t>
            </a:r>
            <a:r>
              <a:rPr lang="ru-RU" sz="1150" b="1" dirty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принимает решение </a:t>
            </a:r>
            <a:r>
              <a:rPr lang="ru-RU" sz="1150" b="1" u="sng" dirty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об отказе в проведении профилактического визита </a:t>
            </a:r>
            <a:r>
              <a:rPr lang="ru-RU" sz="1150" dirty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по заявлению контролируемого лица по одному из следующих </a:t>
            </a:r>
            <a:r>
              <a:rPr lang="ru-RU" sz="1150" b="1" dirty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оснований</a:t>
            </a:r>
            <a:r>
              <a:rPr lang="ru-RU" sz="1150" dirty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:</a:t>
            </a:r>
          </a:p>
          <a:p>
            <a:pPr marL="0" indent="457200">
              <a:lnSpc>
                <a:spcPct val="120000"/>
              </a:lnSpc>
              <a:spcBef>
                <a:spcPts val="600"/>
              </a:spcBef>
              <a:buNone/>
            </a:pPr>
            <a:r>
              <a:rPr lang="ru-RU" sz="1150" dirty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1) от контролируемого лица поступило уведомление об отзыве заявления о проведении профилактического визита;</a:t>
            </a:r>
          </a:p>
          <a:p>
            <a:pPr marL="0" indent="457200">
              <a:lnSpc>
                <a:spcPct val="120000"/>
              </a:lnSpc>
              <a:spcBef>
                <a:spcPts val="600"/>
              </a:spcBef>
              <a:buNone/>
            </a:pPr>
            <a:r>
              <a:rPr lang="ru-RU" sz="1150" dirty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2) в течение </a:t>
            </a:r>
            <a:r>
              <a:rPr lang="ru-RU" sz="1150" dirty="0" smtClean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2 </a:t>
            </a:r>
            <a:r>
              <a:rPr lang="ru-RU" sz="1150" dirty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месяцев до даты подачи заявления контролируемого лица контрольным (надзорным) органом было принято решение об отказе в проведении профилактического визита в отношении данного контролируемого лица;</a:t>
            </a:r>
          </a:p>
          <a:p>
            <a:pPr marL="0" indent="457200">
              <a:lnSpc>
                <a:spcPct val="120000"/>
              </a:lnSpc>
              <a:spcBef>
                <a:spcPts val="600"/>
              </a:spcBef>
              <a:buNone/>
            </a:pPr>
            <a:r>
              <a:rPr lang="ru-RU" sz="1150" dirty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3) в течение </a:t>
            </a:r>
            <a:r>
              <a:rPr lang="ru-RU" sz="1150" dirty="0" smtClean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6 </a:t>
            </a:r>
            <a:r>
              <a:rPr lang="ru-RU" sz="1150" dirty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месяцев до даты подачи заявления контролируемого лица проведение профилактического визита было невозможно в связи с отсутствием контролируемого лица по месту осуществления деятельности либо в связи с иными действиями (бездействием) контролируемого лица, повлекшими невозможность проведения профилактического визита;</a:t>
            </a:r>
          </a:p>
          <a:p>
            <a:pPr marL="0" indent="457200">
              <a:lnSpc>
                <a:spcPct val="120000"/>
              </a:lnSpc>
              <a:spcBef>
                <a:spcPts val="600"/>
              </a:spcBef>
              <a:buNone/>
            </a:pPr>
            <a:r>
              <a:rPr lang="ru-RU" sz="1150" dirty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4) заявление контролируемого лица содержит нецензурные либо оскорбительные выражения, угрозы жизни, здоровью и имуществу должностных лиц контрольного (надзорного) органа либо членов их </a:t>
            </a:r>
            <a:r>
              <a:rPr lang="ru-RU" sz="1150" dirty="0" smtClean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семей.</a:t>
            </a:r>
          </a:p>
          <a:p>
            <a:pPr>
              <a:lnSpc>
                <a:spcPct val="120000"/>
              </a:lnSpc>
              <a:spcBef>
                <a:spcPts val="600"/>
              </a:spcBef>
              <a:buClr>
                <a:schemeClr val="tx1">
                  <a:lumMod val="95000"/>
                  <a:lumOff val="5000"/>
                </a:schemeClr>
              </a:buClr>
              <a:buFont typeface="Wingdings" panose="05000000000000000000" pitchFamily="2" charset="2"/>
              <a:buChar char="Ø"/>
            </a:pPr>
            <a:r>
              <a:rPr lang="ru-RU" sz="1150" dirty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В случае </a:t>
            </a:r>
            <a:r>
              <a:rPr lang="ru-RU" sz="1150" b="1" dirty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принятия решения о проведении профилактического визита </a:t>
            </a:r>
            <a:r>
              <a:rPr lang="ru-RU" sz="1150" dirty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по заявлению контролируемого лица контрольный (надзорный) орган </a:t>
            </a:r>
            <a:r>
              <a:rPr lang="ru-RU" sz="1150" b="1" dirty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в течение </a:t>
            </a:r>
            <a:r>
              <a:rPr lang="ru-RU" sz="1150" b="1" dirty="0" smtClean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20 рабочих </a:t>
            </a:r>
            <a:r>
              <a:rPr lang="ru-RU" sz="1150" b="1" dirty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дней </a:t>
            </a:r>
            <a:r>
              <a:rPr lang="ru-RU" sz="1150" dirty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согласовывает дату проведения профилактического визита с контролируемым лицом любым способом, обеспечивающим фиксирование такого </a:t>
            </a:r>
            <a:r>
              <a:rPr lang="ru-RU" sz="1150" dirty="0" smtClean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согласования</a:t>
            </a:r>
            <a:endParaRPr lang="ru-RU" sz="1150" dirty="0">
              <a:solidFill>
                <a:schemeClr val="tx1"/>
              </a:solidFill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  <a:p>
            <a:pPr marL="0" indent="457200">
              <a:lnSpc>
                <a:spcPct val="120000"/>
              </a:lnSpc>
              <a:spcBef>
                <a:spcPts val="600"/>
              </a:spcBef>
              <a:buNone/>
            </a:pPr>
            <a:endParaRPr lang="ru-RU" sz="1050" dirty="0">
              <a:solidFill>
                <a:schemeClr val="tx1"/>
              </a:solidFill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38431" y="476672"/>
            <a:ext cx="8497048" cy="792088"/>
          </a:xfrm>
          <a:solidFill>
            <a:schemeClr val="accent2">
              <a:lumMod val="40000"/>
              <a:lumOff val="60000"/>
            </a:schemeClr>
          </a:solidFill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1600" b="1" kern="15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О праве контролируемых лиц обратиться в контрольный (надзорный) орган </a:t>
            </a:r>
            <a:r>
              <a:rPr lang="ru-RU" sz="1600" b="1" kern="15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с заявлением </a:t>
            </a:r>
            <a:r>
              <a:rPr lang="ru-RU" sz="1600" b="1" kern="15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о проведении профилактического визита, </a:t>
            </a:r>
            <a:r>
              <a:rPr lang="ru-RU" sz="1600" b="1" kern="15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/>
            </a:r>
            <a:br>
              <a:rPr lang="ru-RU" sz="1600" b="1" kern="15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</a:br>
            <a:r>
              <a:rPr lang="ru-RU" sz="1600" b="1" kern="15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о </a:t>
            </a:r>
            <a:r>
              <a:rPr lang="ru-RU" sz="1600" b="1" kern="15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порядке подачи и </a:t>
            </a:r>
            <a:r>
              <a:rPr lang="ru-RU" sz="1600" b="1" kern="15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рассмотрения такого заявления</a:t>
            </a:r>
            <a:endParaRPr lang="ru-RU" sz="1600" dirty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32170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60767083"/>
              </p:ext>
            </p:extLst>
          </p:nvPr>
        </p:nvGraphicFramePr>
        <p:xfrm>
          <a:off x="251520" y="620688"/>
          <a:ext cx="8604447" cy="60810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03155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6201292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869008">
                <a:tc>
                  <a:txBody>
                    <a:bodyPr/>
                    <a:lstStyle/>
                    <a:p>
                      <a:r>
                        <a:rPr lang="ru-RU" sz="16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Обязательные требования</a:t>
                      </a:r>
                      <a:endParaRPr lang="ru-RU" sz="1600" kern="120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Реквизиты нормативных правовых актов, которыми установлены обязательные требования</a:t>
                      </a:r>
                      <a:endParaRPr lang="ru-RU" sz="1600" kern="120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4571091">
                <a:tc>
                  <a:txBody>
                    <a:bodyPr/>
                    <a:lstStyle/>
                    <a:p>
                      <a:r>
                        <a:rPr lang="ru-RU" sz="16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Обеспечение информационной открытости и доступности информации о поставщике социальных услуг</a:t>
                      </a:r>
                      <a:endParaRPr lang="ru-RU" sz="1600" b="1" kern="120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ru-RU" sz="16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  <a:hlinkClick r:id="rId3"/>
                        </a:rPr>
                        <a:t>статья 13 </a:t>
                      </a:r>
                      <a:r>
                        <a:rPr lang="ru-RU" sz="16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Федерального закона от 28 декабря 2013 года № 442-ФЗ «Об основах социального обслуживания граждан в Российской Федерации»;</a:t>
                      </a:r>
                    </a:p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ru-RU" sz="16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  <a:hlinkClick r:id="rId3"/>
                        </a:rPr>
                        <a:t>постановление</a:t>
                      </a:r>
                      <a:r>
                        <a:rPr lang="ru-RU" sz="16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Правительства Российской Федерации от 24.11.2014 № 1239 «Об утверждении Правил размещения и обновления информации   о поставщике социальных услуг на официальном сайте поставщика социальных услуг в информационно-телекоммуникационной сети «Интернет»; </a:t>
                      </a:r>
                    </a:p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ru-RU" sz="16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  <a:hlinkClick r:id="rId4"/>
                        </a:rPr>
                        <a:t>приказ</a:t>
                      </a:r>
                      <a:r>
                        <a:rPr lang="ru-RU" sz="16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Министерства труда и социальной защиты Российской Федерации от 17.11.2014 № 886н «Об утверждении Порядка размещения на официальном сайте поставщика социальных услуг в информационно-телекоммуникационной сети «Интернет» и обновления информации об этом поставщике  (в том числе содержания указанной информации и формы ее предоставления)»;</a:t>
                      </a:r>
                    </a:p>
                    <a:p>
                      <a:pPr fontAlgn="auto">
                        <a:buFont typeface="Arial" pitchFamily="34" charset="0"/>
                        <a:buChar char="•"/>
                      </a:pPr>
                      <a:r>
                        <a:rPr lang="ru-RU" sz="16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  <a:hlinkClick r:id="rId4"/>
                        </a:rPr>
                        <a:t>приказ </a:t>
                      </a:r>
                      <a:r>
                        <a:rPr lang="ru-RU" sz="16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Министерства социальной политики Свердловской области от 29.10.2014 № 664  «Об обеспечении бесплатного доступа к информации о поставщиках социальных услуг, предоставляемых ими социальных услугах, видах социальных услуг, сроках, порядке и об условиях их предоставления, о тарифах на эти услуги, в том числе через средства массовой информации, включая размещение информации на официальных сайтах в сети «Интернет».</a:t>
                      </a:r>
                      <a:endParaRPr lang="ru-RU" sz="1600" kern="120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78220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95536" y="692696"/>
            <a:ext cx="8424936" cy="5688633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информационных стендах в помещениях поставщиков социальных услуг </a:t>
            </a:r>
            <a:endParaRPr lang="ru-RU" sz="1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размещаются 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поддерживаются в актуальном </a:t>
            </a: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состоянии следующие 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сведения</a:t>
            </a: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0" indent="0" algn="just">
              <a:buNone/>
            </a:pPr>
            <a:endParaRPr lang="ru-RU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1) о 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дате государственной регистрации, об учредителе (учредителях), о месте нахождения, филиалах (при их наличии), режиме, графике работы, контактных телефонах и об адресах электронной почты</a:t>
            </a: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0" indent="0">
              <a:buNone/>
            </a:pPr>
            <a:endParaRPr lang="ru-RU" sz="1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2) о структуре и об органах управления поставщика социальных услуг</a:t>
            </a: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0" indent="0">
              <a:buNone/>
            </a:pPr>
            <a:endParaRPr lang="ru-RU" sz="1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3) о форме социального обслуживания, видах социальных услуг, порядке и об условиях их предоставления, о тарифах на социальные услуги</a:t>
            </a: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0" indent="0">
              <a:buNone/>
            </a:pPr>
            <a:endParaRPr lang="ru-RU" sz="1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4) о наличии лицензий на осуществление деятельности, подлежащей лицензированию в соответствии с законодательством Российской Федерации</a:t>
            </a: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0" indent="0">
              <a:buNone/>
            </a:pPr>
            <a:endParaRPr lang="ru-RU" sz="1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5) о правилах внутреннего распорядка для получателей социальных услуг, правилах внутреннего трудового распорядка, коллективном договоре</a:t>
            </a: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0" indent="0">
              <a:buNone/>
            </a:pPr>
            <a:endParaRPr lang="ru-RU" sz="1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о руководителе, его заместителях, руководителях филиалов (при их наличии), о персональном составе работников (с указанием, с их согласия, уровня образования, квалификации и опыта работы</a:t>
            </a: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);</a:t>
            </a:r>
          </a:p>
          <a:p>
            <a:pPr marL="0" indent="0">
              <a:buNone/>
            </a:pPr>
            <a:endParaRPr lang="ru-RU" sz="1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7) о проведении независимой оценки качества оказания услуг поставщика социальных услуг.</a:t>
            </a:r>
          </a:p>
          <a:p>
            <a:pPr marL="0" lvl="0" indent="0" algn="just">
              <a:buClr>
                <a:srgbClr val="31B6FD"/>
              </a:buClr>
              <a:buNone/>
            </a:pPr>
            <a:endParaRPr lang="ru-RU" sz="14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1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41416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7544" y="404664"/>
            <a:ext cx="8424936" cy="5976664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marL="285750" indent="-285750" algn="l">
              <a:buFont typeface="Wingdings" panose="05000000000000000000" pitchFamily="2" charset="2"/>
              <a:buChar char="ü"/>
            </a:pPr>
            <a:r>
              <a:rPr lang="ru-RU" sz="1400" b="1" u="sng" dirty="0" smtClean="0">
                <a:solidFill>
                  <a:srgbClr val="FF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Поставщик социальных услуг обеспечивает </a:t>
            </a:r>
            <a:r>
              <a:rPr lang="ru-RU" sz="1400" b="1" dirty="0">
                <a:solidFill>
                  <a:srgbClr val="FF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доступ к обязательным информационным разделам (подразделам) на </a:t>
            </a:r>
            <a:r>
              <a:rPr lang="ru-RU" sz="1400" b="1" dirty="0" smtClean="0">
                <a:solidFill>
                  <a:srgbClr val="FF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своем </a:t>
            </a:r>
            <a:r>
              <a:rPr lang="ru-RU" sz="1400" b="1" dirty="0">
                <a:solidFill>
                  <a:srgbClr val="FF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официальном </a:t>
            </a:r>
            <a:r>
              <a:rPr lang="ru-RU" sz="1400" b="1" dirty="0" smtClean="0">
                <a:solidFill>
                  <a:srgbClr val="FF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сайте </a:t>
            </a:r>
            <a:r>
              <a:rPr lang="ru-RU" sz="1400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в </a:t>
            </a: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сети «Интернет</a:t>
            </a:r>
            <a:r>
              <a:rPr lang="ru-RU" sz="1400" dirty="0" smtClean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»</a:t>
            </a:r>
            <a:r>
              <a:rPr lang="ru-RU" sz="1400" b="1" dirty="0" smtClean="0">
                <a:latin typeface="Times New Roman" pitchFamily="18" charset="0"/>
                <a:ea typeface="+mn-ea"/>
                <a:cs typeface="Times New Roman" pitchFamily="18" charset="0"/>
              </a:rPr>
              <a:t>, </a:t>
            </a:r>
            <a:r>
              <a:rPr lang="ru-RU" sz="1400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размещает </a:t>
            </a: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и </a:t>
            </a:r>
            <a:r>
              <a:rPr lang="ru-RU" sz="1400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обновляет соответствующую информацию на своем </a:t>
            </a: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официальном </a:t>
            </a:r>
            <a:r>
              <a:rPr lang="ru-RU" sz="1400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сайте </a:t>
            </a:r>
            <a:r>
              <a:rPr lang="ru-RU" sz="16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с</a:t>
            </a:r>
            <a:r>
              <a:rPr lang="ru-RU" sz="1600" b="1" dirty="0" smtClean="0">
                <a:latin typeface="Times New Roman" pitchFamily="18" charset="0"/>
                <a:ea typeface="+mn-ea"/>
                <a:cs typeface="Times New Roman" pitchFamily="18" charset="0"/>
              </a:rPr>
              <a:t>огласно установленным требованиям:</a:t>
            </a:r>
            <a:r>
              <a:rPr lang="ru-RU" sz="1600" dirty="0" smtClean="0">
                <a:latin typeface="Times New Roman" pitchFamily="18" charset="0"/>
                <a:ea typeface="+mn-ea"/>
                <a:cs typeface="Times New Roman" pitchFamily="18" charset="0"/>
              </a:rPr>
              <a:t/>
            </a:r>
            <a:br>
              <a:rPr lang="ru-RU" sz="1600" dirty="0" smtClean="0"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ru-RU" sz="1600" dirty="0" smtClean="0">
                <a:latin typeface="Times New Roman" pitchFamily="18" charset="0"/>
                <a:ea typeface="+mn-ea"/>
                <a:cs typeface="Times New Roman" pitchFamily="18" charset="0"/>
              </a:rPr>
              <a:t/>
            </a:r>
            <a:br>
              <a:rPr lang="ru-RU" sz="1600" dirty="0" smtClean="0"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ru-RU" sz="1600" dirty="0" smtClean="0">
                <a:latin typeface="Times New Roman" pitchFamily="18" charset="0"/>
                <a:ea typeface="+mn-ea"/>
                <a:cs typeface="Times New Roman" pitchFamily="18" charset="0"/>
              </a:rPr>
              <a:t>а) о дате государственной регистрации, об учредителе (учредителях), о месте нахождения, филиалах (при наличии), режиме и графике работы, контактных телефонах и адресах электронной почты;</a:t>
            </a:r>
            <a:br>
              <a:rPr lang="ru-RU" sz="1600" dirty="0" smtClean="0"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ru-RU" sz="1600" dirty="0" smtClean="0">
                <a:latin typeface="Times New Roman" pitchFamily="18" charset="0"/>
                <a:ea typeface="+mn-ea"/>
                <a:cs typeface="Times New Roman" pitchFamily="18" charset="0"/>
              </a:rPr>
              <a:t/>
            </a:r>
            <a:br>
              <a:rPr lang="ru-RU" sz="1600" dirty="0" smtClean="0"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ru-RU" sz="1600" dirty="0" smtClean="0">
                <a:latin typeface="Times New Roman" pitchFamily="18" charset="0"/>
                <a:ea typeface="+mn-ea"/>
                <a:cs typeface="Times New Roman" pitchFamily="18" charset="0"/>
              </a:rPr>
              <a:t>б) </a:t>
            </a:r>
            <a:r>
              <a:rPr lang="ru-RU" sz="1600" b="1" dirty="0" smtClean="0">
                <a:latin typeface="Times New Roman" pitchFamily="18" charset="0"/>
                <a:ea typeface="+mn-ea"/>
                <a:cs typeface="Times New Roman" pitchFamily="18" charset="0"/>
              </a:rPr>
              <a:t>о структуре и органах управления организации социального обслуживания</a:t>
            </a:r>
            <a:r>
              <a:rPr lang="ru-RU" sz="1600" dirty="0" smtClean="0">
                <a:latin typeface="Times New Roman" pitchFamily="18" charset="0"/>
                <a:ea typeface="+mn-ea"/>
                <a:cs typeface="Times New Roman" pitchFamily="18" charset="0"/>
              </a:rPr>
              <a:t>, в том числе:</a:t>
            </a:r>
            <a:br>
              <a:rPr lang="ru-RU" sz="1600" dirty="0" smtClean="0"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ru-RU" sz="1600" dirty="0" smtClean="0">
                <a:latin typeface="Times New Roman" pitchFamily="18" charset="0"/>
                <a:ea typeface="+mn-ea"/>
                <a:cs typeface="Times New Roman" pitchFamily="18" charset="0"/>
              </a:rPr>
              <a:t>- наименование структурных подразделений;</a:t>
            </a:r>
            <a:br>
              <a:rPr lang="ru-RU" sz="1600" dirty="0" smtClean="0"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ru-RU" sz="1600" dirty="0" smtClean="0">
                <a:latin typeface="Times New Roman" pitchFamily="18" charset="0"/>
                <a:ea typeface="+mn-ea"/>
                <a:cs typeface="Times New Roman" pitchFamily="18" charset="0"/>
              </a:rPr>
              <a:t>- фамилии, имена, отчества и должности руководителей структурных подразделений, </a:t>
            </a:r>
            <a:br>
              <a:rPr lang="ru-RU" sz="1600" dirty="0" smtClean="0"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ru-RU" sz="1600" dirty="0" smtClean="0">
                <a:latin typeface="Times New Roman" pitchFamily="18" charset="0"/>
                <a:ea typeface="+mn-ea"/>
                <a:cs typeface="Times New Roman" pitchFamily="18" charset="0"/>
              </a:rPr>
              <a:t>- положения о структурных подразделениях ;</a:t>
            </a:r>
            <a:br>
              <a:rPr lang="ru-RU" sz="1600" dirty="0" smtClean="0"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ru-RU" sz="1600" dirty="0" smtClean="0">
                <a:latin typeface="Times New Roman" pitchFamily="18" charset="0"/>
                <a:ea typeface="+mn-ea"/>
                <a:cs typeface="Times New Roman" pitchFamily="18" charset="0"/>
              </a:rPr>
              <a:t>- места нахождения обособленных структурных подразделений;</a:t>
            </a:r>
            <a:br>
              <a:rPr lang="ru-RU" sz="1600" dirty="0" smtClean="0"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ru-RU" sz="1600" dirty="0" smtClean="0">
                <a:latin typeface="Times New Roman" pitchFamily="18" charset="0"/>
                <a:ea typeface="+mn-ea"/>
                <a:cs typeface="Times New Roman" pitchFamily="18" charset="0"/>
              </a:rPr>
              <a:t>- адреса официальных сайтов структурных подразделений в сети «Интернет»;</a:t>
            </a:r>
            <a:br>
              <a:rPr lang="ru-RU" sz="1600" dirty="0" smtClean="0"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ru-RU" sz="1600" dirty="0" smtClean="0">
                <a:latin typeface="Times New Roman" pitchFamily="18" charset="0"/>
                <a:ea typeface="+mn-ea"/>
                <a:cs typeface="Times New Roman" pitchFamily="18" charset="0"/>
              </a:rPr>
              <a:t>- адреса электронной почты структурных подразделений ;</a:t>
            </a:r>
            <a:br>
              <a:rPr lang="ru-RU" sz="1600" dirty="0" smtClean="0"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ru-RU" sz="1600" dirty="0" smtClean="0">
                <a:latin typeface="Times New Roman" pitchFamily="18" charset="0"/>
                <a:ea typeface="+mn-ea"/>
                <a:cs typeface="Times New Roman" pitchFamily="18" charset="0"/>
              </a:rPr>
              <a:t/>
            </a:r>
            <a:br>
              <a:rPr lang="ru-RU" sz="1600" dirty="0" smtClean="0"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ru-RU" sz="1600" dirty="0" smtClean="0">
                <a:latin typeface="Times New Roman" pitchFamily="18" charset="0"/>
                <a:ea typeface="+mn-ea"/>
                <a:cs typeface="Times New Roman" pitchFamily="18" charset="0"/>
              </a:rPr>
              <a:t>в) </a:t>
            </a:r>
            <a:r>
              <a:rPr lang="ru-RU" sz="1600" b="1" dirty="0" smtClean="0">
                <a:latin typeface="Times New Roman" pitchFamily="18" charset="0"/>
                <a:ea typeface="+mn-ea"/>
                <a:cs typeface="Times New Roman" pitchFamily="18" charset="0"/>
              </a:rPr>
              <a:t>о руководителе, его заместителях, руководителях филиалов организации социального обслуживания</a:t>
            </a:r>
            <a:r>
              <a:rPr lang="ru-RU" sz="1600" dirty="0" smtClean="0">
                <a:latin typeface="Times New Roman" pitchFamily="18" charset="0"/>
                <a:ea typeface="+mn-ea"/>
                <a:cs typeface="Times New Roman" pitchFamily="18" charset="0"/>
              </a:rPr>
              <a:t>;</a:t>
            </a:r>
            <a:br>
              <a:rPr lang="ru-RU" sz="1600" dirty="0" smtClean="0"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ru-RU" sz="1600" dirty="0" smtClean="0">
                <a:latin typeface="Times New Roman" pitchFamily="18" charset="0"/>
                <a:ea typeface="+mn-ea"/>
                <a:cs typeface="Times New Roman" pitchFamily="18" charset="0"/>
              </a:rPr>
              <a:t/>
            </a:r>
            <a:br>
              <a:rPr lang="ru-RU" sz="1600" dirty="0" smtClean="0"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ru-RU" sz="1600" dirty="0" smtClean="0">
                <a:latin typeface="Times New Roman" pitchFamily="18" charset="0"/>
                <a:ea typeface="+mn-ea"/>
                <a:cs typeface="Times New Roman" pitchFamily="18" charset="0"/>
              </a:rPr>
              <a:t>г) </a:t>
            </a:r>
            <a:r>
              <a:rPr lang="ru-RU" sz="1600" b="1" dirty="0" smtClean="0">
                <a:latin typeface="Times New Roman" pitchFamily="18" charset="0"/>
                <a:ea typeface="+mn-ea"/>
                <a:cs typeface="Times New Roman" pitchFamily="18" charset="0"/>
              </a:rPr>
              <a:t>о персональном составе работников</a:t>
            </a:r>
            <a:r>
              <a:rPr lang="ru-RU" sz="1600" dirty="0" smtClean="0">
                <a:latin typeface="Times New Roman" pitchFamily="18" charset="0"/>
                <a:ea typeface="+mn-ea"/>
                <a:cs typeface="Times New Roman" pitchFamily="18" charset="0"/>
              </a:rPr>
              <a:t> (с указанием с их согласия уровня образования, квалификации и опыта работы);</a:t>
            </a:r>
            <a:endParaRPr lang="ru-RU" sz="1600" dirty="0" smtClean="0">
              <a:solidFill>
                <a:schemeClr val="dk1"/>
              </a:solidFill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7505962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7544" y="692696"/>
            <a:ext cx="8388424" cy="5976664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Autofit/>
          </a:bodyPr>
          <a:lstStyle/>
          <a:p>
            <a:pPr algn="l"/>
            <a:r>
              <a:rPr lang="ru-RU" sz="1500" dirty="0" smtClean="0">
                <a:latin typeface="Times New Roman" pitchFamily="18" charset="0"/>
                <a:ea typeface="+mn-ea"/>
                <a:cs typeface="Times New Roman" pitchFamily="18" charset="0"/>
              </a:rPr>
              <a:t>д)</a:t>
            </a:r>
            <a:r>
              <a:rPr lang="ru-RU" sz="1500" b="1" dirty="0" smtClean="0">
                <a:latin typeface="Times New Roman" pitchFamily="18" charset="0"/>
                <a:ea typeface="+mn-ea"/>
                <a:cs typeface="Times New Roman" pitchFamily="18" charset="0"/>
              </a:rPr>
              <a:t> о материально-техническом обеспечении предоставления социальных ус</a:t>
            </a:r>
            <a:r>
              <a:rPr lang="ru-RU" sz="1500" dirty="0" smtClean="0">
                <a:latin typeface="Times New Roman" pitchFamily="18" charset="0"/>
                <a:ea typeface="+mn-ea"/>
                <a:cs typeface="Times New Roman" pitchFamily="18" charset="0"/>
              </a:rPr>
              <a:t>луг (о наличии оборудованных помещений для предоставления социальных услуг по видам социальных услуг и формам социального обслуживания, в том числе библиотек, объектов спорта, наличии средств обучения и воспитания, об условиях питания и обеспечения охраны здоровья получателей социальных услуг, доступе к информационным системам в сфере социального обслуживания и сети "Интернет"); </a:t>
            </a:r>
            <a:br>
              <a:rPr lang="ru-RU" sz="1500" dirty="0" smtClean="0"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ru-RU" sz="1500" dirty="0" smtClean="0">
                <a:latin typeface="Times New Roman" pitchFamily="18" charset="0"/>
                <a:ea typeface="+mn-ea"/>
                <a:cs typeface="Times New Roman" pitchFamily="18" charset="0"/>
              </a:rPr>
              <a:t/>
            </a:r>
            <a:br>
              <a:rPr lang="ru-RU" sz="1500" dirty="0" smtClean="0"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ru-RU" sz="1500" dirty="0" smtClean="0">
                <a:latin typeface="Times New Roman" pitchFamily="18" charset="0"/>
                <a:ea typeface="+mn-ea"/>
                <a:cs typeface="Times New Roman" pitchFamily="18" charset="0"/>
              </a:rPr>
              <a:t>е) </a:t>
            </a:r>
            <a:r>
              <a:rPr lang="ru-RU" sz="1500" b="1" dirty="0" smtClean="0">
                <a:latin typeface="Times New Roman" pitchFamily="18" charset="0"/>
                <a:ea typeface="+mn-ea"/>
                <a:cs typeface="Times New Roman" pitchFamily="18" charset="0"/>
              </a:rPr>
              <a:t>о перечне предоставляемых социальных услуг по видам социальных услуг и формам социального обслуживания;</a:t>
            </a:r>
            <a:r>
              <a:rPr lang="ru-RU" sz="1500" dirty="0" smtClean="0">
                <a:latin typeface="Times New Roman" pitchFamily="18" charset="0"/>
                <a:ea typeface="+mn-ea"/>
                <a:cs typeface="Times New Roman" pitchFamily="18" charset="0"/>
              </a:rPr>
              <a:t/>
            </a:r>
            <a:br>
              <a:rPr lang="ru-RU" sz="1500" dirty="0" smtClean="0"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ru-RU" sz="1500" dirty="0" smtClean="0">
                <a:latin typeface="Times New Roman" pitchFamily="18" charset="0"/>
                <a:ea typeface="+mn-ea"/>
                <a:cs typeface="Times New Roman" pitchFamily="18" charset="0"/>
              </a:rPr>
              <a:t/>
            </a:r>
            <a:br>
              <a:rPr lang="ru-RU" sz="1500" dirty="0" smtClean="0"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ru-RU" sz="1500" dirty="0" smtClean="0">
                <a:latin typeface="Times New Roman" pitchFamily="18" charset="0"/>
                <a:ea typeface="+mn-ea"/>
                <a:cs typeface="Times New Roman" pitchFamily="18" charset="0"/>
              </a:rPr>
              <a:t>ж) </a:t>
            </a:r>
            <a:r>
              <a:rPr lang="ru-RU" sz="1500" b="1" dirty="0" smtClean="0">
                <a:latin typeface="Times New Roman" pitchFamily="18" charset="0"/>
                <a:ea typeface="+mn-ea"/>
                <a:cs typeface="Times New Roman" pitchFamily="18" charset="0"/>
              </a:rPr>
              <a:t>о порядке и условиях предоставления социальных услуг бесплатно и за плату</a:t>
            </a:r>
            <a:r>
              <a:rPr lang="ru-RU" sz="1500" dirty="0" smtClean="0">
                <a:latin typeface="Times New Roman" pitchFamily="18" charset="0"/>
                <a:ea typeface="+mn-ea"/>
                <a:cs typeface="Times New Roman" pitchFamily="18" charset="0"/>
              </a:rPr>
              <a:t> по видам социальных услуг и формам социального обслуживания с приложением образцов договоров о предоставлении социальных услуг бесплатно и за плату;</a:t>
            </a:r>
            <a:br>
              <a:rPr lang="ru-RU" sz="1500" dirty="0" smtClean="0"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ru-RU" sz="1500" b="1" dirty="0" smtClean="0">
                <a:latin typeface="Times New Roman" pitchFamily="18" charset="0"/>
                <a:ea typeface="+mn-ea"/>
                <a:cs typeface="Times New Roman" pitchFamily="18" charset="0"/>
              </a:rPr>
              <a:t/>
            </a:r>
            <a:br>
              <a:rPr lang="ru-RU" sz="1500" b="1" dirty="0" smtClean="0"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ru-RU" sz="1500" dirty="0" err="1" smtClean="0">
                <a:latin typeface="Times New Roman" pitchFamily="18" charset="0"/>
                <a:ea typeface="+mn-ea"/>
                <a:cs typeface="Times New Roman" pitchFamily="18" charset="0"/>
              </a:rPr>
              <a:t>з</a:t>
            </a:r>
            <a:r>
              <a:rPr lang="ru-RU" sz="1500" dirty="0" smtClean="0">
                <a:latin typeface="Times New Roman" pitchFamily="18" charset="0"/>
                <a:ea typeface="+mn-ea"/>
                <a:cs typeface="Times New Roman" pitchFamily="18" charset="0"/>
              </a:rPr>
              <a:t>)</a:t>
            </a:r>
            <a:r>
              <a:rPr lang="ru-RU" sz="1500" b="1" dirty="0" smtClean="0">
                <a:latin typeface="Times New Roman" pitchFamily="18" charset="0"/>
                <a:ea typeface="+mn-ea"/>
                <a:cs typeface="Times New Roman" pitchFamily="18" charset="0"/>
              </a:rPr>
              <a:t> о тарифах на социальные услуги </a:t>
            </a:r>
            <a:r>
              <a:rPr lang="ru-RU" sz="1500" dirty="0" smtClean="0">
                <a:latin typeface="Times New Roman" pitchFamily="18" charset="0"/>
                <a:ea typeface="+mn-ea"/>
                <a:cs typeface="Times New Roman" pitchFamily="18" charset="0"/>
              </a:rPr>
              <a:t>по видам социальных услуг и формам социального обслуживания;</a:t>
            </a:r>
            <a:br>
              <a:rPr lang="ru-RU" sz="1500" dirty="0" smtClean="0"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ru-RU" sz="1500" dirty="0" smtClean="0">
                <a:latin typeface="Times New Roman" pitchFamily="18" charset="0"/>
                <a:ea typeface="+mn-ea"/>
                <a:cs typeface="Times New Roman" pitchFamily="18" charset="0"/>
              </a:rPr>
              <a:t/>
            </a:r>
            <a:br>
              <a:rPr lang="ru-RU" sz="1500" dirty="0" smtClean="0"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ru-RU" sz="1500" dirty="0" smtClean="0">
                <a:latin typeface="Times New Roman" pitchFamily="18" charset="0"/>
                <a:ea typeface="+mn-ea"/>
                <a:cs typeface="Times New Roman" pitchFamily="18" charset="0"/>
              </a:rPr>
              <a:t>и) </a:t>
            </a:r>
            <a:r>
              <a:rPr lang="ru-RU" sz="1500" b="1" dirty="0" smtClean="0">
                <a:latin typeface="Times New Roman" pitchFamily="18" charset="0"/>
                <a:ea typeface="+mn-ea"/>
                <a:cs typeface="Times New Roman" pitchFamily="18" charset="0"/>
              </a:rPr>
              <a:t>о численности получателей социальных услуг</a:t>
            </a:r>
            <a:r>
              <a:rPr lang="ru-RU" sz="1500" dirty="0" smtClean="0">
                <a:latin typeface="Times New Roman" pitchFamily="18" charset="0"/>
                <a:ea typeface="+mn-ea"/>
                <a:cs typeface="Times New Roman" pitchFamily="18" charset="0"/>
              </a:rPr>
              <a:t> по формам социального обслуживания и видам социальных услуг за счет бюджетных ассигнований бюджетов субъектов Российской Федерации, численности получателей социальных услуг по формам социального обслуживания и видам социальных услуг за счет средств физических и (или) юридических лиц;</a:t>
            </a:r>
            <a:br>
              <a:rPr lang="ru-RU" sz="1500" dirty="0" smtClean="0"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ru-RU" sz="1500" dirty="0" smtClean="0">
                <a:latin typeface="Times New Roman" pitchFamily="18" charset="0"/>
                <a:ea typeface="+mn-ea"/>
                <a:cs typeface="Times New Roman" pitchFamily="18" charset="0"/>
              </a:rPr>
              <a:t/>
            </a:r>
            <a:br>
              <a:rPr lang="ru-RU" sz="1500" dirty="0" smtClean="0"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ru-RU" sz="1500" dirty="0" smtClean="0">
                <a:latin typeface="Times New Roman" pitchFamily="18" charset="0"/>
                <a:ea typeface="+mn-ea"/>
                <a:cs typeface="Times New Roman" pitchFamily="18" charset="0"/>
              </a:rPr>
              <a:t>к) </a:t>
            </a:r>
            <a:r>
              <a:rPr lang="ru-RU" sz="1500" b="1" dirty="0" smtClean="0">
                <a:latin typeface="Times New Roman" pitchFamily="18" charset="0"/>
                <a:ea typeface="+mn-ea"/>
                <a:cs typeface="Times New Roman" pitchFamily="18" charset="0"/>
              </a:rPr>
              <a:t>о количестве свободных мест для приема получателей социальных услуг </a:t>
            </a:r>
            <a:r>
              <a:rPr lang="ru-RU" sz="1500" dirty="0" smtClean="0">
                <a:latin typeface="Times New Roman" pitchFamily="18" charset="0"/>
                <a:ea typeface="+mn-ea"/>
                <a:cs typeface="Times New Roman" pitchFamily="18" charset="0"/>
              </a:rPr>
              <a:t>по формам социального обслуживания, финансируемых за счет бюджетных ассигнований бюджетов субъектов Российской Федерации, и количестве свободных мест для приема получателей социальных услуг по формам социального обслуживания за счет средств физических и (или) юридических лиц;</a:t>
            </a:r>
          </a:p>
        </p:txBody>
      </p:sp>
    </p:spTree>
    <p:extLst>
      <p:ext uri="{BB962C8B-B14F-4D97-AF65-F5344CB8AC3E}">
        <p14:creationId xmlns:p14="http://schemas.microsoft.com/office/powerpoint/2010/main" val="370155077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7544" y="692696"/>
            <a:ext cx="8474469" cy="5976664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algn="l"/>
            <a:r>
              <a:rPr lang="ru-RU" sz="1600" dirty="0" smtClean="0">
                <a:latin typeface="Times New Roman" pitchFamily="18" charset="0"/>
                <a:ea typeface="+mn-ea"/>
                <a:cs typeface="Times New Roman" pitchFamily="18" charset="0"/>
              </a:rPr>
              <a:t>л) </a:t>
            </a:r>
            <a:r>
              <a:rPr lang="ru-RU" sz="1600" b="1" dirty="0" smtClean="0">
                <a:latin typeface="Times New Roman" pitchFamily="18" charset="0"/>
                <a:ea typeface="+mn-ea"/>
                <a:cs typeface="Times New Roman" pitchFamily="18" charset="0"/>
              </a:rPr>
              <a:t>об объеме предоставляемых социальных услуг </a:t>
            </a:r>
            <a:r>
              <a:rPr lang="ru-RU" sz="1600" dirty="0" smtClean="0">
                <a:latin typeface="Times New Roman" pitchFamily="18" charset="0"/>
                <a:ea typeface="+mn-ea"/>
                <a:cs typeface="Times New Roman" pitchFamily="18" charset="0"/>
              </a:rPr>
              <a:t>за счет бюджетных ассигнований бюджетов субъектов Российской Федерации и объеме предоставляемых социальных услуг за счет средств физических и (или) юридических лиц;</a:t>
            </a:r>
            <a:br>
              <a:rPr lang="ru-RU" sz="1600" dirty="0" smtClean="0"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ru-RU" sz="1600" dirty="0" smtClean="0">
                <a:latin typeface="Times New Roman" pitchFamily="18" charset="0"/>
                <a:ea typeface="+mn-ea"/>
                <a:cs typeface="Times New Roman" pitchFamily="18" charset="0"/>
              </a:rPr>
              <a:t/>
            </a:r>
            <a:br>
              <a:rPr lang="ru-RU" sz="1600" dirty="0" smtClean="0"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ru-RU" sz="1600" dirty="0" smtClean="0">
                <a:latin typeface="Times New Roman" pitchFamily="18" charset="0"/>
                <a:ea typeface="+mn-ea"/>
                <a:cs typeface="Times New Roman" pitchFamily="18" charset="0"/>
              </a:rPr>
              <a:t>м) </a:t>
            </a:r>
            <a:r>
              <a:rPr lang="ru-RU" sz="1600" b="1" dirty="0" smtClean="0">
                <a:latin typeface="Times New Roman" pitchFamily="18" charset="0"/>
                <a:ea typeface="+mn-ea"/>
                <a:cs typeface="Times New Roman" pitchFamily="18" charset="0"/>
              </a:rPr>
              <a:t>о наличии лицензий на осуществление деятельности</a:t>
            </a:r>
            <a:r>
              <a:rPr lang="ru-RU" sz="1600" dirty="0" smtClean="0">
                <a:latin typeface="Times New Roman" pitchFamily="18" charset="0"/>
                <a:ea typeface="+mn-ea"/>
                <a:cs typeface="Times New Roman" pitchFamily="18" charset="0"/>
              </a:rPr>
              <a:t>, подлежащей лицензированию в соответствии с законодательством Российской Федерации (с приложением электронного образа документов);</a:t>
            </a:r>
            <a:br>
              <a:rPr lang="ru-RU" sz="1600" dirty="0" smtClean="0"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ru-RU" sz="1600" dirty="0" smtClean="0">
                <a:latin typeface="Times New Roman" pitchFamily="18" charset="0"/>
                <a:ea typeface="+mn-ea"/>
                <a:cs typeface="Times New Roman" pitchFamily="18" charset="0"/>
              </a:rPr>
              <a:t/>
            </a:r>
            <a:br>
              <a:rPr lang="ru-RU" sz="1600" dirty="0" smtClean="0"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ru-RU" sz="1600" dirty="0" err="1" smtClean="0">
                <a:latin typeface="Times New Roman" pitchFamily="18" charset="0"/>
                <a:ea typeface="+mn-ea"/>
                <a:cs typeface="Times New Roman" pitchFamily="18" charset="0"/>
              </a:rPr>
              <a:t>н</a:t>
            </a:r>
            <a:r>
              <a:rPr lang="ru-RU" sz="1600" dirty="0" smtClean="0">
                <a:latin typeface="Times New Roman" pitchFamily="18" charset="0"/>
                <a:ea typeface="+mn-ea"/>
                <a:cs typeface="Times New Roman" pitchFamily="18" charset="0"/>
              </a:rPr>
              <a:t>) </a:t>
            </a:r>
            <a:r>
              <a:rPr lang="ru-RU" sz="1600" b="1" dirty="0" smtClean="0">
                <a:latin typeface="Times New Roman" pitchFamily="18" charset="0"/>
                <a:ea typeface="+mn-ea"/>
                <a:cs typeface="Times New Roman" pitchFamily="18" charset="0"/>
              </a:rPr>
              <a:t>о финансово-хозяйственной деятельности </a:t>
            </a:r>
            <a:r>
              <a:rPr lang="ru-RU" sz="1600" dirty="0" smtClean="0">
                <a:latin typeface="Times New Roman" pitchFamily="18" charset="0"/>
                <a:ea typeface="+mn-ea"/>
                <a:cs typeface="Times New Roman" pitchFamily="18" charset="0"/>
              </a:rPr>
              <a:t>(с приложением электронного образа плана финансово-хозяйственной деятельности);</a:t>
            </a:r>
            <a:br>
              <a:rPr lang="ru-RU" sz="1600" dirty="0" smtClean="0"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ru-RU" sz="1600" dirty="0" smtClean="0">
                <a:latin typeface="Times New Roman" pitchFamily="18" charset="0"/>
                <a:ea typeface="+mn-ea"/>
                <a:cs typeface="Times New Roman" pitchFamily="18" charset="0"/>
              </a:rPr>
              <a:t/>
            </a:r>
            <a:br>
              <a:rPr lang="ru-RU" sz="1600" dirty="0" smtClean="0"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ru-RU" sz="1600" dirty="0" smtClean="0">
                <a:latin typeface="Times New Roman" pitchFamily="18" charset="0"/>
                <a:ea typeface="+mn-ea"/>
                <a:cs typeface="Times New Roman" pitchFamily="18" charset="0"/>
              </a:rPr>
              <a:t>о) </a:t>
            </a:r>
            <a:r>
              <a:rPr lang="ru-RU" sz="1600" b="1" dirty="0" err="1" smtClean="0">
                <a:latin typeface="Times New Roman" pitchFamily="18" charset="0"/>
                <a:ea typeface="+mn-ea"/>
                <a:cs typeface="Times New Roman" pitchFamily="18" charset="0"/>
              </a:rPr>
              <a:t>о</a:t>
            </a:r>
            <a:r>
              <a:rPr lang="ru-RU" sz="1600" b="1" dirty="0" smtClean="0">
                <a:latin typeface="Times New Roman" pitchFamily="18" charset="0"/>
                <a:ea typeface="+mn-ea"/>
                <a:cs typeface="Times New Roman" pitchFamily="18" charset="0"/>
              </a:rPr>
              <a:t> правилах внутреннего распорядка для получателей социальных услуг, о правилах внутреннего трудового распорядка и коллективном договоре</a:t>
            </a:r>
            <a:r>
              <a:rPr lang="ru-RU" sz="1600" dirty="0" smtClean="0">
                <a:latin typeface="Times New Roman" pitchFamily="18" charset="0"/>
                <a:ea typeface="+mn-ea"/>
                <a:cs typeface="Times New Roman" pitchFamily="18" charset="0"/>
              </a:rPr>
              <a:t> (с приложением электронного образа документов);</a:t>
            </a:r>
            <a:br>
              <a:rPr lang="ru-RU" sz="1600" dirty="0" smtClean="0"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ru-RU" sz="1600" dirty="0" smtClean="0">
                <a:latin typeface="Times New Roman" pitchFamily="18" charset="0"/>
                <a:ea typeface="+mn-ea"/>
                <a:cs typeface="Times New Roman" pitchFamily="18" charset="0"/>
              </a:rPr>
              <a:t/>
            </a:r>
            <a:br>
              <a:rPr lang="ru-RU" sz="1600" dirty="0" smtClean="0"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ru-RU" sz="1600" dirty="0" err="1" smtClean="0">
                <a:latin typeface="Times New Roman" pitchFamily="18" charset="0"/>
                <a:ea typeface="+mn-ea"/>
                <a:cs typeface="Times New Roman" pitchFamily="18" charset="0"/>
              </a:rPr>
              <a:t>п</a:t>
            </a:r>
            <a:r>
              <a:rPr lang="ru-RU" sz="1600" dirty="0" smtClean="0">
                <a:latin typeface="Times New Roman" pitchFamily="18" charset="0"/>
                <a:ea typeface="+mn-ea"/>
                <a:cs typeface="Times New Roman" pitchFamily="18" charset="0"/>
              </a:rPr>
              <a:t>) </a:t>
            </a:r>
            <a:r>
              <a:rPr lang="ru-RU" sz="1600" b="1" dirty="0" smtClean="0">
                <a:latin typeface="Times New Roman" pitchFamily="18" charset="0"/>
                <a:ea typeface="+mn-ea"/>
                <a:cs typeface="Times New Roman" pitchFamily="18" charset="0"/>
              </a:rPr>
              <a:t>о наличии предписаний органов, осуществляющих государственный контроль в сфере социального обслуживания, и об отчетах об исполнении таких предписаний</a:t>
            </a:r>
            <a:r>
              <a:rPr lang="ru-RU" sz="1600" dirty="0" smtClean="0">
                <a:latin typeface="Times New Roman" pitchFamily="18" charset="0"/>
                <a:ea typeface="+mn-ea"/>
                <a:cs typeface="Times New Roman" pitchFamily="18" charset="0"/>
              </a:rPr>
              <a:t>;</a:t>
            </a:r>
            <a:br>
              <a:rPr lang="ru-RU" sz="1600" dirty="0" smtClean="0"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ru-RU" sz="1600" dirty="0" smtClean="0">
                <a:latin typeface="Times New Roman" pitchFamily="18" charset="0"/>
                <a:ea typeface="+mn-ea"/>
                <a:cs typeface="Times New Roman" pitchFamily="18" charset="0"/>
              </a:rPr>
              <a:t/>
            </a:r>
            <a:br>
              <a:rPr lang="ru-RU" sz="1600" dirty="0" smtClean="0"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ru-RU" sz="1600" dirty="0" err="1" smtClean="0">
                <a:latin typeface="Times New Roman" pitchFamily="18" charset="0"/>
                <a:ea typeface="+mn-ea"/>
                <a:cs typeface="Times New Roman" pitchFamily="18" charset="0"/>
              </a:rPr>
              <a:t>р</a:t>
            </a:r>
            <a:r>
              <a:rPr lang="ru-RU" sz="1600" dirty="0" smtClean="0">
                <a:latin typeface="Times New Roman" pitchFamily="18" charset="0"/>
                <a:ea typeface="+mn-ea"/>
                <a:cs typeface="Times New Roman" pitchFamily="18" charset="0"/>
              </a:rPr>
              <a:t>) </a:t>
            </a:r>
            <a:r>
              <a:rPr lang="ru-RU" sz="1600" b="1" dirty="0" smtClean="0">
                <a:latin typeface="Times New Roman" pitchFamily="18" charset="0"/>
                <a:ea typeface="+mn-ea"/>
                <a:cs typeface="Times New Roman" pitchFamily="18" charset="0"/>
              </a:rPr>
              <a:t>о проведении независимой оценки качества оказания услуг организациями социального обслуживания</a:t>
            </a:r>
            <a:r>
              <a:rPr lang="ru-RU" sz="1600" dirty="0" smtClean="0">
                <a:latin typeface="Times New Roman" pitchFamily="18" charset="0"/>
                <a:ea typeface="+mn-ea"/>
                <a:cs typeface="Times New Roman" pitchFamily="18" charset="0"/>
              </a:rPr>
              <a:t>;</a:t>
            </a:r>
            <a:br>
              <a:rPr lang="ru-RU" sz="1600" dirty="0" smtClean="0"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ru-RU" sz="1600" dirty="0" smtClean="0">
                <a:latin typeface="Times New Roman" pitchFamily="18" charset="0"/>
                <a:ea typeface="+mn-ea"/>
                <a:cs typeface="Times New Roman" pitchFamily="18" charset="0"/>
              </a:rPr>
              <a:t/>
            </a:r>
            <a:br>
              <a:rPr lang="ru-RU" sz="1600" dirty="0" smtClean="0"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ru-RU" sz="1600" dirty="0" smtClean="0">
                <a:latin typeface="Times New Roman" pitchFamily="18" charset="0"/>
                <a:ea typeface="+mn-ea"/>
                <a:cs typeface="Times New Roman" pitchFamily="18" charset="0"/>
              </a:rPr>
              <a:t>с) </a:t>
            </a:r>
            <a:r>
              <a:rPr lang="ru-RU" sz="1600" b="1" dirty="0" smtClean="0">
                <a:latin typeface="Times New Roman" pitchFamily="18" charset="0"/>
                <a:ea typeface="+mn-ea"/>
                <a:cs typeface="Times New Roman" pitchFamily="18" charset="0"/>
              </a:rPr>
              <a:t>иную информацию</a:t>
            </a:r>
            <a:r>
              <a:rPr lang="ru-RU" sz="1600" dirty="0" smtClean="0">
                <a:latin typeface="Times New Roman" pitchFamily="18" charset="0"/>
                <a:ea typeface="+mn-ea"/>
                <a:cs typeface="Times New Roman" pitchFamily="18" charset="0"/>
              </a:rPr>
              <a:t>, которая размещается, опубликовывается по решению поставщика социальных услуг и (или) размещение, опубликование которой являются обязательными в соответствии с законодательством Российской Федерации.</a:t>
            </a:r>
          </a:p>
        </p:txBody>
      </p:sp>
    </p:spTree>
    <p:extLst>
      <p:ext uri="{BB962C8B-B14F-4D97-AF65-F5344CB8AC3E}">
        <p14:creationId xmlns:p14="http://schemas.microsoft.com/office/powerpoint/2010/main" val="189128963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6104142"/>
              </p:ext>
            </p:extLst>
          </p:nvPr>
        </p:nvGraphicFramePr>
        <p:xfrm>
          <a:off x="0" y="476672"/>
          <a:ext cx="9111764" cy="762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70199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980286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5661279">
                  <a:extLst>
                    <a:ext uri="{9D8B030D-6E8A-4147-A177-3AD203B41FA5}">
                      <a16:colId xmlns="" xmlns:a16="http://schemas.microsoft.com/office/drawing/2014/main" val="1350364267"/>
                    </a:ext>
                  </a:extLst>
                </a:gridCol>
              </a:tblGrid>
              <a:tr h="1159538">
                <a:tc>
                  <a:txBody>
                    <a:bodyPr/>
                    <a:lstStyle/>
                    <a:p>
                      <a:r>
                        <a:rPr lang="ru-RU" sz="120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Обязательные требования</a:t>
                      </a:r>
                      <a:endParaRPr lang="ru-RU" sz="1200" kern="1200" baseline="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Реквизиты нормативных правовых актов, которыми установлены обязательные требования</a:t>
                      </a:r>
                      <a:endParaRPr lang="ru-RU" sz="1200" kern="1200" baseline="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ü"/>
                      </a:pPr>
                      <a:r>
                        <a:rPr kumimoji="0" lang="ru-RU" sz="1400" b="1" i="0" u="sng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j-ea"/>
                          <a:cs typeface="Times New Roman" pitchFamily="18" charset="0"/>
                        </a:rPr>
                        <a:t>Основанием</a:t>
                      </a:r>
                      <a:r>
                        <a:rPr kumimoji="0" lang="ru-RU" sz="1100" b="1" i="0" u="sng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j-ea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1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j-ea"/>
                          <a:cs typeface="Times New Roman" pitchFamily="18" charset="0"/>
                        </a:rPr>
                        <a:t>для предоставления социальных услуг является </a:t>
                      </a:r>
                      <a:r>
                        <a:rPr kumimoji="0" lang="ru-RU" sz="1400" b="1" i="0" u="sng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j-ea"/>
                          <a:cs typeface="Times New Roman" pitchFamily="18" charset="0"/>
                        </a:rPr>
                        <a:t>обращение</a:t>
                      </a:r>
                      <a:r>
                        <a:rPr kumimoji="0" lang="ru-RU" sz="1100" b="1" i="0" u="sng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j-ea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1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j-ea"/>
                          <a:cs typeface="Times New Roman" pitchFamily="18" charset="0"/>
                        </a:rPr>
                        <a:t>гражданина (его законного представителя) к поставщику социальных услуг за получением социального обслуживания.</a:t>
                      </a:r>
                    </a:p>
                    <a:p>
                      <a:pPr algn="just"/>
                      <a:r>
                        <a:rPr kumimoji="0" lang="ru-RU" sz="11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j-ea"/>
                          <a:cs typeface="Times New Roman" pitchFamily="18" charset="0"/>
                        </a:rPr>
                        <a:t> 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ü"/>
                      </a:pPr>
                      <a:r>
                        <a:rPr kumimoji="0" lang="ru-RU" sz="1400" b="1" i="0" u="sng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j-ea"/>
                          <a:cs typeface="Times New Roman" pitchFamily="18" charset="0"/>
                        </a:rPr>
                        <a:t>Решение </a:t>
                      </a:r>
                      <a:r>
                        <a:rPr kumimoji="0" lang="ru-RU" sz="11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j-ea"/>
                          <a:cs typeface="Times New Roman" pitchFamily="18" charset="0"/>
                        </a:rPr>
                        <a:t>о предоставлении социальных услуг </a:t>
                      </a:r>
                      <a:r>
                        <a:rPr kumimoji="0" lang="ru-RU" sz="1400" b="1" i="0" u="sng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j-ea"/>
                          <a:cs typeface="Times New Roman" pitchFamily="18" charset="0"/>
                        </a:rPr>
                        <a:t>принимается поставщиком социальных услуг на основании</a:t>
                      </a:r>
                      <a:r>
                        <a:rPr kumimoji="0" lang="ru-RU" sz="11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j-ea"/>
                          <a:cs typeface="Times New Roman" pitchFamily="18" charset="0"/>
                        </a:rPr>
                        <a:t>:</a:t>
                      </a:r>
                      <a:endParaRPr kumimoji="0" lang="ru-RU" sz="11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444444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j-ea"/>
                        <a:cs typeface="+mj-cs"/>
                      </a:endParaRPr>
                    </a:p>
                    <a:p>
                      <a:pPr marL="0" indent="0">
                        <a:buFont typeface="Wingdings" panose="05000000000000000000" pitchFamily="2" charset="2"/>
                        <a:buNone/>
                      </a:pPr>
                      <a:r>
                        <a:rPr kumimoji="0" lang="ru-RU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j-ea"/>
                          <a:cs typeface="Times New Roman" pitchFamily="18" charset="0"/>
                        </a:rPr>
                        <a:t>1) заявления гражданина (его законного представителя) по форме;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kumimoji="0" lang="ru-RU" sz="11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j-ea"/>
                          <a:cs typeface="Times New Roman" pitchFamily="18" charset="0"/>
                        </a:rPr>
                        <a:t>Форма </a:t>
                      </a:r>
                      <a:r>
                        <a:rPr kumimoji="0" lang="ru-RU" sz="11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j-ea"/>
                          <a:cs typeface="Times New Roman" pitchFamily="18" charset="0"/>
                        </a:rPr>
                        <a:t>заявления утверждена приказом </a:t>
                      </a:r>
                      <a:r>
                        <a:rPr lang="ru-RU" sz="1100" b="1" i="0" u="none" strike="noStrike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Министерства труда и социальной защиты Российской Федерации от 28.03.2014 № 159н </a:t>
                      </a:r>
                      <a:r>
                        <a:rPr lang="ru-RU" sz="1100" b="0" i="0" u="none" strike="noStrike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«Об утверждении формы заявления о предоставлении социальных услуг» </a:t>
                      </a:r>
                    </a:p>
                    <a:p>
                      <a:pPr marL="0" indent="0">
                        <a:buFont typeface="Wingdings" panose="05000000000000000000" pitchFamily="2" charset="2"/>
                        <a:buNone/>
                      </a:pPr>
                      <a:r>
                        <a:rPr kumimoji="0" lang="ru-RU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j-ea"/>
                          <a:cs typeface="Times New Roman" pitchFamily="18" charset="0"/>
                        </a:rPr>
                        <a:t>2) документа, удостоверяющего личность получателя социальных услуг;</a:t>
                      </a:r>
                      <a:br>
                        <a:rPr kumimoji="0" lang="ru-RU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j-ea"/>
                          <a:cs typeface="Times New Roman" pitchFamily="18" charset="0"/>
                        </a:rPr>
                      </a:br>
                      <a:r>
                        <a:rPr kumimoji="0" lang="ru-RU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j-ea"/>
                          <a:cs typeface="Times New Roman" pitchFamily="18" charset="0"/>
                        </a:rPr>
                        <a:t>3) документа, подтверждающего полномочия законного представителя (при обращении за получением социальных услуг законного представителя получателя социальных услуг);</a:t>
                      </a:r>
                      <a:br>
                        <a:rPr kumimoji="0" lang="ru-RU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j-ea"/>
                          <a:cs typeface="Times New Roman" pitchFamily="18" charset="0"/>
                        </a:rPr>
                      </a:br>
                      <a:r>
                        <a:rPr kumimoji="0" lang="ru-RU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j-ea"/>
                          <a:cs typeface="Times New Roman" pitchFamily="18" charset="0"/>
                        </a:rPr>
                        <a:t>4) индивидуальной программы предоставления социальных услуг;</a:t>
                      </a:r>
                      <a:br>
                        <a:rPr kumimoji="0" lang="ru-RU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j-ea"/>
                          <a:cs typeface="Times New Roman" pitchFamily="18" charset="0"/>
                        </a:rPr>
                      </a:br>
                      <a:r>
                        <a:rPr kumimoji="0" lang="ru-RU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j-ea"/>
                          <a:cs typeface="Times New Roman" pitchFamily="18" charset="0"/>
                        </a:rPr>
                        <a:t>5) документов, подтверждающих место жительства и (или) пребывания, фактического проживания получателя социальных услуг и членов его семьи (при наличии), доходы получателя социальных услуг и членов его семьи (при наличии) и принадлежащее ему (им) имущество на праве собственности, необходимых для определения среднедушевого дохода для предоставления социальных услуг бесплатно или на условиях частичной оплаты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ü"/>
                      </a:pPr>
                      <a:endParaRPr kumimoji="0" lang="ru-RU" sz="11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j-ea"/>
                        <a:cs typeface="Times New Roman" pitchFamily="18" charset="0"/>
                      </a:endParaRPr>
                    </a:p>
                    <a:p>
                      <a:pPr marL="171450" indent="-171450">
                        <a:buFont typeface="Wingdings" panose="05000000000000000000" pitchFamily="2" charset="2"/>
                        <a:buChar char="ü"/>
                      </a:pPr>
                      <a:r>
                        <a:rPr kumimoji="0" lang="ru-RU" sz="11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j-ea"/>
                          <a:cs typeface="Times New Roman" pitchFamily="18" charset="0"/>
                        </a:rPr>
                        <a:t>Социальные услуги предоставляются получателю социальных услуг в соответствии с </a:t>
                      </a:r>
                      <a:r>
                        <a:rPr kumimoji="0" lang="ru-RU" sz="1100" b="1" i="0" u="sng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j-ea"/>
                          <a:cs typeface="Times New Roman" pitchFamily="18" charset="0"/>
                        </a:rPr>
                        <a:t>индивидуальной программой предоставления социальных услуг  на основании договора о предоставлении социальных услу</a:t>
                      </a:r>
                      <a:r>
                        <a:rPr kumimoji="0" lang="ru-RU" sz="11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j-ea"/>
                          <a:cs typeface="Times New Roman" pitchFamily="18" charset="0"/>
                        </a:rPr>
                        <a:t>г, </a:t>
                      </a:r>
                      <a:r>
                        <a:rPr kumimoji="0" lang="ru-RU" sz="1100" b="1" i="0" u="sng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j-ea"/>
                          <a:cs typeface="Times New Roman" pitchFamily="18" charset="0"/>
                        </a:rPr>
                        <a:t>заключаемого</a:t>
                      </a:r>
                      <a:r>
                        <a:rPr kumimoji="0" lang="ru-RU" sz="11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j-ea"/>
                          <a:cs typeface="Times New Roman" pitchFamily="18" charset="0"/>
                        </a:rPr>
                        <a:t> между поставщиком социальных услуг и получателем социальных услуг (его законным представителем)   </a:t>
                      </a:r>
                      <a:r>
                        <a:rPr kumimoji="0" lang="ru-RU" sz="1400" b="1" i="0" u="sng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j-ea"/>
                          <a:cs typeface="Times New Roman" pitchFamily="18" charset="0"/>
                        </a:rPr>
                        <a:t>в течение суток с даты представления документов</a:t>
                      </a:r>
                      <a:r>
                        <a:rPr kumimoji="0" lang="ru-RU" sz="11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j-ea"/>
                          <a:cs typeface="Times New Roman" pitchFamily="18" charset="0"/>
                        </a:rPr>
                        <a:t>.</a:t>
                      </a:r>
                    </a:p>
                    <a:p>
                      <a:pPr marL="0" indent="0">
                        <a:buFont typeface="Wingdings" panose="05000000000000000000" pitchFamily="2" charset="2"/>
                        <a:buNone/>
                      </a:pPr>
                      <a:r>
                        <a:rPr kumimoji="0" lang="ru-RU" sz="11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j-ea"/>
                          <a:cs typeface="Times New Roman" pitchFamily="18" charset="0"/>
                        </a:rPr>
                        <a:t>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kumimoji="0" lang="ru-RU" sz="11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j-ea"/>
                          <a:cs typeface="Times New Roman" pitchFamily="18" charset="0"/>
                        </a:rPr>
                        <a:t>Форма договора утверждена п</a:t>
                      </a:r>
                      <a:r>
                        <a:rPr kumimoji="0" lang="ru-RU" sz="11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риказом Министерства социальной политики Свердловской области от 31.12.2014 № 783 </a:t>
                      </a:r>
                      <a:r>
                        <a:rPr kumimoji="0" lang="ru-RU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Liberation Serif" panose="02020603050405020304" pitchFamily="18" charset="0"/>
                          <a:ea typeface="Calibri" panose="020F0502020204030204" pitchFamily="34" charset="0"/>
                          <a:cs typeface="+mn-cs"/>
                        </a:rPr>
                        <a:t>«Об утверждении формы договора о предоставлении социальных услуг и формы акта о предоставлении социальных услуг» </a:t>
                      </a:r>
                      <a:r>
                        <a:rPr kumimoji="0" lang="ru-RU" sz="11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(с учетом изменений, внесенных приказом </a:t>
                      </a:r>
                      <a:r>
                        <a:rPr lang="ru-RU" sz="1100" b="1" i="0" dirty="0" smtClean="0">
                          <a:solidFill>
                            <a:srgbClr val="22272F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Министерства социальной политики Свердловской области от 07.06.2018 № 205)</a:t>
                      </a:r>
                      <a:endParaRPr kumimoji="0" lang="ru-RU" sz="11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j-ea"/>
                        <a:cs typeface="Times New Roman" pitchFamily="18" charset="0"/>
                      </a:endParaRPr>
                    </a:p>
                    <a:p>
                      <a:pPr marL="0" indent="0">
                        <a:buFont typeface="Wingdings" panose="05000000000000000000" pitchFamily="2" charset="2"/>
                        <a:buNone/>
                      </a:pPr>
                      <a:endParaRPr kumimoji="0" lang="ru-RU" sz="11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j-ea"/>
                        <a:cs typeface="Times New Roman" pitchFamily="18" charset="0"/>
                      </a:endParaRPr>
                    </a:p>
                    <a:p>
                      <a:pPr marL="171450" indent="-171450">
                        <a:buFont typeface="Wingdings" panose="05000000000000000000" pitchFamily="2" charset="2"/>
                        <a:buChar char="ü"/>
                      </a:pPr>
                      <a:r>
                        <a:rPr kumimoji="0" lang="ru-RU" sz="1100" b="1" i="0" u="sng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j-ea"/>
                          <a:cs typeface="Times New Roman" pitchFamily="18" charset="0"/>
                        </a:rPr>
                        <a:t>Социальное обслуживание осуществляется поставщиками социальных услуг </a:t>
                      </a:r>
                      <a:r>
                        <a:rPr kumimoji="0" lang="ru-RU" sz="11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j-ea"/>
                          <a:cs typeface="Times New Roman" pitchFamily="18" charset="0"/>
                        </a:rPr>
                        <a:t>в </a:t>
                      </a:r>
                      <a:r>
                        <a:rPr kumimoji="0" lang="ru-RU" sz="1100" b="1" i="0" u="sng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j-ea"/>
                          <a:cs typeface="Times New Roman" pitchFamily="18" charset="0"/>
                        </a:rPr>
                        <a:t>соответствии со стандартами социальных услуг</a:t>
                      </a:r>
                      <a:r>
                        <a:rPr kumimoji="0" lang="ru-RU" sz="11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j-ea"/>
                          <a:cs typeface="Times New Roman" pitchFamily="18" charset="0"/>
                        </a:rPr>
                        <a:t>, утверждаемыми Министерством социальной политики Свердловской области.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ü"/>
                      </a:pPr>
                      <a:endParaRPr kumimoji="0" lang="ru-RU" sz="11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j-ea"/>
                        <a:cs typeface="Times New Roman" pitchFamily="18" charset="0"/>
                      </a:endParaRPr>
                    </a:p>
                    <a:p>
                      <a:pPr marL="171450" indent="-171450">
                        <a:buFont typeface="Wingdings" panose="05000000000000000000" pitchFamily="2" charset="2"/>
                        <a:buChar char="ü"/>
                      </a:pPr>
                      <a:r>
                        <a:rPr kumimoji="0" lang="ru-RU" sz="1400" b="1" i="0" u="sng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j-ea"/>
                          <a:cs typeface="Times New Roman" pitchFamily="18" charset="0"/>
                        </a:rPr>
                        <a:t>Подтверждением </a:t>
                      </a:r>
                      <a:r>
                        <a:rPr kumimoji="0" lang="ru-RU" sz="11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j-ea"/>
                          <a:cs typeface="Times New Roman" pitchFamily="18" charset="0"/>
                        </a:rPr>
                        <a:t>предоставления социальных услуг получателю является </a:t>
                      </a:r>
                      <a:r>
                        <a:rPr kumimoji="0" lang="ru-RU" sz="1400" b="1" i="0" u="sng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j-ea"/>
                          <a:cs typeface="Times New Roman" pitchFamily="18" charset="0"/>
                        </a:rPr>
                        <a:t>акт о предоставлении социальных услуг</a:t>
                      </a:r>
                      <a:r>
                        <a:rPr kumimoji="0" lang="ru-RU" sz="11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j-ea"/>
                          <a:cs typeface="Times New Roman" pitchFamily="18" charset="0"/>
                        </a:rPr>
                        <a:t>, содержащий сведения о получателе и поставщике таких услуг, видах и объеме предоставленных социальных услуг, сроках, дате и условиях предоставления. Акт о предоставлении социальных услуг подтверждается подписями поставщика и получателя социальных услуг (его законного представителя).</a:t>
                      </a:r>
                      <a:endParaRPr lang="ru-RU" sz="1100" kern="1200" baseline="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452909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1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Обеспечение порядка предоставления социальных услуг</a:t>
                      </a:r>
                      <a:endParaRPr lang="ru-RU" sz="1200" b="1" kern="1200" baseline="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ru-RU" sz="120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  <a:hlinkClick r:id="rId3"/>
                        </a:rPr>
                        <a:t>пункт 1 части первой статьи 12</a:t>
                      </a:r>
                      <a:r>
                        <a:rPr lang="ru-RU" sz="120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Федерального закона от 28 декабря 2013 года № 442-ФЗ «Об основах социального обслуживания граждан в Российской Федерации»;</a:t>
                      </a:r>
                    </a:p>
                    <a:p>
                      <a:pPr>
                        <a:buFont typeface="Arial" pitchFamily="34" charset="0"/>
                        <a:buChar char="•"/>
                      </a:pPr>
                      <a:endParaRPr lang="ru-RU" sz="1200" kern="1200" baseline="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ru-RU" sz="120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  <a:hlinkClick r:id="rId3"/>
                        </a:rPr>
                        <a:t>пункты 15–23 </a:t>
                      </a:r>
                      <a:r>
                        <a:rPr lang="ru-RU" sz="120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Порядка, утвержденного постановлением Правительства Свердловской области от 18.12.2014 № 1149-ПП.</a:t>
                      </a:r>
                    </a:p>
                    <a:p>
                      <a:pPr>
                        <a:buFont typeface="Arial" pitchFamily="34" charset="0"/>
                        <a:buNone/>
                      </a:pPr>
                      <a:endParaRPr lang="ru-RU" sz="1200" kern="1200" baseline="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>
                        <a:buFont typeface="Arial" pitchFamily="34" charset="0"/>
                        <a:buChar char="•"/>
                      </a:pPr>
                      <a:endParaRPr lang="ru-RU" sz="1600" kern="1200" baseline="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681937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Шаблон презентации на 14082013(2)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Шаблон презентации на 14082013(2)</Template>
  <TotalTime>8281</TotalTime>
  <Words>1095</Words>
  <Application>Microsoft Office PowerPoint</Application>
  <PresentationFormat>Экран (4:3)</PresentationFormat>
  <Paragraphs>76</Paragraphs>
  <Slides>9</Slides>
  <Notes>3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8" baseType="lpstr">
      <vt:lpstr>Arial</vt:lpstr>
      <vt:lpstr>Arial Black</vt:lpstr>
      <vt:lpstr>Calibri</vt:lpstr>
      <vt:lpstr>Candara</vt:lpstr>
      <vt:lpstr>Liberation Serif</vt:lpstr>
      <vt:lpstr>Symbol</vt:lpstr>
      <vt:lpstr>Times New Roman</vt:lpstr>
      <vt:lpstr>Wingdings</vt:lpstr>
      <vt:lpstr>Шаблон презентации на 14082013(2)</vt:lpstr>
      <vt:lpstr>    практика политики Свердловской области за 9 месяцев 2019 года</vt:lpstr>
      <vt:lpstr>Презентация PowerPoint</vt:lpstr>
      <vt:lpstr>О праве контролируемых лиц обратиться в контрольный (надзорный) орган с заявлением о проведении профилактического визита,  о порядке подачи и рассмотрения такого заявления</vt:lpstr>
      <vt:lpstr>Презентация PowerPoint</vt:lpstr>
      <vt:lpstr>Презентация PowerPoint</vt:lpstr>
      <vt:lpstr>Поставщик социальных услуг обеспечивает доступ к обязательным информационным разделам (подразделам) на своем официальном сайте в сети «Интернет», размещает и обновляет соответствующую информацию на своем официальном сайте согласно установленным требованиям:  а) о дате государственной регистрации, об учредителе (учредителях), о месте нахождения, филиалах (при наличии), режиме и графике работы, контактных телефонах и адресах электронной почты;  б) о структуре и органах управления организации социального обслуживания, в том числе: - наименование структурных подразделений; - фамилии, имена, отчества и должности руководителей структурных подразделений,  - положения о структурных подразделениях ; - места нахождения обособленных структурных подразделений; - адреса официальных сайтов структурных подразделений в сети «Интернет»; - адреса электронной почты структурных подразделений ;  в) о руководителе, его заместителях, руководителях филиалов организации социального обслуживания;  г) о персональном составе работников (с указанием с их согласия уровня образования, квалификации и опыта работы);</vt:lpstr>
      <vt:lpstr>д) о материально-техническом обеспечении предоставления социальных услуг (о наличии оборудованных помещений для предоставления социальных услуг по видам социальных услуг и формам социального обслуживания, в том числе библиотек, объектов спорта, наличии средств обучения и воспитания, об условиях питания и обеспечения охраны здоровья получателей социальных услуг, доступе к информационным системам в сфере социального обслуживания и сети "Интернет");   е) о перечне предоставляемых социальных услуг по видам социальных услуг и формам социального обслуживания;  ж) о порядке и условиях предоставления социальных услуг бесплатно и за плату по видам социальных услуг и формам социального обслуживания с приложением образцов договоров о предоставлении социальных услуг бесплатно и за плату;  з) о тарифах на социальные услуги по видам социальных услуг и формам социального обслуживания;  и) о численности получателей социальных услуг по формам социального обслуживания и видам социальных услуг за счет бюджетных ассигнований бюджетов субъектов Российской Федерации, численности получателей социальных услуг по формам социального обслуживания и видам социальных услуг за счет средств физических и (или) юридических лиц;  к) о количестве свободных мест для приема получателей социальных услуг по формам социального обслуживания, финансируемых за счет бюджетных ассигнований бюджетов субъектов Российской Федерации, и количестве свободных мест для приема получателей социальных услуг по формам социального обслуживания за счет средств физических и (или) юридических лиц;</vt:lpstr>
      <vt:lpstr>л) об объеме предоставляемых социальных услуг за счет бюджетных ассигнований бюджетов субъектов Российской Федерации и объеме предоставляемых социальных услуг за счет средств физических и (или) юридических лиц;  м) о наличии лицензий на осуществление деятельности, подлежащей лицензированию в соответствии с законодательством Российской Федерации (с приложением электронного образа документов);  н) о финансово-хозяйственной деятельности (с приложением электронного образа плана финансово-хозяйственной деятельности);  о) о правилах внутреннего распорядка для получателей социальных услуг, о правилах внутреннего трудового распорядка и коллективном договоре (с приложением электронного образа документов);  п) о наличии предписаний органов, осуществляющих государственный контроль в сфере социального обслуживания, и об отчетах об исполнении таких предписаний;  р) о проведении независимой оценки качества оказания услуг организациями социального обслуживания;  с) иную информацию, которая размещается, опубликовывается по решению поставщика социальных услуг и (или) размещение, опубликование которой являются обязательными в соответствии с законодательством Российской Федерации.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«Переход к программно-целевому принципу формирования бюджета Свердловской области»</dc:title>
  <dc:creator>User</dc:creator>
  <cp:lastModifiedBy>Шичкова Мария Валентиновна</cp:lastModifiedBy>
  <cp:revision>628</cp:revision>
  <cp:lastPrinted>2023-10-25T12:29:28Z</cp:lastPrinted>
  <dcterms:created xsi:type="dcterms:W3CDTF">2013-09-24T14:29:11Z</dcterms:created>
  <dcterms:modified xsi:type="dcterms:W3CDTF">2023-10-31T07:54:46Z</dcterms:modified>
</cp:coreProperties>
</file>