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712" r:id="rId1"/>
  </p:sldMasterIdLst>
  <p:notesMasterIdLst>
    <p:notesMasterId r:id="rId15"/>
  </p:notesMasterIdLst>
  <p:sldIdLst>
    <p:sldId id="256" r:id="rId2"/>
    <p:sldId id="257" r:id="rId3"/>
    <p:sldId id="258" r:id="rId4"/>
    <p:sldId id="262" r:id="rId5"/>
    <p:sldId id="261" r:id="rId6"/>
    <p:sldId id="259" r:id="rId7"/>
    <p:sldId id="260" r:id="rId8"/>
    <p:sldId id="263" r:id="rId9"/>
    <p:sldId id="264" r:id="rId10"/>
    <p:sldId id="265" r:id="rId11"/>
    <p:sldId id="267" r:id="rId12"/>
    <p:sldId id="266" r:id="rId13"/>
    <p:sldId id="268" r:id="rId14"/>
  </p:sldIdLst>
  <p:sldSz cx="9144000" cy="5143500" type="screen16x9"/>
  <p:notesSz cx="6858000" cy="9144000"/>
  <p:embeddedFontLst>
    <p:embeddedFont>
      <p:font typeface="Century Gothic" pitchFamily="34" charset="0"/>
      <p:regular r:id="rId16"/>
      <p:bold r:id="rId17"/>
      <p:italic r:id="rId18"/>
      <p:boldItalic r:id="rId19"/>
    </p:embeddedFont>
    <p:embeddedFont>
      <p:font typeface="Pacifico" charset="-52"/>
      <p:regular r:id="rId20"/>
    </p:embeddedFont>
    <p:embeddedFont>
      <p:font typeface="Oswald" charset="0"/>
      <p:regular r:id="rId21"/>
    </p:embeddedFont>
    <p:embeddedFont>
      <p:font typeface="Comfortaa" charset="0"/>
      <p:regular r:id="rId22"/>
      <p:bold r:id="rId23"/>
    </p:embeddedFont>
    <p:embeddedFont>
      <p:font typeface="Wingdings 3" pitchFamily="18" charset="2"/>
      <p:regular r:id="rId24"/>
    </p:embeddedFont>
    <p:embeddedFont>
      <p:font typeface="Caveat" charset="0"/>
      <p:regular r:id="rId25"/>
      <p:bold r:id="rId26"/>
    </p:embeddedFont>
    <p:embeddedFont>
      <p:font typeface="Comic Sans MS" pitchFamily="66" charset="0"/>
      <p:regular r:id="rId27"/>
      <p:bold r:id="rId28"/>
      <p:italic r:id="rId29"/>
      <p:boldItalic r:id="rId30"/>
    </p:embeddedFont>
    <p:embeddedFont>
      <p:font typeface="Lobster" charset="-52"/>
      <p:regular r:id="rId31"/>
    </p:embeddedFont>
    <p:embeddedFont>
      <p:font typeface="Tahoma" pitchFamily="34" charset="0"/>
      <p:regular r:id="rId32"/>
      <p:bold r:id="rId33"/>
    </p:embeddedFont>
    <p:embeddedFont>
      <p:font typeface="Brasileiro One" charset="0"/>
      <p:regular r:id="rId34"/>
    </p:embeddedFont>
    <p:embeddedFont>
      <p:font typeface="times" pitchFamily="18" charset="0"/>
      <p:regular r:id="rId35"/>
      <p:bold r:id="rId36"/>
      <p:italic r:id="rId37"/>
      <p:boldItalic r:id="rId3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710D0D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 varScale="1">
        <p:scale>
          <a:sx n="115" d="100"/>
          <a:sy n="115" d="100"/>
        </p:scale>
        <p:origin x="-678" y="-1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font" Target="fonts/font11.fntdata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34" Type="http://schemas.openxmlformats.org/officeDocument/2006/relationships/font" Target="fonts/font19.fntdata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font" Target="fonts/font10.fntdata"/><Relationship Id="rId33" Type="http://schemas.openxmlformats.org/officeDocument/2006/relationships/font" Target="fonts/font18.fntdata"/><Relationship Id="rId38" Type="http://schemas.openxmlformats.org/officeDocument/2006/relationships/font" Target="fonts/font23.fntdata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29" Type="http://schemas.openxmlformats.org/officeDocument/2006/relationships/font" Target="fonts/font14.fntdata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9.fntdata"/><Relationship Id="rId32" Type="http://schemas.openxmlformats.org/officeDocument/2006/relationships/font" Target="fonts/font17.fntdata"/><Relationship Id="rId37" Type="http://schemas.openxmlformats.org/officeDocument/2006/relationships/font" Target="fonts/font22.fntdata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8.fntdata"/><Relationship Id="rId28" Type="http://schemas.openxmlformats.org/officeDocument/2006/relationships/font" Target="fonts/font13.fntdata"/><Relationship Id="rId36" Type="http://schemas.openxmlformats.org/officeDocument/2006/relationships/font" Target="fonts/font21.fntdata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31" Type="http://schemas.openxmlformats.org/officeDocument/2006/relationships/font" Target="fonts/font1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7.fntdata"/><Relationship Id="rId27" Type="http://schemas.openxmlformats.org/officeDocument/2006/relationships/font" Target="fonts/font12.fntdata"/><Relationship Id="rId30" Type="http://schemas.openxmlformats.org/officeDocument/2006/relationships/font" Target="fonts/font15.fntdata"/><Relationship Id="rId35" Type="http://schemas.openxmlformats.org/officeDocument/2006/relationships/font" Target="fonts/font20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xmlns="" val="2822482184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19933711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2459516e217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2459516e217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22106141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g1d380ebb1053befb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6" name="Google Shape;66;g1d380ebb1053befb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562071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2459516e217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2459516e217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11422918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2459516e217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2459516e217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67878741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g1d380ebb1053befb_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5" name="Google Shape;75;g1d380ebb1053befb_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17841754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g1d380ebb1053befb_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1" name="Google Shape;81;g1d380ebb1053befb_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24174728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g1d380ebb1053befb_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1" name="Google Shape;81;g1d380ebb1053befb_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267092083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g1d380ebb1053befb_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1" name="Google Shape;81;g1d380ebb1053befb_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27528195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g1d380ebb1053befb_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1" name="Google Shape;81;g1d380ebb1053befb_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119076498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g1d380ebb1053befb_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1" name="Google Shape;81;g1d380ebb1053befb_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4704356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g1d380ebb1053befb_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1" name="Google Shape;81;g1d380ebb1053befb_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21659215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3159" y="514350"/>
            <a:ext cx="6000750" cy="2228851"/>
          </a:xfrm>
        </p:spPr>
        <p:txBody>
          <a:bodyPr anchor="b">
            <a:normAutofit/>
          </a:bodyPr>
          <a:lstStyle>
            <a:lvl1pPr algn="l">
              <a:defRPr sz="36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13159" y="2882900"/>
            <a:ext cx="4800600" cy="1460500"/>
          </a:xfrm>
        </p:spPr>
        <p:txBody>
          <a:bodyPr anchor="t">
            <a:normAutofit/>
          </a:bodyPr>
          <a:lstStyle>
            <a:lvl1pPr marL="0" indent="0" algn="l">
              <a:buNone/>
              <a:defRPr sz="1575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10/5/2023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ru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6171009" y="6350"/>
            <a:ext cx="2857500" cy="28575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4581128" y="68659"/>
            <a:ext cx="4560491" cy="456049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5426869" y="171450"/>
            <a:ext cx="3714750" cy="371475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5501878" y="24209"/>
            <a:ext cx="3639742" cy="3639742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5884070" y="457201"/>
            <a:ext cx="3257549" cy="325754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463225244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D3E9E-A95C-48F2-B4BF-A71542E0BE9A}" type="datetimeFigureOut">
              <a:rPr lang="en-US" smtClean="0"/>
              <a:pPr/>
              <a:t>10/5/2023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ru"/>
          </a:p>
        </p:txBody>
      </p:sp>
    </p:spTree>
    <p:extLst>
      <p:ext uri="{BB962C8B-B14F-4D97-AF65-F5344CB8AC3E}">
        <p14:creationId xmlns:p14="http://schemas.microsoft.com/office/powerpoint/2010/main" xmlns="" val="971599197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59" y="1504950"/>
            <a:ext cx="6400801" cy="1711200"/>
          </a:xfrm>
        </p:spPr>
        <p:txBody>
          <a:bodyPr anchor="b">
            <a:normAutofit/>
          </a:bodyPr>
          <a:lstStyle>
            <a:lvl1pPr algn="l">
              <a:defRPr sz="27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60" y="3371850"/>
            <a:ext cx="6400800" cy="112395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10/5/2023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ru"/>
          </a:p>
        </p:txBody>
      </p:sp>
    </p:spTree>
    <p:extLst>
      <p:ext uri="{BB962C8B-B14F-4D97-AF65-F5344CB8AC3E}">
        <p14:creationId xmlns:p14="http://schemas.microsoft.com/office/powerpoint/2010/main" xmlns="" val="4071353613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3159" y="514351"/>
            <a:ext cx="3703241" cy="271145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56100" y="514351"/>
            <a:ext cx="3700859" cy="271145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952B5-7A2F-4CC8-B7CE-9234E21C2837}" type="datetimeFigureOut">
              <a:rPr lang="en-US" smtClean="0"/>
              <a:pPr/>
              <a:t>10/5/2023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ru"/>
          </a:p>
        </p:txBody>
      </p:sp>
    </p:spTree>
    <p:extLst>
      <p:ext uri="{BB962C8B-B14F-4D97-AF65-F5344CB8AC3E}">
        <p14:creationId xmlns:p14="http://schemas.microsoft.com/office/powerpoint/2010/main" xmlns="" val="1743126259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061" y="514350"/>
            <a:ext cx="3487340" cy="432197"/>
          </a:xfrm>
        </p:spPr>
        <p:txBody>
          <a:bodyPr anchor="b">
            <a:no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3159" y="952897"/>
            <a:ext cx="3703241" cy="2272904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59299" y="514350"/>
            <a:ext cx="3498851" cy="432197"/>
          </a:xfrm>
        </p:spPr>
        <p:txBody>
          <a:bodyPr anchor="b">
            <a:no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354909" y="946546"/>
            <a:ext cx="3696891" cy="2272904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DA07A-9201-4B4B-BAF2-015AFA30F520}" type="datetimeFigureOut">
              <a:rPr lang="en-US" smtClean="0"/>
              <a:pPr/>
              <a:t>10/5/2023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ru"/>
          </a:p>
        </p:txBody>
      </p:sp>
    </p:spTree>
    <p:extLst>
      <p:ext uri="{BB962C8B-B14F-4D97-AF65-F5344CB8AC3E}">
        <p14:creationId xmlns:p14="http://schemas.microsoft.com/office/powerpoint/2010/main" xmlns="" val="799177463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7E00A-486F-4252-8B1D-E32645521F49}" type="datetimeFigureOut">
              <a:rPr lang="en-US" smtClean="0"/>
              <a:pPr/>
              <a:t>10/5/2023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ru"/>
          </a:p>
        </p:txBody>
      </p:sp>
    </p:spTree>
    <p:extLst>
      <p:ext uri="{BB962C8B-B14F-4D97-AF65-F5344CB8AC3E}">
        <p14:creationId xmlns:p14="http://schemas.microsoft.com/office/powerpoint/2010/main" xmlns="" val="2491374564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F5F92-E675-4B36-9A60-69A962A68675}" type="datetimeFigureOut">
              <a:rPr lang="en-US" smtClean="0"/>
              <a:pPr/>
              <a:t>10/5/2023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ru"/>
          </a:p>
        </p:txBody>
      </p:sp>
    </p:spTree>
    <p:extLst>
      <p:ext uri="{BB962C8B-B14F-4D97-AF65-F5344CB8AC3E}">
        <p14:creationId xmlns:p14="http://schemas.microsoft.com/office/powerpoint/2010/main" xmlns="" val="2263711248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3759" y="514350"/>
            <a:ext cx="2743200" cy="1028700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3159" y="514350"/>
            <a:ext cx="4457701" cy="398145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3759" y="1657350"/>
            <a:ext cx="2743200" cy="156845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E2C9B-5FA2-460D-9BE7-B0812FC2A6FF}" type="datetimeFigureOut">
              <a:rPr lang="en-US" smtClean="0"/>
              <a:pPr/>
              <a:t>10/5/2023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ru"/>
          </a:p>
        </p:txBody>
      </p:sp>
    </p:spTree>
    <p:extLst>
      <p:ext uri="{BB962C8B-B14F-4D97-AF65-F5344CB8AC3E}">
        <p14:creationId xmlns:p14="http://schemas.microsoft.com/office/powerpoint/2010/main" xmlns="" val="3011061885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42109" y="1085850"/>
            <a:ext cx="4514850" cy="857250"/>
          </a:xfrm>
        </p:spPr>
        <p:txBody>
          <a:bodyPr anchor="b">
            <a:normAutofit/>
          </a:bodyPr>
          <a:lstStyle>
            <a:lvl1pPr algn="l">
              <a:defRPr sz="21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1759" y="685800"/>
            <a:ext cx="2460731" cy="3429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542109" y="2082800"/>
            <a:ext cx="4516041" cy="1536700"/>
          </a:xfrm>
        </p:spPr>
        <p:txBody>
          <a:bodyPr anchor="t">
            <a:normAutofit/>
          </a:bodyPr>
          <a:lstStyle>
            <a:lvl1pPr marL="0" indent="0"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10/5/2023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ru"/>
          </a:p>
        </p:txBody>
      </p:sp>
    </p:spTree>
    <p:extLst>
      <p:ext uri="{BB962C8B-B14F-4D97-AF65-F5344CB8AC3E}">
        <p14:creationId xmlns:p14="http://schemas.microsoft.com/office/powerpoint/2010/main" xmlns="" val="3349143603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14350" y="400050"/>
            <a:ext cx="8114109" cy="234315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685801" y="2882900"/>
            <a:ext cx="6228158" cy="3429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200"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10/5/2023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ru"/>
          </a:p>
        </p:txBody>
      </p:sp>
    </p:spTree>
    <p:extLst>
      <p:ext uri="{BB962C8B-B14F-4D97-AF65-F5344CB8AC3E}">
        <p14:creationId xmlns:p14="http://schemas.microsoft.com/office/powerpoint/2010/main" xmlns="" val="3017387866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60" y="514350"/>
            <a:ext cx="7543800" cy="2057400"/>
          </a:xfrm>
        </p:spPr>
        <p:txBody>
          <a:bodyPr anchor="ctr">
            <a:normAutofit/>
          </a:bodyPr>
          <a:lstStyle>
            <a:lvl1pPr algn="l">
              <a:defRPr sz="24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086100"/>
            <a:ext cx="6401991" cy="1409700"/>
          </a:xfrm>
        </p:spPr>
        <p:txBody>
          <a:bodyPr anchor="ctr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10/5/2023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ru"/>
          </a:p>
        </p:txBody>
      </p:sp>
    </p:spTree>
    <p:extLst>
      <p:ext uri="{BB962C8B-B14F-4D97-AF65-F5344CB8AC3E}">
        <p14:creationId xmlns:p14="http://schemas.microsoft.com/office/powerpoint/2010/main" xmlns="" val="1184889671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9" y="514350"/>
            <a:ext cx="6858001" cy="2057400"/>
          </a:xfrm>
        </p:spPr>
        <p:txBody>
          <a:bodyPr anchor="ctr">
            <a:normAutofit/>
          </a:bodyPr>
          <a:lstStyle>
            <a:lvl1pPr algn="l">
              <a:defRPr sz="24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84659" y="2571750"/>
            <a:ext cx="6400800" cy="28575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60" y="3225801"/>
            <a:ext cx="6400800" cy="1263649"/>
          </a:xfrm>
        </p:spPr>
        <p:txBody>
          <a:bodyPr anchor="ctr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10/5/2023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ru"/>
          </a:p>
        </p:txBody>
      </p:sp>
      <p:sp>
        <p:nvSpPr>
          <p:cNvPr id="14" name="TextBox 13"/>
          <p:cNvSpPr txBox="1"/>
          <p:nvPr/>
        </p:nvSpPr>
        <p:spPr>
          <a:xfrm>
            <a:off x="398859" y="60916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714059" y="2076451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3509965435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59" y="2571750"/>
            <a:ext cx="6400800" cy="1273050"/>
          </a:xfrm>
        </p:spPr>
        <p:txBody>
          <a:bodyPr anchor="b">
            <a:normAutofit/>
          </a:bodyPr>
          <a:lstStyle>
            <a:lvl1pPr algn="l">
              <a:defRPr sz="24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8" y="3849736"/>
            <a:ext cx="6401993" cy="645300"/>
          </a:xfrm>
        </p:spPr>
        <p:txBody>
          <a:bodyPr anchor="t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10/5/2023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ru"/>
          </a:p>
        </p:txBody>
      </p:sp>
    </p:spTree>
    <p:extLst>
      <p:ext uri="{BB962C8B-B14F-4D97-AF65-F5344CB8AC3E}">
        <p14:creationId xmlns:p14="http://schemas.microsoft.com/office/powerpoint/2010/main" xmlns="" val="4092415173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60" y="514350"/>
            <a:ext cx="6858000" cy="2057400"/>
          </a:xfrm>
        </p:spPr>
        <p:txBody>
          <a:bodyPr anchor="ctr">
            <a:normAutofit/>
          </a:bodyPr>
          <a:lstStyle>
            <a:lvl1pPr algn="l">
              <a:defRPr sz="24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3159" y="2946400"/>
            <a:ext cx="6400801" cy="7874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18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733800"/>
            <a:ext cx="6400801" cy="76200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10/5/2023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ru"/>
          </a:p>
        </p:txBody>
      </p:sp>
      <p:sp>
        <p:nvSpPr>
          <p:cNvPr id="11" name="TextBox 10"/>
          <p:cNvSpPr txBox="1"/>
          <p:nvPr/>
        </p:nvSpPr>
        <p:spPr>
          <a:xfrm>
            <a:off x="398859" y="60916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714059" y="2076451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3763093162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60" y="514350"/>
            <a:ext cx="7543800" cy="20574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3159" y="2946401"/>
            <a:ext cx="6400800" cy="62865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18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575049"/>
            <a:ext cx="6400801" cy="92075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10/5/2023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ru"/>
          </a:p>
        </p:txBody>
      </p:sp>
    </p:spTree>
    <p:extLst>
      <p:ext uri="{BB962C8B-B14F-4D97-AF65-F5344CB8AC3E}">
        <p14:creationId xmlns:p14="http://schemas.microsoft.com/office/powerpoint/2010/main" xmlns="" val="2427623723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E5243-F52A-4D37-9694-EB26C6C31910}" type="datetimeFigureOut">
              <a:rPr lang="en-US" smtClean="0"/>
              <a:pPr/>
              <a:t>10/5/2023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ru"/>
          </a:p>
        </p:txBody>
      </p:sp>
    </p:spTree>
    <p:extLst>
      <p:ext uri="{BB962C8B-B14F-4D97-AF65-F5344CB8AC3E}">
        <p14:creationId xmlns:p14="http://schemas.microsoft.com/office/powerpoint/2010/main" xmlns="" val="3320452479"/>
      </p:ext>
    </p:extLst>
  </p:cSld>
  <p:clrMapOvr>
    <a:masterClrMapping/>
  </p:clrMapOvr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3909" y="514350"/>
            <a:ext cx="1543050" cy="3429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4350" y="514350"/>
            <a:ext cx="5867400" cy="398145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7B6E1-634A-48DC-9E8B-D894023267EF}" type="datetimeFigureOut">
              <a:rPr lang="en-US" smtClean="0"/>
              <a:pPr/>
              <a:t>10/5/2023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ru"/>
          </a:p>
        </p:txBody>
      </p:sp>
    </p:spTree>
    <p:extLst>
      <p:ext uri="{BB962C8B-B14F-4D97-AF65-F5344CB8AC3E}">
        <p14:creationId xmlns:p14="http://schemas.microsoft.com/office/powerpoint/2010/main" xmlns="" val="2941759441"/>
      </p:ext>
    </p:extLst>
  </p:cSld>
  <p:clrMapOvr>
    <a:masterClrMapping/>
  </p:clrMapOvr>
  <p:hf sldNum="0" hdr="0" ft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xmlns="" val="340221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905227" y="2222500"/>
            <a:ext cx="2236394" cy="2406650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3159" y="3365499"/>
            <a:ext cx="6400800" cy="11303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514351"/>
            <a:ext cx="6400800" cy="27114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28309" y="4629150"/>
            <a:ext cx="1200150" cy="273844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75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5586B75A-687E-405C-8A0B-8D00578BA2C3}" type="datetimeFigureOut">
              <a:rPr lang="en-US" smtClean="0"/>
              <a:pPr/>
              <a:t>10/5/2023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13159" y="4629150"/>
            <a:ext cx="5657850" cy="273844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75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2400" y="4183857"/>
            <a:ext cx="856684" cy="50244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4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ru"/>
          </a:p>
        </p:txBody>
      </p:sp>
    </p:spTree>
    <p:extLst>
      <p:ext uri="{BB962C8B-B14F-4D97-AF65-F5344CB8AC3E}">
        <p14:creationId xmlns:p14="http://schemas.microsoft.com/office/powerpoint/2010/main" xmlns="" val="385940094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  <p:sldLayoutId id="2147483718" r:id="rId6"/>
    <p:sldLayoutId id="2147483719" r:id="rId7"/>
    <p:sldLayoutId id="2147483720" r:id="rId8"/>
    <p:sldLayoutId id="2147483721" r:id="rId9"/>
    <p:sldLayoutId id="2147483722" r:id="rId10"/>
    <p:sldLayoutId id="2147483723" r:id="rId11"/>
    <p:sldLayoutId id="2147483724" r:id="rId12"/>
    <p:sldLayoutId id="2147483725" r:id="rId13"/>
    <p:sldLayoutId id="2147483726" r:id="rId14"/>
    <p:sldLayoutId id="2147483727" r:id="rId15"/>
    <p:sldLayoutId id="2147483728" r:id="rId16"/>
    <p:sldLayoutId id="2147483729" r:id="rId17"/>
    <p:sldLayoutId id="2147483730" r:id="rId18"/>
  </p:sldLayoutIdLst>
  <p:hf sldNum="0" hdr="0" ftr="0" dt="0"/>
  <p:txStyles>
    <p:titleStyle>
      <a:lvl1pPr algn="l" defTabSz="342900" rtl="0" eaLnBrk="1" latinLnBrk="0" hangingPunct="1">
        <a:spcBef>
          <a:spcPct val="0"/>
        </a:spcBef>
        <a:buNone/>
        <a:defRPr sz="27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143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5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3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9001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2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157288" indent="-128588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1500188" indent="-128588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Relationship Id="rId9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3"/>
          <p:cNvSpPr txBox="1">
            <a:spLocks noGrp="1"/>
          </p:cNvSpPr>
          <p:nvPr>
            <p:ph type="subTitle" idx="1"/>
          </p:nvPr>
        </p:nvSpPr>
        <p:spPr>
          <a:xfrm>
            <a:off x="0" y="290945"/>
            <a:ext cx="9033300" cy="473538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dirty="0" smtClean="0">
                <a:solidFill>
                  <a:srgbClr val="710D0D"/>
                </a:solidFill>
              </a:rPr>
              <a:t>ГАУ «КЦСОН города Каменска-Уральского»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dirty="0" smtClean="0">
                <a:solidFill>
                  <a:srgbClr val="710D0D"/>
                </a:solidFill>
              </a:rPr>
              <a:t>Школа пожилого возраста </a:t>
            </a:r>
            <a:r>
              <a:rPr lang="ru" dirty="0" smtClean="0">
                <a:solidFill>
                  <a:srgbClr val="710D0D"/>
                </a:solidFill>
              </a:rPr>
              <a:t>по направлению</a:t>
            </a:r>
            <a:r>
              <a:rPr lang="ru" dirty="0">
                <a:solidFill>
                  <a:srgbClr val="710D0D"/>
                </a:solidFill>
              </a:rPr>
              <a:t>:</a:t>
            </a:r>
            <a:endParaRPr dirty="0">
              <a:solidFill>
                <a:srgbClr val="710D0D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800" dirty="0">
                <a:solidFill>
                  <a:srgbClr val="710D0D"/>
                </a:solidFill>
                <a:latin typeface="Pacifico"/>
                <a:ea typeface="Pacifico"/>
                <a:cs typeface="Pacifico"/>
                <a:sym typeface="Pacifico"/>
              </a:rPr>
              <a:t>ТВОРЧЕСКАЯ И ПРИКЛАДНАЯ</a:t>
            </a:r>
            <a:endParaRPr sz="2800" dirty="0">
              <a:solidFill>
                <a:srgbClr val="710D0D"/>
              </a:solidFill>
              <a:latin typeface="Pacifico"/>
              <a:ea typeface="Pacifico"/>
              <a:cs typeface="Pacifico"/>
              <a:sym typeface="Pacifico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dirty="0" smtClean="0">
                <a:solidFill>
                  <a:srgbClr val="710D0D"/>
                </a:solidFill>
                <a:latin typeface="Pacifico"/>
                <a:ea typeface="Pacifico"/>
                <a:cs typeface="Pacifico"/>
                <a:sym typeface="Pacifico"/>
              </a:rPr>
              <a:t>Д</a:t>
            </a:r>
            <a:r>
              <a:rPr lang="ru" sz="2400" dirty="0" smtClean="0">
                <a:solidFill>
                  <a:srgbClr val="710D0D"/>
                </a:solidFill>
                <a:latin typeface="Pacifico"/>
                <a:ea typeface="Pacifico"/>
                <a:cs typeface="Pacifico"/>
                <a:sym typeface="Pacifico"/>
              </a:rPr>
              <a:t>еятельность</a:t>
            </a:r>
          </a:p>
          <a:p>
            <a:pPr lvl="0" algn="ctr">
              <a:spcBef>
                <a:spcPts val="0"/>
              </a:spcBef>
              <a:spcAft>
                <a:spcPts val="0"/>
              </a:spcAft>
            </a:pPr>
            <a:r>
              <a:rPr lang="ru" sz="2400" b="1" dirty="0" smtClean="0">
                <a:solidFill>
                  <a:srgbClr val="CC0000"/>
                </a:solidFill>
                <a:latin typeface="Oswald"/>
                <a:ea typeface="Oswald"/>
                <a:cs typeface="Oswald"/>
                <a:sym typeface="Oswald"/>
              </a:rPr>
              <a:t>Тема: «ОСНОВЫ </a:t>
            </a:r>
            <a:r>
              <a:rPr lang="ru" sz="2400" b="1" dirty="0" smtClean="0">
                <a:solidFill>
                  <a:srgbClr val="CC0000"/>
                </a:solidFill>
                <a:latin typeface="Oswald"/>
                <a:ea typeface="Oswald"/>
                <a:cs typeface="Oswald"/>
                <a:sym typeface="Oswald"/>
              </a:rPr>
              <a:t>И ТЕХНИКА ПЛЕТЕНИЯ ИЗ </a:t>
            </a:r>
            <a:r>
              <a:rPr lang="ru" sz="2400" b="1" i="1" dirty="0" smtClean="0">
                <a:solidFill>
                  <a:srgbClr val="CC0000"/>
                </a:solidFill>
                <a:latin typeface="Oswald"/>
                <a:ea typeface="Oswald"/>
                <a:cs typeface="Oswald"/>
                <a:sym typeface="Oswald"/>
              </a:rPr>
              <a:t>Д Ж У Т </a:t>
            </a:r>
            <a:r>
              <a:rPr lang="ru" sz="2400" b="1" i="1" dirty="0" smtClean="0">
                <a:solidFill>
                  <a:srgbClr val="CC0000"/>
                </a:solidFill>
                <a:latin typeface="Oswald"/>
                <a:ea typeface="Oswald"/>
                <a:cs typeface="Oswald"/>
                <a:sym typeface="Oswald"/>
              </a:rPr>
              <a:t>А»</a:t>
            </a:r>
            <a:endParaRPr sz="2400" dirty="0">
              <a:solidFill>
                <a:srgbClr val="710D0D"/>
              </a:solidFill>
              <a:latin typeface="Pacifico"/>
              <a:ea typeface="Pacifico"/>
              <a:cs typeface="Pacifico"/>
              <a:sym typeface="Pacifico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900" dirty="0">
                <a:solidFill>
                  <a:srgbClr val="710D0D"/>
                </a:solidFill>
                <a:latin typeface="Comfortaa"/>
                <a:ea typeface="Comfortaa"/>
                <a:cs typeface="Comfortaa"/>
                <a:sym typeface="Comfortaa"/>
              </a:rPr>
              <a:t>Руководитель-специалист по социальной работе Соломеина А.А.</a:t>
            </a:r>
            <a:endParaRPr sz="1900" dirty="0">
              <a:solidFill>
                <a:srgbClr val="710D0D"/>
              </a:solidFill>
              <a:latin typeface="Comfortaa"/>
              <a:ea typeface="Comfortaa"/>
              <a:cs typeface="Comfortaa"/>
              <a:sym typeface="Comfortaa"/>
            </a:endParaRPr>
          </a:p>
        </p:txBody>
      </p:sp>
      <p:pic>
        <p:nvPicPr>
          <p:cNvPr id="56" name="Google Shape;56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87732" y="2560319"/>
            <a:ext cx="6457170" cy="223404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4"/>
          <p:cNvSpPr txBox="1">
            <a:spLocks noGrp="1"/>
          </p:cNvSpPr>
          <p:nvPr>
            <p:ph type="title"/>
          </p:nvPr>
        </p:nvSpPr>
        <p:spPr>
          <a:xfrm>
            <a:off x="311700" y="265825"/>
            <a:ext cx="8109000" cy="903099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lvl="0"/>
            <a:r>
              <a:rPr lang="ru" b="1" dirty="0" smtClean="0">
                <a:solidFill>
                  <a:srgbClr val="CC0000"/>
                </a:solidFill>
                <a:latin typeface="Oswald"/>
                <a:ea typeface="Oswald"/>
                <a:cs typeface="Oswald"/>
                <a:sym typeface="Oswald"/>
              </a:rPr>
              <a:t>**** </a:t>
            </a:r>
            <a:r>
              <a:rPr lang="ru" b="1" dirty="0">
                <a:solidFill>
                  <a:srgbClr val="0000FF"/>
                </a:solidFill>
                <a:latin typeface="Oswald"/>
                <a:ea typeface="Oswald"/>
                <a:cs typeface="Oswald"/>
                <a:sym typeface="Oswald"/>
              </a:rPr>
              <a:t>Занятие №1</a:t>
            </a:r>
            <a:endParaRPr b="1" dirty="0">
              <a:solidFill>
                <a:srgbClr val="CC0000"/>
              </a:solidFill>
              <a:latin typeface="Oswald"/>
              <a:ea typeface="Oswald"/>
              <a:cs typeface="Oswald"/>
              <a:sym typeface="Oswal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911" b="1" dirty="0">
                <a:solidFill>
                  <a:srgbClr val="0000FF"/>
                </a:solidFill>
                <a:latin typeface="Oswald"/>
                <a:ea typeface="Oswald"/>
                <a:cs typeface="Oswald"/>
                <a:sym typeface="Oswald"/>
              </a:rPr>
              <a:t>                                                       </a:t>
            </a:r>
            <a:endParaRPr sz="1911" b="1" dirty="0">
              <a:solidFill>
                <a:srgbClr val="0000FF"/>
              </a:solidFill>
              <a:latin typeface="Oswald"/>
              <a:ea typeface="Oswald"/>
              <a:cs typeface="Oswald"/>
              <a:sym typeface="Oswald"/>
            </a:endParaRPr>
          </a:p>
        </p:txBody>
      </p:sp>
      <p:sp>
        <p:nvSpPr>
          <p:cNvPr id="62" name="Google Shape;62;p14"/>
          <p:cNvSpPr txBox="1">
            <a:spLocks noGrp="1"/>
          </p:cNvSpPr>
          <p:nvPr>
            <p:ph type="body" idx="1"/>
          </p:nvPr>
        </p:nvSpPr>
        <p:spPr>
          <a:xfrm>
            <a:off x="145675" y="1470581"/>
            <a:ext cx="9144000" cy="361834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ru" b="1" dirty="0" smtClean="0">
              <a:solidFill>
                <a:schemeClr val="accent5">
                  <a:lumMod val="40000"/>
                  <a:lumOff val="60000"/>
                </a:schemeClr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1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ДЖУТ-род кустарников,полукустарников </a:t>
            </a:r>
            <a:r>
              <a:rPr lang="ru" b="1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и трав семейства Мальвовые,прядильная культура, от которой получают одноименное волокно. Около 75 видов произростает в тропиках Азии,Африки,Америки и Австралии.</a:t>
            </a:r>
            <a:endParaRPr b="1" dirty="0">
              <a:solidFill>
                <a:schemeClr val="accent5">
                  <a:lumMod val="40000"/>
                  <a:lumOff val="60000"/>
                </a:schemeClr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b="1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Джут-это южное растение, стебли и листья которого составляют лубяные волокна. Издавна из стеблей делают мешковину, раз-</a:t>
            </a:r>
            <a:endParaRPr b="1" dirty="0">
              <a:solidFill>
                <a:schemeClr val="accent5">
                  <a:lumMod val="40000"/>
                  <a:lumOff val="60000"/>
                </a:schemeClr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b="1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личные виды канатов.В настоящее время лубяное </a:t>
            </a:r>
            <a:endParaRPr b="1" dirty="0">
              <a:solidFill>
                <a:schemeClr val="accent5">
                  <a:lumMod val="40000"/>
                  <a:lumOff val="60000"/>
                </a:schemeClr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b="1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сырье научились перерабатывать по новым техноло</a:t>
            </a:r>
            <a:endParaRPr b="1" dirty="0">
              <a:solidFill>
                <a:schemeClr val="accent5">
                  <a:lumMod val="40000"/>
                  <a:lumOff val="60000"/>
                </a:schemeClr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b="1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гиям. В результате получается современная прочная</a:t>
            </a:r>
            <a:endParaRPr b="1" dirty="0">
              <a:solidFill>
                <a:schemeClr val="accent5">
                  <a:lumMod val="40000"/>
                  <a:lumOff val="60000"/>
                </a:schemeClr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ru" b="1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ткань, сохранившая название-ДЖУТ.</a:t>
            </a:r>
            <a:endParaRPr b="1" dirty="0">
              <a:solidFill>
                <a:schemeClr val="accent5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63" name="Google Shape;63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247664" y="2953637"/>
            <a:ext cx="2439750" cy="20578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5"/>
          <p:cNvSpPr txBox="1">
            <a:spLocks noGrp="1"/>
          </p:cNvSpPr>
          <p:nvPr>
            <p:ph type="title"/>
          </p:nvPr>
        </p:nvSpPr>
        <p:spPr>
          <a:xfrm>
            <a:off x="257075" y="126425"/>
            <a:ext cx="8520600" cy="612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1">
                <a:solidFill>
                  <a:srgbClr val="990000"/>
                </a:solidFill>
                <a:latin typeface="Oswald"/>
                <a:ea typeface="Oswald"/>
                <a:cs typeface="Oswald"/>
                <a:sym typeface="Oswald"/>
              </a:rPr>
              <a:t>    ТЕХНОЛОГИЯ изготовления ДЖУТОВОЙ ТКАНИ.</a:t>
            </a:r>
            <a:endParaRPr b="1">
              <a:solidFill>
                <a:srgbClr val="990000"/>
              </a:solidFill>
              <a:latin typeface="Oswald"/>
              <a:ea typeface="Oswald"/>
              <a:cs typeface="Oswald"/>
              <a:sym typeface="Oswald"/>
            </a:endParaRPr>
          </a:p>
        </p:txBody>
      </p:sp>
      <p:sp>
        <p:nvSpPr>
          <p:cNvPr id="69" name="Google Shape;69;p15"/>
          <p:cNvSpPr txBox="1">
            <a:spLocks noGrp="1"/>
          </p:cNvSpPr>
          <p:nvPr>
            <p:ph type="body" idx="1"/>
          </p:nvPr>
        </p:nvSpPr>
        <p:spPr>
          <a:xfrm>
            <a:off x="257075" y="550832"/>
            <a:ext cx="8545090" cy="377607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47500" lnSpcReduction="2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4500" b="1" dirty="0" smtClean="0">
                <a:solidFill>
                  <a:srgbClr val="660000"/>
                </a:solidFill>
                <a:latin typeface="Oswald"/>
                <a:ea typeface="Oswald"/>
                <a:cs typeface="Oswald"/>
                <a:sym typeface="Oswald"/>
              </a:rPr>
              <a:t>Сбор</a:t>
            </a:r>
            <a:r>
              <a:rPr lang="ru" sz="4500" b="1" dirty="0">
                <a:solidFill>
                  <a:srgbClr val="660000"/>
                </a:solidFill>
                <a:latin typeface="Oswald"/>
                <a:ea typeface="Oswald"/>
                <a:cs typeface="Oswald"/>
                <a:sym typeface="Oswald"/>
              </a:rPr>
              <a:t>, переработка зеленой массы-это тяжелый ручной труд. Он состоит из нескольких этапров: *срезание стеблей; *формирование связанных снопов; *выдерживание их в поле в течение 3 дней; *вымачивание в воде на протяжении двух недель; *отделение лубяных волокон от основы стебля; * просушивание их в развешенном состоянии; *сортировка; *укладывание в связки.</a:t>
            </a:r>
            <a:endParaRPr sz="4500" b="1" dirty="0">
              <a:solidFill>
                <a:srgbClr val="660000"/>
              </a:solidFill>
              <a:latin typeface="Oswald"/>
              <a:ea typeface="Oswald"/>
              <a:cs typeface="Oswald"/>
              <a:sym typeface="Oswald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4500" b="1" dirty="0">
                <a:solidFill>
                  <a:srgbClr val="660000"/>
                </a:solidFill>
                <a:latin typeface="Oswald"/>
                <a:ea typeface="Oswald"/>
                <a:cs typeface="Oswald"/>
                <a:sym typeface="Oswald"/>
              </a:rPr>
              <a:t>После всего цикла работ готовое сырье поступает на фабрики, производящие ткань.</a:t>
            </a:r>
            <a:endParaRPr sz="4500" b="1" dirty="0">
              <a:solidFill>
                <a:srgbClr val="CC0000"/>
              </a:solidFill>
              <a:latin typeface="Oswald"/>
              <a:ea typeface="Oswald"/>
              <a:cs typeface="Oswald"/>
              <a:sym typeface="Oswald"/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ru" b="1" dirty="0">
                <a:solidFill>
                  <a:srgbClr val="CC0000"/>
                </a:solidFill>
                <a:latin typeface="Oswald"/>
                <a:ea typeface="Oswald"/>
                <a:cs typeface="Oswald"/>
                <a:sym typeface="Oswald"/>
              </a:rPr>
              <a:t>+++++++++++++++++++++++++++++++++++++++++++++++++++++++++++++++++++++++++++++++++++</a:t>
            </a:r>
            <a:endParaRPr b="1" dirty="0">
              <a:solidFill>
                <a:srgbClr val="CC0000"/>
              </a:solidFill>
              <a:latin typeface="Oswald"/>
              <a:ea typeface="Oswald"/>
              <a:cs typeface="Oswald"/>
              <a:sym typeface="Oswald"/>
            </a:endParaRPr>
          </a:p>
        </p:txBody>
      </p:sp>
      <p:pic>
        <p:nvPicPr>
          <p:cNvPr id="70" name="Google Shape;70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97306" y="3421175"/>
            <a:ext cx="1668024" cy="1437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71" name="Google Shape;71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740949" y="3495999"/>
            <a:ext cx="2480951" cy="1288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2" name="Google Shape;72;p1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169874" y="3421175"/>
            <a:ext cx="1991200" cy="1437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s://avatars.mds.yandex.net/i?id=08f6a644644ba6badef46f20eeae12bd_l-5151195-images-thumbs&amp;n=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3282" y="320513"/>
            <a:ext cx="8724475" cy="4362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61565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https://avatars.mds.yandex.net/i?id=9772f1453e729c38121bc3570cb515b6_l-5242177-images-thumbs&amp;n=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65401" y="251793"/>
            <a:ext cx="6828529" cy="4650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522306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16"/>
          <p:cNvSpPr txBox="1">
            <a:spLocks noGrp="1"/>
          </p:cNvSpPr>
          <p:nvPr>
            <p:ph type="title"/>
          </p:nvPr>
        </p:nvSpPr>
        <p:spPr>
          <a:xfrm>
            <a:off x="311700" y="112550"/>
            <a:ext cx="8520600" cy="51904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1" i="1">
                <a:solidFill>
                  <a:srgbClr val="FF0000"/>
                </a:solidFill>
                <a:latin typeface="Caveat"/>
                <a:ea typeface="Caveat"/>
                <a:cs typeface="Caveat"/>
                <a:sym typeface="Caveat"/>
              </a:rPr>
              <a:t>          </a:t>
            </a:r>
            <a:r>
              <a:rPr lang="ru" b="1" i="1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ХАРАКТЕРИСТИКА  ТКАНОГО ДЖУТА</a:t>
            </a:r>
            <a:endParaRPr b="1" i="1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78" name="Google Shape;78;p16"/>
          <p:cNvSpPr txBox="1">
            <a:spLocks noGrp="1"/>
          </p:cNvSpPr>
          <p:nvPr>
            <p:ph type="body" idx="1"/>
          </p:nvPr>
        </p:nvSpPr>
        <p:spPr>
          <a:xfrm>
            <a:off x="85350" y="557787"/>
            <a:ext cx="8973300" cy="438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1" dirty="0">
                <a:solidFill>
                  <a:schemeClr val="bg1"/>
                </a:solidFill>
                <a:latin typeface="Lobster"/>
                <a:ea typeface="Lobster"/>
                <a:cs typeface="Lobster"/>
                <a:sym typeface="Lobster"/>
              </a:rPr>
              <a:t>Чаще всего джутовые ткани делают, используя полотняное переплетение нитей. В качестве сырья могут использовать только лубяные волокна или многокомпанентные составы с добавлением хлопка, льна, шелка, люрекса, полимерных нитей.</a:t>
            </a:r>
            <a:endParaRPr b="1" dirty="0">
              <a:solidFill>
                <a:schemeClr val="bg1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b="1" dirty="0">
                <a:solidFill>
                  <a:schemeClr val="bg1"/>
                </a:solidFill>
                <a:latin typeface="Lobster"/>
                <a:ea typeface="Lobster"/>
                <a:cs typeface="Lobster"/>
                <a:sym typeface="Lobster"/>
              </a:rPr>
              <a:t>СВОЙСТВА джутовой ткани заключаются в следующем:</a:t>
            </a:r>
            <a:endParaRPr b="1" dirty="0">
              <a:solidFill>
                <a:schemeClr val="bg1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marL="457200" lvl="0" indent="-342900" algn="l" rtl="0">
              <a:spcBef>
                <a:spcPts val="1200"/>
              </a:spcBef>
              <a:spcAft>
                <a:spcPts val="0"/>
              </a:spcAft>
              <a:buClr>
                <a:srgbClr val="783F04"/>
              </a:buClr>
              <a:buSzPts val="1800"/>
              <a:buFont typeface="Lobster"/>
              <a:buChar char="-"/>
            </a:pPr>
            <a:r>
              <a:rPr lang="ru" b="1" dirty="0">
                <a:solidFill>
                  <a:schemeClr val="bg1"/>
                </a:solidFill>
                <a:latin typeface="Lobster"/>
                <a:ea typeface="Lobster"/>
                <a:cs typeface="Lobster"/>
                <a:sym typeface="Lobster"/>
              </a:rPr>
              <a:t>большая гигроскопичность;</a:t>
            </a:r>
            <a:endParaRPr b="1" dirty="0">
              <a:solidFill>
                <a:schemeClr val="bg1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rgbClr val="783F04"/>
              </a:buClr>
              <a:buSzPts val="1800"/>
              <a:buFont typeface="Lobster"/>
              <a:buChar char="-"/>
            </a:pPr>
            <a:r>
              <a:rPr lang="ru" b="1" dirty="0">
                <a:solidFill>
                  <a:schemeClr val="bg1"/>
                </a:solidFill>
                <a:latin typeface="Lobster"/>
                <a:ea typeface="Lobster"/>
                <a:cs typeface="Lobster"/>
                <a:sym typeface="Lobster"/>
              </a:rPr>
              <a:t>прочность к разрывающим нагрузкам;</a:t>
            </a:r>
            <a:endParaRPr b="1" dirty="0">
              <a:solidFill>
                <a:schemeClr val="bg1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rgbClr val="783F04"/>
              </a:buClr>
              <a:buSzPts val="1800"/>
              <a:buFont typeface="Lobster"/>
              <a:buChar char="-"/>
            </a:pPr>
            <a:r>
              <a:rPr lang="ru" b="1" dirty="0">
                <a:solidFill>
                  <a:schemeClr val="bg1"/>
                </a:solidFill>
                <a:latin typeface="Lobster"/>
                <a:ea typeface="Lobster"/>
                <a:cs typeface="Lobster"/>
                <a:sym typeface="Lobster"/>
              </a:rPr>
              <a:t>стойкость к деформации;</a:t>
            </a:r>
            <a:endParaRPr b="1" dirty="0">
              <a:solidFill>
                <a:schemeClr val="bg1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rgbClr val="783F04"/>
              </a:buClr>
              <a:buSzPts val="1800"/>
              <a:buFont typeface="Lobster"/>
              <a:buChar char="-"/>
            </a:pPr>
            <a:r>
              <a:rPr lang="ru" b="1" dirty="0">
                <a:solidFill>
                  <a:schemeClr val="bg1"/>
                </a:solidFill>
                <a:latin typeface="Lobster"/>
                <a:ea typeface="Lobster"/>
                <a:cs typeface="Lobster"/>
                <a:sym typeface="Lobster"/>
              </a:rPr>
              <a:t>способность пропускать воздух;</a:t>
            </a:r>
            <a:endParaRPr b="1" dirty="0">
              <a:solidFill>
                <a:schemeClr val="bg1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rgbClr val="783F04"/>
              </a:buClr>
              <a:buSzPts val="1800"/>
              <a:buFont typeface="Lobster"/>
              <a:buChar char="-"/>
            </a:pPr>
            <a:r>
              <a:rPr lang="ru" b="1" dirty="0">
                <a:solidFill>
                  <a:schemeClr val="bg1"/>
                </a:solidFill>
                <a:latin typeface="Lobster"/>
                <a:ea typeface="Lobster"/>
                <a:cs typeface="Lobster"/>
                <a:sym typeface="Lobster"/>
              </a:rPr>
              <a:t>отсутствие склонности к электризации;</a:t>
            </a:r>
            <a:endParaRPr b="1" dirty="0">
              <a:solidFill>
                <a:schemeClr val="bg1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rgbClr val="783F04"/>
              </a:buClr>
              <a:buSzPts val="1800"/>
              <a:buFont typeface="Lobster"/>
              <a:buChar char="-"/>
            </a:pPr>
            <a:r>
              <a:rPr lang="ru" b="1" dirty="0">
                <a:solidFill>
                  <a:schemeClr val="bg1"/>
                </a:solidFill>
                <a:latin typeface="Lobster"/>
                <a:ea typeface="Lobster"/>
                <a:cs typeface="Lobster"/>
                <a:sym typeface="Lobster"/>
              </a:rPr>
              <a:t>хорошая теплоизоляция;</a:t>
            </a:r>
            <a:endParaRPr b="1" dirty="0">
              <a:solidFill>
                <a:schemeClr val="bg1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rgbClr val="783F04"/>
              </a:buClr>
              <a:buSzPts val="1800"/>
              <a:buFont typeface="Lobster"/>
              <a:buChar char="-"/>
            </a:pPr>
            <a:r>
              <a:rPr lang="ru" b="1" dirty="0">
                <a:solidFill>
                  <a:schemeClr val="bg1"/>
                </a:solidFill>
                <a:latin typeface="Lobster"/>
                <a:ea typeface="Lobster"/>
                <a:cs typeface="Lobster"/>
                <a:sym typeface="Lobster"/>
              </a:rPr>
              <a:t>своеобразная фактура;</a:t>
            </a:r>
            <a:endParaRPr b="1" dirty="0">
              <a:solidFill>
                <a:schemeClr val="bg1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rgbClr val="783F04"/>
              </a:buClr>
              <a:buSzPts val="1800"/>
              <a:buFont typeface="Lobster"/>
              <a:buChar char="-"/>
            </a:pPr>
            <a:r>
              <a:rPr lang="ru" b="1" dirty="0">
                <a:solidFill>
                  <a:schemeClr val="bg1"/>
                </a:solidFill>
                <a:latin typeface="Lobster"/>
                <a:ea typeface="Lobster"/>
                <a:cs typeface="Lobster"/>
                <a:sym typeface="Lobster"/>
              </a:rPr>
              <a:t>экологичность;</a:t>
            </a:r>
            <a:endParaRPr b="1" dirty="0">
              <a:solidFill>
                <a:schemeClr val="bg1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rgbClr val="783F04"/>
              </a:buClr>
              <a:buSzPts val="1800"/>
              <a:buFont typeface="Lobster"/>
              <a:buChar char="-"/>
            </a:pPr>
            <a:r>
              <a:rPr lang="ru" b="1" dirty="0">
                <a:solidFill>
                  <a:schemeClr val="bg1"/>
                </a:solidFill>
                <a:latin typeface="Lobster"/>
                <a:ea typeface="Lobster"/>
                <a:cs typeface="Lobster"/>
                <a:sym typeface="Lobster"/>
              </a:rPr>
              <a:t>доступная стоимость.</a:t>
            </a:r>
            <a:endParaRPr b="1" dirty="0">
              <a:solidFill>
                <a:schemeClr val="bg1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rgbClr val="783F04"/>
              </a:buClr>
              <a:buSzPts val="1800"/>
              <a:buFont typeface="Lobster"/>
              <a:buChar char="-"/>
            </a:pPr>
            <a:r>
              <a:rPr lang="ru" b="1" dirty="0">
                <a:solidFill>
                  <a:schemeClr val="bg1"/>
                </a:solidFill>
                <a:latin typeface="Lobster"/>
                <a:ea typeface="Lobster"/>
                <a:cs typeface="Lobster"/>
                <a:sym typeface="Lobster"/>
              </a:rPr>
              <a:t>Введение дополнительных нитей из др. сырья может изменять свойства ткани.</a:t>
            </a:r>
            <a:endParaRPr b="1" dirty="0">
              <a:solidFill>
                <a:schemeClr val="bg1"/>
              </a:solidFill>
              <a:latin typeface="Lobster"/>
              <a:ea typeface="Lobster"/>
              <a:cs typeface="Lobster"/>
              <a:sym typeface="Lobster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17"/>
          <p:cNvSpPr txBox="1">
            <a:spLocks noGrp="1"/>
          </p:cNvSpPr>
          <p:nvPr>
            <p:ph type="title"/>
          </p:nvPr>
        </p:nvSpPr>
        <p:spPr>
          <a:xfrm>
            <a:off x="311700" y="132650"/>
            <a:ext cx="8520600" cy="612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1" dirty="0">
                <a:solidFill>
                  <a:srgbClr val="BF9000"/>
                </a:solidFill>
                <a:latin typeface="Comfortaa"/>
                <a:ea typeface="Comfortaa"/>
                <a:cs typeface="Comfortaa"/>
                <a:sym typeface="Comfortaa"/>
              </a:rPr>
              <a:t>ГДЕ ИСПОЛЬЗУЕТСЯ ДЖУТОВАЯ ТКАНЬ?</a:t>
            </a:r>
            <a:endParaRPr b="1" dirty="0">
              <a:solidFill>
                <a:srgbClr val="BF9000"/>
              </a:solidFill>
              <a:latin typeface="Comfortaa"/>
              <a:ea typeface="Comfortaa"/>
              <a:cs typeface="Comfortaa"/>
              <a:sym typeface="Comfortaa"/>
            </a:endParaRPr>
          </a:p>
        </p:txBody>
      </p:sp>
      <p:sp>
        <p:nvSpPr>
          <p:cNvPr id="84" name="Google Shape;84;p17"/>
          <p:cNvSpPr txBox="1">
            <a:spLocks noGrp="1"/>
          </p:cNvSpPr>
          <p:nvPr>
            <p:ph type="body" idx="1"/>
          </p:nvPr>
        </p:nvSpPr>
        <p:spPr>
          <a:xfrm>
            <a:off x="0" y="805875"/>
            <a:ext cx="9023400" cy="4337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b="1" dirty="0">
                <a:solidFill>
                  <a:srgbClr val="351C75"/>
                </a:solidFill>
              </a:rPr>
              <a:t>Из высококачественных джутовых тканей шьют одежду в этно-стиле, изготавливают аксессуары.</a:t>
            </a:r>
            <a:endParaRPr b="1" dirty="0">
              <a:solidFill>
                <a:srgbClr val="351C75"/>
              </a:solidFill>
            </a:endParaRPr>
          </a:p>
          <a:p>
            <a:pPr marL="0" lvl="0" indent="0" algn="l" rtl="0">
              <a:lnSpc>
                <a:spcPct val="11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ru" b="1" dirty="0" smtClean="0">
                <a:solidFill>
                  <a:srgbClr val="351C75"/>
                </a:solidFill>
              </a:rPr>
              <a:t>Джутовая </a:t>
            </a:r>
            <a:r>
              <a:rPr lang="ru" b="1" dirty="0">
                <a:solidFill>
                  <a:srgbClr val="351C75"/>
                </a:solidFill>
              </a:rPr>
              <a:t>ткань используется для изготовления канатов, которые востребованы </a:t>
            </a:r>
            <a:r>
              <a:rPr lang="ru" b="1" dirty="0" smtClean="0">
                <a:solidFill>
                  <a:srgbClr val="351C75"/>
                </a:solidFill>
              </a:rPr>
              <a:t>в:</a:t>
            </a:r>
          </a:p>
          <a:p>
            <a:pPr marL="0" lvl="0" indent="0" algn="l" rtl="0">
              <a:lnSpc>
                <a:spcPct val="11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ru" b="1" dirty="0" smtClean="0">
                <a:solidFill>
                  <a:srgbClr val="351C75"/>
                </a:solidFill>
              </a:rPr>
              <a:t>+</a:t>
            </a:r>
            <a:r>
              <a:rPr lang="ru" b="1" dirty="0">
                <a:solidFill>
                  <a:srgbClr val="351C75"/>
                </a:solidFill>
              </a:rPr>
              <a:t>судостроении</a:t>
            </a:r>
            <a:endParaRPr b="1" dirty="0">
              <a:solidFill>
                <a:srgbClr val="351C75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b="1" dirty="0">
                <a:solidFill>
                  <a:srgbClr val="351C75"/>
                </a:solidFill>
              </a:rPr>
              <a:t>+рыболовной отрасли</a:t>
            </a:r>
            <a:endParaRPr b="1" dirty="0">
              <a:solidFill>
                <a:srgbClr val="351C75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b="1" dirty="0">
                <a:solidFill>
                  <a:srgbClr val="351C75"/>
                </a:solidFill>
              </a:rPr>
              <a:t>+авиационной промышленности</a:t>
            </a:r>
            <a:endParaRPr b="1" dirty="0">
              <a:solidFill>
                <a:srgbClr val="351C75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b="1" dirty="0">
                <a:solidFill>
                  <a:srgbClr val="351C75"/>
                </a:solidFill>
              </a:rPr>
              <a:t>+машиностроении</a:t>
            </a:r>
            <a:endParaRPr b="1" dirty="0">
              <a:solidFill>
                <a:srgbClr val="351C75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b="1" dirty="0">
                <a:solidFill>
                  <a:srgbClr val="351C75"/>
                </a:solidFill>
              </a:rPr>
              <a:t>+сфере туризма и спорта</a:t>
            </a:r>
            <a:endParaRPr b="1" dirty="0">
              <a:solidFill>
                <a:srgbClr val="351C75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b="1" dirty="0">
                <a:solidFill>
                  <a:srgbClr val="351C75"/>
                </a:solidFill>
              </a:rPr>
              <a:t>+сельском хозяйстве</a:t>
            </a:r>
            <a:endParaRPr b="1" dirty="0">
              <a:solidFill>
                <a:srgbClr val="351C75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b="1" dirty="0">
                <a:solidFill>
                  <a:srgbClr val="351C75"/>
                </a:solidFill>
              </a:rPr>
              <a:t>+швейной индустрии</a:t>
            </a:r>
            <a:endParaRPr b="1" dirty="0">
              <a:solidFill>
                <a:srgbClr val="351C75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endParaRPr b="1" dirty="0">
              <a:solidFill>
                <a:srgbClr val="351C75"/>
              </a:solidFill>
            </a:endParaRPr>
          </a:p>
        </p:txBody>
      </p:sp>
      <p:pic>
        <p:nvPicPr>
          <p:cNvPr id="85" name="Google Shape;85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885708" y="3265151"/>
            <a:ext cx="1251975" cy="1878426"/>
          </a:xfrm>
          <a:prstGeom prst="rect">
            <a:avLst/>
          </a:prstGeom>
          <a:noFill/>
          <a:ln>
            <a:noFill/>
          </a:ln>
        </p:spPr>
      </p:pic>
      <p:pic>
        <p:nvPicPr>
          <p:cNvPr id="86" name="Google Shape;86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031374" y="2132275"/>
            <a:ext cx="2042301" cy="1531726"/>
          </a:xfrm>
          <a:prstGeom prst="rect">
            <a:avLst/>
          </a:prstGeom>
          <a:noFill/>
          <a:ln>
            <a:noFill/>
          </a:ln>
        </p:spPr>
      </p:pic>
      <p:pic>
        <p:nvPicPr>
          <p:cNvPr id="87" name="Google Shape;87;p1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031375" y="3739400"/>
            <a:ext cx="2042301" cy="1361195"/>
          </a:xfrm>
          <a:prstGeom prst="rect">
            <a:avLst/>
          </a:prstGeom>
          <a:noFill/>
          <a:ln>
            <a:noFill/>
          </a:ln>
        </p:spPr>
      </p:pic>
      <p:pic>
        <p:nvPicPr>
          <p:cNvPr id="88" name="Google Shape;88;p1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237246" y="3568871"/>
            <a:ext cx="1531725" cy="15317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17"/>
          <p:cNvSpPr txBox="1">
            <a:spLocks noGrp="1"/>
          </p:cNvSpPr>
          <p:nvPr>
            <p:ph type="title"/>
          </p:nvPr>
        </p:nvSpPr>
        <p:spPr>
          <a:xfrm>
            <a:off x="927938" y="228962"/>
            <a:ext cx="6400801" cy="171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1" dirty="0" smtClean="0">
                <a:solidFill>
                  <a:srgbClr val="BF9000"/>
                </a:solidFill>
                <a:latin typeface="Comfortaa"/>
                <a:ea typeface="Comfortaa"/>
                <a:cs typeface="Comfortaa"/>
                <a:sym typeface="Comfortaa"/>
              </a:rPr>
              <a:t>ИЗДЕЛИЯ ИЗ ДЖУТА</a:t>
            </a:r>
            <a:endParaRPr b="1" dirty="0">
              <a:solidFill>
                <a:srgbClr val="BF9000"/>
              </a:solidFill>
              <a:latin typeface="Comfortaa"/>
              <a:ea typeface="Comfortaa"/>
              <a:cs typeface="Comfortaa"/>
              <a:sym typeface="Comfortaa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805391" y="848140"/>
            <a:ext cx="6400800" cy="1123950"/>
          </a:xfrm>
        </p:spPr>
        <p:txBody>
          <a:bodyPr/>
          <a:lstStyle/>
          <a:p>
            <a:r>
              <a:rPr lang="ru-RU" sz="2400" b="1" dirty="0">
                <a:solidFill>
                  <a:schemeClr val="accent1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КОРЗИНКИ, СУМКИ, ВАЗЫ…</a:t>
            </a:r>
          </a:p>
          <a:p>
            <a:endParaRPr lang="ru-RU" dirty="0"/>
          </a:p>
        </p:txBody>
      </p:sp>
      <p:pic>
        <p:nvPicPr>
          <p:cNvPr id="2050" name="Picture 2" descr="https://avatars.mds.yandex.net/i?id=c6959236cdd5283afc0f78a8a45d90d9_l-8273955-images-thumbs&amp;n=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9370" y="1596607"/>
            <a:ext cx="1200329" cy="1200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avatars.mds.yandex.net/i?id=51660c309928965f16fd7bba0cf2f427_l-5219017-images-thumbs&amp;n=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23462" y="1988504"/>
            <a:ext cx="1849555" cy="2069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Рисунок 11" descr="https://avatars.dzeninfra.ru/get-zen_doc/9860299/pub_6504373e86c8cc7541ad4028_65043782ca23a50aee52cf6a/scale_1200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385740"/>
            <a:ext cx="1905157" cy="2036731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Рисунок 12" descr="https://avatars.mds.yandex.net/i?id=fa6735e8170a8658f96ca02b9bdfcb08_l-4264887-images-thumbs&amp;n=13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10047" y="641024"/>
            <a:ext cx="2080044" cy="199563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Рисунок 13" descr="https://rumelo.ru/img/article/vk/078/172862_1.jpg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85878" y="2931736"/>
            <a:ext cx="1904213" cy="1932172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Рисунок 14" descr="https://i.pinimg.com/originals/bc/05/b6/bc05b6d8c7f4445a2a5d7a9d9e95b7f6.png"/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9370" y="2931736"/>
            <a:ext cx="1982983" cy="190421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Рисунок 15" descr="https://avatars.mds.yandex.net/i?id=01fec9689e02609bf2ceff274912a2e2_l-5677019-images-thumbs&amp;n=13"/>
          <p:cNvPicPr/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488749"/>
            <a:ext cx="1955800" cy="14668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661182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17"/>
          <p:cNvSpPr txBox="1">
            <a:spLocks noGrp="1"/>
          </p:cNvSpPr>
          <p:nvPr>
            <p:ph type="title"/>
          </p:nvPr>
        </p:nvSpPr>
        <p:spPr>
          <a:xfrm>
            <a:off x="1323864" y="434109"/>
            <a:ext cx="6400800" cy="1130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1" dirty="0" smtClean="0">
                <a:solidFill>
                  <a:schemeClr val="accent2">
                    <a:lumMod val="75000"/>
                  </a:schemeClr>
                </a:solidFill>
                <a:latin typeface="Brasileiro One" panose="02000603020000020004" pitchFamily="2" charset="0"/>
                <a:ea typeface="Comfortaa"/>
                <a:cs typeface="Comfortaa"/>
                <a:sym typeface="Comfortaa"/>
              </a:rPr>
              <a:t>ДЖУТОВАЯ ФИЛИГРАНЬ</a:t>
            </a:r>
            <a:endParaRPr b="1" dirty="0">
              <a:solidFill>
                <a:schemeClr val="accent2">
                  <a:lumMod val="75000"/>
                </a:schemeClr>
              </a:solidFill>
              <a:latin typeface="Brasileiro One" panose="02000603020000020004" pitchFamily="2" charset="0"/>
              <a:ea typeface="Comfortaa"/>
              <a:cs typeface="Comfortaa"/>
              <a:sym typeface="Comfortaa"/>
            </a:endParaRPr>
          </a:p>
        </p:txBody>
      </p:sp>
      <p:pic>
        <p:nvPicPr>
          <p:cNvPr id="11" name="Рисунок 10" descr="https://avatars.mds.yandex.net/i?id=1ceb27f8bfd6b246d59779cb77be7038_l-8972142-images-thumbs&amp;n=13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7432" y="2076352"/>
            <a:ext cx="3581571" cy="2976415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Рисунок 16" descr="https://avatars.mds.yandex.net/i?id=5499e25d5d98cee0e37a79d145caf840_l-5288011-images-thumbs&amp;n=13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08131" y="2082587"/>
            <a:ext cx="3924169" cy="297018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311700" y="1103888"/>
            <a:ext cx="8125289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dirty="0">
                <a:solidFill>
                  <a:schemeClr val="accent2">
                    <a:lumMod val="75000"/>
                  </a:schemeClr>
                </a:solidFill>
                <a:latin typeface="times" panose="02020603050405020304" pitchFamily="18" charset="0"/>
              </a:rPr>
              <a:t>Джутовая филигрань - это искусство создания из клея и джута ажурных и невероятно красивых изделий и предметов декора.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times" panose="02020603050405020304" pitchFamily="18" charset="0"/>
              </a:rPr>
              <a:t> </a:t>
            </a: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20952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17"/>
          <p:cNvSpPr txBox="1">
            <a:spLocks noGrp="1"/>
          </p:cNvSpPr>
          <p:nvPr>
            <p:ph type="title"/>
          </p:nvPr>
        </p:nvSpPr>
        <p:spPr>
          <a:xfrm>
            <a:off x="1493547" y="281435"/>
            <a:ext cx="6400800" cy="1130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1" dirty="0" smtClean="0">
                <a:solidFill>
                  <a:srgbClr val="BF9000"/>
                </a:solidFill>
                <a:latin typeface="Comfortaa"/>
                <a:ea typeface="Comfortaa"/>
                <a:cs typeface="Comfortaa"/>
                <a:sym typeface="Comfortaa"/>
              </a:rPr>
              <a:t>ЭЛЕМЕНТЫ ФИЛИГРАНИ</a:t>
            </a:r>
            <a:endParaRPr b="1" dirty="0">
              <a:solidFill>
                <a:srgbClr val="BF9000"/>
              </a:solidFill>
              <a:latin typeface="Comfortaa"/>
              <a:ea typeface="Comfortaa"/>
              <a:cs typeface="Comfortaa"/>
              <a:sym typeface="Comfortaa"/>
            </a:endParaRPr>
          </a:p>
        </p:txBody>
      </p:sp>
      <p:pic>
        <p:nvPicPr>
          <p:cNvPr id="5" name="Рисунок 4" descr="https://avatars.mds.yandex.net/i?id=8a2b5ced2188b809b2f3ec393e0397eb_l-5109092-images-thumbs&amp;n=13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9576" y="1094000"/>
            <a:ext cx="4706885" cy="3308318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http://klubmama.ru/uploads/posts/2022-09/1662735568_18-klubmama-ru-p-dzhut-dlya-nachinayushchikh-podelki-master-19.pn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26144" y="1411735"/>
            <a:ext cx="3524250" cy="290449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1670015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17"/>
          <p:cNvSpPr txBox="1">
            <a:spLocks noGrp="1"/>
          </p:cNvSpPr>
          <p:nvPr>
            <p:ph type="title"/>
          </p:nvPr>
        </p:nvSpPr>
        <p:spPr>
          <a:xfrm>
            <a:off x="311700" y="445024"/>
            <a:ext cx="8520600" cy="91243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1" dirty="0" smtClean="0">
                <a:solidFill>
                  <a:srgbClr val="FFFF00"/>
                </a:solidFill>
                <a:latin typeface="Comfortaa"/>
                <a:ea typeface="Comfortaa"/>
                <a:cs typeface="Comfortaa"/>
                <a:sym typeface="Comfortaa"/>
              </a:rPr>
              <a:t>МАТЕРИАЛЫ И ИНСТРУМЕНТЫ </a:t>
            </a:r>
            <a:br>
              <a:rPr lang="ru" b="1" dirty="0" smtClean="0">
                <a:solidFill>
                  <a:srgbClr val="FFFF00"/>
                </a:solidFill>
                <a:latin typeface="Comfortaa"/>
                <a:ea typeface="Comfortaa"/>
                <a:cs typeface="Comfortaa"/>
                <a:sym typeface="Comfortaa"/>
              </a:rPr>
            </a:br>
            <a:r>
              <a:rPr lang="ru" b="1" dirty="0" smtClean="0">
                <a:solidFill>
                  <a:srgbClr val="FFFF00"/>
                </a:solidFill>
                <a:latin typeface="Comfortaa"/>
                <a:ea typeface="Comfortaa"/>
                <a:cs typeface="Comfortaa"/>
                <a:sym typeface="Comfortaa"/>
              </a:rPr>
              <a:t>для изготовления поделок из джута </a:t>
            </a:r>
            <a:endParaRPr b="1" dirty="0">
              <a:solidFill>
                <a:srgbClr val="FFFF00"/>
              </a:solidFill>
              <a:latin typeface="Comfortaa"/>
              <a:ea typeface="Comfortaa"/>
              <a:cs typeface="Comfortaa"/>
              <a:sym typeface="Comfortaa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27901" y="1741105"/>
            <a:ext cx="7795967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lang="ru-RU" altLang="ru-RU" sz="2000" b="1" dirty="0">
                <a:solidFill>
                  <a:srgbClr val="FFFF00"/>
                </a:solidFill>
                <a:latin typeface="times" panose="02020603050405020304" pitchFamily="18" charset="0"/>
                <a:cs typeface="Arial" panose="020B0604020202020204" pitchFamily="34" charset="0"/>
              </a:rPr>
              <a:t>1.    Клей «Мастер», клей ПВА;</a:t>
            </a:r>
            <a:endParaRPr lang="ru-RU" altLang="ru-RU" sz="2000" b="1" dirty="0">
              <a:solidFill>
                <a:srgbClr val="FFFF00"/>
              </a:solidFill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lang="ru-RU" altLang="ru-RU" sz="2000" b="1" dirty="0">
                <a:solidFill>
                  <a:srgbClr val="FFFF00"/>
                </a:solidFill>
                <a:latin typeface="times" panose="02020603050405020304" pitchFamily="18" charset="0"/>
                <a:cs typeface="Arial" panose="020B0604020202020204" pitchFamily="34" charset="0"/>
              </a:rPr>
              <a:t>2.    </a:t>
            </a:r>
            <a:r>
              <a:rPr lang="ru-RU" altLang="ru-RU" sz="2000" b="1" dirty="0" smtClean="0">
                <a:solidFill>
                  <a:srgbClr val="FFFF00"/>
                </a:solidFill>
                <a:latin typeface="times" panose="02020603050405020304" pitchFamily="18" charset="0"/>
                <a:cs typeface="Arial" panose="020B0604020202020204" pitchFamily="34" charset="0"/>
              </a:rPr>
              <a:t>Ножницы;</a:t>
            </a:r>
            <a:endParaRPr lang="ru-RU" altLang="ru-RU" sz="2000" b="1" dirty="0">
              <a:solidFill>
                <a:srgbClr val="FFFF00"/>
              </a:solidFill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lang="ru-RU" altLang="ru-RU" sz="2000" b="1" dirty="0">
                <a:solidFill>
                  <a:srgbClr val="FFFF00"/>
                </a:solidFill>
                <a:latin typeface="times" panose="02020603050405020304" pitchFamily="18" charset="0"/>
                <a:cs typeface="Arial" panose="020B0604020202020204" pitchFamily="34" charset="0"/>
              </a:rPr>
              <a:t>3.    Скотч;</a:t>
            </a:r>
            <a:endParaRPr lang="ru-RU" altLang="ru-RU" sz="2000" b="1" dirty="0">
              <a:solidFill>
                <a:srgbClr val="FFFF00"/>
              </a:solidFill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lang="ru-RU" altLang="ru-RU" sz="2000" b="1" dirty="0">
                <a:solidFill>
                  <a:srgbClr val="FFFF00"/>
                </a:solidFill>
                <a:latin typeface="times" panose="02020603050405020304" pitchFamily="18" charset="0"/>
                <a:cs typeface="Arial" panose="020B0604020202020204" pitchFamily="34" charset="0"/>
              </a:rPr>
              <a:t>4.    Джутовый шпагат;</a:t>
            </a:r>
            <a:endParaRPr lang="ru-RU" altLang="ru-RU" sz="2000" b="1" dirty="0">
              <a:solidFill>
                <a:srgbClr val="FFFF00"/>
              </a:solidFill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lang="ru-RU" altLang="ru-RU" sz="2000" b="1" dirty="0">
                <a:solidFill>
                  <a:srgbClr val="FFFF00"/>
                </a:solidFill>
                <a:latin typeface="times" panose="02020603050405020304" pitchFamily="18" charset="0"/>
                <a:cs typeface="Arial" panose="020B0604020202020204" pitchFamily="34" charset="0"/>
              </a:rPr>
              <a:t>5</a:t>
            </a:r>
            <a:r>
              <a:rPr lang="ru-RU" altLang="ru-RU" sz="2000" b="1" dirty="0" smtClean="0">
                <a:solidFill>
                  <a:srgbClr val="FFFF00"/>
                </a:solidFill>
                <a:latin typeface="times" panose="02020603050405020304" pitchFamily="18" charset="0"/>
                <a:cs typeface="Arial" panose="020B0604020202020204" pitchFamily="34" charset="0"/>
              </a:rPr>
              <a:t>.</a:t>
            </a:r>
            <a:r>
              <a:rPr lang="ru-RU" altLang="ru-RU" sz="2000" b="1" dirty="0">
                <a:solidFill>
                  <a:srgbClr val="FFFF00"/>
                </a:solidFill>
                <a:latin typeface="times" panose="02020603050405020304" pitchFamily="18" charset="0"/>
                <a:cs typeface="Arial" panose="020B0604020202020204" pitchFamily="34" charset="0"/>
              </a:rPr>
              <a:t>  </a:t>
            </a:r>
            <a:r>
              <a:rPr lang="ru-RU" altLang="ru-RU" sz="2000" b="1" dirty="0" smtClean="0">
                <a:solidFill>
                  <a:srgbClr val="FFFF00"/>
                </a:solidFill>
                <a:latin typeface="times" panose="02020603050405020304" pitchFamily="18" charset="0"/>
                <a:cs typeface="Arial" panose="020B0604020202020204" pitchFamily="34" charset="0"/>
              </a:rPr>
              <a:t>Основа (картонные </a:t>
            </a:r>
            <a:r>
              <a:rPr lang="ru-RU" altLang="ru-RU" sz="2000" b="1" dirty="0">
                <a:solidFill>
                  <a:srgbClr val="FFFF00"/>
                </a:solidFill>
                <a:latin typeface="times" panose="02020603050405020304" pitchFamily="18" charset="0"/>
                <a:cs typeface="Arial" panose="020B0604020202020204" pitchFamily="34" charset="0"/>
              </a:rPr>
              <a:t>втулки, лист  </a:t>
            </a:r>
            <a:r>
              <a:rPr lang="ru-RU" altLang="ru-RU" sz="2000" b="1" dirty="0" smtClean="0">
                <a:solidFill>
                  <a:srgbClr val="FFFF00"/>
                </a:solidFill>
                <a:latin typeface="times" panose="02020603050405020304" pitchFamily="18" charset="0"/>
                <a:cs typeface="Arial" panose="020B0604020202020204" pitchFamily="34" charset="0"/>
              </a:rPr>
              <a:t>картона, баночки, крышки, шпажки…);</a:t>
            </a:r>
            <a:endParaRPr lang="ru-RU" altLang="ru-RU" sz="2000" b="1" dirty="0">
              <a:solidFill>
                <a:srgbClr val="FFFF00"/>
              </a:solidFill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lang="ru-RU" altLang="ru-RU" sz="2000" b="1" dirty="0" smtClean="0">
                <a:solidFill>
                  <a:srgbClr val="FFFF00"/>
                </a:solidFill>
                <a:latin typeface="times" panose="02020603050405020304" pitchFamily="18" charset="0"/>
                <a:cs typeface="Arial" panose="020B0604020202020204" pitchFamily="34" charset="0"/>
              </a:rPr>
              <a:t>6.</a:t>
            </a:r>
            <a:r>
              <a:rPr lang="ru-RU" altLang="ru-RU" sz="2000" b="1" dirty="0">
                <a:solidFill>
                  <a:srgbClr val="FFFF00"/>
                </a:solidFill>
                <a:latin typeface="times" panose="02020603050405020304" pitchFamily="18" charset="0"/>
                <a:cs typeface="Arial" panose="020B0604020202020204" pitchFamily="34" charset="0"/>
              </a:rPr>
              <a:t>    </a:t>
            </a:r>
            <a:r>
              <a:rPr lang="ru-RU" altLang="ru-RU" sz="2000" b="1" dirty="0" smtClean="0">
                <a:solidFill>
                  <a:srgbClr val="FFFF00"/>
                </a:solidFill>
                <a:latin typeface="times" panose="02020603050405020304" pitchFamily="18" charset="0"/>
                <a:cs typeface="Arial" panose="020B0604020202020204" pitchFamily="34" charset="0"/>
              </a:rPr>
              <a:t>Декор (бусины, ленты, пуговицы, стразы…);</a:t>
            </a:r>
            <a:endParaRPr lang="ru-RU" altLang="ru-RU" sz="2000" b="1" dirty="0">
              <a:solidFill>
                <a:srgbClr val="FFFF00"/>
              </a:solidFill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lang="ru-RU" altLang="ru-RU" sz="2000" b="1" dirty="0" smtClean="0">
                <a:solidFill>
                  <a:srgbClr val="FFFF00"/>
                </a:solidFill>
                <a:latin typeface="times" panose="02020603050405020304" pitchFamily="18" charset="0"/>
                <a:cs typeface="Arial" panose="020B0604020202020204" pitchFamily="34" charset="0"/>
              </a:rPr>
              <a:t>7.</a:t>
            </a:r>
            <a:r>
              <a:rPr lang="ru-RU" altLang="ru-RU" sz="2000" b="1" dirty="0">
                <a:solidFill>
                  <a:srgbClr val="FFFF00"/>
                </a:solidFill>
                <a:latin typeface="times" panose="02020603050405020304" pitchFamily="18" charset="0"/>
                <a:cs typeface="Arial" panose="020B0604020202020204" pitchFamily="34" charset="0"/>
              </a:rPr>
              <a:t>    Акриловые краски;</a:t>
            </a:r>
            <a:endParaRPr lang="ru-RU" altLang="ru-RU" sz="2000" b="1" dirty="0">
              <a:solidFill>
                <a:srgbClr val="FFFF00"/>
              </a:solidFill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lang="ru-RU" altLang="ru-RU" sz="2000" b="1" dirty="0" smtClean="0">
                <a:solidFill>
                  <a:srgbClr val="FFFF00"/>
                </a:solidFill>
                <a:latin typeface="times" panose="02020603050405020304" pitchFamily="18" charset="0"/>
                <a:cs typeface="Arial" panose="020B0604020202020204" pitchFamily="34" charset="0"/>
              </a:rPr>
              <a:t>8.</a:t>
            </a:r>
            <a:r>
              <a:rPr lang="ru-RU" altLang="ru-RU" sz="2000" b="1" dirty="0">
                <a:solidFill>
                  <a:srgbClr val="FFFF00"/>
                </a:solidFill>
                <a:latin typeface="times" panose="02020603050405020304" pitchFamily="18" charset="0"/>
                <a:cs typeface="Arial" panose="020B0604020202020204" pitchFamily="34" charset="0"/>
              </a:rPr>
              <a:t>    </a:t>
            </a:r>
            <a:r>
              <a:rPr lang="ru-RU" altLang="ru-RU" sz="2000" b="1" dirty="0" smtClean="0">
                <a:solidFill>
                  <a:srgbClr val="FFFF00"/>
                </a:solidFill>
                <a:latin typeface="times" panose="02020603050405020304" pitchFamily="18" charset="0"/>
                <a:cs typeface="Arial" panose="020B0604020202020204" pitchFamily="34" charset="0"/>
              </a:rPr>
              <a:t>Кисти</a:t>
            </a:r>
            <a:endParaRPr lang="ru-RU" altLang="ru-RU" sz="2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92675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17"/>
          <p:cNvSpPr txBox="1">
            <a:spLocks noGrp="1"/>
          </p:cNvSpPr>
          <p:nvPr>
            <p:ph type="title"/>
          </p:nvPr>
        </p:nvSpPr>
        <p:spPr>
          <a:xfrm>
            <a:off x="1144755" y="273508"/>
            <a:ext cx="6400800" cy="1130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1" dirty="0" smtClean="0">
                <a:solidFill>
                  <a:srgbClr val="BF9000"/>
                </a:solidFill>
                <a:latin typeface="Comfortaa"/>
                <a:ea typeface="Comfortaa"/>
                <a:cs typeface="Comfortaa"/>
                <a:sym typeface="Comfortaa"/>
              </a:rPr>
              <a:t>СПИСОК ИСПОЛЬЗОВАННОЙ ЛИТЕРАТУРЫ</a:t>
            </a:r>
            <a:endParaRPr b="1" dirty="0">
              <a:solidFill>
                <a:srgbClr val="BF9000"/>
              </a:solidFill>
              <a:latin typeface="Comfortaa"/>
              <a:ea typeface="Comfortaa"/>
              <a:cs typeface="Comfortaa"/>
              <a:sym typeface="Comfortaa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36309" y="1969832"/>
            <a:ext cx="7998644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dirty="0" smtClean="0">
                <a:latin typeface="PT Sans"/>
              </a:rPr>
              <a:t>1.</a:t>
            </a:r>
            <a:r>
              <a:rPr lang="en-US" sz="2200" dirty="0" smtClean="0">
                <a:latin typeface="PT Sans"/>
              </a:rPr>
              <a:t>http</a:t>
            </a:r>
            <a:r>
              <a:rPr lang="en-US" sz="2200" dirty="0">
                <a:latin typeface="PT Sans"/>
              </a:rPr>
              <a:t>://fb.ru/article/140794/izyaschnoe-iskusstvo---</a:t>
            </a:r>
            <a:r>
              <a:rPr lang="en-US" sz="2200" dirty="0" smtClean="0">
                <a:latin typeface="PT Sans"/>
              </a:rPr>
              <a:t>djutovaya-filigran</a:t>
            </a:r>
            <a:endParaRPr lang="en-US" sz="2200" dirty="0">
              <a:latin typeface="PT Sans"/>
            </a:endParaRPr>
          </a:p>
          <a:p>
            <a:r>
              <a:rPr lang="ru-RU" sz="2200" dirty="0">
                <a:latin typeface="PT Sans"/>
              </a:rPr>
              <a:t>2</a:t>
            </a:r>
            <a:r>
              <a:rPr lang="ru-RU" sz="2200" dirty="0" smtClean="0">
                <a:latin typeface="PT Sans"/>
              </a:rPr>
              <a:t>.</a:t>
            </a:r>
            <a:r>
              <a:rPr lang="en-US" sz="2200" dirty="0" smtClean="0">
                <a:latin typeface="PT Sans"/>
              </a:rPr>
              <a:t>http</a:t>
            </a:r>
            <a:r>
              <a:rPr lang="en-US" sz="2200" dirty="0">
                <a:latin typeface="PT Sans"/>
              </a:rPr>
              <a:t>://</a:t>
            </a:r>
            <a:r>
              <a:rPr lang="en-US" sz="2200" dirty="0" smtClean="0">
                <a:latin typeface="PT Sans"/>
              </a:rPr>
              <a:t>stranamasterov.ru</a:t>
            </a:r>
            <a:endParaRPr lang="ru-RU" sz="2200" dirty="0" smtClean="0">
              <a:latin typeface="PT San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56942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3158" y="1753985"/>
            <a:ext cx="8630841" cy="1579419"/>
          </a:xfrm>
        </p:spPr>
        <p:txBody>
          <a:bodyPr/>
          <a:lstStyle/>
          <a:p>
            <a:pPr algn="ctr"/>
            <a:r>
              <a:rPr lang="ru-RU" dirty="0" smtClean="0"/>
              <a:t>Спасибо за внимание!</a:t>
            </a:r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70</TotalTime>
  <Words>389</Words>
  <Application>Microsoft Office PowerPoint</Application>
  <PresentationFormat>Экран (16:9)</PresentationFormat>
  <Paragraphs>61</Paragraphs>
  <Slides>13</Slides>
  <Notes>12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27" baseType="lpstr">
      <vt:lpstr>Arial</vt:lpstr>
      <vt:lpstr>Century Gothic</vt:lpstr>
      <vt:lpstr>Pacifico</vt:lpstr>
      <vt:lpstr>Oswald</vt:lpstr>
      <vt:lpstr>Comfortaa</vt:lpstr>
      <vt:lpstr>Wingdings 3</vt:lpstr>
      <vt:lpstr>Caveat</vt:lpstr>
      <vt:lpstr>Comic Sans MS</vt:lpstr>
      <vt:lpstr>Lobster</vt:lpstr>
      <vt:lpstr>Tahoma</vt:lpstr>
      <vt:lpstr>Brasileiro One</vt:lpstr>
      <vt:lpstr>times</vt:lpstr>
      <vt:lpstr>PT Sans</vt:lpstr>
      <vt:lpstr>Сектор</vt:lpstr>
      <vt:lpstr>Слайд 1</vt:lpstr>
      <vt:lpstr>**** Занятие №1                                                        </vt:lpstr>
      <vt:lpstr>    ТЕХНОЛОГИЯ изготовления ДЖУТОВОЙ ТКАНИ.</vt:lpstr>
      <vt:lpstr>Слайд 4</vt:lpstr>
      <vt:lpstr>Слайд 5</vt:lpstr>
      <vt:lpstr>          ХАРАКТЕРИСТИКА  ТКАНОГО ДЖУТА</vt:lpstr>
      <vt:lpstr>ГДЕ ИСПОЛЬЗУЕТСЯ ДЖУТОВАЯ ТКАНЬ?</vt:lpstr>
      <vt:lpstr>ИЗДЕЛИЯ ИЗ ДЖУТА</vt:lpstr>
      <vt:lpstr>ДЖУТОВАЯ ФИЛИГРАНЬ</vt:lpstr>
      <vt:lpstr>ЭЛЕМЕНТЫ ФИЛИГРАНИ</vt:lpstr>
      <vt:lpstr>МАТЕРИАЛЫ И ИНСТРУМЕНТЫ  для изготовления поделок из джута </vt:lpstr>
      <vt:lpstr>СПИСОК ИСПОЛЬЗОВАННОЙ ЛИТЕРАТУРЫ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Сосновка</dc:creator>
  <cp:lastModifiedBy>Shafikova_GA</cp:lastModifiedBy>
  <cp:revision>12</cp:revision>
  <dcterms:modified xsi:type="dcterms:W3CDTF">2023-10-05T06:13:25Z</dcterms:modified>
</cp:coreProperties>
</file>