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732" r:id="rId2"/>
    <p:sldId id="792" r:id="rId3"/>
    <p:sldId id="775" r:id="rId4"/>
    <p:sldId id="783" r:id="rId5"/>
    <p:sldId id="784" r:id="rId6"/>
    <p:sldId id="790" r:id="rId7"/>
    <p:sldId id="785" r:id="rId8"/>
    <p:sldId id="786" r:id="rId9"/>
    <p:sldId id="781" r:id="rId10"/>
    <p:sldId id="787" r:id="rId11"/>
    <p:sldId id="789" r:id="rId12"/>
    <p:sldId id="767" r:id="rId13"/>
    <p:sldId id="772" r:id="rId14"/>
    <p:sldId id="782" r:id="rId15"/>
  </p:sldIdLst>
  <p:sldSz cx="9144000" cy="5143500" type="screen16x9"/>
  <p:notesSz cx="6805613" cy="9939338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16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663300"/>
    <a:srgbClr val="FFFFCD"/>
    <a:srgbClr val="FFFF97"/>
    <a:srgbClr val="FFFFD9"/>
    <a:srgbClr val="B8E08C"/>
    <a:srgbClr val="FF3B3B"/>
    <a:srgbClr val="CC9900"/>
    <a:srgbClr val="996633"/>
    <a:srgbClr val="DCC32A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69CF1AB2-1976-4502-BF36-3FF5EA218861}" styleName="Средний стиль 4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219" autoAdjust="0"/>
    <p:restoredTop sz="95627" autoAdjust="0"/>
  </p:normalViewPr>
  <p:slideViewPr>
    <p:cSldViewPr>
      <p:cViewPr varScale="1">
        <p:scale>
          <a:sx n="143" d="100"/>
          <a:sy n="143" d="100"/>
        </p:scale>
        <p:origin x="-684" y="-102"/>
      </p:cViewPr>
      <p:guideLst>
        <p:guide orient="horz" pos="2160"/>
        <p:guide orient="horz" pos="162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microsoft.com/office/2015/10/relationships/revisionInfo" Target="revisionInfo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6888"/>
          </a:xfrm>
          <a:prstGeom prst="rect">
            <a:avLst/>
          </a:prstGeom>
        </p:spPr>
        <p:txBody>
          <a:bodyPr vert="horz" lIns="91692" tIns="45845" rIns="91692" bIns="45845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54451" y="0"/>
            <a:ext cx="2949575" cy="496888"/>
          </a:xfrm>
          <a:prstGeom prst="rect">
            <a:avLst/>
          </a:prstGeom>
        </p:spPr>
        <p:txBody>
          <a:bodyPr vert="horz" lIns="91692" tIns="45845" rIns="91692" bIns="45845" rtlCol="0"/>
          <a:lstStyle>
            <a:lvl1pPr algn="r">
              <a:defRPr sz="1200"/>
            </a:lvl1pPr>
          </a:lstStyle>
          <a:p>
            <a:pPr>
              <a:defRPr/>
            </a:pPr>
            <a:fld id="{DE7601C8-6E2A-4C17-ABCE-847D443A9984}" type="datetimeFigureOut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1" y="9440864"/>
            <a:ext cx="2949575" cy="496887"/>
          </a:xfrm>
          <a:prstGeom prst="rect">
            <a:avLst/>
          </a:prstGeom>
        </p:spPr>
        <p:txBody>
          <a:bodyPr vert="horz" lIns="91692" tIns="45845" rIns="91692" bIns="4584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54451" y="9440864"/>
            <a:ext cx="2949575" cy="496887"/>
          </a:xfrm>
          <a:prstGeom prst="rect">
            <a:avLst/>
          </a:prstGeom>
        </p:spPr>
        <p:txBody>
          <a:bodyPr vert="horz" lIns="91692" tIns="45845" rIns="91692" bIns="45845" rtlCol="0" anchor="b"/>
          <a:lstStyle>
            <a:lvl1pPr algn="r">
              <a:defRPr sz="1200"/>
            </a:lvl1pPr>
          </a:lstStyle>
          <a:p>
            <a:pPr>
              <a:defRPr/>
            </a:pPr>
            <a:fld id="{FF9F4DC2-DF3E-4A65-A3D7-B35A42E3FC3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64703215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9575" cy="496888"/>
          </a:xfrm>
          <a:prstGeom prst="rect">
            <a:avLst/>
          </a:prstGeom>
        </p:spPr>
        <p:txBody>
          <a:bodyPr vert="horz" lIns="91673" tIns="45835" rIns="91673" bIns="45835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4451" y="0"/>
            <a:ext cx="2949575" cy="496888"/>
          </a:xfrm>
          <a:prstGeom prst="rect">
            <a:avLst/>
          </a:prstGeom>
        </p:spPr>
        <p:txBody>
          <a:bodyPr vert="horz" lIns="91673" tIns="45835" rIns="91673" bIns="45835" rtlCol="0"/>
          <a:lstStyle>
            <a:lvl1pPr algn="r">
              <a:defRPr sz="1200"/>
            </a:lvl1pPr>
          </a:lstStyle>
          <a:p>
            <a:pPr>
              <a:defRPr/>
            </a:pPr>
            <a:fld id="{97EBF29E-DFEC-46A7-914F-AE2CBD446D1D}" type="datetimeFigureOut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88900" y="744538"/>
            <a:ext cx="6629400" cy="372903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673" tIns="45835" rIns="91673" bIns="45835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2625" y="4722814"/>
            <a:ext cx="5443538" cy="4470400"/>
          </a:xfrm>
          <a:prstGeom prst="rect">
            <a:avLst/>
          </a:prstGeom>
        </p:spPr>
        <p:txBody>
          <a:bodyPr vert="horz" lIns="91673" tIns="45835" rIns="91673" bIns="45835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1" y="9440864"/>
            <a:ext cx="2949575" cy="496887"/>
          </a:xfrm>
          <a:prstGeom prst="rect">
            <a:avLst/>
          </a:prstGeom>
        </p:spPr>
        <p:txBody>
          <a:bodyPr vert="horz" lIns="91673" tIns="45835" rIns="91673" bIns="45835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4451" y="9440864"/>
            <a:ext cx="2949575" cy="496887"/>
          </a:xfrm>
          <a:prstGeom prst="rect">
            <a:avLst/>
          </a:prstGeom>
        </p:spPr>
        <p:txBody>
          <a:bodyPr vert="horz" lIns="91673" tIns="45835" rIns="91673" bIns="45835" rtlCol="0" anchor="b"/>
          <a:lstStyle>
            <a:lvl1pPr algn="r">
              <a:defRPr sz="1200"/>
            </a:lvl1pPr>
          </a:lstStyle>
          <a:p>
            <a:pPr>
              <a:defRPr/>
            </a:pPr>
            <a:fld id="{54024988-CF61-4F2D-8CED-4FFBBEE071C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42428889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88900" y="744538"/>
            <a:ext cx="6629400" cy="3729037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altLang="ru-RU"/>
          </a:p>
        </p:txBody>
      </p:sp>
      <p:sp>
        <p:nvSpPr>
          <p:cNvPr id="9220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A310658-6AB9-4B79-B341-5560E3D1CEE7}" type="slidenum">
              <a:rPr lang="ru-RU" altLang="ru-RU" smtClean="0"/>
              <a:pPr/>
              <a:t>1</a:t>
            </a:fld>
            <a:endParaRPr lang="ru-RU" altLang="ru-RU"/>
          </a:p>
        </p:txBody>
      </p:sp>
    </p:spTree>
    <p:extLst>
      <p:ext uri="{BB962C8B-B14F-4D97-AF65-F5344CB8AC3E}">
        <p14:creationId xmlns="" xmlns:p14="http://schemas.microsoft.com/office/powerpoint/2010/main" val="41523177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28655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88900" y="744538"/>
            <a:ext cx="6629400" cy="372903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5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1821041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dirty="0" smtClean="0"/>
              <a:t>Слайд</a:t>
            </a:r>
            <a:r>
              <a:rPr lang="ru-RU" altLang="ru-RU" baseline="0" dirty="0" smtClean="0"/>
              <a:t> 8</a:t>
            </a:r>
            <a:endParaRPr lang="ru-RU" altLang="ru-RU" dirty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C69FC3-5742-4923-A1F8-6D7C51DE1C65}" type="slidenum">
              <a:rPr lang="ru-RU" altLang="ru-RU" smtClean="0">
                <a:latin typeface="Arial" charset="0"/>
                <a:cs typeface="Arial" charset="0"/>
              </a:rPr>
              <a:pPr/>
              <a:t>8</a:t>
            </a:fld>
            <a:endParaRPr lang="ru-RU" altLang="ru-RU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326747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ru-RU" altLang="ru-RU" dirty="0" smtClean="0"/>
              <a:t>Слайд</a:t>
            </a:r>
            <a:r>
              <a:rPr lang="ru-RU" altLang="ru-RU" baseline="0" dirty="0" smtClean="0"/>
              <a:t> 8</a:t>
            </a:r>
            <a:endParaRPr lang="ru-RU" altLang="ru-RU" dirty="0"/>
          </a:p>
        </p:txBody>
      </p:sp>
      <p:sp>
        <p:nvSpPr>
          <p:cNvPr id="28676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6C69FC3-5742-4923-A1F8-6D7C51DE1C65}" type="slidenum">
              <a:rPr lang="ru-RU" altLang="ru-RU" smtClean="0">
                <a:latin typeface="Arial" charset="0"/>
                <a:cs typeface="Arial" charset="0"/>
              </a:rPr>
              <a:pPr/>
              <a:t>9</a:t>
            </a:fld>
            <a:endParaRPr lang="ru-RU" altLang="ru-RU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51998098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11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286556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10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12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96286556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Слайд 11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13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5303698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88900" y="744538"/>
            <a:ext cx="6629400" cy="372903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4024988-CF61-4F2D-8CED-4FFBBEE071CB}" type="slidenum">
              <a:rPr lang="ru-RU" smtClean="0"/>
              <a:pPr>
                <a:defRPr/>
              </a:pPr>
              <a:t>14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97502762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1597829"/>
            <a:ext cx="7772400" cy="1102519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03F5-5554-4028-B0A5-E2D05BADF603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F70A39-0B63-4B3C-B711-DB6CA4E8A98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849064-5F66-4A18-88D0-2DBE3782FB06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199A70-9D15-458E-861F-BC2C7D65411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FE0F5F-53B7-4F1C-A5A4-1230467B608C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08B66F-58FF-44B4-A7AD-3EF41302124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0686AB-5468-4860-AC90-F5837888A55F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CFD1A4-2A40-4007-AE60-0E83B08F46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33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33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4DC413-8449-49D6-9664-A6F47E848137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271431-866F-4A7C-A8B3-26B25E35253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5CC94-EA0C-43BD-8EA2-5D2764506C9D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823263-19B1-45C9-958B-024CF845D9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C0F05-8A0E-4DDD-B08A-39177716F15A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E397B8-60E8-417A-90B3-A04E1656F40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15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04797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15" y="1076328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658A3A-D876-4E01-B762-9BA51D71A28D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31C849-3FBD-44A9-B23F-1693376DC3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1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1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C65CB5-DD6D-419E-A69B-388A9CB88B8C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B925C-8205-474A-911F-1DA9F4D7603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E00827-F0CB-44EA-BFFB-34E48FDB4ED8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365E18-B010-4EFA-BB88-C8A8C30A7E4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05980"/>
            <a:ext cx="2057400" cy="4388644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05980"/>
            <a:ext cx="6019800" cy="4388644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F89FC7-0C5B-4698-8B7B-FFF5FD03CDB2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380EA0-9FB4-42BD-BFCC-0AC826B58FD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200151"/>
            <a:ext cx="82296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/>
              <a:t>Образец текста</a:t>
            </a:r>
          </a:p>
          <a:p>
            <a:pPr lvl="1"/>
            <a:r>
              <a:rPr lang="ru-RU" altLang="ru-RU"/>
              <a:t>Второй уровень</a:t>
            </a:r>
          </a:p>
          <a:p>
            <a:pPr lvl="2"/>
            <a:r>
              <a:rPr lang="ru-RU" altLang="ru-RU"/>
              <a:t>Третий уровень</a:t>
            </a:r>
          </a:p>
          <a:p>
            <a:pPr lvl="3"/>
            <a:r>
              <a:rPr lang="ru-RU" altLang="ru-RU"/>
              <a:t>Четвертый уровень</a:t>
            </a:r>
          </a:p>
          <a:p>
            <a:pPr lvl="4"/>
            <a:r>
              <a:rPr lang="ru-RU" alt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016553E-79E7-45BC-BAEC-0F6511A454DF}" type="datetime1">
              <a:rPr lang="ru-RU"/>
              <a:pPr>
                <a:defRPr/>
              </a:pPr>
              <a:t>07.11.2017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4767264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7C0CE64-5451-4B55-B54E-FF3AAEA2E11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hyperlink" Target="http://profstandart.rosmintrud.ru/" TargetMode="External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5" Type="http://schemas.openxmlformats.org/officeDocument/2006/relationships/image" Target="../media/image14.jpeg"/><Relationship Id="rId4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8.png"/><Relationship Id="rId7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microsoft.com/office/2007/relationships/hdphoto" Target="../media/hdphoto1.wdp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nark.ru/bc" TargetMode="External"/><Relationship Id="rId4" Type="http://schemas.openxmlformats.org/officeDocument/2006/relationships/image" Target="../media/image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opros.rosmintrud.ru/" TargetMode="External"/><Relationship Id="rId4" Type="http://schemas.openxmlformats.org/officeDocument/2006/relationships/image" Target="../media/image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0" y="4716267"/>
            <a:ext cx="1208758" cy="42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4" name="Picture 16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187628" y="4731987"/>
            <a:ext cx="1008111" cy="41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65" name="Picture 17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2195736" y="4731991"/>
            <a:ext cx="1424350" cy="41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13"/>
          <p:cNvPicPr>
            <a:picLocks noChangeAspect="1" noChangeArrowheads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4860032" y="4716267"/>
            <a:ext cx="1208758" cy="427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16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6047675" y="4731986"/>
            <a:ext cx="1008111" cy="4115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6" name="Picture 17"/>
          <p:cNvPicPr>
            <a:picLocks noChangeAspect="1" noChangeArrowheads="1"/>
          </p:cNvPicPr>
          <p:nvPr/>
        </p:nvPicPr>
        <p:blipFill>
          <a:blip r:embed="rId5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7055768" y="4731990"/>
            <a:ext cx="1424350" cy="411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8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8423920" y="4778370"/>
            <a:ext cx="720080" cy="3651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9" name="Picture 14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635914" y="123480"/>
            <a:ext cx="1763619" cy="1661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60" name="Прямоугольник 1"/>
          <p:cNvSpPr>
            <a:spLocks noChangeArrowheads="1"/>
          </p:cNvSpPr>
          <p:nvPr/>
        </p:nvSpPr>
        <p:spPr bwMode="auto">
          <a:xfrm>
            <a:off x="2339975" y="3063488"/>
            <a:ext cx="5111750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altLang="ru-RU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altLang="ru-RU">
                <a:solidFill>
                  <a:schemeClr val="tx2"/>
                </a:solidFill>
                <a:cs typeface="Times New Roman" pitchFamily="18" charset="0"/>
              </a:rPr>
            </a:br>
            <a:endParaRPr lang="ru-RU" altLang="ru-RU"/>
          </a:p>
        </p:txBody>
      </p:sp>
      <p:sp>
        <p:nvSpPr>
          <p:cNvPr id="15" name="Прямоугольник 1"/>
          <p:cNvSpPr>
            <a:spLocks noChangeArrowheads="1"/>
          </p:cNvSpPr>
          <p:nvPr/>
        </p:nvSpPr>
        <p:spPr bwMode="auto">
          <a:xfrm>
            <a:off x="2459068" y="4083928"/>
            <a:ext cx="6661181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ru-RU" dirty="0">
                <a:solidFill>
                  <a:schemeClr val="tx2"/>
                </a:solidFill>
                <a:cs typeface="Times New Roman" pitchFamily="18" charset="0"/>
              </a:rPr>
              <a:t/>
            </a:r>
            <a:br>
              <a:rPr lang="ru-RU" altLang="ru-RU" dirty="0">
                <a:solidFill>
                  <a:schemeClr val="tx2"/>
                </a:solidFill>
                <a:cs typeface="Times New Roman" pitchFamily="18" charset="0"/>
              </a:rPr>
            </a:br>
            <a:endParaRPr lang="ru-RU" alt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6012160" y="4371950"/>
            <a:ext cx="300973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solidFill>
                  <a:srgbClr val="17375E"/>
                </a:solidFill>
                <a:latin typeface="+mj-lt"/>
                <a:cs typeface="Times New Roman"/>
              </a:rPr>
              <a:t>г. Екатеринбург, 4 ноября </a:t>
            </a:r>
            <a:r>
              <a:rPr lang="ru-RU" sz="1600" dirty="0">
                <a:solidFill>
                  <a:srgbClr val="17375E"/>
                </a:solidFill>
                <a:latin typeface="+mj-lt"/>
                <a:cs typeface="Times New Roman"/>
              </a:rPr>
              <a:t>2017 г.</a:t>
            </a:r>
          </a:p>
        </p:txBody>
      </p:sp>
      <p:pic>
        <p:nvPicPr>
          <p:cNvPr id="2066" name="Picture 18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3563888" y="4778338"/>
            <a:ext cx="1296144" cy="3651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Прямоугольник 17"/>
          <p:cNvSpPr/>
          <p:nvPr/>
        </p:nvSpPr>
        <p:spPr>
          <a:xfrm>
            <a:off x="1920842" y="1668769"/>
            <a:ext cx="5254900" cy="29238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endParaRPr lang="ru-RU" sz="3200" dirty="0" smtClean="0">
              <a:solidFill>
                <a:schemeClr val="tx2"/>
              </a:solidFill>
              <a:latin typeface="+mj-lt"/>
              <a:cs typeface="Times New Roman" pitchFamily="18" charset="0"/>
            </a:endParaRPr>
          </a:p>
          <a:p>
            <a:pPr algn="ctr"/>
            <a:r>
              <a:rPr lang="ru-RU" sz="2800" dirty="0" smtClean="0">
                <a:solidFill>
                  <a:schemeClr val="tx2"/>
                </a:solidFill>
                <a:latin typeface="+mj-lt"/>
                <a:cs typeface="Times New Roman" pitchFamily="18" charset="0"/>
              </a:rPr>
              <a:t>РАЗВИТИЕ ПРОФЕССИОНАЛЬНЫХ</a:t>
            </a:r>
            <a:br>
              <a:rPr lang="ru-RU" sz="2800" dirty="0" smtClean="0">
                <a:solidFill>
                  <a:schemeClr val="tx2"/>
                </a:solidFill>
                <a:latin typeface="+mj-lt"/>
                <a:cs typeface="Times New Roman" pitchFamily="18" charset="0"/>
              </a:rPr>
            </a:br>
            <a:r>
              <a:rPr lang="ru-RU" sz="2800" dirty="0" smtClean="0">
                <a:solidFill>
                  <a:schemeClr val="tx2"/>
                </a:solidFill>
                <a:latin typeface="+mj-lt"/>
                <a:cs typeface="Times New Roman" pitchFamily="18" charset="0"/>
              </a:rPr>
              <a:t>КВАЛИФИКАЦИЙ</a:t>
            </a:r>
          </a:p>
          <a:p>
            <a:pPr algn="ctr"/>
            <a:endParaRPr lang="ru-RU" sz="3200" dirty="0" smtClean="0">
              <a:solidFill>
                <a:schemeClr val="tx2"/>
              </a:solidFill>
              <a:latin typeface="+mj-lt"/>
              <a:cs typeface="Times New Roman" pitchFamily="18" charset="0"/>
            </a:endParaRPr>
          </a:p>
          <a:p>
            <a:pPr algn="ctr"/>
            <a:endParaRPr lang="ru-RU" sz="3200" dirty="0" smtClean="0">
              <a:solidFill>
                <a:schemeClr val="tx2"/>
              </a:solidFill>
              <a:latin typeface="+mj-lt"/>
              <a:cs typeface="Times New Roman" pitchFamily="18" charset="0"/>
            </a:endParaRPr>
          </a:p>
          <a:p>
            <a:pPr algn="ctr"/>
            <a:endParaRPr lang="ru-RU" sz="3200" dirty="0">
              <a:latin typeface="+mj-lt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92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92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60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Заголовок 1"/>
          <p:cNvSpPr>
            <a:spLocks noGrp="1"/>
          </p:cNvSpPr>
          <p:nvPr>
            <p:ph type="title"/>
          </p:nvPr>
        </p:nvSpPr>
        <p:spPr>
          <a:xfrm>
            <a:off x="323528" y="178940"/>
            <a:ext cx="8496944" cy="52060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 smtClean="0">
                <a:ea typeface="+mn-ea"/>
                <a:cs typeface="Arial" pitchFamily="34" charset="0"/>
              </a:rPr>
              <a:t>НОРМАТИВНАЯ БАЗА В ОБЛАСТИ ПРОФЕССИОНАЛЬНЫХ КВАЛИФИКАЦИЙ</a:t>
            </a:r>
            <a:endParaRPr lang="ru-RU" sz="1800" dirty="0">
              <a:ea typeface="+mn-ea"/>
              <a:cs typeface="Arial" pitchFamily="34" charset="0"/>
            </a:endParaRPr>
          </a:p>
        </p:txBody>
      </p:sp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2</a:t>
            </a:fld>
            <a:endParaRPr lang="ru-RU" sz="180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771550"/>
            <a:ext cx="8280920" cy="45704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latin typeface="+mn-lt"/>
              </a:rPr>
              <a:t>Трудовой кодекс Российской Федерации:</a:t>
            </a:r>
            <a:endParaRPr lang="ru-RU" sz="1400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  <a:p>
            <a:pPr marL="271463" lvl="0" indent="174625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  <a:defRPr/>
            </a:pPr>
            <a:r>
              <a:rPr lang="ru-RU" sz="1200" dirty="0" smtClean="0">
                <a:latin typeface="+mn-lt"/>
              </a:rPr>
              <a:t>статья 195.1. Понятия квалификации работника, профессионального стандарта</a:t>
            </a:r>
          </a:p>
          <a:p>
            <a:pPr marL="271463" lvl="0" indent="174625" algn="just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  <a:defRPr/>
            </a:pPr>
            <a:r>
              <a:rPr lang="ru-RU" sz="1200" dirty="0" smtClean="0">
                <a:latin typeface="+mn-lt"/>
              </a:rPr>
              <a:t>статья 195.3. Порядок применения профессиональных стандартов </a:t>
            </a:r>
          </a:p>
          <a:p>
            <a:pPr algn="just"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latin typeface="+mn-lt"/>
              </a:rPr>
              <a:t>Федеральный закон от 29 декабря 2012 года  №  273-ФЗ «Об образовании в Российской Федерации»:</a:t>
            </a:r>
          </a:p>
          <a:p>
            <a:pPr marL="271463" algn="just">
              <a:spcBef>
                <a:spcPts val="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ru-RU" sz="1200" dirty="0" smtClean="0">
                <a:latin typeface="+mn-lt"/>
              </a:rPr>
              <a:t> статья  11. Федеральные государственные образовательные стандарты и федеральные государственные требования.     Образовательные стандарты</a:t>
            </a:r>
          </a:p>
          <a:p>
            <a:pPr marL="271463" indent="-271463" algn="just">
              <a:spcBef>
                <a:spcPts val="0"/>
              </a:spcBef>
              <a:spcAft>
                <a:spcPts val="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400" dirty="0" smtClean="0">
                <a:latin typeface="+mn-lt"/>
              </a:rPr>
              <a:t>Закон РФ от 19.04.1991 № 1032-1 «О занятости населения в Российской Федерации»</a:t>
            </a:r>
          </a:p>
          <a:p>
            <a:pPr marL="271463" indent="174625" algn="just">
              <a:spcBef>
                <a:spcPts val="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ru-RU" sz="1200" dirty="0" smtClean="0">
                <a:latin typeface="+mn-lt"/>
              </a:rPr>
              <a:t>статья 16.3. Государственный информационный ресурс «Справочник профессий»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400" dirty="0" smtClean="0">
                <a:latin typeface="+mn-lt"/>
              </a:rPr>
              <a:t>Государственная программа Российской Федерации «Содействие занятости населения</a:t>
            </a:r>
            <a:r>
              <a:rPr lang="ru-RU" sz="1400" dirty="0" smtClean="0"/>
              <a:t>»</a:t>
            </a:r>
            <a:r>
              <a:rPr lang="ru-RU" sz="1400" dirty="0" smtClean="0">
                <a:latin typeface="+mn-lt"/>
              </a:rPr>
              <a:t> на период до 2020 года ( постановление Правительства РФ от 15.04.2014 № 298)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400" dirty="0" smtClean="0">
                <a:latin typeface="+mn-lt"/>
              </a:rPr>
              <a:t>Федеральная целевая программа развития образования на 2016-2020 годы (постановление Правительства Российской Федерации от 23.05.2015 № 497)</a:t>
            </a:r>
          </a:p>
          <a:p>
            <a:pPr algn="just">
              <a:spcBef>
                <a:spcPts val="0"/>
              </a:spcBef>
              <a:spcAft>
                <a:spcPts val="12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400" dirty="0" smtClean="0">
                <a:latin typeface="+mn-lt"/>
              </a:rPr>
              <a:t>Указ Президента Российской Федерации от 16 апреля 2014 г. № 249 «О Национальном совете при Президенте Российской Федерации по профессиональным квалификациям»</a:t>
            </a:r>
          </a:p>
          <a:p>
            <a:pPr marL="271463">
              <a:spcBef>
                <a:spcPts val="0"/>
              </a:spcBef>
              <a:spcAft>
                <a:spcPts val="0"/>
              </a:spcAft>
              <a:buClr>
                <a:schemeClr val="tx2">
                  <a:lumMod val="60000"/>
                  <a:lumOff val="40000"/>
                </a:schemeClr>
              </a:buClr>
            </a:pPr>
            <a:endParaRPr lang="ru-RU" sz="1200" dirty="0" smtClean="0">
              <a:latin typeface="+mn-lt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ru-RU" sz="1400" dirty="0" smtClean="0">
              <a:latin typeface="+mn-lt"/>
              <a:cs typeface="Times New Roman" pitchFamily="18" charset="0"/>
            </a:endParaRPr>
          </a:p>
          <a:p>
            <a:pPr>
              <a:spcBef>
                <a:spcPts val="0"/>
              </a:spcBef>
              <a:spcAft>
                <a:spcPts val="600"/>
              </a:spcAft>
            </a:pPr>
            <a:endParaRPr lang="ru-RU" sz="1400" dirty="0" smtClean="0">
              <a:latin typeface="+mn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86028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Прямоугольник 23">
            <a:extLst>
              <a:ext uri="{FF2B5EF4-FFF2-40B4-BE49-F238E27FC236}">
                <a16:creationId xmlns:a16="http://schemas.microsoft.com/office/drawing/2014/main" xmlns="" id="{6E2012A2-A1F2-4130-ADB1-1286C31ABCFD}"/>
              </a:ext>
            </a:extLst>
          </p:cNvPr>
          <p:cNvSpPr/>
          <p:nvPr/>
        </p:nvSpPr>
        <p:spPr>
          <a:xfrm>
            <a:off x="2067875" y="2088187"/>
            <a:ext cx="5085264" cy="32617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just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В настоящее время Национальным советом образовано</a:t>
            </a:r>
            <a:r>
              <a:rPr lang="ru-RU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28</a:t>
            </a:r>
            <a:r>
              <a:rPr lang="ru-RU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советов</a:t>
            </a:r>
          </a:p>
        </p:txBody>
      </p:sp>
      <p:sp>
        <p:nvSpPr>
          <p:cNvPr id="21" name="Прямоугольник 20">
            <a:extLst>
              <a:ext uri="{FF2B5EF4-FFF2-40B4-BE49-F238E27FC236}">
                <a16:creationId xmlns:a16="http://schemas.microsoft.com/office/drawing/2014/main" xmlns="" id="{F668FCF2-FE0B-4535-8AF4-9AD57CDBE09B}"/>
              </a:ext>
            </a:extLst>
          </p:cNvPr>
          <p:cNvSpPr/>
          <p:nvPr/>
        </p:nvSpPr>
        <p:spPr>
          <a:xfrm>
            <a:off x="7076126" y="3151851"/>
            <a:ext cx="1562629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:a16="http://schemas.microsoft.com/office/drawing/2014/main" xmlns="" id="{3ED6C282-181C-44A0-BE4B-CD95936B05D8}"/>
              </a:ext>
            </a:extLst>
          </p:cNvPr>
          <p:cNvSpPr/>
          <p:nvPr/>
        </p:nvSpPr>
        <p:spPr>
          <a:xfrm>
            <a:off x="6923726" y="2999451"/>
            <a:ext cx="1562629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9" name="Прямоугольник 18">
            <a:extLst>
              <a:ext uri="{FF2B5EF4-FFF2-40B4-BE49-F238E27FC236}">
                <a16:creationId xmlns:a16="http://schemas.microsoft.com/office/drawing/2014/main" xmlns="" id="{6FFF0675-B470-4771-892B-7F64A38C0C71}"/>
              </a:ext>
            </a:extLst>
          </p:cNvPr>
          <p:cNvSpPr/>
          <p:nvPr/>
        </p:nvSpPr>
        <p:spPr>
          <a:xfrm>
            <a:off x="6771326" y="2847051"/>
            <a:ext cx="1562629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627875" y="913446"/>
            <a:ext cx="7941841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60000" indent="-285750" algn="just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создан 16 апреля 2014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г., председатель совета - Президент </a:t>
            </a: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Российского союза промышленников и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предпринимателей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90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90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60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Заголовок 1"/>
          <p:cNvSpPr>
            <a:spLocks noGrp="1"/>
          </p:cNvSpPr>
          <p:nvPr>
            <p:ph type="title"/>
          </p:nvPr>
        </p:nvSpPr>
        <p:spPr>
          <a:xfrm>
            <a:off x="251520" y="87474"/>
            <a:ext cx="8640960" cy="252028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ea typeface="+mn-ea"/>
                <a:cs typeface="Arial" pitchFamily="34" charset="0"/>
              </a:rPr>
              <a:t>НАЦИОНАЛЬНАЯ СИСТЕМА КВАЛИФИКАЦИЙ</a:t>
            </a:r>
            <a:r>
              <a:rPr lang="ru-RU" sz="2400" dirty="0">
                <a:ea typeface="+mn-ea"/>
                <a:cs typeface="Arial" pitchFamily="34" charset="0"/>
              </a:rPr>
              <a:t/>
            </a:r>
            <a:br>
              <a:rPr lang="ru-RU" sz="2400" dirty="0">
                <a:ea typeface="+mn-ea"/>
                <a:cs typeface="Arial" pitchFamily="34" charset="0"/>
              </a:rPr>
            </a:br>
            <a:endParaRPr lang="ru-RU" sz="1800" dirty="0">
              <a:ea typeface="+mn-ea"/>
              <a:cs typeface="Arial" pitchFamily="34" charset="0"/>
            </a:endParaRPr>
          </a:p>
        </p:txBody>
      </p:sp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3</a:t>
            </a:fld>
            <a:endParaRPr lang="ru-RU" sz="1800" dirty="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3" name="Скругленный прямоугольник 12"/>
          <p:cNvSpPr/>
          <p:nvPr/>
        </p:nvSpPr>
        <p:spPr>
          <a:xfrm>
            <a:off x="611560" y="411510"/>
            <a:ext cx="7941841" cy="452360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altLang="ru-RU" sz="1400" dirty="0">
                <a:solidFill>
                  <a:schemeClr val="tx1"/>
                </a:solidFill>
              </a:rPr>
              <a:t>Национальный совет при Президенте Российской Федерации по профессиональным квалификациям </a:t>
            </a:r>
          </a:p>
        </p:txBody>
      </p:sp>
      <p:sp>
        <p:nvSpPr>
          <p:cNvPr id="15" name="Прямоугольник 14">
            <a:extLst>
              <a:ext uri="{FF2B5EF4-FFF2-40B4-BE49-F238E27FC236}">
                <a16:creationId xmlns:a16="http://schemas.microsoft.com/office/drawing/2014/main" xmlns="" id="{2925CFFD-E44C-4D3B-913D-D1DCDDB6E450}"/>
              </a:ext>
            </a:extLst>
          </p:cNvPr>
          <p:cNvSpPr/>
          <p:nvPr/>
        </p:nvSpPr>
        <p:spPr>
          <a:xfrm>
            <a:off x="643750" y="2698866"/>
            <a:ext cx="2232248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Совет по профессиональным</a:t>
            </a:r>
            <a:b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</a:b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квалификациям</a:t>
            </a:r>
          </a:p>
        </p:txBody>
      </p:sp>
      <p:sp>
        <p:nvSpPr>
          <p:cNvPr id="16" name="Прямоугольник 15">
            <a:extLst>
              <a:ext uri="{FF2B5EF4-FFF2-40B4-BE49-F238E27FC236}">
                <a16:creationId xmlns:a16="http://schemas.microsoft.com/office/drawing/2014/main" xmlns="" id="{82AD9ECA-7AE4-4F1F-A9C8-8441AEBD01B0}"/>
              </a:ext>
            </a:extLst>
          </p:cNvPr>
          <p:cNvSpPr/>
          <p:nvPr/>
        </p:nvSpPr>
        <p:spPr>
          <a:xfrm>
            <a:off x="3079348" y="2694651"/>
            <a:ext cx="1562629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Машиностроение</a:t>
            </a:r>
          </a:p>
        </p:txBody>
      </p:sp>
      <p:sp>
        <p:nvSpPr>
          <p:cNvPr id="17" name="Прямоугольник 16">
            <a:extLst>
              <a:ext uri="{FF2B5EF4-FFF2-40B4-BE49-F238E27FC236}">
                <a16:creationId xmlns:a16="http://schemas.microsoft.com/office/drawing/2014/main" xmlns="" id="{C4413C6A-A944-4C03-80F1-67FABDE2DF8A}"/>
              </a:ext>
            </a:extLst>
          </p:cNvPr>
          <p:cNvSpPr/>
          <p:nvPr/>
        </p:nvSpPr>
        <p:spPr>
          <a:xfrm>
            <a:off x="4849137" y="2694651"/>
            <a:ext cx="1562629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r>
              <a:rPr lang="en-US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IT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8" name="Прямоугольник 17">
            <a:extLst>
              <a:ext uri="{FF2B5EF4-FFF2-40B4-BE49-F238E27FC236}">
                <a16:creationId xmlns:a16="http://schemas.microsoft.com/office/drawing/2014/main" xmlns="" id="{238876CD-5B4F-4DB5-BDED-1C90109AE8B0}"/>
              </a:ext>
            </a:extLst>
          </p:cNvPr>
          <p:cNvSpPr/>
          <p:nvPr/>
        </p:nvSpPr>
        <p:spPr>
          <a:xfrm>
            <a:off x="6618926" y="2694651"/>
            <a:ext cx="1562629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 algn="ctr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Строительство</a:t>
            </a:r>
            <a:b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</a:br>
            <a:r>
              <a:rPr lang="en-US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…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3" name="Скругленный прямоугольник 12">
            <a:extLst>
              <a:ext uri="{FF2B5EF4-FFF2-40B4-BE49-F238E27FC236}">
                <a16:creationId xmlns:a16="http://schemas.microsoft.com/office/drawing/2014/main" xmlns="" id="{C290A234-26F5-4EF4-A19B-D47F5C7C2824}"/>
              </a:ext>
            </a:extLst>
          </p:cNvPr>
          <p:cNvSpPr/>
          <p:nvPr/>
        </p:nvSpPr>
        <p:spPr>
          <a:xfrm>
            <a:off x="2067875" y="1684540"/>
            <a:ext cx="5085264" cy="452360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ru-RU" altLang="ru-RU" sz="1400" dirty="0">
                <a:solidFill>
                  <a:schemeClr val="tx1"/>
                </a:solidFill>
              </a:rPr>
              <a:t>Советы по профессиональным квалификациям</a:t>
            </a:r>
          </a:p>
        </p:txBody>
      </p:sp>
      <p:cxnSp>
        <p:nvCxnSpPr>
          <p:cNvPr id="12" name="Прямая со стрелкой 11">
            <a:extLst>
              <a:ext uri="{FF2B5EF4-FFF2-40B4-BE49-F238E27FC236}">
                <a16:creationId xmlns:a16="http://schemas.microsoft.com/office/drawing/2014/main" xmlns="" id="{43934555-2209-46A8-AE5A-1D521AEF112D}"/>
              </a:ext>
            </a:extLst>
          </p:cNvPr>
          <p:cNvCxnSpPr>
            <a:cxnSpLocks/>
          </p:cNvCxnSpPr>
          <p:nvPr/>
        </p:nvCxnSpPr>
        <p:spPr>
          <a:xfrm>
            <a:off x="4710979" y="1520134"/>
            <a:ext cx="0" cy="16440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Прямая со стрелкой 26">
            <a:extLst>
              <a:ext uri="{FF2B5EF4-FFF2-40B4-BE49-F238E27FC236}">
                <a16:creationId xmlns:a16="http://schemas.microsoft.com/office/drawing/2014/main" xmlns="" id="{DB579782-2151-4DEE-B2B4-AD8A0EABB214}"/>
              </a:ext>
            </a:extLst>
          </p:cNvPr>
          <p:cNvCxnSpPr>
            <a:stCxn id="24" idx="2"/>
            <a:endCxn id="15" idx="0"/>
          </p:cNvCxnSpPr>
          <p:nvPr/>
        </p:nvCxnSpPr>
        <p:spPr>
          <a:xfrm flipH="1">
            <a:off x="1759876" y="2414362"/>
            <a:ext cx="2850633" cy="284505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Прямая со стрелкой 28">
            <a:extLst>
              <a:ext uri="{FF2B5EF4-FFF2-40B4-BE49-F238E27FC236}">
                <a16:creationId xmlns:a16="http://schemas.microsoft.com/office/drawing/2014/main" xmlns="" id="{B8B78C9A-1286-49C2-8B32-6F4204F22EB7}"/>
              </a:ext>
            </a:extLst>
          </p:cNvPr>
          <p:cNvCxnSpPr>
            <a:stCxn id="24" idx="2"/>
            <a:endCxn id="16" idx="0"/>
          </p:cNvCxnSpPr>
          <p:nvPr/>
        </p:nvCxnSpPr>
        <p:spPr>
          <a:xfrm flipH="1">
            <a:off x="3860661" y="2414362"/>
            <a:ext cx="749846" cy="28028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44" name="Прямая со стрелкой 6143">
            <a:extLst>
              <a:ext uri="{FF2B5EF4-FFF2-40B4-BE49-F238E27FC236}">
                <a16:creationId xmlns:a16="http://schemas.microsoft.com/office/drawing/2014/main" xmlns="" id="{7BF2617E-98E5-4126-A818-5A0A44FF9669}"/>
              </a:ext>
            </a:extLst>
          </p:cNvPr>
          <p:cNvCxnSpPr>
            <a:stCxn id="24" idx="2"/>
            <a:endCxn id="17" idx="0"/>
          </p:cNvCxnSpPr>
          <p:nvPr/>
        </p:nvCxnSpPr>
        <p:spPr>
          <a:xfrm>
            <a:off x="4610509" y="2414362"/>
            <a:ext cx="1019943" cy="28028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47" name="Прямая со стрелкой 6146">
            <a:extLst>
              <a:ext uri="{FF2B5EF4-FFF2-40B4-BE49-F238E27FC236}">
                <a16:creationId xmlns:a16="http://schemas.microsoft.com/office/drawing/2014/main" xmlns="" id="{F7224896-668D-4D35-92CA-F21AA2D0DD4D}"/>
              </a:ext>
            </a:extLst>
          </p:cNvPr>
          <p:cNvCxnSpPr>
            <a:stCxn id="24" idx="2"/>
            <a:endCxn id="18" idx="0"/>
          </p:cNvCxnSpPr>
          <p:nvPr/>
        </p:nvCxnSpPr>
        <p:spPr>
          <a:xfrm>
            <a:off x="4610507" y="2414362"/>
            <a:ext cx="2789732" cy="280289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Прямоугольник 38">
            <a:extLst>
              <a:ext uri="{FF2B5EF4-FFF2-40B4-BE49-F238E27FC236}">
                <a16:creationId xmlns:a16="http://schemas.microsoft.com/office/drawing/2014/main" xmlns="" id="{6F1F0057-94B8-4933-ABD6-068ED6AE3F1D}"/>
              </a:ext>
            </a:extLst>
          </p:cNvPr>
          <p:cNvSpPr/>
          <p:nvPr/>
        </p:nvSpPr>
        <p:spPr>
          <a:xfrm>
            <a:off x="653277" y="3462996"/>
            <a:ext cx="5768015" cy="1158534"/>
          </a:xfrm>
          <a:prstGeom prst="rect">
            <a:avLst/>
          </a:prstGeom>
          <a:solidFill>
            <a:schemeClr val="bg1">
              <a:lumMod val="95000"/>
            </a:schemeClr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0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Полномочия:</a:t>
            </a:r>
          </a:p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мониторинг появления новых профессий, изменений в трудовых функциях</a:t>
            </a:r>
          </a:p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разработка и актуализация профессиональных стандартов</a:t>
            </a:r>
          </a:p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участие в разработке и актуализации государственных стандартов профессионального образования, программ профессионального образования и обучения</a:t>
            </a:r>
          </a:p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деятельности по профессионально-общественной аккредитации образовательных программ</a:t>
            </a:r>
          </a:p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Arial" panose="020B0604020202020204" pitchFamily="34" charset="0"/>
              <a:buChar char="•"/>
            </a:pPr>
            <a:r>
              <a:rPr lang="ru-RU" sz="10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независимая оценка квалификации</a:t>
            </a:r>
          </a:p>
        </p:txBody>
      </p:sp>
      <p:cxnSp>
        <p:nvCxnSpPr>
          <p:cNvPr id="40" name="Прямая со стрелкой 39">
            <a:extLst>
              <a:ext uri="{FF2B5EF4-FFF2-40B4-BE49-F238E27FC236}">
                <a16:creationId xmlns:a16="http://schemas.microsoft.com/office/drawing/2014/main" xmlns="" id="{DC5480F9-D09A-4CD9-861D-85F4506CBBD5}"/>
              </a:ext>
            </a:extLst>
          </p:cNvPr>
          <p:cNvCxnSpPr>
            <a:cxnSpLocks/>
          </p:cNvCxnSpPr>
          <p:nvPr/>
        </p:nvCxnSpPr>
        <p:spPr>
          <a:xfrm>
            <a:off x="1746453" y="3301339"/>
            <a:ext cx="0" cy="164406"/>
          </a:xfrm>
          <a:prstGeom prst="straightConnector1">
            <a:avLst/>
          </a:prstGeom>
          <a:ln w="190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542360129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Содержимое 5"/>
          <p:cNvSpPr txBox="1">
            <a:spLocks/>
          </p:cNvSpPr>
          <p:nvPr/>
        </p:nvSpPr>
        <p:spPr bwMode="auto">
          <a:xfrm>
            <a:off x="251520" y="627534"/>
            <a:ext cx="8734624" cy="280501"/>
          </a:xfrm>
          <a:prstGeom prst="roundRect">
            <a:avLst>
              <a:gd name="adj" fmla="val 9609"/>
            </a:avLst>
          </a:prstGeom>
          <a:solidFill>
            <a:schemeClr val="accent1">
              <a:lumMod val="20000"/>
              <a:lumOff val="8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Сведения </a:t>
            </a:r>
            <a:r>
              <a:rPr lang="ru-RU" sz="1600" dirty="0">
                <a:solidFill>
                  <a:schemeClr val="tx1"/>
                </a:solidFill>
              </a:rPr>
              <a:t>о наиболее востребованных </a:t>
            </a:r>
            <a:r>
              <a:rPr lang="ru-RU" sz="1600" dirty="0" smtClean="0">
                <a:solidFill>
                  <a:schemeClr val="tx1"/>
                </a:solidFill>
              </a:rPr>
              <a:t>и </a:t>
            </a:r>
            <a:r>
              <a:rPr lang="ru-RU" sz="1600" dirty="0">
                <a:solidFill>
                  <a:schemeClr val="tx1"/>
                </a:solidFill>
              </a:rPr>
              <a:t>перспективных профессиях</a:t>
            </a:r>
          </a:p>
        </p:txBody>
      </p:sp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89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89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9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Заголовок 1"/>
          <p:cNvSpPr>
            <a:spLocks noGrp="1"/>
          </p:cNvSpPr>
          <p:nvPr>
            <p:ph type="title"/>
          </p:nvPr>
        </p:nvSpPr>
        <p:spPr>
          <a:xfrm>
            <a:off x="417191" y="53391"/>
            <a:ext cx="8496944" cy="37804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 smtClean="0">
                <a:ea typeface="+mn-ea"/>
                <a:cs typeface="Arial" pitchFamily="34" charset="0"/>
              </a:rPr>
              <a:t>СПРАВОЧНИК ПРОФЕССИЙ</a:t>
            </a:r>
            <a:br>
              <a:rPr lang="ru-RU" sz="1800" dirty="0" smtClean="0">
                <a:ea typeface="+mn-ea"/>
                <a:cs typeface="Arial" pitchFamily="34" charset="0"/>
              </a:rPr>
            </a:br>
            <a:r>
              <a:rPr lang="ru-RU" sz="1400" dirty="0" smtClean="0">
                <a:ea typeface="+mn-ea"/>
                <a:cs typeface="Arial" pitchFamily="34" charset="0"/>
              </a:rPr>
              <a:t>(</a:t>
            </a:r>
            <a:r>
              <a:rPr lang="en-US" sz="1400" u="sng" dirty="0">
                <a:solidFill>
                  <a:srgbClr val="0070C0"/>
                </a:solidFill>
                <a:cs typeface="Arial" pitchFamily="34" charset="0"/>
              </a:rPr>
              <a:t>http://spravochnik.rosmintrud.ru</a:t>
            </a:r>
            <a:r>
              <a:rPr lang="ru-RU" sz="1400" dirty="0" smtClean="0">
                <a:ea typeface="+mn-ea"/>
                <a:cs typeface="Arial" pitchFamily="34" charset="0"/>
              </a:rPr>
              <a:t>)</a:t>
            </a:r>
            <a:endParaRPr lang="ru-RU" sz="1400" dirty="0">
              <a:ea typeface="+mn-ea"/>
              <a:cs typeface="Arial" pitchFamily="34" charset="0"/>
            </a:endParaRPr>
          </a:p>
        </p:txBody>
      </p:sp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4</a:t>
            </a:fld>
            <a:endParaRPr lang="ru-RU" sz="180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5" name="Содержимое 5"/>
          <p:cNvSpPr>
            <a:spLocks noGrp="1"/>
          </p:cNvSpPr>
          <p:nvPr>
            <p:ph idx="1"/>
          </p:nvPr>
        </p:nvSpPr>
        <p:spPr>
          <a:xfrm>
            <a:off x="683568" y="1059582"/>
            <a:ext cx="3732642" cy="417897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ru-RU" sz="1400" dirty="0" smtClean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область профессиональной деятельности</a:t>
            </a: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27" name="Содержимое 5"/>
          <p:cNvSpPr txBox="1">
            <a:spLocks/>
          </p:cNvSpPr>
          <p:nvPr/>
        </p:nvSpPr>
        <p:spPr bwMode="auto">
          <a:xfrm>
            <a:off x="683568" y="1779662"/>
            <a:ext cx="3732643" cy="432048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описание профессии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3" name="Содержимое 5"/>
          <p:cNvSpPr txBox="1">
            <a:spLocks/>
          </p:cNvSpPr>
          <p:nvPr/>
        </p:nvSpPr>
        <p:spPr bwMode="auto">
          <a:xfrm>
            <a:off x="5148064" y="2499742"/>
            <a:ext cx="3732642" cy="504056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профессиональный стандарт (</a:t>
            </a:r>
            <a:r>
              <a:rPr lang="ru-RU" sz="1400" i="1" dirty="0" smtClean="0">
                <a:solidFill>
                  <a:schemeClr val="tx1"/>
                </a:solidFill>
              </a:rPr>
              <a:t>ссылка на сайт </a:t>
            </a:r>
            <a:r>
              <a:rPr lang="en-US" sz="1400" i="1" dirty="0" smtClean="0">
                <a:solidFill>
                  <a:schemeClr val="tx1"/>
                </a:solidFill>
                <a:cs typeface="Times New Roman" pitchFamily="18" charset="0"/>
              </a:rPr>
              <a:t>http://profstandart.rosmintrud.ru</a:t>
            </a:r>
            <a:r>
              <a:rPr lang="ru-RU" sz="1400" i="1" dirty="0" smtClean="0">
                <a:solidFill>
                  <a:schemeClr val="tx1"/>
                </a:solidFill>
                <a:cs typeface="Times New Roman" pitchFamily="18" charset="0"/>
              </a:rPr>
              <a:t>)</a:t>
            </a:r>
            <a:endParaRPr lang="ru-RU" sz="1400" i="1" dirty="0">
              <a:solidFill>
                <a:schemeClr val="tx1"/>
              </a:solidFill>
            </a:endParaRPr>
          </a:p>
        </p:txBody>
      </p:sp>
      <p:sp>
        <p:nvSpPr>
          <p:cNvPr id="35" name="Содержимое 5"/>
          <p:cNvSpPr txBox="1">
            <a:spLocks/>
          </p:cNvSpPr>
          <p:nvPr/>
        </p:nvSpPr>
        <p:spPr bwMode="auto">
          <a:xfrm>
            <a:off x="683568" y="2571750"/>
            <a:ext cx="3732642" cy="432048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>
                <a:solidFill>
                  <a:schemeClr val="tx1"/>
                </a:solidFill>
              </a:rPr>
              <a:t>п</a:t>
            </a:r>
            <a:r>
              <a:rPr lang="ru-RU" sz="1400" dirty="0" smtClean="0">
                <a:solidFill>
                  <a:schemeClr val="tx1"/>
                </a:solidFill>
              </a:rPr>
              <a:t>еречень квалификаций </a:t>
            </a:r>
            <a:r>
              <a:rPr lang="ru-RU" sz="1400" i="1" dirty="0" smtClean="0">
                <a:solidFill>
                  <a:schemeClr val="tx1"/>
                </a:solidFill>
              </a:rPr>
              <a:t>(ссылка на</a:t>
            </a:r>
            <a:r>
              <a:rPr lang="ru-RU" sz="1400" i="1" dirty="0" smtClean="0">
                <a:solidFill>
                  <a:schemeClr val="tx1"/>
                </a:solidFill>
                <a:cs typeface="Times New Roman" pitchFamily="18" charset="0"/>
              </a:rPr>
              <a:t> http://nok-nark.ru)</a:t>
            </a:r>
            <a:r>
              <a:rPr lang="ru-RU" sz="1400" dirty="0" smtClean="0">
                <a:solidFill>
                  <a:schemeClr val="tx1"/>
                </a:solidFill>
              </a:rPr>
              <a:t> 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37" name="Содержимое 5"/>
          <p:cNvSpPr txBox="1">
            <a:spLocks/>
          </p:cNvSpPr>
          <p:nvPr/>
        </p:nvSpPr>
        <p:spPr bwMode="auto">
          <a:xfrm>
            <a:off x="2267744" y="4083919"/>
            <a:ext cx="4824536" cy="576064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>
                <a:solidFill>
                  <a:schemeClr val="tx1"/>
                </a:solidFill>
              </a:rPr>
              <a:t>с</a:t>
            </a:r>
            <a:r>
              <a:rPr lang="ru-RU" sz="1400" dirty="0" smtClean="0">
                <a:solidFill>
                  <a:schemeClr val="tx1"/>
                </a:solidFill>
              </a:rPr>
              <a:t>ведения </a:t>
            </a:r>
            <a:r>
              <a:rPr lang="ru-RU" sz="1400" dirty="0">
                <a:solidFill>
                  <a:schemeClr val="tx1"/>
                </a:solidFill>
              </a:rPr>
              <a:t>о квалификационных справочниках и общероссийских </a:t>
            </a:r>
            <a:r>
              <a:rPr lang="ru-RU" sz="1400" dirty="0" smtClean="0">
                <a:solidFill>
                  <a:schemeClr val="tx1"/>
                </a:solidFill>
              </a:rPr>
              <a:t>классификаторах</a:t>
            </a: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  (ОКЗ, ЕКС, ЕТКС, ОКПДТР)</a:t>
            </a:r>
            <a:endParaRPr lang="ru-RU" sz="1400" dirty="0">
              <a:solidFill>
                <a:schemeClr val="tx1"/>
              </a:solidFill>
            </a:endParaRPr>
          </a:p>
        </p:txBody>
      </p:sp>
      <p:cxnSp>
        <p:nvCxnSpPr>
          <p:cNvPr id="42" name="Прямая со стрелкой 41"/>
          <p:cNvCxnSpPr/>
          <p:nvPr/>
        </p:nvCxnSpPr>
        <p:spPr>
          <a:xfrm>
            <a:off x="320057" y="1262571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 стрелкой 42"/>
          <p:cNvCxnSpPr/>
          <p:nvPr/>
        </p:nvCxnSpPr>
        <p:spPr>
          <a:xfrm>
            <a:off x="323528" y="1995686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 стрелкой 49"/>
          <p:cNvCxnSpPr/>
          <p:nvPr/>
        </p:nvCxnSpPr>
        <p:spPr>
          <a:xfrm>
            <a:off x="4788024" y="3651870"/>
            <a:ext cx="0" cy="36004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4" name="Содержимое 5"/>
          <p:cNvSpPr txBox="1">
            <a:spLocks/>
          </p:cNvSpPr>
          <p:nvPr/>
        </p:nvSpPr>
        <p:spPr bwMode="auto">
          <a:xfrm>
            <a:off x="5148064" y="1059582"/>
            <a:ext cx="3733200" cy="355959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образовательные стандарты и программы 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5" name="Содержимое 5"/>
          <p:cNvSpPr txBox="1">
            <a:spLocks/>
          </p:cNvSpPr>
          <p:nvPr/>
        </p:nvSpPr>
        <p:spPr bwMode="auto">
          <a:xfrm>
            <a:off x="5148064" y="1779662"/>
            <a:ext cx="3732642" cy="432048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Совет </a:t>
            </a:r>
            <a:r>
              <a:rPr lang="ru-RU" sz="1400" dirty="0">
                <a:solidFill>
                  <a:schemeClr val="tx1"/>
                </a:solidFill>
              </a:rPr>
              <a:t>по профессиональным квалификациям </a:t>
            </a:r>
            <a:endParaRPr lang="ru-RU" sz="1400" dirty="0" smtClean="0">
              <a:solidFill>
                <a:schemeClr val="tx1"/>
              </a:solidFill>
            </a:endParaRPr>
          </a:p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(</a:t>
            </a:r>
            <a:r>
              <a:rPr lang="ru-RU" sz="1400" dirty="0">
                <a:solidFill>
                  <a:schemeClr val="tx1"/>
                </a:solidFill>
              </a:rPr>
              <a:t>при наличии)</a:t>
            </a:r>
            <a:endParaRPr lang="ru-RU" sz="1100" dirty="0">
              <a:solidFill>
                <a:schemeClr val="tx1"/>
              </a:solidFill>
            </a:endParaRPr>
          </a:p>
        </p:txBody>
      </p:sp>
      <p:sp>
        <p:nvSpPr>
          <p:cNvPr id="67" name="Содержимое 5"/>
          <p:cNvSpPr txBox="1">
            <a:spLocks/>
          </p:cNvSpPr>
          <p:nvPr/>
        </p:nvSpPr>
        <p:spPr bwMode="auto">
          <a:xfrm>
            <a:off x="683568" y="3363838"/>
            <a:ext cx="3732642" cy="432048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solidFill>
                  <a:schemeClr val="tx1"/>
                </a:solidFill>
              </a:rPr>
              <a:t>требования к квалификациям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68" name="Содержимое 5"/>
          <p:cNvSpPr txBox="1">
            <a:spLocks/>
          </p:cNvSpPr>
          <p:nvPr/>
        </p:nvSpPr>
        <p:spPr bwMode="auto">
          <a:xfrm>
            <a:off x="5148064" y="3363838"/>
            <a:ext cx="3732642" cy="487502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фото, видео   материалы о  профессии</a:t>
            </a:r>
            <a:endParaRPr lang="ru-RU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cxnSp>
        <p:nvCxnSpPr>
          <p:cNvPr id="52" name="Прямая со стрелкой 51"/>
          <p:cNvCxnSpPr/>
          <p:nvPr/>
        </p:nvCxnSpPr>
        <p:spPr>
          <a:xfrm>
            <a:off x="320057" y="3608511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Прямая соединительная линия 79"/>
          <p:cNvCxnSpPr/>
          <p:nvPr/>
        </p:nvCxnSpPr>
        <p:spPr>
          <a:xfrm>
            <a:off x="4809600" y="1031493"/>
            <a:ext cx="0" cy="25812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Прямая со стрелкой 80"/>
          <p:cNvCxnSpPr/>
          <p:nvPr/>
        </p:nvCxnSpPr>
        <p:spPr>
          <a:xfrm>
            <a:off x="4809600" y="1262571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Прямая со стрелкой 81"/>
          <p:cNvCxnSpPr/>
          <p:nvPr/>
        </p:nvCxnSpPr>
        <p:spPr>
          <a:xfrm>
            <a:off x="4788024" y="1995686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 стрелкой 82"/>
          <p:cNvCxnSpPr/>
          <p:nvPr/>
        </p:nvCxnSpPr>
        <p:spPr>
          <a:xfrm>
            <a:off x="4788024" y="2715766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 стрелкой 83"/>
          <p:cNvCxnSpPr/>
          <p:nvPr/>
        </p:nvCxnSpPr>
        <p:spPr>
          <a:xfrm>
            <a:off x="323528" y="2787774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 стрелкой 84"/>
          <p:cNvCxnSpPr/>
          <p:nvPr/>
        </p:nvCxnSpPr>
        <p:spPr>
          <a:xfrm>
            <a:off x="4809600" y="3608511"/>
            <a:ext cx="360040" cy="0"/>
          </a:xfrm>
          <a:prstGeom prst="straightConnector1">
            <a:avLst/>
          </a:prstGeom>
          <a:ln w="127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>
            <a:off x="320057" y="1027863"/>
            <a:ext cx="0" cy="2581200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32076644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89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89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9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5</a:t>
            </a:fld>
            <a:endParaRPr lang="ru-RU" sz="180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18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2678" y="191965"/>
            <a:ext cx="7825969" cy="440210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3827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BE397B8-60E8-417A-90B3-A04E1656F401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  <p:pic>
        <p:nvPicPr>
          <p:cNvPr id="1026" name="Picture 2" descr="G:\НАРК\2017\Профориентация\Инфографика\07_Слесарь-монтажник_инфографика.jpg"/>
          <p:cNvPicPr>
            <a:picLocks noChangeAspect="1" noChangeArrowheads="1"/>
          </p:cNvPicPr>
          <p:nvPr/>
        </p:nvPicPr>
        <p:blipFill>
          <a:blip r:embed="rId2" cstate="print">
            <a:lum contrast="10000"/>
          </a:blip>
          <a:srcRect/>
          <a:stretch>
            <a:fillRect/>
          </a:stretch>
        </p:blipFill>
        <p:spPr bwMode="auto">
          <a:xfrm>
            <a:off x="1259632" y="195486"/>
            <a:ext cx="6840760" cy="455781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9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Прямоугольник 7"/>
          <p:cNvSpPr>
            <a:spLocks noChangeArrowheads="1"/>
          </p:cNvSpPr>
          <p:nvPr/>
        </p:nvSpPr>
        <p:spPr bwMode="auto">
          <a:xfrm>
            <a:off x="2700338" y="5056589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89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89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9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7</a:t>
            </a:fld>
            <a:endParaRPr lang="ru-RU" sz="1800" dirty="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8" name="Прямоугольник 27">
            <a:extLst>
              <a:ext uri="{FF2B5EF4-FFF2-40B4-BE49-F238E27FC236}">
                <a16:creationId xmlns:a16="http://schemas.microsoft.com/office/drawing/2014/main" xmlns="" id="{2925CFFD-E44C-4D3B-913D-D1DCDDB6E450}"/>
              </a:ext>
            </a:extLst>
          </p:cNvPr>
          <p:cNvSpPr/>
          <p:nvPr/>
        </p:nvSpPr>
        <p:spPr>
          <a:xfrm>
            <a:off x="179512" y="2175893"/>
            <a:ext cx="6768752" cy="60907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3025" indent="107950" algn="just"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90-е годы - в квалификационных справочниках 6 профессий, связанных с выполнением функций программирования;</a:t>
            </a:r>
          </a:p>
          <a:p>
            <a:pPr marL="73025" indent="107950" algn="just">
              <a:buClr>
                <a:schemeClr val="tx2">
                  <a:lumMod val="60000"/>
                  <a:lumOff val="40000"/>
                </a:schemeClr>
              </a:buClr>
              <a:buFont typeface="Arial" pitchFamily="34" charset="0"/>
              <a:buChar char="•"/>
            </a:pP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в настоящее время - 51  </a:t>
            </a: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профстандарт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  содержит указанную функцию</a:t>
            </a:r>
            <a:endParaRPr lang="ru-RU" sz="11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9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457200" y="-69984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1800" dirty="0">
                <a:ea typeface="+mn-ea"/>
                <a:cs typeface="Arial" pitchFamily="34" charset="0"/>
              </a:rPr>
              <a:t>ПРОФЕССИОНАЛЬНЫЕ СТАНДАРТЫ</a:t>
            </a:r>
            <a:endParaRPr lang="ru-RU" sz="1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1" name="Picture 2" descr="http://kapremont71.ru.opt-images.1c-bitrix-cdn.ru/upload/medialibrary/84d/001.png?1494405730124373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915566"/>
            <a:ext cx="687643" cy="57241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2925CFFD-E44C-4D3B-913D-D1DCDDB6E450}"/>
              </a:ext>
            </a:extLst>
          </p:cNvPr>
          <p:cNvSpPr/>
          <p:nvPr/>
        </p:nvSpPr>
        <p:spPr>
          <a:xfrm>
            <a:off x="179512" y="1047912"/>
            <a:ext cx="6768752" cy="60668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утверждено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1086 профессиональных 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стандартов  </a:t>
            </a:r>
            <a:r>
              <a:rPr lang="ru-RU" sz="1100" dirty="0" smtClean="0">
                <a:solidFill>
                  <a:schemeClr val="tx2">
                    <a:lumMod val="75000"/>
                  </a:schemeClr>
                </a:solidFill>
                <a:latin typeface="+mj-lt"/>
                <a:cs typeface="Times New Roman" pitchFamily="18" charset="0"/>
                <a:hlinkClick r:id="rId5"/>
              </a:rPr>
              <a:t>http://profstandart.rosmintrud.ru/</a:t>
            </a:r>
            <a:endParaRPr lang="ru-RU" sz="1100" dirty="0" smtClean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marL="245700" indent="-171450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в 86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% из них отмечается необходимость умений в области информационных технологий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236296" y="1419622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+mj-lt"/>
                <a:cs typeface="Times New Roman" pitchFamily="18" charset="0"/>
              </a:rPr>
              <a:t>1086 профессиональных стандартов</a:t>
            </a:r>
          </a:p>
        </p:txBody>
      </p:sp>
      <p:sp>
        <p:nvSpPr>
          <p:cNvPr id="34" name="Содержимое 5"/>
          <p:cNvSpPr>
            <a:spLocks noGrp="1"/>
          </p:cNvSpPr>
          <p:nvPr>
            <p:ph idx="1"/>
          </p:nvPr>
        </p:nvSpPr>
        <p:spPr>
          <a:xfrm>
            <a:off x="179512" y="627534"/>
            <a:ext cx="4038860" cy="435495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1600" dirty="0">
                <a:solidFill>
                  <a:schemeClr val="tx1"/>
                </a:solidFill>
              </a:rPr>
              <a:t>На </a:t>
            </a:r>
            <a:r>
              <a:rPr lang="ru-RU" altLang="ru-RU" sz="1600" dirty="0" smtClean="0">
                <a:solidFill>
                  <a:schemeClr val="tx1"/>
                </a:solidFill>
              </a:rPr>
              <a:t>1 ноября 2017 </a:t>
            </a:r>
            <a:r>
              <a:rPr lang="ru-RU" altLang="ru-RU" sz="1600" dirty="0">
                <a:solidFill>
                  <a:schemeClr val="tx1"/>
                </a:solidFill>
              </a:rPr>
              <a:t>г</a:t>
            </a:r>
            <a:r>
              <a:rPr lang="ru-RU" altLang="ru-RU" sz="1600" dirty="0" smtClean="0">
                <a:solidFill>
                  <a:schemeClr val="tx1"/>
                </a:solidFill>
              </a:rPr>
              <a:t>.: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35" name="Picture 4" descr="http://css.neosystems.ru/upload/medialibrary/22f/22f6e00f8587063e4e9df4fb8233aca4.png"/>
          <p:cNvPicPr>
            <a:picLocks noChangeAspect="1" noChangeArrowheads="1"/>
          </p:cNvPicPr>
          <p:nvPr/>
        </p:nvPicPr>
        <p:blipFill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68344" y="2139702"/>
            <a:ext cx="599807" cy="468471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TextBox 35"/>
          <p:cNvSpPr txBox="1"/>
          <p:nvPr/>
        </p:nvSpPr>
        <p:spPr>
          <a:xfrm>
            <a:off x="6948264" y="2571750"/>
            <a:ext cx="98502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+mj-lt"/>
                <a:cs typeface="Times New Roman" pitchFamily="18" charset="0"/>
              </a:rPr>
              <a:t>6</a:t>
            </a:r>
            <a:br>
              <a:rPr lang="ru-RU" sz="1000" dirty="0" smtClean="0">
                <a:latin typeface="+mj-lt"/>
                <a:cs typeface="Times New Roman" pitchFamily="18" charset="0"/>
              </a:rPr>
            </a:br>
            <a:r>
              <a:rPr lang="ru-RU" sz="1000" dirty="0" smtClean="0">
                <a:latin typeface="+mj-lt"/>
                <a:cs typeface="Times New Roman" pitchFamily="18" charset="0"/>
              </a:rPr>
              <a:t>профессий</a:t>
            </a:r>
            <a:endParaRPr lang="ru-RU" sz="1000" dirty="0">
              <a:latin typeface="+mj-lt"/>
              <a:cs typeface="Times New Roman" pitchFamily="18" charset="0"/>
            </a:endParaRPr>
          </a:p>
        </p:txBody>
      </p:sp>
      <p:sp>
        <p:nvSpPr>
          <p:cNvPr id="37" name="Содержимое 5"/>
          <p:cNvSpPr txBox="1">
            <a:spLocks/>
          </p:cNvSpPr>
          <p:nvPr/>
        </p:nvSpPr>
        <p:spPr bwMode="auto">
          <a:xfrm>
            <a:off x="179512" y="1751939"/>
            <a:ext cx="4038860" cy="435495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1600" dirty="0">
                <a:solidFill>
                  <a:schemeClr val="tx1"/>
                </a:solidFill>
              </a:rPr>
              <a:t>Изменение требований к </a:t>
            </a:r>
            <a:r>
              <a:rPr lang="en-US" altLang="ru-RU" sz="1600" dirty="0">
                <a:solidFill>
                  <a:schemeClr val="tx1"/>
                </a:solidFill>
              </a:rPr>
              <a:t>IT-</a:t>
            </a:r>
            <a:r>
              <a:rPr lang="ru-RU" altLang="ru-RU" sz="1600" dirty="0">
                <a:solidFill>
                  <a:schemeClr val="tx1"/>
                </a:solidFill>
              </a:rPr>
              <a:t>умениям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7978955" y="2571750"/>
            <a:ext cx="11650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+mj-lt"/>
                <a:cs typeface="Times New Roman" pitchFamily="18" charset="0"/>
              </a:rPr>
              <a:t>51</a:t>
            </a:r>
            <a:br>
              <a:rPr lang="ru-RU" sz="1000" dirty="0" smtClean="0">
                <a:latin typeface="+mj-lt"/>
                <a:cs typeface="Times New Roman" pitchFamily="18" charset="0"/>
              </a:rPr>
            </a:br>
            <a:r>
              <a:rPr lang="ru-RU" sz="1000" dirty="0" smtClean="0">
                <a:latin typeface="+mj-lt"/>
                <a:cs typeface="Times New Roman" pitchFamily="18" charset="0"/>
              </a:rPr>
              <a:t>профстандарт</a:t>
            </a:r>
            <a:endParaRPr lang="ru-RU" sz="1000" dirty="0">
              <a:latin typeface="+mj-lt"/>
              <a:cs typeface="Times New Roman" pitchFamily="18" charset="0"/>
            </a:endParaRPr>
          </a:p>
        </p:txBody>
      </p:sp>
      <p:cxnSp>
        <p:nvCxnSpPr>
          <p:cNvPr id="39" name="Прямая со стрелкой 38"/>
          <p:cNvCxnSpPr/>
          <p:nvPr/>
        </p:nvCxnSpPr>
        <p:spPr>
          <a:xfrm>
            <a:off x="7668344" y="2715766"/>
            <a:ext cx="660035" cy="0"/>
          </a:xfrm>
          <a:prstGeom prst="straightConnector1">
            <a:avLst/>
          </a:prstGeom>
          <a:ln w="19050">
            <a:solidFill>
              <a:schemeClr val="accent1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TextBox 39"/>
          <p:cNvSpPr txBox="1"/>
          <p:nvPr/>
        </p:nvSpPr>
        <p:spPr>
          <a:xfrm>
            <a:off x="7092280" y="3003798"/>
            <a:ext cx="194691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>
                <a:latin typeface="+mj-lt"/>
                <a:cs typeface="Times New Roman" pitchFamily="18" charset="0"/>
              </a:rPr>
              <a:t>с</a:t>
            </a:r>
            <a:r>
              <a:rPr lang="ru-RU" sz="1000" dirty="0" smtClean="0">
                <a:latin typeface="+mj-lt"/>
                <a:cs typeface="Times New Roman" pitchFamily="18" charset="0"/>
              </a:rPr>
              <a:t> функцией программирования</a:t>
            </a:r>
            <a:endParaRPr lang="ru-RU" sz="1000" dirty="0">
              <a:latin typeface="+mj-lt"/>
              <a:cs typeface="Times New Roman" pitchFamily="18" charset="0"/>
            </a:endParaRPr>
          </a:p>
        </p:txBody>
      </p:sp>
      <p:cxnSp>
        <p:nvCxnSpPr>
          <p:cNvPr id="41" name="Прямая соединительная линия 40"/>
          <p:cNvCxnSpPr/>
          <p:nvPr/>
        </p:nvCxnSpPr>
        <p:spPr>
          <a:xfrm>
            <a:off x="7236296" y="3003798"/>
            <a:ext cx="1692000" cy="0"/>
          </a:xfrm>
          <a:prstGeom prst="line">
            <a:avLst/>
          </a:prstGeom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>
            <a:extLst>
              <a:ext uri="{FF2B5EF4-FFF2-40B4-BE49-F238E27FC236}">
                <a16:creationId xmlns:a16="http://schemas.microsoft.com/office/drawing/2014/main" xmlns="" id="{2925CFFD-E44C-4D3B-913D-D1DCDDB6E450}"/>
              </a:ext>
            </a:extLst>
          </p:cNvPr>
          <p:cNvSpPr/>
          <p:nvPr/>
        </p:nvSpPr>
        <p:spPr>
          <a:xfrm>
            <a:off x="179512" y="3317805"/>
            <a:ext cx="6768752" cy="1250791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45700" indent="-171450" algn="just">
              <a:lnSpc>
                <a:spcPct val="90000"/>
              </a:lnSpc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«Оператор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мобильной робототехники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»,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«Специалист по интеграции прикладных решений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», «Специалист по инжинирингу машиностроительного производства» и др.</a:t>
            </a:r>
          </a:p>
          <a:p>
            <a:pPr marL="245700" indent="-171450" algn="just">
              <a:lnSpc>
                <a:spcPct val="90000"/>
              </a:lnSpc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100" dirty="0" err="1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профстандарт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  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«Специалист по большим данным» 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-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требования к знаниям, которые не предъявлялись  ранее, например, «облачные технологии, облачные сервисы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»</a:t>
            </a:r>
          </a:p>
          <a:p>
            <a:pPr marL="245700" indent="-171450" algn="just">
              <a:lnSpc>
                <a:spcPct val="90000"/>
              </a:lnSpc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новые  требования работодателя 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к работнику высокой квалификации 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- умение 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не только  производить продукт 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или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услугу, но и умение  представить его на рынке товаров и услуг, </a:t>
            </a:r>
            <a:r>
              <a:rPr lang="ru-RU" sz="11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успешно </a:t>
            </a:r>
            <a:r>
              <a:rPr lang="ru-RU" sz="11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организовать работу  персонала</a:t>
            </a:r>
          </a:p>
        </p:txBody>
      </p:sp>
      <p:sp>
        <p:nvSpPr>
          <p:cNvPr id="43" name="Содержимое 5"/>
          <p:cNvSpPr txBox="1">
            <a:spLocks/>
          </p:cNvSpPr>
          <p:nvPr/>
        </p:nvSpPr>
        <p:spPr bwMode="auto">
          <a:xfrm>
            <a:off x="179511" y="2893851"/>
            <a:ext cx="4038861" cy="435495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1600" dirty="0" smtClean="0">
                <a:solidFill>
                  <a:schemeClr val="tx1"/>
                </a:solidFill>
              </a:rPr>
              <a:t>Новые  профессии  и  требования</a:t>
            </a:r>
            <a:endParaRPr lang="ru-RU" sz="1600" dirty="0">
              <a:solidFill>
                <a:schemeClr val="tx1"/>
              </a:solidFill>
            </a:endParaRPr>
          </a:p>
        </p:txBody>
      </p:sp>
      <p:pic>
        <p:nvPicPr>
          <p:cNvPr id="44" name="Picture 6" descr="https://www.avongrove.org/uploaded/Top_Menu/Staff_Resources/geartools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3435846"/>
            <a:ext cx="434190" cy="43419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5" name="TextBox 44"/>
          <p:cNvSpPr txBox="1"/>
          <p:nvPr/>
        </p:nvSpPr>
        <p:spPr>
          <a:xfrm>
            <a:off x="7164288" y="3867894"/>
            <a:ext cx="165618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000" dirty="0" smtClean="0">
                <a:latin typeface="+mj-lt"/>
                <a:cs typeface="Times New Roman" pitchFamily="18" charset="0"/>
              </a:rPr>
              <a:t>новые требования к профессиям</a:t>
            </a:r>
            <a:endParaRPr lang="ru-RU" sz="10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76126064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7"/>
          <p:cNvSpPr>
            <a:spLocks noChangeArrowheads="1"/>
          </p:cNvSpPr>
          <p:nvPr/>
        </p:nvSpPr>
        <p:spPr bwMode="auto">
          <a:xfrm>
            <a:off x="2700338" y="5056585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125" y="5056585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1638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0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77321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</p:spPr>
        <p:txBody>
          <a:bodyPr/>
          <a:lstStyle/>
          <a:p>
            <a:pPr>
              <a:defRPr/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>
                <a:defRPr/>
              </a:pPr>
              <a:t>8</a:t>
            </a:fld>
            <a:endParaRPr lang="ru-RU" sz="1800" dirty="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pic>
        <p:nvPicPr>
          <p:cNvPr id="2050" name="Picture 2" descr="http://www.yugs.ru/images/cms/data/novosti/2014/01/logo_ws_russia_r300_184h_cmyk_wws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2715766"/>
            <a:ext cx="1800200" cy="164474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Заголовок 1"/>
          <p:cNvSpPr txBox="1">
            <a:spLocks/>
          </p:cNvSpPr>
          <p:nvPr/>
        </p:nvSpPr>
        <p:spPr bwMode="auto">
          <a:xfrm>
            <a:off x="457200" y="27404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sz="2400" dirty="0" smtClean="0">
                <a:ea typeface="+mn-ea"/>
                <a:cs typeface="Arial" pitchFamily="34" charset="0"/>
              </a:rPr>
              <a:t>УЧЁТ МЕЖДУНАРОДНЫХ ТРЕБОВАНИЙ К КВАЛИФИКАЦИИ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13335" y="870119"/>
            <a:ext cx="5904656" cy="1744765"/>
          </a:xfrm>
          <a:prstGeom prst="rect">
            <a:avLst/>
          </a:prstGeom>
          <a:noFill/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just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П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о 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рабочим профессиям, по которым имеются  стандарты  «Ворлдскиллс 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Россия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», планируется внедрять в профессиональные стандарты наивысшие уровни 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квалификации</a:t>
            </a:r>
            <a:endParaRPr lang="ru-RU" sz="16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15" name="Picture 6" descr="http://wiki.rpgverse.ru/w/images/thumb/8/84/%D0%9B%D0%B5%D0%B2%D0%B0%D1%8F_%D0%BA%D0%B0%D0%B2%D1%8B%D1%87%D0%BA%D0%B0.svg/120px-%D0%9B%D0%B5%D0%B2%D0%B0%D1%8F_%D0%BA%D0%B0%D0%B2%D1%8B%D1%87%D0%BA%D0%B0.svg.png">
            <a:extLst>
              <a:ext uri="{FF2B5EF4-FFF2-40B4-BE49-F238E27FC236}">
                <a16:creationId xmlns="" xmlns:a16="http://schemas.microsoft.com/office/drawing/2014/main" id="{016CB11B-5CAC-478B-BFEB-9A525A9CAC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9217" y="1353343"/>
            <a:ext cx="292766" cy="7783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wiki.rpgverse.ru/w/images/thumb/8/84/%D0%9B%D0%B5%D0%B2%D0%B0%D1%8F_%D0%BA%D0%B0%D0%B2%D1%8B%D1%87%D0%BA%D0%B0.svg/120px-%D0%9B%D0%B5%D0%B2%D0%B0%D1%8F_%D0%BA%D0%B0%D0%B2%D1%8B%D1%87%D0%BA%D0%B0.svg.png">
            <a:extLst>
              <a:ext uri="{FF2B5EF4-FFF2-40B4-BE49-F238E27FC236}">
                <a16:creationId xmlns="" xmlns:a16="http://schemas.microsoft.com/office/drawing/2014/main" id="{4FE905F6-05E0-4965-880D-4DD169C894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grayscl/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617991" y="1358309"/>
            <a:ext cx="300985" cy="77831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Заголовок 1"/>
          <p:cNvSpPr txBox="1">
            <a:spLocks/>
          </p:cNvSpPr>
          <p:nvPr/>
        </p:nvSpPr>
        <p:spPr bwMode="auto">
          <a:xfrm>
            <a:off x="755576" y="2643758"/>
            <a:ext cx="388843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>
              <a:spcAft>
                <a:spcPts val="600"/>
              </a:spcAft>
            </a:pPr>
            <a:endParaRPr lang="ru-RU" sz="1400" dirty="0" smtClean="0"/>
          </a:p>
          <a:p>
            <a:pPr>
              <a:spcAft>
                <a:spcPts val="600"/>
              </a:spcAft>
            </a:pPr>
            <a:r>
              <a:rPr lang="ru-RU" sz="1400" dirty="0" smtClean="0"/>
              <a:t>…</a:t>
            </a:r>
          </a:p>
          <a:p>
            <a:pPr>
              <a:spcAft>
                <a:spcPts val="600"/>
              </a:spcAft>
            </a:pPr>
            <a:r>
              <a:rPr lang="ru-RU" sz="1400" dirty="0" err="1" smtClean="0"/>
              <a:t>веб-дизайнер</a:t>
            </a:r>
            <a:r>
              <a:rPr lang="ru-RU" sz="1400" dirty="0" smtClean="0"/>
              <a:t> </a:t>
            </a:r>
          </a:p>
          <a:p>
            <a:pPr>
              <a:spcAft>
                <a:spcPts val="600"/>
              </a:spcAft>
            </a:pPr>
            <a:r>
              <a:rPr lang="ru-RU" sz="1400" dirty="0" smtClean="0"/>
              <a:t>слесарь-сантехник</a:t>
            </a:r>
          </a:p>
          <a:p>
            <a:pPr>
              <a:spcAft>
                <a:spcPts val="600"/>
              </a:spcAft>
            </a:pPr>
            <a:r>
              <a:rPr lang="ru-RU" sz="1400" dirty="0" smtClean="0"/>
              <a:t>специалист сухого метода строительства, штукатур </a:t>
            </a:r>
          </a:p>
          <a:p>
            <a:pPr>
              <a:spcAft>
                <a:spcPts val="600"/>
              </a:spcAft>
            </a:pPr>
            <a:r>
              <a:rPr lang="ru-RU" sz="1400" dirty="0" smtClean="0"/>
              <a:t>токарь на станках с ЧПУ</a:t>
            </a:r>
          </a:p>
          <a:p>
            <a:pPr>
              <a:spcAft>
                <a:spcPts val="600"/>
              </a:spcAft>
            </a:pPr>
            <a:r>
              <a:rPr lang="ru-RU" sz="1400" dirty="0" smtClean="0"/>
              <a:t>…</a:t>
            </a:r>
          </a:p>
          <a:p>
            <a:pPr>
              <a:spcAft>
                <a:spcPts val="600"/>
              </a:spcAft>
            </a:pPr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17116169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Прямоугольник 7"/>
          <p:cNvSpPr>
            <a:spLocks noChangeArrowheads="1"/>
          </p:cNvSpPr>
          <p:nvPr/>
        </p:nvSpPr>
        <p:spPr bwMode="auto">
          <a:xfrm>
            <a:off x="2700338" y="5056585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6588125" y="5056585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/>
          </a:p>
        </p:txBody>
      </p:sp>
      <p:pic>
        <p:nvPicPr>
          <p:cNvPr id="1638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0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50" y="477321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Заголовок 1"/>
          <p:cNvSpPr>
            <a:spLocks/>
          </p:cNvSpPr>
          <p:nvPr/>
        </p:nvSpPr>
        <p:spPr bwMode="auto">
          <a:xfrm>
            <a:off x="80597" y="226032"/>
            <a:ext cx="9036050" cy="486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spcAft>
                <a:spcPts val="600"/>
              </a:spcAft>
            </a:pPr>
            <a:r>
              <a:rPr lang="ru-RU" altLang="ru-RU" sz="2400" dirty="0" smtClean="0">
                <a:latin typeface="+mj-lt"/>
              </a:rPr>
              <a:t>НЕЗАВИСИМАЯ ОЦЕНКА КВАЛИФИКАЦИЙ</a:t>
            </a:r>
            <a:endParaRPr lang="ru-RU" altLang="ru-RU" sz="2400" dirty="0">
              <a:latin typeface="+mj-lt"/>
            </a:endParaRPr>
          </a:p>
        </p:txBody>
      </p:sp>
      <p:sp>
        <p:nvSpPr>
          <p:cNvPr id="11" name="Номер слайда 12"/>
          <p:cNvSpPr>
            <a:spLocks noGrp="1"/>
          </p:cNvSpPr>
          <p:nvPr>
            <p:ph type="sldNum" sz="quarter" idx="12"/>
          </p:nvPr>
        </p:nvSpPr>
        <p:spPr>
          <a:xfrm>
            <a:off x="6553200" y="4767263"/>
            <a:ext cx="2133600" cy="273844"/>
          </a:xfrm>
        </p:spPr>
        <p:txBody>
          <a:bodyPr/>
          <a:lstStyle/>
          <a:p>
            <a:pPr>
              <a:defRPr/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>
                <a:defRPr/>
              </a:pPr>
              <a:t>9</a:t>
            </a:fld>
            <a:endParaRPr lang="ru-RU" sz="1800" dirty="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 flipV="1">
            <a:off x="251520" y="915566"/>
            <a:ext cx="3993581" cy="8812"/>
          </a:xfrm>
          <a:prstGeom prst="line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Прямоугольник 17">
            <a:extLst>
              <a:ext uri="{FF2B5EF4-FFF2-40B4-BE49-F238E27FC236}">
                <a16:creationId xmlns="" xmlns:a16="http://schemas.microsoft.com/office/drawing/2014/main" id="{B715F034-1B9A-4015-B800-68840F21EEBE}"/>
              </a:ext>
            </a:extLst>
          </p:cNvPr>
          <p:cNvSpPr/>
          <p:nvPr/>
        </p:nvSpPr>
        <p:spPr>
          <a:xfrm>
            <a:off x="179512" y="3363838"/>
            <a:ext cx="8794261" cy="86409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00B0F0"/>
              </a:buClr>
            </a:pPr>
            <a:endParaRPr lang="ru-RU" sz="12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Clr>
                <a:srgbClr val="00B0F0"/>
              </a:buClr>
            </a:pPr>
            <a:r>
              <a:rPr lang="ru-RU" sz="1200" dirty="0" smtClean="0">
                <a:solidFill>
                  <a:schemeClr val="tx1"/>
                </a:solidFill>
              </a:rPr>
              <a:t>Предусматривает:</a:t>
            </a:r>
          </a:p>
          <a:p>
            <a:pPr marL="171450" indent="-17145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/>
                </a:solidFill>
              </a:rPr>
              <a:t>для РАБОТОДАТЕЛЕЙ - включение в состав прочих расходов, связанных с производством и (или) реализацией, и учитываемых при налогообложении прибыли, затрат на оценку  квалификации работников</a:t>
            </a:r>
          </a:p>
          <a:p>
            <a:pPr marL="171450" indent="-17145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/>
                </a:solidFill>
              </a:rPr>
              <a:t>для СОИСКАТЕЛЕЙ - получение социального налогового вычета </a:t>
            </a:r>
          </a:p>
          <a:p>
            <a:pPr algn="just">
              <a:buClr>
                <a:schemeClr val="tx2">
                  <a:lumMod val="60000"/>
                  <a:lumOff val="40000"/>
                </a:schemeClr>
              </a:buClr>
            </a:pP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9" name="Скругленный прямоугольник 12">
            <a:extLst>
              <a:ext uri="{FF2B5EF4-FFF2-40B4-BE49-F238E27FC236}">
                <a16:creationId xmlns="" xmlns:a16="http://schemas.microsoft.com/office/drawing/2014/main" id="{D51BF14E-CE54-40EE-BA22-5389FF15DABA}"/>
              </a:ext>
            </a:extLst>
          </p:cNvPr>
          <p:cNvSpPr/>
          <p:nvPr/>
        </p:nvSpPr>
        <p:spPr>
          <a:xfrm>
            <a:off x="179512" y="3147814"/>
            <a:ext cx="8818862" cy="215015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Налоговый кодекс Российской Федерации</a:t>
            </a:r>
            <a:endParaRPr lang="ru-RU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0" name="Прямоугольник 19">
            <a:extLst>
              <a:ext uri="{FF2B5EF4-FFF2-40B4-BE49-F238E27FC236}">
                <a16:creationId xmlns="" xmlns:a16="http://schemas.microsoft.com/office/drawing/2014/main" id="{AE57899C-2227-4E26-B354-DF18F1A50E13}"/>
              </a:ext>
            </a:extLst>
          </p:cNvPr>
          <p:cNvSpPr/>
          <p:nvPr/>
        </p:nvSpPr>
        <p:spPr>
          <a:xfrm>
            <a:off x="179512" y="2283718"/>
            <a:ext cx="8793516" cy="623298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buClr>
                <a:srgbClr val="00B0F0"/>
              </a:buClr>
            </a:pPr>
            <a:endParaRPr lang="ru-RU" sz="1200" dirty="0" smtClean="0">
              <a:solidFill>
                <a:schemeClr val="tx2">
                  <a:lumMod val="75000"/>
                </a:schemeClr>
              </a:solidFill>
            </a:endParaRPr>
          </a:p>
          <a:p>
            <a:pPr>
              <a:buClr>
                <a:srgbClr val="00B0F0"/>
              </a:buClr>
            </a:pPr>
            <a:r>
              <a:rPr lang="ru-RU" sz="1200" dirty="0" smtClean="0">
                <a:solidFill>
                  <a:schemeClr val="tx1"/>
                </a:solidFill>
              </a:rPr>
              <a:t>Предусматривает:</a:t>
            </a:r>
          </a:p>
          <a:p>
            <a:pPr marL="171450" indent="-171450">
              <a:buClr>
                <a:srgbClr val="00B0F0"/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/>
                </a:solidFill>
              </a:rPr>
              <a:t>регулирование порядка направления работодателями работников на прохождение оценки квалификации, а также предоставления гарантий и компенсаций в период прохождения оценки квалификации </a:t>
            </a:r>
          </a:p>
          <a:p>
            <a:pPr algn="just">
              <a:buClr>
                <a:schemeClr val="tx2">
                  <a:lumMod val="60000"/>
                  <a:lumOff val="40000"/>
                </a:schemeClr>
              </a:buClr>
            </a:pPr>
            <a:endParaRPr lang="ru-RU" sz="1200" dirty="0">
              <a:solidFill>
                <a:schemeClr val="tx2">
                  <a:lumMod val="75000"/>
                </a:schemeClr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1" name="Скругленный прямоугольник 12">
            <a:extLst>
              <a:ext uri="{FF2B5EF4-FFF2-40B4-BE49-F238E27FC236}">
                <a16:creationId xmlns="" xmlns:a16="http://schemas.microsoft.com/office/drawing/2014/main" id="{D55FDF2B-8274-4077-851C-23934A3A2AAD}"/>
              </a:ext>
            </a:extLst>
          </p:cNvPr>
          <p:cNvSpPr/>
          <p:nvPr/>
        </p:nvSpPr>
        <p:spPr>
          <a:xfrm>
            <a:off x="179512" y="2067694"/>
            <a:ext cx="8818118" cy="252474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Трудовой кодекс Российской Федерации</a:t>
            </a:r>
            <a:endParaRPr lang="ru-RU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  <p:sp>
        <p:nvSpPr>
          <p:cNvPr id="22" name="Прямоугольник 21">
            <a:extLst>
              <a:ext uri="{FF2B5EF4-FFF2-40B4-BE49-F238E27FC236}">
                <a16:creationId xmlns="" xmlns:a16="http://schemas.microsoft.com/office/drawing/2014/main" id="{A6D91FE0-C55F-4A2A-BC2D-F36E76688FC9}"/>
              </a:ext>
            </a:extLst>
          </p:cNvPr>
          <p:cNvSpPr/>
          <p:nvPr/>
        </p:nvSpPr>
        <p:spPr>
          <a:xfrm>
            <a:off x="179512" y="1563638"/>
            <a:ext cx="8793517" cy="29811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Вступил в силу 1 января 2017 года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24" name="Скругленный прямоугольник 12">
            <a:extLst>
              <a:ext uri="{FF2B5EF4-FFF2-40B4-BE49-F238E27FC236}">
                <a16:creationId xmlns="" xmlns:a16="http://schemas.microsoft.com/office/drawing/2014/main" id="{E239AD07-6DD8-4F40-99F6-38CFA0BBEA8D}"/>
              </a:ext>
            </a:extLst>
          </p:cNvPr>
          <p:cNvSpPr/>
          <p:nvPr/>
        </p:nvSpPr>
        <p:spPr>
          <a:xfrm>
            <a:off x="179512" y="1347614"/>
            <a:ext cx="8818117" cy="252474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Федеральный закон от </a:t>
            </a:r>
            <a:r>
              <a:rPr lang="ru-RU" sz="1400" dirty="0">
                <a:solidFill>
                  <a:schemeClr val="tx1"/>
                </a:solidFill>
                <a:cs typeface="Times New Roman" pitchFamily="18" charset="0"/>
              </a:rPr>
              <a:t>3 июля 2016 г. № </a:t>
            </a:r>
            <a:r>
              <a:rPr lang="ru-RU" sz="1400" dirty="0" smtClean="0">
                <a:solidFill>
                  <a:schemeClr val="tx1"/>
                </a:solidFill>
                <a:cs typeface="Times New Roman" pitchFamily="18" charset="0"/>
              </a:rPr>
              <a:t>238-ФЗ «О независимой оценке квалификации»</a:t>
            </a:r>
            <a:endParaRPr lang="ru-RU" sz="1400" dirty="0">
              <a:solidFill>
                <a:schemeClr val="tx1"/>
              </a:solidFill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419153514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89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89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759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10</a:t>
            </a:fld>
            <a:endParaRPr lang="ru-RU" sz="1800" dirty="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9" name="Заголовок 1"/>
          <p:cNvSpPr txBox="1">
            <a:spLocks noGrp="1"/>
          </p:cNvSpPr>
          <p:nvPr>
            <p:ph type="title"/>
          </p:nvPr>
        </p:nvSpPr>
        <p:spPr bwMode="auto">
          <a:xfrm>
            <a:off x="457200" y="-69984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r>
              <a:rPr lang="ru-RU" altLang="ru-RU" sz="2400" dirty="0" smtClean="0">
                <a:ea typeface="+mn-ea"/>
                <a:cs typeface="Arial" pitchFamily="34" charset="0"/>
              </a:rPr>
              <a:t>НЕЗАВИСИМАЯ ОЦЕНКА КВАЛИФИКАЦИЙ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Прямоугольник 31">
            <a:extLst>
              <a:ext uri="{FF2B5EF4-FFF2-40B4-BE49-F238E27FC236}">
                <a16:creationId xmlns:a16="http://schemas.microsoft.com/office/drawing/2014/main" xmlns="" id="{2925CFFD-E44C-4D3B-913D-D1DCDDB6E450}"/>
              </a:ext>
            </a:extLst>
          </p:cNvPr>
          <p:cNvSpPr/>
          <p:nvPr/>
        </p:nvSpPr>
        <p:spPr>
          <a:xfrm>
            <a:off x="539758" y="1047912"/>
            <a:ext cx="8064689" cy="1180307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74250"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Работодателями 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организована  работа  141 центра  оценка  квалификации, в которых успешно прошли 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оценку 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2434  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человека.  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Информация о выданных </a:t>
            </a:r>
            <a:r>
              <a:rPr lang="ru-RU" sz="16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свидетельствах о квалификации </a:t>
            </a:r>
            <a:r>
              <a:rPr lang="ru-RU" sz="16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размещается на специализированном информационном ресурсе 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845968" y="3899824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+mj-lt"/>
                <a:cs typeface="Times New Roman" pitchFamily="18" charset="0"/>
              </a:rPr>
              <a:t>141 ЦОК</a:t>
            </a:r>
            <a:endParaRPr lang="ru-RU" sz="1600" dirty="0">
              <a:latin typeface="+mj-lt"/>
              <a:cs typeface="Times New Roman" pitchFamily="18" charset="0"/>
            </a:endParaRPr>
          </a:p>
        </p:txBody>
      </p:sp>
      <p:sp>
        <p:nvSpPr>
          <p:cNvPr id="34" name="Содержимое 5"/>
          <p:cNvSpPr>
            <a:spLocks noGrp="1"/>
          </p:cNvSpPr>
          <p:nvPr>
            <p:ph idx="1"/>
          </p:nvPr>
        </p:nvSpPr>
        <p:spPr>
          <a:xfrm>
            <a:off x="2502152" y="675329"/>
            <a:ext cx="4038860" cy="435495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altLang="ru-RU" sz="1600" dirty="0">
                <a:solidFill>
                  <a:schemeClr val="tx1"/>
                </a:solidFill>
              </a:rPr>
              <a:t>На </a:t>
            </a:r>
            <a:r>
              <a:rPr lang="ru-RU" altLang="ru-RU" sz="1600" dirty="0" smtClean="0">
                <a:solidFill>
                  <a:schemeClr val="tx1"/>
                </a:solidFill>
              </a:rPr>
              <a:t>1 ноября 2017 </a:t>
            </a:r>
            <a:r>
              <a:rPr lang="ru-RU" altLang="ru-RU" sz="1600" dirty="0">
                <a:solidFill>
                  <a:schemeClr val="tx1"/>
                </a:solidFill>
              </a:rPr>
              <a:t>г</a:t>
            </a:r>
            <a:r>
              <a:rPr lang="ru-RU" altLang="ru-RU" sz="1600" dirty="0" smtClean="0">
                <a:solidFill>
                  <a:schemeClr val="tx1"/>
                </a:solidFill>
              </a:rPr>
              <a:t>.: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6333495" y="3899824"/>
            <a:ext cx="200512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rgbClr val="00B0F0"/>
                </a:solidFill>
                <a:latin typeface="+mj-lt"/>
                <a:cs typeface="Times New Roman" pitchFamily="18" charset="0"/>
              </a:rPr>
              <a:t>https://nok-nark.ru</a:t>
            </a:r>
            <a:endParaRPr lang="ru-RU" sz="1600" dirty="0">
              <a:solidFill>
                <a:srgbClr val="00B0F0"/>
              </a:solidFill>
              <a:latin typeface="+mj-lt"/>
              <a:cs typeface="Times New Roman" pitchFamily="18" charset="0"/>
            </a:endParaRPr>
          </a:p>
        </p:txBody>
      </p:sp>
      <p:pic>
        <p:nvPicPr>
          <p:cNvPr id="4100" name="Picture 4" descr="https://image.freepik.com/free-icon/history-book-for-education_318-59555.jpg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5">
                    <a14:imgEffect>
                      <a14:colorTemperature colorTemp="47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965" y="2411397"/>
            <a:ext cx="1366189" cy="13661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2" name="Picture 6" descr="http://zaita.ru/wp-content/uploads/2015/10/luxorlink45679hox-768x1024.jpg"/>
          <p:cNvPicPr>
            <a:picLocks noChangeAspect="1" noChangeArrowheads="1"/>
          </p:cNvPicPr>
          <p:nvPr/>
        </p:nvPicPr>
        <p:blipFill rotWithShape="1">
          <a:blip r:embed="rId6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7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675841" y="2380927"/>
            <a:ext cx="1224136" cy="140013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4" name="Picture 8" descr="https://tech4parties.org/wp-content/uploads/2015/09/shutterstock_318872585-1024x736.jpg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382949"/>
            <a:ext cx="2110434" cy="1516875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xtBox 46"/>
          <p:cNvSpPr txBox="1"/>
          <p:nvPr/>
        </p:nvSpPr>
        <p:spPr>
          <a:xfrm>
            <a:off x="3225801" y="3899929"/>
            <a:ext cx="219399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latin typeface="+mj-lt"/>
                <a:cs typeface="Times New Roman" pitchFamily="18" charset="0"/>
              </a:rPr>
              <a:t>2434</a:t>
            </a:r>
          </a:p>
          <a:p>
            <a:pPr algn="ctr"/>
            <a:r>
              <a:rPr lang="ru-RU" sz="1600" dirty="0" smtClean="0">
                <a:latin typeface="+mj-lt"/>
                <a:cs typeface="Times New Roman" pitchFamily="18" charset="0"/>
              </a:rPr>
              <a:t>человека прошли оценку квалификации</a:t>
            </a:r>
            <a:endParaRPr lang="ru-RU" sz="1600" dirty="0">
              <a:latin typeface="+mj-lt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863887913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92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92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60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Заголовок 1"/>
          <p:cNvSpPr>
            <a:spLocks noGrp="1"/>
          </p:cNvSpPr>
          <p:nvPr>
            <p:ph type="title"/>
          </p:nvPr>
        </p:nvSpPr>
        <p:spPr>
          <a:xfrm>
            <a:off x="323528" y="178940"/>
            <a:ext cx="8496944" cy="52060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 smtClean="0">
                <a:ea typeface="+mn-ea"/>
                <a:cs typeface="Arial" pitchFamily="34" charset="0"/>
              </a:rPr>
              <a:t>ОСОБОЕ ВНИМАНИЕ - ПОДГОТОВКЕ КАДРОВ ПО РАБОЧИМ ПРОФЕССИЯМ</a:t>
            </a:r>
            <a:endParaRPr lang="ru-RU" sz="1800" dirty="0">
              <a:ea typeface="+mn-ea"/>
              <a:cs typeface="Arial" pitchFamily="34" charset="0"/>
            </a:endParaRPr>
          </a:p>
        </p:txBody>
      </p:sp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11</a:t>
            </a:fld>
            <a:endParaRPr lang="ru-RU" sz="180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627534"/>
            <a:ext cx="8280920" cy="44858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Приоритетный проект «Рабочие кадры для передовых технологий»</a:t>
            </a:r>
          </a:p>
          <a:p>
            <a:pPr indent="180975">
              <a:spcBef>
                <a:spcPts val="0"/>
              </a:spcBef>
              <a:spcAft>
                <a:spcPts val="3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ru-RU" sz="1400" dirty="0" smtClean="0">
                <a:latin typeface="+mn-lt"/>
              </a:rPr>
              <a:t>апробация новых образовательных стандартов и программ по ТОП-50;</a:t>
            </a:r>
          </a:p>
          <a:p>
            <a:pPr indent="180975">
              <a:spcBef>
                <a:spcPts val="0"/>
              </a:spcBef>
              <a:spcAft>
                <a:spcPts val="3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ru-RU" sz="1400" dirty="0" smtClean="0">
                <a:latin typeface="+mn-lt"/>
              </a:rPr>
              <a:t>повышение квалификации педагогических работников;</a:t>
            </a:r>
          </a:p>
          <a:p>
            <a:pPr indent="180975">
              <a:spcBef>
                <a:spcPts val="0"/>
              </a:spcBef>
              <a:spcAft>
                <a:spcPts val="3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itchFamily="2" charset="2"/>
              <a:buChar char="§"/>
            </a:pPr>
            <a:r>
              <a:rPr lang="ru-RU" sz="1400" dirty="0" smtClean="0">
                <a:latin typeface="+mn-lt"/>
              </a:rPr>
              <a:t>материально-техническое оснащение  образовательных учреждений;</a:t>
            </a:r>
          </a:p>
          <a:p>
            <a:pPr marL="180975" indent="-180975">
              <a:spcBef>
                <a:spcPts val="0"/>
              </a:spcBef>
              <a:spcAft>
                <a:spcPts val="3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Деятельность Базового центра профессиональной подготовки рабочих кадров  </a:t>
            </a:r>
            <a:r>
              <a:rPr lang="ru-RU" sz="1400" dirty="0" smtClean="0">
                <a:latin typeface="+mn-lt"/>
              </a:rPr>
              <a:t>(</a:t>
            </a:r>
            <a:r>
              <a:rPr lang="en-US" sz="1400" dirty="0" smtClean="0">
                <a:latin typeface="+mn-lt"/>
                <a:hlinkClick r:id="rId5"/>
              </a:rPr>
              <a:t>http://nark.ru/bc</a:t>
            </a:r>
            <a:r>
              <a:rPr lang="ru-RU" sz="1400" dirty="0" smtClean="0">
                <a:latin typeface="+mn-lt"/>
              </a:rPr>
              <a:t>)   - тиражирование лучших практик подготовки кадров, обучение  работодателей применению </a:t>
            </a:r>
            <a:r>
              <a:rPr lang="ru-RU" sz="1400" dirty="0" err="1" smtClean="0">
                <a:latin typeface="+mn-lt"/>
              </a:rPr>
              <a:t>профстандартов</a:t>
            </a:r>
            <a:r>
              <a:rPr lang="ru-RU" sz="1400" dirty="0" smtClean="0">
                <a:latin typeface="+mn-lt"/>
              </a:rPr>
              <a:t>, развитие корпоративной системы  подготовки кадров;</a:t>
            </a:r>
          </a:p>
          <a:p>
            <a:pPr marL="180975" indent="-180975">
              <a:spcAft>
                <a:spcPts val="300"/>
              </a:spcAft>
              <a:buClr>
                <a:schemeClr val="tx2">
                  <a:lumMod val="60000"/>
                  <a:lumOff val="40000"/>
                </a:schemeClr>
              </a:buClr>
            </a:pPr>
            <a:r>
              <a:rPr lang="ru-RU" sz="16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    </a:t>
            </a:r>
            <a:r>
              <a:rPr lang="ru-RU" sz="1400" dirty="0" smtClean="0">
                <a:latin typeface="+mn-lt"/>
              </a:rPr>
              <a:t>мониторинг новых квалификаций, меры по популяризации рабочих профессий (распоряжение Правительства Российской Федерации от 5 марта 2015 г. № 366-р).</a:t>
            </a:r>
          </a:p>
          <a:p>
            <a:pPr fontAlgn="ctr"/>
            <a:endParaRPr lang="ru-RU" sz="1400" b="1" dirty="0" smtClean="0">
              <a:solidFill>
                <a:schemeClr val="tx2">
                  <a:lumMod val="75000"/>
                </a:schemeClr>
              </a:solidFill>
              <a:latin typeface="+mn-lt"/>
            </a:endParaRPr>
          </a:p>
          <a:p>
            <a:pPr font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В  2017 году:</a:t>
            </a:r>
          </a:p>
          <a:p>
            <a:pPr fontAlgn="ctr"/>
            <a:r>
              <a:rPr lang="ru-RU" sz="1400" b="1" dirty="0" smtClean="0">
                <a:solidFill>
                  <a:schemeClr val="tx2">
                    <a:lumMod val="75000"/>
                  </a:schemeClr>
                </a:solidFill>
                <a:latin typeface="+mn-lt"/>
              </a:rPr>
              <a:t>-    </a:t>
            </a:r>
            <a:r>
              <a:rPr lang="ru-RU" sz="1400" dirty="0" smtClean="0">
                <a:latin typeface="+mn-lt"/>
              </a:rPr>
              <a:t>ведется работа  по  повышению  квалификации - 5 630 преподавателей  образовательных организаций среднего профессионального образования.  </a:t>
            </a:r>
          </a:p>
          <a:p>
            <a:pPr fontAlgn="ctr">
              <a:spcAft>
                <a:spcPts val="600"/>
              </a:spcAft>
            </a:pPr>
            <a:r>
              <a:rPr lang="ru-RU" sz="1400" dirty="0" smtClean="0">
                <a:latin typeface="+mn-lt"/>
              </a:rPr>
              <a:t>-    оснащение  по высоким международным стандартам   85  образовательных  центров  на базе системы СПО  (в  2020 г. – 175).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endParaRPr lang="ru-RU" sz="1400" dirty="0" smtClean="0">
              <a:solidFill>
                <a:schemeClr val="tx1">
                  <a:lumMod val="95000"/>
                  <a:lumOff val="5000"/>
                </a:schemeClr>
              </a:solidFill>
              <a:latin typeface="+mn-lt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endParaRPr lang="ru-RU" sz="1400" dirty="0" smtClean="0">
              <a:latin typeface="+mn-lt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endParaRPr lang="en-US" sz="1400" dirty="0" smtClean="0">
              <a:latin typeface="+mn-lt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86028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92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92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60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Заголовок 1"/>
          <p:cNvSpPr>
            <a:spLocks noGrp="1"/>
          </p:cNvSpPr>
          <p:nvPr>
            <p:ph type="title"/>
          </p:nvPr>
        </p:nvSpPr>
        <p:spPr>
          <a:xfrm>
            <a:off x="323528" y="178940"/>
            <a:ext cx="8496944" cy="520602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1800" dirty="0">
                <a:ea typeface="+mn-ea"/>
                <a:cs typeface="Arial" pitchFamily="34" charset="0"/>
              </a:rPr>
              <a:t>РАЗВИТИЕ ИНФОРМАЦИОННЫХ РЕСУРСОВ В СФЕРЕ </a:t>
            </a:r>
            <a:r>
              <a:rPr lang="ru-RU" sz="1800" dirty="0" smtClean="0">
                <a:ea typeface="+mn-ea"/>
                <a:cs typeface="Arial" pitchFamily="34" charset="0"/>
              </a:rPr>
              <a:t/>
            </a:r>
            <a:br>
              <a:rPr lang="ru-RU" sz="1800" dirty="0" smtClean="0">
                <a:ea typeface="+mn-ea"/>
                <a:cs typeface="Arial" pitchFamily="34" charset="0"/>
              </a:rPr>
            </a:br>
            <a:r>
              <a:rPr lang="ru-RU" sz="1800" dirty="0" smtClean="0">
                <a:ea typeface="+mn-ea"/>
                <a:cs typeface="Arial" pitchFamily="34" charset="0"/>
              </a:rPr>
              <a:t>ПРОФЕССИОНАЛЬНЫХ КВАЛИФИКАЦИЙ</a:t>
            </a:r>
            <a:endParaRPr lang="ru-RU" sz="1800" dirty="0">
              <a:ea typeface="+mn-ea"/>
              <a:cs typeface="Arial" pitchFamily="34" charset="0"/>
            </a:endParaRPr>
          </a:p>
        </p:txBody>
      </p:sp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12</a:t>
            </a:fld>
            <a:endParaRPr lang="ru-RU" sz="180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771550"/>
            <a:ext cx="828092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>
                <a:latin typeface="+mn-lt"/>
              </a:rPr>
              <a:t>Национальный совет при Президенте Российской Федерации по профессиональным квалификациям  </a:t>
            </a:r>
            <a:endParaRPr lang="en-US" sz="1400" dirty="0">
              <a:latin typeface="+mn-lt"/>
            </a:endParaRP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None/>
            </a:pPr>
            <a:r>
              <a:rPr lang="en-US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http://nspkrf.ru/</a:t>
            </a: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 </a:t>
            </a:r>
          </a:p>
          <a:p>
            <a:pPr marL="355600" lvl="0" indent="180975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информация о Советах по профессиональных квалификациях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>
                <a:latin typeface="+mn-lt"/>
              </a:rPr>
              <a:t>Сайт «Справочник профессий» </a:t>
            </a:r>
            <a:r>
              <a:rPr lang="ru-RU" sz="1400" dirty="0" smtClean="0">
                <a:latin typeface="+mn-lt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</a:t>
            </a: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://spravochnik.rosmintrud.ru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>
                <a:latin typeface="+mn-lt"/>
                <a:cs typeface="Times New Roman" pitchFamily="18" charset="0"/>
              </a:rPr>
              <a:t>Сайт Минтруда России «Профессиональные </a:t>
            </a:r>
            <a:r>
              <a:rPr lang="ru-RU" sz="1400" dirty="0" smtClean="0">
                <a:latin typeface="+mn-lt"/>
                <a:cs typeface="Times New Roman" pitchFamily="18" charset="0"/>
              </a:rPr>
              <a:t>стандарты» </a:t>
            </a:r>
            <a:r>
              <a:rPr lang="ru-RU" sz="1400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</a:t>
            </a: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://profstandart.rosmintrud.ru</a:t>
            </a:r>
            <a:r>
              <a:rPr lang="en-US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 </a:t>
            </a:r>
            <a:endParaRPr lang="ru-RU" sz="1400" dirty="0">
              <a:solidFill>
                <a:srgbClr val="0070C0"/>
              </a:solidFill>
              <a:latin typeface="+mn-lt"/>
              <a:cs typeface="Times New Roman" pitchFamily="18" charset="0"/>
            </a:endParaRPr>
          </a:p>
          <a:p>
            <a:pPr marL="355600" indent="180975">
              <a:spcBef>
                <a:spcPts val="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методическая информация о разработке и применении профессиональных стандартов; </a:t>
            </a:r>
          </a:p>
          <a:p>
            <a:pPr marL="355600" indent="180975">
              <a:spcBef>
                <a:spcPts val="0"/>
              </a:spcBef>
              <a:spcAft>
                <a:spcPts val="60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+mn-lt"/>
                <a:cs typeface="Times New Roman" pitchFamily="18" charset="0"/>
              </a:rPr>
              <a:t>реестр профессиональных стандартов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 smtClean="0">
                <a:latin typeface="+mn-lt"/>
                <a:cs typeface="Times New Roman" pitchFamily="18" charset="0"/>
              </a:rPr>
              <a:t>Программно-методический </a:t>
            </a:r>
            <a:r>
              <a:rPr lang="ru-RU" sz="1400" dirty="0">
                <a:latin typeface="+mn-lt"/>
                <a:cs typeface="Times New Roman" pitchFamily="18" charset="0"/>
              </a:rPr>
              <a:t>комплекс по разработке профессиональных стандартов </a:t>
            </a:r>
            <a:br>
              <a:rPr lang="ru-RU" sz="1400" dirty="0">
                <a:latin typeface="+mn-lt"/>
                <a:cs typeface="Times New Roman" pitchFamily="18" charset="0"/>
              </a:rPr>
            </a:b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http://pst-c.ru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>
                <a:latin typeface="+mn-lt"/>
                <a:cs typeface="Times New Roman" pitchFamily="18" charset="0"/>
              </a:rPr>
              <a:t>Реестр сведений о проведении независимой оценки квалификаций </a:t>
            </a:r>
            <a:r>
              <a:rPr lang="ru-RU" sz="1400" dirty="0" smtClean="0">
                <a:latin typeface="+mn-lt"/>
                <a:cs typeface="Times New Roman" pitchFamily="18" charset="0"/>
              </a:rPr>
              <a:t> </a:t>
            </a:r>
            <a:r>
              <a:rPr lang="ru-RU" sz="1400" dirty="0" smtClean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</a:t>
            </a: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://nok-nark.ru</a:t>
            </a:r>
          </a:p>
          <a:p>
            <a:pPr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>
                <a:latin typeface="+mn-lt"/>
                <a:cs typeface="Times New Roman" pitchFamily="18" charset="0"/>
              </a:rPr>
              <a:t>Программно-методический комплекс «Оценка квалификаций» (разработка оценочных средств)</a:t>
            </a:r>
            <a:br>
              <a:rPr lang="ru-RU" sz="1400" dirty="0">
                <a:latin typeface="+mn-lt"/>
                <a:cs typeface="Times New Roman" pitchFamily="18" charset="0"/>
              </a:rPr>
            </a:b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http://kos-nark.ru</a:t>
            </a:r>
          </a:p>
          <a:p>
            <a:pPr lvl="0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Font typeface="Wingdings" pitchFamily="2" charset="2"/>
              <a:buChar char="ü"/>
            </a:pPr>
            <a:r>
              <a:rPr lang="ru-RU" sz="1400" dirty="0">
                <a:latin typeface="+mn-lt"/>
                <a:cs typeface="Times New Roman" pitchFamily="18" charset="0"/>
              </a:rPr>
              <a:t>Информационно-аналитическая платформа «Опросы» (мониторинг развития профессий)</a:t>
            </a:r>
            <a:br>
              <a:rPr lang="ru-RU" sz="1400" dirty="0">
                <a:latin typeface="+mn-lt"/>
                <a:cs typeface="Times New Roman" pitchFamily="18" charset="0"/>
              </a:rPr>
            </a:br>
            <a:r>
              <a:rPr lang="ru-RU" sz="14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http://opros.rosmintrud.ru</a:t>
            </a:r>
            <a:endParaRPr lang="ru-RU" sz="1400" dirty="0">
              <a:solidFill>
                <a:srgbClr val="0070C0"/>
              </a:solidFill>
              <a:latin typeface="+mn-lt"/>
              <a:cs typeface="Times New Roman" pitchFamily="18" charset="0"/>
              <a:hlinkClick r:id="rId5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458602898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Прямоугольник 7"/>
          <p:cNvSpPr>
            <a:spLocks noChangeArrowheads="1"/>
          </p:cNvSpPr>
          <p:nvPr/>
        </p:nvSpPr>
        <p:spPr bwMode="auto">
          <a:xfrm>
            <a:off x="2700338" y="5056590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6588125" y="5056590"/>
            <a:ext cx="71438" cy="86915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ru-RU" sz="1400" b="1" dirty="0"/>
          </a:p>
        </p:txBody>
      </p:sp>
      <p:pic>
        <p:nvPicPr>
          <p:cNvPr id="6148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11225" y="2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760" y="4677966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0" name="Заголовок 1"/>
          <p:cNvSpPr>
            <a:spLocks noGrp="1"/>
          </p:cNvSpPr>
          <p:nvPr>
            <p:ph type="title"/>
          </p:nvPr>
        </p:nvSpPr>
        <p:spPr>
          <a:xfrm>
            <a:off x="417191" y="190235"/>
            <a:ext cx="8496944" cy="509307"/>
          </a:xfrm>
        </p:spPr>
        <p:txBody>
          <a:bodyPr/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b="1" dirty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1800" dirty="0" smtClean="0">
                <a:ea typeface="+mn-ea"/>
                <a:cs typeface="Arial" pitchFamily="34" charset="0"/>
              </a:rPr>
              <a:t>ИНФОРМАЦИОННО-МЕТОДИЧЕСКАЯ ПОДДЕРЖКА</a:t>
            </a:r>
            <a:r>
              <a:rPr lang="ru-RU" sz="1800" smtClean="0">
                <a:ea typeface="+mn-ea"/>
                <a:cs typeface="Arial" pitchFamily="34" charset="0"/>
              </a:rPr>
              <a:t/>
            </a:r>
            <a:br>
              <a:rPr lang="ru-RU" sz="1800" smtClean="0">
                <a:ea typeface="+mn-ea"/>
                <a:cs typeface="Arial" pitchFamily="34" charset="0"/>
              </a:rPr>
            </a:br>
            <a:endParaRPr lang="ru-RU" sz="1800" dirty="0">
              <a:ea typeface="+mn-ea"/>
              <a:cs typeface="Arial" pitchFamily="34" charset="0"/>
            </a:endParaRPr>
          </a:p>
        </p:txBody>
      </p:sp>
      <p:sp>
        <p:nvSpPr>
          <p:cNvPr id="9" name="Номер слайда 5"/>
          <p:cNvSpPr txBox="1">
            <a:spLocks/>
          </p:cNvSpPr>
          <p:nvPr/>
        </p:nvSpPr>
        <p:spPr>
          <a:xfrm>
            <a:off x="6553200" y="4767264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E82FD445-9FF3-4C59-AC99-C2C11B0F3B48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13</a:t>
            </a:fld>
            <a:endParaRPr lang="ru-RU" sz="180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88594" y="689054"/>
            <a:ext cx="601319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600" dirty="0">
                <a:latin typeface="+mj-lt"/>
              </a:rPr>
              <a:t>Минтруд России</a:t>
            </a:r>
          </a:p>
        </p:txBody>
      </p:sp>
      <p:cxnSp>
        <p:nvCxnSpPr>
          <p:cNvPr id="4" name="Прямая соединительная линия 3"/>
          <p:cNvCxnSpPr>
            <a:cxnSpLocks/>
          </p:cNvCxnSpPr>
          <p:nvPr/>
        </p:nvCxnSpPr>
        <p:spPr>
          <a:xfrm>
            <a:off x="654368" y="995928"/>
            <a:ext cx="1469360" cy="0"/>
          </a:xfrm>
          <a:prstGeom prst="line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Прямоугольник 13"/>
          <p:cNvSpPr/>
          <p:nvPr/>
        </p:nvSpPr>
        <p:spPr>
          <a:xfrm>
            <a:off x="648674" y="1080290"/>
            <a:ext cx="5805066" cy="91004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Ведет </a:t>
            </a: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Реестр профессиональных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стандартов - размещается </a:t>
            </a: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на сайте «Профессиональные стандарты».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На сайте также размещается вся </a:t>
            </a: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информация о профессиональных стандартах, в том числе о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разрабатываемых, актуализируемых.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88594" y="2514991"/>
            <a:ext cx="84978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600" dirty="0">
                <a:latin typeface="+mj-lt"/>
              </a:rPr>
              <a:t>ВНИИ труда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658877" y="2919679"/>
            <a:ext cx="5794865" cy="661319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spcBef>
                <a:spcPts val="0"/>
              </a:spcBef>
              <a:spcAft>
                <a:spcPts val="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Ежемесячно ВНИИ труда проводит бесплатные семинары/</a:t>
            </a:r>
            <a:r>
              <a:rPr lang="ru-RU" sz="12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вебинары</a:t>
            </a: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по вопросам разработки и применения профессиональных стандартов. Регистрация на сайте «Профессиональные стандарты» и сайте ВНИИ труда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453740" y="1325759"/>
            <a:ext cx="228658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lang="ru-RU" sz="12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http://profstandart.rosmintrud.ru</a:t>
            </a:r>
            <a:endParaRPr lang="ru-RU" altLang="ru-RU" sz="1200" dirty="0">
              <a:solidFill>
                <a:srgbClr val="0070C0"/>
              </a:solidFill>
              <a:latin typeface="+mn-lt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V="1">
            <a:off x="6540436" y="1558938"/>
            <a:ext cx="2133600" cy="394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Прямоугольник 23"/>
          <p:cNvSpPr/>
          <p:nvPr/>
        </p:nvSpPr>
        <p:spPr>
          <a:xfrm>
            <a:off x="648674" y="2056464"/>
            <a:ext cx="4476424" cy="474494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Типовые ответы на вопросы по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применению </a:t>
            </a:r>
            <a:r>
              <a:rPr lang="ru-RU" sz="1200" dirty="0" err="1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профстандартов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 </a:t>
            </a:r>
            <a:r>
              <a:rPr lang="ru-RU" sz="1200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размещены на сайте Минтруда </a:t>
            </a:r>
            <a:r>
              <a:rPr lang="ru-RU" sz="1200" dirty="0" smtClean="0">
                <a:solidFill>
                  <a:schemeClr val="tx1"/>
                </a:solidFill>
                <a:latin typeface="+mj-lt"/>
                <a:cs typeface="Times New Roman" pitchFamily="18" charset="0"/>
              </a:rPr>
              <a:t>России</a:t>
            </a:r>
            <a:endParaRPr lang="ru-RU" sz="1200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5125098" y="2143646"/>
            <a:ext cx="4572000" cy="27699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sz="12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http://www.rosmintrud.ru/docs/mintrud/payment/128</a:t>
            </a:r>
          </a:p>
        </p:txBody>
      </p:sp>
      <p:cxnSp>
        <p:nvCxnSpPr>
          <p:cNvPr id="29" name="Прямая соединительная линия 28"/>
          <p:cNvCxnSpPr/>
          <p:nvPr/>
        </p:nvCxnSpPr>
        <p:spPr>
          <a:xfrm>
            <a:off x="5197106" y="2391744"/>
            <a:ext cx="3466728" cy="0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Прямая соединительная линия 34"/>
          <p:cNvCxnSpPr/>
          <p:nvPr/>
        </p:nvCxnSpPr>
        <p:spPr>
          <a:xfrm>
            <a:off x="654368" y="2841532"/>
            <a:ext cx="1086354" cy="0"/>
          </a:xfrm>
          <a:prstGeom prst="line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Прямоугольник 32"/>
          <p:cNvSpPr/>
          <p:nvPr/>
        </p:nvSpPr>
        <p:spPr>
          <a:xfrm>
            <a:off x="6588125" y="3105911"/>
            <a:ext cx="216726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12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http://www.vcot.info/standards</a:t>
            </a:r>
          </a:p>
        </p:txBody>
      </p:sp>
      <p:cxnSp>
        <p:nvCxnSpPr>
          <p:cNvPr id="39" name="Прямая соединительная линия 38"/>
          <p:cNvCxnSpPr/>
          <p:nvPr/>
        </p:nvCxnSpPr>
        <p:spPr>
          <a:xfrm flipV="1">
            <a:off x="6673377" y="3365955"/>
            <a:ext cx="1970167" cy="1009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Прямоугольник 41"/>
          <p:cNvSpPr/>
          <p:nvPr/>
        </p:nvSpPr>
        <p:spPr>
          <a:xfrm>
            <a:off x="556729" y="3557682"/>
            <a:ext cx="849785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0" indent="0" algn="just">
              <a:spcBef>
                <a:spcPts val="0"/>
              </a:spcBef>
              <a:spcAft>
                <a:spcPts val="0"/>
              </a:spcAft>
              <a:buNone/>
              <a:defRPr/>
            </a:pPr>
            <a:r>
              <a:rPr lang="ru-RU" sz="1600" dirty="0">
                <a:latin typeface="+mj-lt"/>
              </a:rPr>
              <a:t> Национальное агентство развития квалификаций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V="1">
            <a:off x="611560" y="3867894"/>
            <a:ext cx="4351926" cy="6554"/>
          </a:xfrm>
          <a:prstGeom prst="line">
            <a:avLst/>
          </a:prstGeom>
          <a:ln w="19050"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Прямоугольник 48"/>
          <p:cNvSpPr/>
          <p:nvPr/>
        </p:nvSpPr>
        <p:spPr>
          <a:xfrm>
            <a:off x="646125" y="3951259"/>
            <a:ext cx="5807617" cy="304946"/>
          </a:xfrm>
          <a:prstGeom prst="rect">
            <a:avLst/>
          </a:prstGeom>
          <a:solidFill>
            <a:schemeClr val="bg1"/>
          </a:solidFill>
          <a:ln w="12700">
            <a:solidFill>
              <a:schemeClr val="tx2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 algn="just">
              <a:lnSpc>
                <a:spcPct val="110000"/>
              </a:lnSpc>
              <a:spcBef>
                <a:spcPts val="0"/>
              </a:spcBef>
              <a:spcAft>
                <a:spcPts val="450"/>
              </a:spcAft>
              <a:buClr>
                <a:schemeClr val="tx2">
                  <a:lumMod val="60000"/>
                  <a:lumOff val="40000"/>
                </a:schemeClr>
              </a:buClr>
              <a:buFont typeface="Wingdings" panose="05000000000000000000" pitchFamily="2" charset="2"/>
              <a:buChar char="§"/>
            </a:pPr>
            <a:r>
              <a:rPr lang="ru-RU" sz="12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Методическая помощь по вопросам независимой оценки </a:t>
            </a:r>
            <a:r>
              <a:rPr lang="ru-RU" sz="12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квалификаций</a:t>
            </a:r>
            <a:endParaRPr lang="ru-RU" sz="12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0" name="Прямоугольник 49"/>
          <p:cNvSpPr/>
          <p:nvPr/>
        </p:nvSpPr>
        <p:spPr>
          <a:xfrm>
            <a:off x="7040822" y="3947374"/>
            <a:ext cx="111242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auto">
              <a:spcBef>
                <a:spcPts val="0"/>
              </a:spcBef>
              <a:spcAft>
                <a:spcPts val="0"/>
              </a:spcAft>
            </a:pPr>
            <a:r>
              <a:rPr lang="en-US" sz="1200" dirty="0">
                <a:solidFill>
                  <a:srgbClr val="0070C0"/>
                </a:solidFill>
                <a:latin typeface="+mn-lt"/>
                <a:cs typeface="Times New Roman" pitchFamily="18" charset="0"/>
              </a:rPr>
              <a:t>http://nark.ru/</a:t>
            </a:r>
            <a:endParaRPr lang="ru-RU" altLang="ru-RU" sz="1200" dirty="0">
              <a:solidFill>
                <a:srgbClr val="0070C0"/>
              </a:solidFill>
              <a:latin typeface="+mn-lt"/>
            </a:endParaRPr>
          </a:p>
        </p:txBody>
      </p:sp>
      <p:cxnSp>
        <p:nvCxnSpPr>
          <p:cNvPr id="51" name="Прямая соединительная линия 50"/>
          <p:cNvCxnSpPr/>
          <p:nvPr/>
        </p:nvCxnSpPr>
        <p:spPr>
          <a:xfrm flipV="1">
            <a:off x="6540436" y="4180553"/>
            <a:ext cx="2133600" cy="394"/>
          </a:xfrm>
          <a:prstGeom prst="line">
            <a:avLst/>
          </a:prstGeom>
          <a:ln w="12700">
            <a:solidFill>
              <a:schemeClr val="tx2">
                <a:lumMod val="60000"/>
                <a:lumOff val="40000"/>
              </a:schemeClr>
            </a:solidFill>
          </a:ln>
          <a:effectLst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2574355980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vert="horz" lIns="91440" tIns="45720" rIns="91440" bIns="45720" rtlCol="0" anchor="ctr"/>
          <a:lstStyle/>
          <a:p>
            <a:pPr fontAlgn="base">
              <a:spcBef>
                <a:spcPct val="20000"/>
              </a:spcBef>
              <a:spcAft>
                <a:spcPct val="0"/>
              </a:spcAft>
            </a:pPr>
            <a:fld id="{23199A70-9D15-458E-861F-BC2C7D654119}" type="slidenum">
              <a:rPr lang="ru-RU" sz="1800">
                <a:solidFill>
                  <a:prstClr val="black">
                    <a:lumMod val="65000"/>
                    <a:lumOff val="35000"/>
                  </a:prstClr>
                </a:solidFill>
                <a:latin typeface="Arial Black" pitchFamily="34" charset="0"/>
                <a:cs typeface="Arial" pitchFamily="34" charset="0"/>
              </a:rPr>
              <a:pPr fontAlgn="base">
                <a:spcBef>
                  <a:spcPct val="20000"/>
                </a:spcBef>
                <a:spcAft>
                  <a:spcPct val="0"/>
                </a:spcAft>
              </a:pPr>
              <a:t>14</a:t>
            </a:fld>
            <a:endParaRPr lang="ru-RU" sz="1800" dirty="0">
              <a:solidFill>
                <a:prstClr val="black">
                  <a:lumMod val="65000"/>
                  <a:lumOff val="35000"/>
                </a:prst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5" name="Заголовок 1"/>
          <p:cNvSpPr txBox="1">
            <a:spLocks noGrp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Autofit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marL="0" indent="0" fontAlgn="auto">
              <a:spcBef>
                <a:spcPts val="0"/>
              </a:spcBef>
              <a:spcAft>
                <a:spcPts val="0"/>
              </a:spcAft>
            </a:pPr>
            <a:r>
              <a:rPr lang="ru-RU" sz="2000" dirty="0" smtClean="0"/>
              <a:t>РОСТ ЧИСЛЕННОСТИ ГРАЖДАН, ПОВЫШАЮЩИХ КВАЛИФИКАЦИЮ </a:t>
            </a:r>
            <a:br>
              <a:rPr lang="ru-RU" sz="2000" dirty="0" smtClean="0"/>
            </a:br>
            <a:r>
              <a:rPr lang="ru-RU" sz="2000" dirty="0" smtClean="0"/>
              <a:t>В ТЕЧЕНИЕ ТРУДОВОЙ ДЕЯТЕЛЬНОСТИ</a:t>
            </a:r>
            <a:endParaRPr lang="ru-RU" sz="2000" dirty="0"/>
          </a:p>
        </p:txBody>
      </p:sp>
      <p:sp>
        <p:nvSpPr>
          <p:cNvPr id="8" name="Содержимое 5"/>
          <p:cNvSpPr txBox="1">
            <a:spLocks/>
          </p:cNvSpPr>
          <p:nvPr/>
        </p:nvSpPr>
        <p:spPr bwMode="auto">
          <a:xfrm>
            <a:off x="539552" y="1059582"/>
            <a:ext cx="8229600" cy="435495"/>
          </a:xfrm>
          <a:prstGeom prst="roundRect">
            <a:avLst>
              <a:gd name="adj" fmla="val 9609"/>
            </a:avLst>
          </a:prstGeom>
          <a:solidFill>
            <a:schemeClr val="tx2">
              <a:lumMod val="20000"/>
              <a:lumOff val="80000"/>
            </a:schemeClr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Доля в общей численности занятых (возраст 25-65)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0" name="Содержимое 5"/>
          <p:cNvSpPr txBox="1">
            <a:spLocks/>
          </p:cNvSpPr>
          <p:nvPr/>
        </p:nvSpPr>
        <p:spPr bwMode="auto">
          <a:xfrm>
            <a:off x="1146448" y="2207742"/>
            <a:ext cx="2674640" cy="1367193"/>
          </a:xfrm>
          <a:prstGeom prst="roundRect">
            <a:avLst>
              <a:gd name="adj" fmla="val 9609"/>
            </a:avLst>
          </a:prstGeom>
          <a:solidFill>
            <a:schemeClr val="bg1"/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400" dirty="0" smtClean="0">
                <a:solidFill>
                  <a:schemeClr val="tx1"/>
                </a:solidFill>
              </a:rPr>
              <a:t>26%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>
          <a:xfrm>
            <a:off x="1146448" y="3450235"/>
            <a:ext cx="2674640" cy="435495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>
            <a:solidFill>
              <a:schemeClr val="bg1">
                <a:lumMod val="6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2013 год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1" name="Содержимое 5"/>
          <p:cNvSpPr txBox="1">
            <a:spLocks/>
          </p:cNvSpPr>
          <p:nvPr/>
        </p:nvSpPr>
        <p:spPr bwMode="auto">
          <a:xfrm>
            <a:off x="5394920" y="2207742"/>
            <a:ext cx="2674640" cy="1367193"/>
          </a:xfrm>
          <a:prstGeom prst="roundRect">
            <a:avLst>
              <a:gd name="adj" fmla="val 9609"/>
            </a:avLst>
          </a:prstGeom>
          <a:solidFill>
            <a:schemeClr val="bg1"/>
          </a:solidFill>
          <a:ln w="12700" cap="flat" cmpd="sng" algn="ctr">
            <a:solidFill>
              <a:schemeClr val="tx2">
                <a:lumMod val="60000"/>
                <a:lumOff val="40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5400" dirty="0" smtClean="0">
                <a:solidFill>
                  <a:schemeClr val="tx1"/>
                </a:solidFill>
              </a:rPr>
              <a:t>40%</a:t>
            </a:r>
            <a:endParaRPr lang="ru-RU" sz="5400" dirty="0">
              <a:solidFill>
                <a:schemeClr val="tx1"/>
              </a:solidFill>
            </a:endParaRPr>
          </a:p>
        </p:txBody>
      </p:sp>
      <p:sp>
        <p:nvSpPr>
          <p:cNvPr id="7" name="Содержимое 5"/>
          <p:cNvSpPr txBox="1">
            <a:spLocks/>
          </p:cNvSpPr>
          <p:nvPr/>
        </p:nvSpPr>
        <p:spPr bwMode="auto">
          <a:xfrm>
            <a:off x="5394920" y="3450234"/>
            <a:ext cx="2674640" cy="435495"/>
          </a:xfrm>
          <a:prstGeom prst="roundRect">
            <a:avLst>
              <a:gd name="adj" fmla="val 9609"/>
            </a:avLst>
          </a:prstGeom>
          <a:solidFill>
            <a:schemeClr val="bg1">
              <a:lumMod val="85000"/>
            </a:schemeClr>
          </a:solidFill>
          <a:ln w="12700" cap="flat" cmpd="sng" algn="ctr">
            <a:solidFill>
              <a:schemeClr val="bg1">
                <a:lumMod val="65000"/>
              </a:schemeClr>
            </a:solidFill>
            <a:prstDash val="solid"/>
            <a:miter lim="800000"/>
            <a:headEnd/>
            <a:tailEnd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rtlCol="0" anchor="ctr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32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•"/>
              <a:defRPr sz="24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–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None/>
            </a:pPr>
            <a:r>
              <a:rPr lang="ru-RU" sz="1600" dirty="0" smtClean="0">
                <a:solidFill>
                  <a:schemeClr val="tx1"/>
                </a:solidFill>
              </a:rPr>
              <a:t>2017 год (план)</a:t>
            </a:r>
            <a:endParaRPr lang="ru-RU" sz="1600" dirty="0">
              <a:solidFill>
                <a:schemeClr val="tx1"/>
              </a:solidFill>
            </a:endParaRPr>
          </a:p>
        </p:txBody>
      </p:sp>
      <p:sp>
        <p:nvSpPr>
          <p:cNvPr id="16" name="Прямоугольник 7"/>
          <p:cNvSpPr>
            <a:spLocks noChangeArrowheads="1"/>
          </p:cNvSpPr>
          <p:nvPr/>
        </p:nvSpPr>
        <p:spPr bwMode="auto">
          <a:xfrm>
            <a:off x="2844131" y="5056588"/>
            <a:ext cx="3930650" cy="86915"/>
          </a:xfrm>
          <a:prstGeom prst="rect">
            <a:avLst/>
          </a:prstGeom>
          <a:gradFill rotWithShape="1">
            <a:gsLst>
              <a:gs pos="0">
                <a:srgbClr val="003C73">
                  <a:alpha val="60001"/>
                </a:srgbClr>
              </a:gs>
              <a:gs pos="100000">
                <a:srgbClr val="001C35">
                  <a:alpha val="79999"/>
                </a:srgbClr>
              </a:gs>
            </a:gsLst>
            <a:lin ang="5400000" scaled="1"/>
          </a:gradFill>
          <a:ln w="25400" algn="ctr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endParaRPr lang="ru-RU" altLang="ru-RU" sz="1400" b="1">
              <a:solidFill>
                <a:srgbClr val="FFFFFF"/>
              </a:solidFill>
              <a:latin typeface="Calibri" pitchFamily="34" charset="0"/>
            </a:endParaRPr>
          </a:p>
        </p:txBody>
      </p:sp>
      <p:pic>
        <p:nvPicPr>
          <p:cNvPr id="17" name="Picture 1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55018" y="0"/>
            <a:ext cx="1428750" cy="8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3553" y="4677964"/>
            <a:ext cx="1800225" cy="3702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Номер слайда 5"/>
          <p:cNvSpPr txBox="1">
            <a:spLocks/>
          </p:cNvSpPr>
          <p:nvPr/>
        </p:nvSpPr>
        <p:spPr>
          <a:xfrm>
            <a:off x="6696993" y="4767262"/>
            <a:ext cx="2133600" cy="273844"/>
          </a:xfrm>
          <a:prstGeom prst="rect">
            <a:avLst/>
          </a:prstGeom>
        </p:spPr>
        <p:txBody>
          <a:bodyPr anchor="ctr"/>
          <a:lstStyle/>
          <a:p>
            <a:pPr algn="r">
              <a:spcBef>
                <a:spcPct val="20000"/>
              </a:spcBef>
              <a:defRPr/>
            </a:pPr>
            <a:endParaRPr lang="ru-RU" dirty="0">
              <a:solidFill>
                <a:schemeClr val="tx1">
                  <a:lumMod val="65000"/>
                  <a:lumOff val="35000"/>
                </a:schemeClr>
              </a:solidFill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2" name="Стрелка вправо 1"/>
          <p:cNvSpPr/>
          <p:nvPr/>
        </p:nvSpPr>
        <p:spPr>
          <a:xfrm>
            <a:off x="3821088" y="2569182"/>
            <a:ext cx="1568660" cy="936104"/>
          </a:xfrm>
          <a:prstGeom prst="rightArrow">
            <a:avLst/>
          </a:prstGeom>
          <a:solidFill>
            <a:schemeClr val="bg1">
              <a:lumMod val="85000"/>
            </a:schemeClr>
          </a:solidFill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ru-RU" sz="1400" b="1"/>
          </a:p>
        </p:txBody>
      </p:sp>
      <p:sp>
        <p:nvSpPr>
          <p:cNvPr id="15" name="Заголовок 1"/>
          <p:cNvSpPr txBox="1">
            <a:spLocks/>
          </p:cNvSpPr>
          <p:nvPr/>
        </p:nvSpPr>
        <p:spPr bwMode="auto">
          <a:xfrm>
            <a:off x="683568" y="4011910"/>
            <a:ext cx="8229600" cy="5760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2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ИНДИКАТОР В ФЕДЕРАЛЬНОЙ ЦЕЛЕВОЙ ПРОГРАММЕ РАЗВИТИЯ ОБРАЗОВАНИЯ НА 2016 - 2020 ГОДЫ </a:t>
            </a:r>
            <a:endParaRPr kumimoji="0" lang="ru-RU" sz="1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453697221"/>
      </p:ext>
    </p:extLst>
  </p:cSld>
  <p:clrMapOvr>
    <a:masterClrMapping/>
  </p:clrMapOvr>
  <mc:AlternateContent xmlns:mc="http://schemas.openxmlformats.org/markup-compatibility/2006">
    <mc:Choice xmlns=""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C000"/>
        </a:solidFill>
        <a:ln>
          <a:noFill/>
        </a:ln>
      </a:spPr>
      <a:bodyPr anchor="ctr"/>
      <a:lstStyle>
        <a:defPPr algn="ctr" fontAlgn="auto">
          <a:spcBef>
            <a:spcPts val="0"/>
          </a:spcBef>
          <a:spcAft>
            <a:spcPts val="0"/>
          </a:spcAft>
          <a:defRPr sz="1400" b="1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19037</TotalTime>
  <Words>881</Words>
  <Application>Microsoft Office PowerPoint</Application>
  <PresentationFormat>Экран (16:9)</PresentationFormat>
  <Paragraphs>162</Paragraphs>
  <Slides>14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Тема Office</vt:lpstr>
      <vt:lpstr>Слайд 1</vt:lpstr>
      <vt:lpstr>НОРМАТИВНАЯ БАЗА В ОБЛАСТИ ПРОФЕССИОНАЛЬНЫХ КВАЛИФИКАЦИЙ</vt:lpstr>
      <vt:lpstr> НАЦИОНАЛЬНАЯ СИСТЕМА КВАЛИФИКАЦИЙ </vt:lpstr>
      <vt:lpstr>СПРАВОЧНИК ПРОФЕССИЙ (http://spravochnik.rosmintrud.ru)</vt:lpstr>
      <vt:lpstr>Слайд 5</vt:lpstr>
      <vt:lpstr>Слайд 6</vt:lpstr>
      <vt:lpstr>ПРОФЕССИОНАЛЬНЫЕ СТАНДАРТЫ</vt:lpstr>
      <vt:lpstr>Слайд 8</vt:lpstr>
      <vt:lpstr>Слайд 9</vt:lpstr>
      <vt:lpstr>НЕЗАВИСИМАЯ ОЦЕНКА КВАЛИФИКАЦИЙ</vt:lpstr>
      <vt:lpstr>ОСОБОЕ ВНИМАНИЕ - ПОДГОТОВКЕ КАДРОВ ПО РАБОЧИМ ПРОФЕССИЯМ</vt:lpstr>
      <vt:lpstr>РАЗВИТИЕ ИНФОРМАЦИОННЫХ РЕСУРСОВ В СФЕРЕ  ПРОФЕССИОНАЛЬНЫХ КВАЛИФИКАЦИЙ</vt:lpstr>
      <vt:lpstr> ИНФОРМАЦИОННО-МЕТОДИЧЕСКАЯ ПОДДЕРЖКА </vt:lpstr>
      <vt:lpstr>РОСТ ЧИСЛЕННОСТИ ГРАЖДАН, ПОВЫШАЮЩИХ КВАЛИФИКАЦИЮ  В ТЕЧЕНИЕ ТРУДОВОЙ ДЕЯТЕЛЬНОСТИ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slushnikov@nark.ru</dc:creator>
  <cp:lastModifiedBy>EltsovaLU</cp:lastModifiedBy>
  <cp:revision>1387</cp:revision>
  <cp:lastPrinted>2017-10-09T11:14:04Z</cp:lastPrinted>
  <dcterms:created xsi:type="dcterms:W3CDTF">2012-09-14T15:26:24Z</dcterms:created>
  <dcterms:modified xsi:type="dcterms:W3CDTF">2017-11-07T06:35:21Z</dcterms:modified>
</cp:coreProperties>
</file>