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21"/>
  </p:notesMasterIdLst>
  <p:sldIdLst>
    <p:sldId id="364" r:id="rId2"/>
    <p:sldId id="414" r:id="rId3"/>
    <p:sldId id="412" r:id="rId4"/>
    <p:sldId id="441" r:id="rId5"/>
    <p:sldId id="442" r:id="rId6"/>
    <p:sldId id="443" r:id="rId7"/>
    <p:sldId id="444" r:id="rId8"/>
    <p:sldId id="445" r:id="rId9"/>
    <p:sldId id="446" r:id="rId10"/>
    <p:sldId id="410" r:id="rId11"/>
    <p:sldId id="415" r:id="rId12"/>
    <p:sldId id="359" r:id="rId13"/>
    <p:sldId id="389" r:id="rId14"/>
    <p:sldId id="440" r:id="rId15"/>
    <p:sldId id="336" r:id="rId16"/>
    <p:sldId id="438" r:id="rId17"/>
    <p:sldId id="447" r:id="rId18"/>
    <p:sldId id="448" r:id="rId19"/>
    <p:sldId id="274" r:id="rId20"/>
  </p:sldIdLst>
  <p:sldSz cx="9144000" cy="6858000" type="screen4x3"/>
  <p:notesSz cx="6858000" cy="9947275"/>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A540"/>
    <a:srgbClr val="FFCCFF"/>
    <a:srgbClr val="FF3F3F"/>
    <a:srgbClr val="FF0066"/>
    <a:srgbClr val="F3943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Средний стиль 3 - акцент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Светлый стиль 1 - акцент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577" autoAdjust="0"/>
    <p:restoredTop sz="94578" autoAdjust="0"/>
  </p:normalViewPr>
  <p:slideViewPr>
    <p:cSldViewPr>
      <p:cViewPr varScale="1">
        <p:scale>
          <a:sx n="101" d="100"/>
          <a:sy n="101" d="100"/>
        </p:scale>
        <p:origin x="-1668" y="-17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image" Target="../media/image4.jpeg"/></Relationships>
</file>

<file path=ppt/diagrams/_rels/data4.xml.rels><?xml version="1.0" encoding="UTF-8" standalone="yes"?>
<Relationships xmlns="http://schemas.openxmlformats.org/package/2006/relationships"><Relationship Id="rId1" Type="http://schemas.openxmlformats.org/officeDocument/2006/relationships/image" Target="../media/image8.png"/></Relationships>
</file>

<file path=ppt/diagrams/_rels/drawing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image" Target="../media/image4.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B6A16C-490F-45ED-920C-D3752259CE00}" type="doc">
      <dgm:prSet loTypeId="urn:microsoft.com/office/officeart/2005/8/layout/chevron2" loCatId="list" qsTypeId="urn:microsoft.com/office/officeart/2005/8/quickstyle/3d1" qsCatId="3D" csTypeId="urn:microsoft.com/office/officeart/2005/8/colors/colorful5" csCatId="colorful" phldr="1"/>
      <dgm:spPr/>
      <dgm:t>
        <a:bodyPr/>
        <a:lstStyle/>
        <a:p>
          <a:endParaRPr lang="ru-RU"/>
        </a:p>
      </dgm:t>
    </dgm:pt>
    <dgm:pt modelId="{7A2F85A4-50BC-4B7E-983E-37EE2F017839}">
      <dgm:prSet phldrT="[Текст]" custT="1"/>
      <dgm:spPr>
        <a:solidFill>
          <a:srgbClr val="F5A540"/>
        </a:solidFill>
      </dgm:spPr>
      <dgm:t>
        <a:bodyPr/>
        <a:lstStyle/>
        <a:p>
          <a:r>
            <a:rPr lang="ru-RU" sz="1800" b="1" smtClean="0">
              <a:latin typeface="Arial" panose="020B0604020202020204" pitchFamily="34" charset="0"/>
              <a:cs typeface="Arial" panose="020B0604020202020204" pitchFamily="34" charset="0"/>
            </a:rPr>
            <a:t>1</a:t>
          </a:r>
          <a:endParaRPr lang="ru-RU" sz="1800" b="1" dirty="0">
            <a:latin typeface="Arial" panose="020B0604020202020204" pitchFamily="34" charset="0"/>
            <a:cs typeface="Arial" panose="020B0604020202020204" pitchFamily="34" charset="0"/>
          </a:endParaRPr>
        </a:p>
      </dgm:t>
    </dgm:pt>
    <dgm:pt modelId="{2D2B37F5-15EB-42EB-A741-B06A17501A27}" type="sibTrans" cxnId="{BC7BFA46-D1BE-43F4-955F-2E8D6ECA3C7D}">
      <dgm:prSet/>
      <dgm:spPr/>
      <dgm:t>
        <a:bodyPr/>
        <a:lstStyle/>
        <a:p>
          <a:endParaRPr lang="ru-RU" sz="1800" b="1">
            <a:latin typeface="Arial" panose="020B0604020202020204" pitchFamily="34" charset="0"/>
            <a:cs typeface="Arial" panose="020B0604020202020204" pitchFamily="34" charset="0"/>
          </a:endParaRPr>
        </a:p>
      </dgm:t>
    </dgm:pt>
    <dgm:pt modelId="{F03540AA-DAF2-4111-B916-BAE1A4C05625}" type="parTrans" cxnId="{BC7BFA46-D1BE-43F4-955F-2E8D6ECA3C7D}">
      <dgm:prSet/>
      <dgm:spPr/>
      <dgm:t>
        <a:bodyPr/>
        <a:lstStyle/>
        <a:p>
          <a:endParaRPr lang="ru-RU" sz="1800" b="1">
            <a:latin typeface="Arial" panose="020B0604020202020204" pitchFamily="34" charset="0"/>
            <a:cs typeface="Arial" panose="020B0604020202020204" pitchFamily="34" charset="0"/>
          </a:endParaRPr>
        </a:p>
      </dgm:t>
    </dgm:pt>
    <dgm:pt modelId="{3175AA35-0691-44D3-B4C3-B8022DA1EAD1}">
      <dgm:prSet phldrT="[Текст]" custT="1"/>
      <dgm:spPr>
        <a:solidFill>
          <a:schemeClr val="accent6">
            <a:lumMod val="50000"/>
          </a:schemeClr>
        </a:solidFill>
      </dgm:spPr>
      <dgm:t>
        <a:bodyPr/>
        <a:lstStyle/>
        <a:p>
          <a:r>
            <a:rPr lang="ru-RU" sz="1800" b="1" dirty="0" smtClean="0">
              <a:latin typeface="Arial" panose="020B0604020202020204" pitchFamily="34" charset="0"/>
              <a:cs typeface="Arial" panose="020B0604020202020204" pitchFamily="34" charset="0"/>
            </a:rPr>
            <a:t>2</a:t>
          </a:r>
          <a:endParaRPr lang="ru-RU" sz="1800" b="1" dirty="0">
            <a:latin typeface="Arial" panose="020B0604020202020204" pitchFamily="34" charset="0"/>
            <a:cs typeface="Arial" panose="020B0604020202020204" pitchFamily="34" charset="0"/>
          </a:endParaRPr>
        </a:p>
      </dgm:t>
    </dgm:pt>
    <dgm:pt modelId="{1FA7E605-57D4-4BFD-AFBD-AA45918215C3}" type="sibTrans" cxnId="{343C903E-23D5-40BC-B35E-288DE80D39FB}">
      <dgm:prSet/>
      <dgm:spPr/>
      <dgm:t>
        <a:bodyPr/>
        <a:lstStyle/>
        <a:p>
          <a:endParaRPr lang="ru-RU" sz="1800" b="1">
            <a:latin typeface="Arial" panose="020B0604020202020204" pitchFamily="34" charset="0"/>
            <a:cs typeface="Arial" panose="020B0604020202020204" pitchFamily="34" charset="0"/>
          </a:endParaRPr>
        </a:p>
      </dgm:t>
    </dgm:pt>
    <dgm:pt modelId="{329DCCBF-1BAE-4B8D-808D-9CA7C9D2ACF7}" type="parTrans" cxnId="{343C903E-23D5-40BC-B35E-288DE80D39FB}">
      <dgm:prSet/>
      <dgm:spPr/>
      <dgm:t>
        <a:bodyPr/>
        <a:lstStyle/>
        <a:p>
          <a:endParaRPr lang="ru-RU" sz="1800" b="1">
            <a:latin typeface="Arial" panose="020B0604020202020204" pitchFamily="34" charset="0"/>
            <a:cs typeface="Arial" panose="020B0604020202020204" pitchFamily="34" charset="0"/>
          </a:endParaRPr>
        </a:p>
      </dgm:t>
    </dgm:pt>
    <dgm:pt modelId="{31548575-7DB1-475D-B0FC-7A4D30EA72ED}">
      <dgm:prSet phldrT="[Текст]" custT="1">
        <dgm:style>
          <a:lnRef idx="1">
            <a:schemeClr val="accent6"/>
          </a:lnRef>
          <a:fillRef idx="2">
            <a:schemeClr val="accent6"/>
          </a:fillRef>
          <a:effectRef idx="1">
            <a:schemeClr val="accent6"/>
          </a:effectRef>
          <a:fontRef idx="minor">
            <a:schemeClr val="dk1"/>
          </a:fontRef>
        </dgm:style>
      </dgm:prSet>
      <dgm:spPr/>
      <dgm:t>
        <a:bodyPr/>
        <a:lstStyle/>
        <a:p>
          <a:pPr algn="just"/>
          <a:r>
            <a:rPr lang="ru-RU" sz="2000" b="1" dirty="0" smtClean="0"/>
            <a:t>Указ Губернатора Свердловской области от 11.10.2013 </a:t>
          </a:r>
          <a:br>
            <a:rPr lang="ru-RU" sz="2000" b="1" dirty="0" smtClean="0"/>
          </a:br>
          <a:r>
            <a:rPr lang="ru-RU" sz="2000" b="1" dirty="0" smtClean="0"/>
            <a:t>№ 517-УГ «О мерах по реализации положений Федерального закона от 03 декабря 2012 года № 230-ФЗ </a:t>
          </a:r>
          <a:br>
            <a:rPr lang="ru-RU" sz="2000" b="1" dirty="0" smtClean="0"/>
          </a:br>
          <a:r>
            <a:rPr lang="ru-RU" sz="2000" b="1" dirty="0" smtClean="0"/>
            <a:t>О контроле за соответствием расходов лиц, замещающих государственные должности, и иных лиц их доходам». </a:t>
          </a:r>
          <a:endParaRPr lang="ru-RU" sz="2000" b="1" dirty="0">
            <a:latin typeface="Arial" panose="020B0604020202020204" pitchFamily="34" charset="0"/>
            <a:cs typeface="Arial" panose="020B0604020202020204" pitchFamily="34" charset="0"/>
          </a:endParaRPr>
        </a:p>
      </dgm:t>
    </dgm:pt>
    <dgm:pt modelId="{4BF97F5B-F5ED-4B2F-BB6E-B23F170B69AF}" type="sibTrans" cxnId="{A0EBBE72-C62F-4E72-BC9B-F50E60835325}">
      <dgm:prSet/>
      <dgm:spPr/>
      <dgm:t>
        <a:bodyPr/>
        <a:lstStyle/>
        <a:p>
          <a:endParaRPr lang="ru-RU" sz="1800" b="1">
            <a:latin typeface="Arial" panose="020B0604020202020204" pitchFamily="34" charset="0"/>
            <a:cs typeface="Arial" panose="020B0604020202020204" pitchFamily="34" charset="0"/>
          </a:endParaRPr>
        </a:p>
      </dgm:t>
    </dgm:pt>
    <dgm:pt modelId="{E9C5309E-10E0-4023-9859-0A20F1E65EB8}" type="parTrans" cxnId="{A0EBBE72-C62F-4E72-BC9B-F50E60835325}">
      <dgm:prSet/>
      <dgm:spPr/>
      <dgm:t>
        <a:bodyPr/>
        <a:lstStyle/>
        <a:p>
          <a:endParaRPr lang="ru-RU" sz="1800" b="1">
            <a:latin typeface="Arial" panose="020B0604020202020204" pitchFamily="34" charset="0"/>
            <a:cs typeface="Arial" panose="020B0604020202020204" pitchFamily="34" charset="0"/>
          </a:endParaRPr>
        </a:p>
      </dgm:t>
    </dgm:pt>
    <dgm:pt modelId="{B986AD32-E193-4E06-858E-8AEA9CF4B529}">
      <dgm:prSet custT="1"/>
      <dgm:spPr>
        <a:solidFill>
          <a:srgbClr val="FFFF00"/>
        </a:solidFill>
        <a:scene3d>
          <a:camera prst="orthographicFront"/>
          <a:lightRig rig="flat" dir="t"/>
        </a:scene3d>
        <a:sp3d extrusionH="12700">
          <a:bevelT prst="relaxedInset"/>
        </a:sp3d>
      </dgm:spPr>
      <dgm:t>
        <a:bodyPr/>
        <a:lstStyle/>
        <a:p>
          <a:pPr algn="l"/>
          <a:endParaRPr lang="ru-RU" sz="2000" b="1" dirty="0">
            <a:latin typeface="Arial" panose="020B0604020202020204" pitchFamily="34" charset="0"/>
            <a:cs typeface="Arial" panose="020B0604020202020204" pitchFamily="34" charset="0"/>
          </a:endParaRPr>
        </a:p>
      </dgm:t>
    </dgm:pt>
    <dgm:pt modelId="{2EBC10D2-DDDE-424E-904B-717CA5D5E7DA}" type="parTrans" cxnId="{D1B71E0A-D236-4DB2-A479-A1F9B408D616}">
      <dgm:prSet/>
      <dgm:spPr/>
      <dgm:t>
        <a:bodyPr/>
        <a:lstStyle/>
        <a:p>
          <a:endParaRPr lang="ru-RU"/>
        </a:p>
      </dgm:t>
    </dgm:pt>
    <dgm:pt modelId="{C6B7C0CF-48D0-4EA2-8A8F-2F1E278C3A9E}" type="sibTrans" cxnId="{D1B71E0A-D236-4DB2-A479-A1F9B408D616}">
      <dgm:prSet/>
      <dgm:spPr/>
      <dgm:t>
        <a:bodyPr/>
        <a:lstStyle/>
        <a:p>
          <a:endParaRPr lang="ru-RU"/>
        </a:p>
      </dgm:t>
    </dgm:pt>
    <dgm:pt modelId="{B0C1632C-3339-490B-A210-BC9871524DCF}">
      <dgm:prSet phldrT="[Текст]" custT="1">
        <dgm:style>
          <a:lnRef idx="1">
            <a:schemeClr val="accent5"/>
          </a:lnRef>
          <a:fillRef idx="2">
            <a:schemeClr val="accent5"/>
          </a:fillRef>
          <a:effectRef idx="1">
            <a:schemeClr val="accent5"/>
          </a:effectRef>
          <a:fontRef idx="minor">
            <a:schemeClr val="dk1"/>
          </a:fontRef>
        </dgm:style>
      </dgm:prSet>
      <dgm:spPr>
        <a:solidFill>
          <a:srgbClr val="FFFF00"/>
        </a:solidFill>
        <a:scene3d>
          <a:camera prst="orthographicFront"/>
          <a:lightRig rig="flat" dir="t"/>
        </a:scene3d>
        <a:sp3d extrusionH="12700">
          <a:bevelT prst="relaxedInset"/>
        </a:sp3d>
      </dgm:spPr>
      <dgm:t>
        <a:bodyPr/>
        <a:lstStyle/>
        <a:p>
          <a:pPr algn="just"/>
          <a:r>
            <a:rPr lang="ru-RU" sz="2000" b="1" dirty="0" smtClean="0">
              <a:latin typeface="+mn-lt"/>
              <a:cs typeface="Arial" panose="020B0604020202020204" pitchFamily="34" charset="0"/>
            </a:rPr>
            <a:t>Федеральный закон от 03 декабря 2012 года № 230-ФЗ </a:t>
          </a:r>
          <a:br>
            <a:rPr lang="ru-RU" sz="2000" b="1" dirty="0" smtClean="0">
              <a:latin typeface="+mn-lt"/>
              <a:cs typeface="Arial" panose="020B0604020202020204" pitchFamily="34" charset="0"/>
            </a:rPr>
          </a:br>
          <a:r>
            <a:rPr lang="ru-RU" sz="2000" b="1" dirty="0" smtClean="0">
              <a:latin typeface="+mn-lt"/>
              <a:cs typeface="Arial" panose="020B0604020202020204" pitchFamily="34" charset="0"/>
            </a:rPr>
            <a:t>«О контроле за соответствием расходов лиц, замещающих государственные должности, и иных лиц их доходам»;</a:t>
          </a:r>
          <a:endParaRPr lang="ru-RU" sz="2000" b="1" dirty="0">
            <a:latin typeface="Arial" panose="020B0604020202020204" pitchFamily="34" charset="0"/>
            <a:cs typeface="Arial" panose="020B0604020202020204" pitchFamily="34" charset="0"/>
          </a:endParaRPr>
        </a:p>
      </dgm:t>
    </dgm:pt>
    <dgm:pt modelId="{4FF23296-AD8A-4744-B426-B064CEE4C918}" type="sibTrans" cxnId="{D8D67102-20BB-4135-874F-47D9D973B699}">
      <dgm:prSet/>
      <dgm:spPr/>
      <dgm:t>
        <a:bodyPr/>
        <a:lstStyle/>
        <a:p>
          <a:endParaRPr lang="ru-RU" sz="1800" b="1">
            <a:latin typeface="Arial" panose="020B0604020202020204" pitchFamily="34" charset="0"/>
            <a:cs typeface="Arial" panose="020B0604020202020204" pitchFamily="34" charset="0"/>
          </a:endParaRPr>
        </a:p>
      </dgm:t>
    </dgm:pt>
    <dgm:pt modelId="{B28DB832-9402-47F9-B6B3-CCC0B448EDFA}" type="parTrans" cxnId="{D8D67102-20BB-4135-874F-47D9D973B699}">
      <dgm:prSet/>
      <dgm:spPr/>
      <dgm:t>
        <a:bodyPr/>
        <a:lstStyle/>
        <a:p>
          <a:endParaRPr lang="ru-RU" sz="1800" b="1">
            <a:latin typeface="Arial" panose="020B0604020202020204" pitchFamily="34" charset="0"/>
            <a:cs typeface="Arial" panose="020B0604020202020204" pitchFamily="34" charset="0"/>
          </a:endParaRPr>
        </a:p>
      </dgm:t>
    </dgm:pt>
    <dgm:pt modelId="{F34F7FCE-B62E-4D56-A4A2-96EA747A1242}" type="pres">
      <dgm:prSet presAssocID="{B2B6A16C-490F-45ED-920C-D3752259CE00}" presName="linearFlow" presStyleCnt="0">
        <dgm:presLayoutVars>
          <dgm:dir/>
          <dgm:animLvl val="lvl"/>
          <dgm:resizeHandles val="exact"/>
        </dgm:presLayoutVars>
      </dgm:prSet>
      <dgm:spPr/>
      <dgm:t>
        <a:bodyPr/>
        <a:lstStyle/>
        <a:p>
          <a:endParaRPr lang="ru-RU"/>
        </a:p>
      </dgm:t>
    </dgm:pt>
    <dgm:pt modelId="{A64F9262-C40A-48DB-92EC-00956E5EC551}" type="pres">
      <dgm:prSet presAssocID="{7A2F85A4-50BC-4B7E-983E-37EE2F017839}" presName="composite" presStyleCnt="0"/>
      <dgm:spPr/>
    </dgm:pt>
    <dgm:pt modelId="{50A2C2EA-F68A-4959-AC34-9A783B3AC7AB}" type="pres">
      <dgm:prSet presAssocID="{7A2F85A4-50BC-4B7E-983E-37EE2F017839}" presName="parentText" presStyleLbl="alignNode1" presStyleIdx="0" presStyleCnt="2" custScaleX="102001" custLinFactNeighborX="-8162" custLinFactNeighborY="-1138">
        <dgm:presLayoutVars>
          <dgm:chMax val="1"/>
          <dgm:bulletEnabled val="1"/>
        </dgm:presLayoutVars>
      </dgm:prSet>
      <dgm:spPr/>
      <dgm:t>
        <a:bodyPr/>
        <a:lstStyle/>
        <a:p>
          <a:endParaRPr lang="ru-RU"/>
        </a:p>
      </dgm:t>
    </dgm:pt>
    <dgm:pt modelId="{3C314E6B-1BA6-4423-B752-5F070A6072AB}" type="pres">
      <dgm:prSet presAssocID="{7A2F85A4-50BC-4B7E-983E-37EE2F017839}" presName="descendantText" presStyleLbl="alignAcc1" presStyleIdx="0" presStyleCnt="2" custScaleX="96394" custScaleY="104798" custLinFactNeighborX="-1692" custLinFactNeighborY="-653">
        <dgm:presLayoutVars>
          <dgm:bulletEnabled val="1"/>
        </dgm:presLayoutVars>
      </dgm:prSet>
      <dgm:spPr/>
      <dgm:t>
        <a:bodyPr/>
        <a:lstStyle/>
        <a:p>
          <a:endParaRPr lang="ru-RU"/>
        </a:p>
      </dgm:t>
    </dgm:pt>
    <dgm:pt modelId="{61FCD2E3-85E7-4F2F-93F8-C8A916B7C389}" type="pres">
      <dgm:prSet presAssocID="{2D2B37F5-15EB-42EB-A741-B06A17501A27}" presName="sp" presStyleCnt="0"/>
      <dgm:spPr/>
    </dgm:pt>
    <dgm:pt modelId="{11E0D5FE-17EF-4C4A-9D03-EA08D5053B1C}" type="pres">
      <dgm:prSet presAssocID="{3175AA35-0691-44D3-B4C3-B8022DA1EAD1}" presName="composite" presStyleCnt="0"/>
      <dgm:spPr/>
    </dgm:pt>
    <dgm:pt modelId="{B52899FE-5EE4-4194-B6C2-94970CBE44D6}" type="pres">
      <dgm:prSet presAssocID="{3175AA35-0691-44D3-B4C3-B8022DA1EAD1}" presName="parentText" presStyleLbl="alignNode1" presStyleIdx="1" presStyleCnt="2" custScaleY="100682" custLinFactNeighborX="-1546" custLinFactNeighborY="-20844">
        <dgm:presLayoutVars>
          <dgm:chMax val="1"/>
          <dgm:bulletEnabled val="1"/>
        </dgm:presLayoutVars>
      </dgm:prSet>
      <dgm:spPr/>
      <dgm:t>
        <a:bodyPr/>
        <a:lstStyle/>
        <a:p>
          <a:endParaRPr lang="ru-RU"/>
        </a:p>
      </dgm:t>
    </dgm:pt>
    <dgm:pt modelId="{AB34DFC2-3CA0-4348-9341-F3CA7E02C6B2}" type="pres">
      <dgm:prSet presAssocID="{3175AA35-0691-44D3-B4C3-B8022DA1EAD1}" presName="descendantText" presStyleLbl="alignAcc1" presStyleIdx="1" presStyleCnt="2" custScaleX="96433" custScaleY="105722" custLinFactNeighborX="-1352" custLinFactNeighborY="-33914">
        <dgm:presLayoutVars>
          <dgm:bulletEnabled val="1"/>
        </dgm:presLayoutVars>
      </dgm:prSet>
      <dgm:spPr/>
      <dgm:t>
        <a:bodyPr/>
        <a:lstStyle/>
        <a:p>
          <a:endParaRPr lang="ru-RU"/>
        </a:p>
      </dgm:t>
    </dgm:pt>
  </dgm:ptLst>
  <dgm:cxnLst>
    <dgm:cxn modelId="{273DC2C9-6EF2-4FCC-BF65-B28A0F4FFC21}" type="presOf" srcId="{B0C1632C-3339-490B-A210-BC9871524DCF}" destId="{3C314E6B-1BA6-4423-B752-5F070A6072AB}" srcOrd="0" destOrd="0" presId="urn:microsoft.com/office/officeart/2005/8/layout/chevron2"/>
    <dgm:cxn modelId="{907A8657-7995-40B3-BB3C-E1F1CF731241}" type="presOf" srcId="{B2B6A16C-490F-45ED-920C-D3752259CE00}" destId="{F34F7FCE-B62E-4D56-A4A2-96EA747A1242}" srcOrd="0" destOrd="0" presId="urn:microsoft.com/office/officeart/2005/8/layout/chevron2"/>
    <dgm:cxn modelId="{126E4F07-F5E5-4C43-9C0B-890D44EF70D6}" type="presOf" srcId="{3175AA35-0691-44D3-B4C3-B8022DA1EAD1}" destId="{B52899FE-5EE4-4194-B6C2-94970CBE44D6}" srcOrd="0" destOrd="0" presId="urn:microsoft.com/office/officeart/2005/8/layout/chevron2"/>
    <dgm:cxn modelId="{E94BB407-4BCA-4431-96F8-9255DA3D7121}" type="presOf" srcId="{7A2F85A4-50BC-4B7E-983E-37EE2F017839}" destId="{50A2C2EA-F68A-4959-AC34-9A783B3AC7AB}" srcOrd="0" destOrd="0" presId="urn:microsoft.com/office/officeart/2005/8/layout/chevron2"/>
    <dgm:cxn modelId="{BC7BFA46-D1BE-43F4-955F-2E8D6ECA3C7D}" srcId="{B2B6A16C-490F-45ED-920C-D3752259CE00}" destId="{7A2F85A4-50BC-4B7E-983E-37EE2F017839}" srcOrd="0" destOrd="0" parTransId="{F03540AA-DAF2-4111-B916-BAE1A4C05625}" sibTransId="{2D2B37F5-15EB-42EB-A741-B06A17501A27}"/>
    <dgm:cxn modelId="{D8D67102-20BB-4135-874F-47D9D973B699}" srcId="{7A2F85A4-50BC-4B7E-983E-37EE2F017839}" destId="{B0C1632C-3339-490B-A210-BC9871524DCF}" srcOrd="0" destOrd="0" parTransId="{B28DB832-9402-47F9-B6B3-CCC0B448EDFA}" sibTransId="{4FF23296-AD8A-4744-B426-B064CEE4C918}"/>
    <dgm:cxn modelId="{D154FBBC-7410-4AD4-915E-BD66D7862C80}" type="presOf" srcId="{31548575-7DB1-475D-B0FC-7A4D30EA72ED}" destId="{AB34DFC2-3CA0-4348-9341-F3CA7E02C6B2}" srcOrd="0" destOrd="0" presId="urn:microsoft.com/office/officeart/2005/8/layout/chevron2"/>
    <dgm:cxn modelId="{39A196E2-F827-4F1F-8F0D-816EA27BE56B}" type="presOf" srcId="{B986AD32-E193-4E06-858E-8AEA9CF4B529}" destId="{3C314E6B-1BA6-4423-B752-5F070A6072AB}" srcOrd="0" destOrd="1" presId="urn:microsoft.com/office/officeart/2005/8/layout/chevron2"/>
    <dgm:cxn modelId="{343C903E-23D5-40BC-B35E-288DE80D39FB}" srcId="{B2B6A16C-490F-45ED-920C-D3752259CE00}" destId="{3175AA35-0691-44D3-B4C3-B8022DA1EAD1}" srcOrd="1" destOrd="0" parTransId="{329DCCBF-1BAE-4B8D-808D-9CA7C9D2ACF7}" sibTransId="{1FA7E605-57D4-4BFD-AFBD-AA45918215C3}"/>
    <dgm:cxn modelId="{A0EBBE72-C62F-4E72-BC9B-F50E60835325}" srcId="{3175AA35-0691-44D3-B4C3-B8022DA1EAD1}" destId="{31548575-7DB1-475D-B0FC-7A4D30EA72ED}" srcOrd="0" destOrd="0" parTransId="{E9C5309E-10E0-4023-9859-0A20F1E65EB8}" sibTransId="{4BF97F5B-F5ED-4B2F-BB6E-B23F170B69AF}"/>
    <dgm:cxn modelId="{D1B71E0A-D236-4DB2-A479-A1F9B408D616}" srcId="{7A2F85A4-50BC-4B7E-983E-37EE2F017839}" destId="{B986AD32-E193-4E06-858E-8AEA9CF4B529}" srcOrd="1" destOrd="0" parTransId="{2EBC10D2-DDDE-424E-904B-717CA5D5E7DA}" sibTransId="{C6B7C0CF-48D0-4EA2-8A8F-2F1E278C3A9E}"/>
    <dgm:cxn modelId="{828AC7C4-FF80-4437-AF76-1382E4E42805}" type="presParOf" srcId="{F34F7FCE-B62E-4D56-A4A2-96EA747A1242}" destId="{A64F9262-C40A-48DB-92EC-00956E5EC551}" srcOrd="0" destOrd="0" presId="urn:microsoft.com/office/officeart/2005/8/layout/chevron2"/>
    <dgm:cxn modelId="{3A729545-84F8-470E-AF39-039A7C0D2EE1}" type="presParOf" srcId="{A64F9262-C40A-48DB-92EC-00956E5EC551}" destId="{50A2C2EA-F68A-4959-AC34-9A783B3AC7AB}" srcOrd="0" destOrd="0" presId="urn:microsoft.com/office/officeart/2005/8/layout/chevron2"/>
    <dgm:cxn modelId="{CA6444F5-EF02-41DC-B507-F083F067759C}" type="presParOf" srcId="{A64F9262-C40A-48DB-92EC-00956E5EC551}" destId="{3C314E6B-1BA6-4423-B752-5F070A6072AB}" srcOrd="1" destOrd="0" presId="urn:microsoft.com/office/officeart/2005/8/layout/chevron2"/>
    <dgm:cxn modelId="{B6375EF5-D8B0-4728-99B4-B4DB3DA405AD}" type="presParOf" srcId="{F34F7FCE-B62E-4D56-A4A2-96EA747A1242}" destId="{61FCD2E3-85E7-4F2F-93F8-C8A916B7C389}" srcOrd="1" destOrd="0" presId="urn:microsoft.com/office/officeart/2005/8/layout/chevron2"/>
    <dgm:cxn modelId="{A7093CB4-8C12-48A3-AF14-B4C5DAB6E369}" type="presParOf" srcId="{F34F7FCE-B62E-4D56-A4A2-96EA747A1242}" destId="{11E0D5FE-17EF-4C4A-9D03-EA08D5053B1C}" srcOrd="2" destOrd="0" presId="urn:microsoft.com/office/officeart/2005/8/layout/chevron2"/>
    <dgm:cxn modelId="{0A77E959-B419-4CD5-8D91-653638690D2A}" type="presParOf" srcId="{11E0D5FE-17EF-4C4A-9D03-EA08D5053B1C}" destId="{B52899FE-5EE4-4194-B6C2-94970CBE44D6}" srcOrd="0" destOrd="0" presId="urn:microsoft.com/office/officeart/2005/8/layout/chevron2"/>
    <dgm:cxn modelId="{D0A29FFA-26AC-41A5-91E1-ACAA84EFF1A4}" type="presParOf" srcId="{11E0D5FE-17EF-4C4A-9D03-EA08D5053B1C}" destId="{AB34DFC2-3CA0-4348-9341-F3CA7E02C6B2}"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B84883-42D6-4AB2-AE7B-FA514EE783F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A7DD5689-A074-43E3-81B8-91233CBFC204}" type="pres">
      <dgm:prSet presAssocID="{26B84883-42D6-4AB2-AE7B-FA514EE783FE}" presName="linear" presStyleCnt="0">
        <dgm:presLayoutVars>
          <dgm:dir/>
          <dgm:animLvl val="lvl"/>
          <dgm:resizeHandles val="exact"/>
        </dgm:presLayoutVars>
      </dgm:prSet>
      <dgm:spPr/>
      <dgm:t>
        <a:bodyPr/>
        <a:lstStyle/>
        <a:p>
          <a:endParaRPr lang="ru-RU"/>
        </a:p>
      </dgm:t>
    </dgm:pt>
  </dgm:ptLst>
  <dgm:cxnLst>
    <dgm:cxn modelId="{FFDFD125-1E46-4FF8-90AE-31C9B5450C73}" type="presOf" srcId="{26B84883-42D6-4AB2-AE7B-FA514EE783FE}" destId="{A7DD5689-A074-43E3-81B8-91233CBFC204}" srcOrd="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D06CCB0-52B2-4320-8E8C-BE82E771680F}"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ru-RU"/>
        </a:p>
      </dgm:t>
    </dgm:pt>
    <dgm:pt modelId="{9AB90E6A-7E14-4254-986A-9F758CC9AB15}">
      <dgm:prSet/>
      <dgm:spPr>
        <a:solidFill>
          <a:schemeClr val="bg1">
            <a:lumMod val="85000"/>
          </a:schemeClr>
        </a:solidFill>
        <a:scene3d>
          <a:camera prst="orthographicFront"/>
          <a:lightRig rig="threePt" dir="t"/>
        </a:scene3d>
        <a:sp3d>
          <a:bevelT prst="slope"/>
        </a:sp3d>
      </dgm:spPr>
      <dgm:t>
        <a:bodyPr/>
        <a:lstStyle/>
        <a:p>
          <a:r>
            <a:rPr lang="ru-RU" b="1" dirty="0" smtClean="0">
              <a:solidFill>
                <a:srgbClr val="FF0000"/>
              </a:solidFill>
            </a:rPr>
            <a:t>государственные гражданские служащие Свердловской области </a:t>
          </a:r>
          <a:endParaRPr lang="ru-RU" b="1" dirty="0">
            <a:solidFill>
              <a:srgbClr val="FF0000"/>
            </a:solidFill>
          </a:endParaRPr>
        </a:p>
      </dgm:t>
    </dgm:pt>
    <dgm:pt modelId="{7F6485C8-C83F-4CBD-80C8-2A15A7866A4D}" type="parTrans" cxnId="{B1E667F4-81CF-4716-A796-E8C374ECC914}">
      <dgm:prSet/>
      <dgm:spPr/>
      <dgm:t>
        <a:bodyPr/>
        <a:lstStyle/>
        <a:p>
          <a:endParaRPr lang="ru-RU"/>
        </a:p>
      </dgm:t>
    </dgm:pt>
    <dgm:pt modelId="{70885BBD-D710-4FC4-93C1-9BE9C5AE6AAA}" type="sibTrans" cxnId="{B1E667F4-81CF-4716-A796-E8C374ECC914}">
      <dgm:prSet/>
      <dgm:spPr/>
      <dgm:t>
        <a:bodyPr/>
        <a:lstStyle/>
        <a:p>
          <a:endParaRPr lang="ru-RU"/>
        </a:p>
      </dgm:t>
    </dgm:pt>
    <dgm:pt modelId="{39EF64BA-26FC-4614-AA36-DB85B8AD906A}">
      <dgm:prSet phldrT="[Текст]"/>
      <dgm:spPr>
        <a:solidFill>
          <a:schemeClr val="accent6">
            <a:lumMod val="20000"/>
            <a:lumOff val="80000"/>
          </a:schemeClr>
        </a:solidFill>
        <a:ln>
          <a:solidFill>
            <a:schemeClr val="accent6">
              <a:lumMod val="75000"/>
            </a:schemeClr>
          </a:solidFill>
        </a:ln>
        <a:scene3d>
          <a:camera prst="orthographicFront"/>
          <a:lightRig rig="threePt" dir="t"/>
        </a:scene3d>
        <a:sp3d>
          <a:bevelT prst="slope"/>
        </a:sp3d>
      </dgm:spPr>
      <dgm:t>
        <a:bodyPr/>
        <a:lstStyle/>
        <a:p>
          <a:r>
            <a:rPr lang="ru-RU" dirty="0" smtClean="0">
              <a:solidFill>
                <a:srgbClr val="002060"/>
              </a:solidFill>
              <a:latin typeface="Arial" panose="020B0604020202020204" pitchFamily="34" charset="0"/>
              <a:cs typeface="Arial" panose="020B0604020202020204" pitchFamily="34" charset="0"/>
            </a:rPr>
            <a:t>включенные в перечень должностей государственной гражданской службы Свердловской области, утверждённые Указом Губернатора Свердловской области от 01.04.2015 </a:t>
          </a:r>
          <a:br>
            <a:rPr lang="ru-RU" dirty="0" smtClean="0">
              <a:solidFill>
                <a:srgbClr val="002060"/>
              </a:solidFill>
              <a:latin typeface="Arial" panose="020B0604020202020204" pitchFamily="34" charset="0"/>
              <a:cs typeface="Arial" panose="020B0604020202020204" pitchFamily="34" charset="0"/>
            </a:rPr>
          </a:br>
          <a:r>
            <a:rPr lang="ru-RU" dirty="0" smtClean="0">
              <a:solidFill>
                <a:srgbClr val="002060"/>
              </a:solidFill>
              <a:latin typeface="Arial" panose="020B0604020202020204" pitchFamily="34" charset="0"/>
              <a:cs typeface="Arial" panose="020B0604020202020204" pitchFamily="34" charset="0"/>
            </a:rPr>
            <a:t>№ 159-УГ</a:t>
          </a:r>
          <a:endParaRPr lang="ru-RU" dirty="0">
            <a:solidFill>
              <a:srgbClr val="002060"/>
            </a:solidFill>
            <a:latin typeface="Arial" panose="020B0604020202020204" pitchFamily="34" charset="0"/>
            <a:cs typeface="Arial" panose="020B0604020202020204" pitchFamily="34" charset="0"/>
          </a:endParaRPr>
        </a:p>
      </dgm:t>
    </dgm:pt>
    <dgm:pt modelId="{6613C5B2-F7E0-4F60-9618-B3E957FE739D}" type="parTrans" cxnId="{E81D2570-7729-45F9-AB86-36ED7B78466C}">
      <dgm:prSet/>
      <dgm:spPr/>
      <dgm:t>
        <a:bodyPr/>
        <a:lstStyle/>
        <a:p>
          <a:endParaRPr lang="ru-RU"/>
        </a:p>
      </dgm:t>
    </dgm:pt>
    <dgm:pt modelId="{25CC3AEF-D53B-4456-8AE9-D26C4B944A16}" type="sibTrans" cxnId="{E81D2570-7729-45F9-AB86-36ED7B78466C}">
      <dgm:prSet/>
      <dgm:spPr/>
      <dgm:t>
        <a:bodyPr/>
        <a:lstStyle/>
        <a:p>
          <a:endParaRPr lang="ru-RU"/>
        </a:p>
      </dgm:t>
    </dgm:pt>
    <dgm:pt modelId="{2492DA43-D587-4DA7-A567-670370B8A7A3}">
      <dgm:prSet phldrT="[Текст]"/>
      <dgm:spPr>
        <a:solidFill>
          <a:schemeClr val="accent5">
            <a:lumMod val="40000"/>
            <a:lumOff val="60000"/>
          </a:schemeClr>
        </a:solidFill>
        <a:ln>
          <a:solidFill>
            <a:schemeClr val="accent5">
              <a:lumMod val="50000"/>
            </a:schemeClr>
          </a:solidFill>
        </a:ln>
        <a:scene3d>
          <a:camera prst="orthographicFront"/>
          <a:lightRig rig="threePt" dir="t"/>
        </a:scene3d>
        <a:sp3d>
          <a:bevelT prst="slope"/>
        </a:sp3d>
      </dgm:spPr>
      <dgm:t>
        <a:bodyPr/>
        <a:lstStyle/>
        <a:p>
          <a:r>
            <a:rPr lang="ru-RU" dirty="0" smtClean="0">
              <a:solidFill>
                <a:srgbClr val="002060"/>
              </a:solidFill>
              <a:latin typeface="Arial" panose="020B0604020202020204" pitchFamily="34" charset="0"/>
              <a:cs typeface="Arial" panose="020B0604020202020204" pitchFamily="34" charset="0"/>
            </a:rPr>
            <a:t>включенные в перечень должностей государственной гражданской службы Свердловской области, утверждённые приказом Министерства от 24.11.2016 № 577</a:t>
          </a:r>
          <a:endParaRPr lang="ru-RU" dirty="0">
            <a:solidFill>
              <a:srgbClr val="002060"/>
            </a:solidFill>
            <a:latin typeface="Arial" panose="020B0604020202020204" pitchFamily="34" charset="0"/>
            <a:cs typeface="Arial" panose="020B0604020202020204" pitchFamily="34" charset="0"/>
          </a:endParaRPr>
        </a:p>
      </dgm:t>
    </dgm:pt>
    <dgm:pt modelId="{C8E64BC6-6B77-48E9-824C-A5DF67B119A5}" type="parTrans" cxnId="{87D3A2BE-969A-4067-BE9B-E1B3973214C5}">
      <dgm:prSet/>
      <dgm:spPr/>
      <dgm:t>
        <a:bodyPr/>
        <a:lstStyle/>
        <a:p>
          <a:endParaRPr lang="ru-RU"/>
        </a:p>
      </dgm:t>
    </dgm:pt>
    <dgm:pt modelId="{B6FFA7F0-B541-48C7-A00C-E634AAB01D06}" type="sibTrans" cxnId="{87D3A2BE-969A-4067-BE9B-E1B3973214C5}">
      <dgm:prSet/>
      <dgm:spPr/>
      <dgm:t>
        <a:bodyPr/>
        <a:lstStyle/>
        <a:p>
          <a:endParaRPr lang="ru-RU"/>
        </a:p>
      </dgm:t>
    </dgm:pt>
    <dgm:pt modelId="{13B9BCC0-31F1-4DCD-AE96-C2F6035BBFF3}">
      <dgm:prSet/>
      <dgm:spPr>
        <a:solidFill>
          <a:schemeClr val="bg1">
            <a:lumMod val="85000"/>
          </a:schemeClr>
        </a:solidFill>
        <a:ln>
          <a:solidFill>
            <a:schemeClr val="bg1">
              <a:lumMod val="75000"/>
            </a:schemeClr>
          </a:solidFill>
        </a:ln>
        <a:scene3d>
          <a:camera prst="orthographicFront"/>
          <a:lightRig rig="threePt" dir="t"/>
        </a:scene3d>
        <a:sp3d>
          <a:bevelT prst="slope"/>
        </a:sp3d>
      </dgm:spPr>
      <dgm:t>
        <a:bodyPr/>
        <a:lstStyle/>
        <a:p>
          <a:r>
            <a:rPr lang="ru-RU" b="1" dirty="0" smtClean="0">
              <a:solidFill>
                <a:srgbClr val="FF0000"/>
              </a:solidFill>
            </a:rPr>
            <a:t>государственные гражданские служащие Свердловской области </a:t>
          </a:r>
          <a:endParaRPr lang="ru-RU" b="1" dirty="0">
            <a:solidFill>
              <a:srgbClr val="FF0000"/>
            </a:solidFill>
          </a:endParaRPr>
        </a:p>
      </dgm:t>
    </dgm:pt>
    <dgm:pt modelId="{FA07BDB1-7504-427A-915D-06F0AE002164}" type="parTrans" cxnId="{AC3CDA59-F105-4896-8F77-E7D81EB1C295}">
      <dgm:prSet/>
      <dgm:spPr/>
      <dgm:t>
        <a:bodyPr/>
        <a:lstStyle/>
        <a:p>
          <a:endParaRPr lang="ru-RU"/>
        </a:p>
      </dgm:t>
    </dgm:pt>
    <dgm:pt modelId="{620E8B0D-2D2A-4899-8D14-1B2F7B7DCFF1}" type="sibTrans" cxnId="{AC3CDA59-F105-4896-8F77-E7D81EB1C295}">
      <dgm:prSet/>
      <dgm:spPr/>
      <dgm:t>
        <a:bodyPr/>
        <a:lstStyle/>
        <a:p>
          <a:endParaRPr lang="ru-RU"/>
        </a:p>
      </dgm:t>
    </dgm:pt>
    <dgm:pt modelId="{1EB81F34-A0DA-4DB7-A518-9602FAADF226}">
      <dgm:prSet/>
      <dgm:spPr>
        <a:solidFill>
          <a:schemeClr val="bg1">
            <a:lumMod val="85000"/>
          </a:schemeClr>
        </a:solidFill>
        <a:ln>
          <a:solidFill>
            <a:schemeClr val="bg1">
              <a:lumMod val="85000"/>
            </a:schemeClr>
          </a:solidFill>
        </a:ln>
        <a:scene3d>
          <a:camera prst="orthographicFront"/>
          <a:lightRig rig="threePt" dir="t"/>
        </a:scene3d>
        <a:sp3d>
          <a:bevelT prst="slope"/>
        </a:sp3d>
      </dgm:spPr>
      <dgm:t>
        <a:bodyPr/>
        <a:lstStyle/>
        <a:p>
          <a:r>
            <a:rPr lang="ru-RU" b="1" dirty="0" smtClean="0">
              <a:solidFill>
                <a:srgbClr val="FF0000"/>
              </a:solidFill>
            </a:rPr>
            <a:t>государственные гражданские служащие Свердловской области </a:t>
          </a:r>
          <a:endParaRPr lang="ru-RU" b="1" dirty="0">
            <a:solidFill>
              <a:srgbClr val="FF0000"/>
            </a:solidFill>
          </a:endParaRPr>
        </a:p>
      </dgm:t>
    </dgm:pt>
    <dgm:pt modelId="{7B9F9068-9F5D-457E-AD3B-F2D483366611}" type="sibTrans" cxnId="{C3E2BE0A-4D08-4519-AC12-11876FADC2E1}">
      <dgm:prSet/>
      <dgm:spPr/>
      <dgm:t>
        <a:bodyPr/>
        <a:lstStyle/>
        <a:p>
          <a:endParaRPr lang="ru-RU"/>
        </a:p>
      </dgm:t>
    </dgm:pt>
    <dgm:pt modelId="{4F51BBB8-F61B-434A-8594-E4409428D9E5}" type="parTrans" cxnId="{C3E2BE0A-4D08-4519-AC12-11876FADC2E1}">
      <dgm:prSet/>
      <dgm:spPr/>
      <dgm:t>
        <a:bodyPr/>
        <a:lstStyle/>
        <a:p>
          <a:endParaRPr lang="ru-RU"/>
        </a:p>
      </dgm:t>
    </dgm:pt>
    <dgm:pt modelId="{55653947-1CC1-4319-A1E7-168897D17F85}">
      <dgm:prSet/>
      <dgm:spPr>
        <a:solidFill>
          <a:schemeClr val="accent4">
            <a:lumMod val="40000"/>
            <a:lumOff val="60000"/>
          </a:schemeClr>
        </a:solidFill>
        <a:ln>
          <a:solidFill>
            <a:schemeClr val="accent3">
              <a:lumMod val="50000"/>
            </a:schemeClr>
          </a:solidFill>
        </a:ln>
        <a:scene3d>
          <a:camera prst="orthographicFront"/>
          <a:lightRig rig="threePt" dir="t"/>
        </a:scene3d>
        <a:sp3d>
          <a:bevelT prst="slope"/>
        </a:sp3d>
      </dgm:spPr>
      <dgm:t>
        <a:bodyPr/>
        <a:lstStyle/>
        <a:p>
          <a:r>
            <a:rPr lang="ru-RU" dirty="0" smtClean="0">
              <a:solidFill>
                <a:srgbClr val="002060"/>
              </a:solidFill>
              <a:latin typeface="Arial" panose="020B0604020202020204" pitchFamily="34" charset="0"/>
              <a:cs typeface="Arial" panose="020B0604020202020204" pitchFamily="34" charset="0"/>
            </a:rPr>
            <a:t>включенные в перечень должностей государственной гражданской службы Свердловской области, утверждённые локальными актами управлений социальной политики</a:t>
          </a:r>
          <a:endParaRPr lang="ru-RU" dirty="0">
            <a:solidFill>
              <a:srgbClr val="002060"/>
            </a:solidFill>
            <a:latin typeface="Arial" panose="020B0604020202020204" pitchFamily="34" charset="0"/>
            <a:cs typeface="Arial" panose="020B0604020202020204" pitchFamily="34" charset="0"/>
          </a:endParaRPr>
        </a:p>
      </dgm:t>
    </dgm:pt>
    <dgm:pt modelId="{AC79B7F9-A687-46C3-8822-632FDCF13FA1}" type="parTrans" cxnId="{E49C09FF-22E1-4217-BC99-5BB1A0B12AA7}">
      <dgm:prSet/>
      <dgm:spPr/>
      <dgm:t>
        <a:bodyPr/>
        <a:lstStyle/>
        <a:p>
          <a:endParaRPr lang="ru-RU"/>
        </a:p>
      </dgm:t>
    </dgm:pt>
    <dgm:pt modelId="{E7518985-8B35-4944-B9AA-7BCFB3C7940E}" type="sibTrans" cxnId="{E49C09FF-22E1-4217-BC99-5BB1A0B12AA7}">
      <dgm:prSet/>
      <dgm:spPr/>
      <dgm:t>
        <a:bodyPr/>
        <a:lstStyle/>
        <a:p>
          <a:endParaRPr lang="ru-RU"/>
        </a:p>
      </dgm:t>
    </dgm:pt>
    <dgm:pt modelId="{BDCCE252-C285-44F7-89E1-4C8DD61866B9}" type="pres">
      <dgm:prSet presAssocID="{6D06CCB0-52B2-4320-8E8C-BE82E771680F}" presName="linearFlow" presStyleCnt="0">
        <dgm:presLayoutVars>
          <dgm:dir/>
          <dgm:animLvl val="lvl"/>
          <dgm:resizeHandles/>
        </dgm:presLayoutVars>
      </dgm:prSet>
      <dgm:spPr/>
      <dgm:t>
        <a:bodyPr/>
        <a:lstStyle/>
        <a:p>
          <a:endParaRPr lang="ru-RU"/>
        </a:p>
      </dgm:t>
    </dgm:pt>
    <dgm:pt modelId="{B346F26D-80AE-44F0-9F8C-00E53A7749AB}" type="pres">
      <dgm:prSet presAssocID="{9AB90E6A-7E14-4254-986A-9F758CC9AB15}" presName="compositeNode" presStyleCnt="0">
        <dgm:presLayoutVars>
          <dgm:bulletEnabled val="1"/>
        </dgm:presLayoutVars>
      </dgm:prSet>
      <dgm:spPr>
        <a:scene3d>
          <a:camera prst="orthographicFront"/>
          <a:lightRig rig="threePt" dir="t"/>
        </a:scene3d>
        <a:sp3d>
          <a:bevelT prst="slope"/>
        </a:sp3d>
      </dgm:spPr>
    </dgm:pt>
    <dgm:pt modelId="{D2DA59A6-7E23-46BF-A188-A2C881A07CEB}" type="pres">
      <dgm:prSet presAssocID="{9AB90E6A-7E14-4254-986A-9F758CC9AB15}" presName="imag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30000" r="-30000"/>
          </a:stretch>
        </a:blipFill>
        <a:scene3d>
          <a:camera prst="orthographicFront"/>
          <a:lightRig rig="threePt" dir="t"/>
        </a:scene3d>
        <a:sp3d>
          <a:bevelT prst="slope"/>
        </a:sp3d>
      </dgm:spPr>
      <dgm:t>
        <a:bodyPr/>
        <a:lstStyle/>
        <a:p>
          <a:endParaRPr lang="ru-RU"/>
        </a:p>
      </dgm:t>
    </dgm:pt>
    <dgm:pt modelId="{FABD9FCB-68DE-4498-B8CA-8EBB1FF12C26}" type="pres">
      <dgm:prSet presAssocID="{9AB90E6A-7E14-4254-986A-9F758CC9AB15}" presName="childNode" presStyleLbl="node1" presStyleIdx="0" presStyleCnt="3">
        <dgm:presLayoutVars>
          <dgm:bulletEnabled val="1"/>
        </dgm:presLayoutVars>
      </dgm:prSet>
      <dgm:spPr/>
      <dgm:t>
        <a:bodyPr/>
        <a:lstStyle/>
        <a:p>
          <a:endParaRPr lang="ru-RU"/>
        </a:p>
      </dgm:t>
    </dgm:pt>
    <dgm:pt modelId="{0F256EBB-BE4F-459E-BCD8-3FC271BC2DD0}" type="pres">
      <dgm:prSet presAssocID="{9AB90E6A-7E14-4254-986A-9F758CC9AB15}" presName="parentNode" presStyleLbl="revTx" presStyleIdx="0" presStyleCnt="3">
        <dgm:presLayoutVars>
          <dgm:chMax val="0"/>
          <dgm:bulletEnabled val="1"/>
        </dgm:presLayoutVars>
      </dgm:prSet>
      <dgm:spPr/>
      <dgm:t>
        <a:bodyPr/>
        <a:lstStyle/>
        <a:p>
          <a:endParaRPr lang="ru-RU"/>
        </a:p>
      </dgm:t>
    </dgm:pt>
    <dgm:pt modelId="{C3AC29EE-D4BA-4A93-997A-344CB9647CDF}" type="pres">
      <dgm:prSet presAssocID="{70885BBD-D710-4FC4-93C1-9BE9C5AE6AAA}" presName="sibTrans" presStyleCnt="0"/>
      <dgm:spPr>
        <a:scene3d>
          <a:camera prst="orthographicFront"/>
          <a:lightRig rig="threePt" dir="t"/>
        </a:scene3d>
        <a:sp3d>
          <a:bevelT prst="slope"/>
        </a:sp3d>
      </dgm:spPr>
    </dgm:pt>
    <dgm:pt modelId="{6DC5F95C-B7F5-499B-B1C3-2332178E9308}" type="pres">
      <dgm:prSet presAssocID="{1EB81F34-A0DA-4DB7-A518-9602FAADF226}" presName="compositeNode" presStyleCnt="0">
        <dgm:presLayoutVars>
          <dgm:bulletEnabled val="1"/>
        </dgm:presLayoutVars>
      </dgm:prSet>
      <dgm:spPr>
        <a:scene3d>
          <a:camera prst="orthographicFront"/>
          <a:lightRig rig="threePt" dir="t"/>
        </a:scene3d>
        <a:sp3d>
          <a:bevelT prst="slope"/>
        </a:sp3d>
      </dgm:spPr>
    </dgm:pt>
    <dgm:pt modelId="{0A97012F-A127-4ADB-86BB-C1A291B1ED0B}" type="pres">
      <dgm:prSet presAssocID="{1EB81F34-A0DA-4DB7-A518-9602FAADF226}" presName="image" presStyleLbl="fgImgPlac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scene3d>
          <a:camera prst="orthographicFront"/>
          <a:lightRig rig="threePt" dir="t"/>
        </a:scene3d>
        <a:sp3d>
          <a:bevelT prst="slope"/>
        </a:sp3d>
      </dgm:spPr>
    </dgm:pt>
    <dgm:pt modelId="{7A7EF773-4A17-4A81-9B03-5D84C1B09DF9}" type="pres">
      <dgm:prSet presAssocID="{1EB81F34-A0DA-4DB7-A518-9602FAADF226}" presName="childNode" presStyleLbl="node1" presStyleIdx="1" presStyleCnt="3" custLinFactNeighborX="1396" custLinFactNeighborY="-1199">
        <dgm:presLayoutVars>
          <dgm:bulletEnabled val="1"/>
        </dgm:presLayoutVars>
      </dgm:prSet>
      <dgm:spPr/>
      <dgm:t>
        <a:bodyPr/>
        <a:lstStyle/>
        <a:p>
          <a:endParaRPr lang="ru-RU"/>
        </a:p>
      </dgm:t>
    </dgm:pt>
    <dgm:pt modelId="{BCF1910E-34D7-425D-B1A4-CEECC6A1D4A7}" type="pres">
      <dgm:prSet presAssocID="{1EB81F34-A0DA-4DB7-A518-9602FAADF226}" presName="parentNode" presStyleLbl="revTx" presStyleIdx="1" presStyleCnt="3">
        <dgm:presLayoutVars>
          <dgm:chMax val="0"/>
          <dgm:bulletEnabled val="1"/>
        </dgm:presLayoutVars>
      </dgm:prSet>
      <dgm:spPr/>
      <dgm:t>
        <a:bodyPr/>
        <a:lstStyle/>
        <a:p>
          <a:endParaRPr lang="ru-RU"/>
        </a:p>
      </dgm:t>
    </dgm:pt>
    <dgm:pt modelId="{78379D51-031F-4760-BC26-AF7279EEA9E0}" type="pres">
      <dgm:prSet presAssocID="{7B9F9068-9F5D-457E-AD3B-F2D483366611}" presName="sibTrans" presStyleCnt="0"/>
      <dgm:spPr>
        <a:scene3d>
          <a:camera prst="orthographicFront"/>
          <a:lightRig rig="threePt" dir="t"/>
        </a:scene3d>
        <a:sp3d>
          <a:bevelT prst="slope"/>
        </a:sp3d>
      </dgm:spPr>
    </dgm:pt>
    <dgm:pt modelId="{FDDAC978-86E6-4CE8-AAB0-EE5750AE324B}" type="pres">
      <dgm:prSet presAssocID="{13B9BCC0-31F1-4DCD-AE96-C2F6035BBFF3}" presName="compositeNode" presStyleCnt="0">
        <dgm:presLayoutVars>
          <dgm:bulletEnabled val="1"/>
        </dgm:presLayoutVars>
      </dgm:prSet>
      <dgm:spPr>
        <a:scene3d>
          <a:camera prst="orthographicFront"/>
          <a:lightRig rig="threePt" dir="t"/>
        </a:scene3d>
        <a:sp3d>
          <a:bevelT prst="slope"/>
        </a:sp3d>
      </dgm:spPr>
    </dgm:pt>
    <dgm:pt modelId="{EF17BAB4-A473-46F1-BF38-1E3A9445F774}" type="pres">
      <dgm:prSet presAssocID="{13B9BCC0-31F1-4DCD-AE96-C2F6035BBFF3}" presName="image" presStyleLbl="fgImgPlac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17000" r="-17000"/>
          </a:stretch>
        </a:blipFill>
        <a:scene3d>
          <a:camera prst="orthographicFront"/>
          <a:lightRig rig="threePt" dir="t"/>
        </a:scene3d>
        <a:sp3d>
          <a:bevelT prst="slope"/>
        </a:sp3d>
      </dgm:spPr>
    </dgm:pt>
    <dgm:pt modelId="{5ACE4075-1D9C-4720-9DE5-04C8B2DA63A5}" type="pres">
      <dgm:prSet presAssocID="{13B9BCC0-31F1-4DCD-AE96-C2F6035BBFF3}" presName="childNode" presStyleLbl="node1" presStyleIdx="2" presStyleCnt="3">
        <dgm:presLayoutVars>
          <dgm:bulletEnabled val="1"/>
        </dgm:presLayoutVars>
      </dgm:prSet>
      <dgm:spPr/>
      <dgm:t>
        <a:bodyPr/>
        <a:lstStyle/>
        <a:p>
          <a:endParaRPr lang="ru-RU"/>
        </a:p>
      </dgm:t>
    </dgm:pt>
    <dgm:pt modelId="{16EC856B-B984-4000-8F67-3DADE3EBC66E}" type="pres">
      <dgm:prSet presAssocID="{13B9BCC0-31F1-4DCD-AE96-C2F6035BBFF3}" presName="parentNode" presStyleLbl="revTx" presStyleIdx="2" presStyleCnt="3">
        <dgm:presLayoutVars>
          <dgm:chMax val="0"/>
          <dgm:bulletEnabled val="1"/>
        </dgm:presLayoutVars>
      </dgm:prSet>
      <dgm:spPr/>
      <dgm:t>
        <a:bodyPr/>
        <a:lstStyle/>
        <a:p>
          <a:endParaRPr lang="ru-RU"/>
        </a:p>
      </dgm:t>
    </dgm:pt>
  </dgm:ptLst>
  <dgm:cxnLst>
    <dgm:cxn modelId="{022C8CA7-86C8-4AEF-B276-25C6F9118A40}" type="presOf" srcId="{1EB81F34-A0DA-4DB7-A518-9602FAADF226}" destId="{BCF1910E-34D7-425D-B1A4-CEECC6A1D4A7}" srcOrd="0" destOrd="0" presId="urn:microsoft.com/office/officeart/2005/8/layout/hList2"/>
    <dgm:cxn modelId="{C3E2BE0A-4D08-4519-AC12-11876FADC2E1}" srcId="{6D06CCB0-52B2-4320-8E8C-BE82E771680F}" destId="{1EB81F34-A0DA-4DB7-A518-9602FAADF226}" srcOrd="1" destOrd="0" parTransId="{4F51BBB8-F61B-434A-8594-E4409428D9E5}" sibTransId="{7B9F9068-9F5D-457E-AD3B-F2D483366611}"/>
    <dgm:cxn modelId="{B1E667F4-81CF-4716-A796-E8C374ECC914}" srcId="{6D06CCB0-52B2-4320-8E8C-BE82E771680F}" destId="{9AB90E6A-7E14-4254-986A-9F758CC9AB15}" srcOrd="0" destOrd="0" parTransId="{7F6485C8-C83F-4CBD-80C8-2A15A7866A4D}" sibTransId="{70885BBD-D710-4FC4-93C1-9BE9C5AE6AAA}"/>
    <dgm:cxn modelId="{87D3A2BE-969A-4067-BE9B-E1B3973214C5}" srcId="{1EB81F34-A0DA-4DB7-A518-9602FAADF226}" destId="{2492DA43-D587-4DA7-A567-670370B8A7A3}" srcOrd="0" destOrd="0" parTransId="{C8E64BC6-6B77-48E9-824C-A5DF67B119A5}" sibTransId="{B6FFA7F0-B541-48C7-A00C-E634AAB01D06}"/>
    <dgm:cxn modelId="{E81D2570-7729-45F9-AB86-36ED7B78466C}" srcId="{9AB90E6A-7E14-4254-986A-9F758CC9AB15}" destId="{39EF64BA-26FC-4614-AA36-DB85B8AD906A}" srcOrd="0" destOrd="0" parTransId="{6613C5B2-F7E0-4F60-9618-B3E957FE739D}" sibTransId="{25CC3AEF-D53B-4456-8AE9-D26C4B944A16}"/>
    <dgm:cxn modelId="{A82BD26A-4F67-4B2C-890B-F707953A49D2}" type="presOf" srcId="{39EF64BA-26FC-4614-AA36-DB85B8AD906A}" destId="{FABD9FCB-68DE-4498-B8CA-8EBB1FF12C26}" srcOrd="0" destOrd="0" presId="urn:microsoft.com/office/officeart/2005/8/layout/hList2"/>
    <dgm:cxn modelId="{AC3CDA59-F105-4896-8F77-E7D81EB1C295}" srcId="{6D06CCB0-52B2-4320-8E8C-BE82E771680F}" destId="{13B9BCC0-31F1-4DCD-AE96-C2F6035BBFF3}" srcOrd="2" destOrd="0" parTransId="{FA07BDB1-7504-427A-915D-06F0AE002164}" sibTransId="{620E8B0D-2D2A-4899-8D14-1B2F7B7DCFF1}"/>
    <dgm:cxn modelId="{62ABEDA7-171C-45B6-97DB-54041ECD11BB}" type="presOf" srcId="{13B9BCC0-31F1-4DCD-AE96-C2F6035BBFF3}" destId="{16EC856B-B984-4000-8F67-3DADE3EBC66E}" srcOrd="0" destOrd="0" presId="urn:microsoft.com/office/officeart/2005/8/layout/hList2"/>
    <dgm:cxn modelId="{E49C09FF-22E1-4217-BC99-5BB1A0B12AA7}" srcId="{13B9BCC0-31F1-4DCD-AE96-C2F6035BBFF3}" destId="{55653947-1CC1-4319-A1E7-168897D17F85}" srcOrd="0" destOrd="0" parTransId="{AC79B7F9-A687-46C3-8822-632FDCF13FA1}" sibTransId="{E7518985-8B35-4944-B9AA-7BCFB3C7940E}"/>
    <dgm:cxn modelId="{F3524FD6-980F-4E72-A8D9-3D6FBE69D722}" type="presOf" srcId="{2492DA43-D587-4DA7-A567-670370B8A7A3}" destId="{7A7EF773-4A17-4A81-9B03-5D84C1B09DF9}" srcOrd="0" destOrd="0" presId="urn:microsoft.com/office/officeart/2005/8/layout/hList2"/>
    <dgm:cxn modelId="{FE437FF7-1FD2-4110-88F1-19AFDA664D15}" type="presOf" srcId="{55653947-1CC1-4319-A1E7-168897D17F85}" destId="{5ACE4075-1D9C-4720-9DE5-04C8B2DA63A5}" srcOrd="0" destOrd="0" presId="urn:microsoft.com/office/officeart/2005/8/layout/hList2"/>
    <dgm:cxn modelId="{6109DCBA-865F-454A-85A8-8E85EA78D6DA}" type="presOf" srcId="{6D06CCB0-52B2-4320-8E8C-BE82E771680F}" destId="{BDCCE252-C285-44F7-89E1-4C8DD61866B9}" srcOrd="0" destOrd="0" presId="urn:microsoft.com/office/officeart/2005/8/layout/hList2"/>
    <dgm:cxn modelId="{7C36BAF3-7F44-473C-8FDE-8C6D5C8DD767}" type="presOf" srcId="{9AB90E6A-7E14-4254-986A-9F758CC9AB15}" destId="{0F256EBB-BE4F-459E-BCD8-3FC271BC2DD0}" srcOrd="0" destOrd="0" presId="urn:microsoft.com/office/officeart/2005/8/layout/hList2"/>
    <dgm:cxn modelId="{1B16C1A5-F0C1-4393-8EFE-804690133D66}" type="presParOf" srcId="{BDCCE252-C285-44F7-89E1-4C8DD61866B9}" destId="{B346F26D-80AE-44F0-9F8C-00E53A7749AB}" srcOrd="0" destOrd="0" presId="urn:microsoft.com/office/officeart/2005/8/layout/hList2"/>
    <dgm:cxn modelId="{CC277AE3-C1E2-4D66-A671-26768A2D1053}" type="presParOf" srcId="{B346F26D-80AE-44F0-9F8C-00E53A7749AB}" destId="{D2DA59A6-7E23-46BF-A188-A2C881A07CEB}" srcOrd="0" destOrd="0" presId="urn:microsoft.com/office/officeart/2005/8/layout/hList2"/>
    <dgm:cxn modelId="{13176FD6-8E0B-4ADC-8358-9EADE4F37672}" type="presParOf" srcId="{B346F26D-80AE-44F0-9F8C-00E53A7749AB}" destId="{FABD9FCB-68DE-4498-B8CA-8EBB1FF12C26}" srcOrd="1" destOrd="0" presId="urn:microsoft.com/office/officeart/2005/8/layout/hList2"/>
    <dgm:cxn modelId="{CA2D35A0-FC50-4E58-ADB9-8EEDBBF6CE14}" type="presParOf" srcId="{B346F26D-80AE-44F0-9F8C-00E53A7749AB}" destId="{0F256EBB-BE4F-459E-BCD8-3FC271BC2DD0}" srcOrd="2" destOrd="0" presId="urn:microsoft.com/office/officeart/2005/8/layout/hList2"/>
    <dgm:cxn modelId="{3B2C0F22-A567-4E0B-BC76-9962BC846418}" type="presParOf" srcId="{BDCCE252-C285-44F7-89E1-4C8DD61866B9}" destId="{C3AC29EE-D4BA-4A93-997A-344CB9647CDF}" srcOrd="1" destOrd="0" presId="urn:microsoft.com/office/officeart/2005/8/layout/hList2"/>
    <dgm:cxn modelId="{F886875E-7AEB-457E-AE36-B3F885B7C116}" type="presParOf" srcId="{BDCCE252-C285-44F7-89E1-4C8DD61866B9}" destId="{6DC5F95C-B7F5-499B-B1C3-2332178E9308}" srcOrd="2" destOrd="0" presId="urn:microsoft.com/office/officeart/2005/8/layout/hList2"/>
    <dgm:cxn modelId="{137746AD-6EFD-4A2C-8915-F9A4F4D0C8EC}" type="presParOf" srcId="{6DC5F95C-B7F5-499B-B1C3-2332178E9308}" destId="{0A97012F-A127-4ADB-86BB-C1A291B1ED0B}" srcOrd="0" destOrd="0" presId="urn:microsoft.com/office/officeart/2005/8/layout/hList2"/>
    <dgm:cxn modelId="{65ADB888-6C2E-4E0E-97BB-0E590282A8B8}" type="presParOf" srcId="{6DC5F95C-B7F5-499B-B1C3-2332178E9308}" destId="{7A7EF773-4A17-4A81-9B03-5D84C1B09DF9}" srcOrd="1" destOrd="0" presId="urn:microsoft.com/office/officeart/2005/8/layout/hList2"/>
    <dgm:cxn modelId="{398E0954-EF09-4467-AAD2-7C385D860344}" type="presParOf" srcId="{6DC5F95C-B7F5-499B-B1C3-2332178E9308}" destId="{BCF1910E-34D7-425D-B1A4-CEECC6A1D4A7}" srcOrd="2" destOrd="0" presId="urn:microsoft.com/office/officeart/2005/8/layout/hList2"/>
    <dgm:cxn modelId="{67D9EB95-ECF9-4E78-BF26-A6B576E4B675}" type="presParOf" srcId="{BDCCE252-C285-44F7-89E1-4C8DD61866B9}" destId="{78379D51-031F-4760-BC26-AF7279EEA9E0}" srcOrd="3" destOrd="0" presId="urn:microsoft.com/office/officeart/2005/8/layout/hList2"/>
    <dgm:cxn modelId="{1348B9E1-D1F9-445A-92EF-EEE630E8420D}" type="presParOf" srcId="{BDCCE252-C285-44F7-89E1-4C8DD61866B9}" destId="{FDDAC978-86E6-4CE8-AAB0-EE5750AE324B}" srcOrd="4" destOrd="0" presId="urn:microsoft.com/office/officeart/2005/8/layout/hList2"/>
    <dgm:cxn modelId="{FBB0887D-0E64-40DE-BF2D-41D209A34047}" type="presParOf" srcId="{FDDAC978-86E6-4CE8-AAB0-EE5750AE324B}" destId="{EF17BAB4-A473-46F1-BF38-1E3A9445F774}" srcOrd="0" destOrd="0" presId="urn:microsoft.com/office/officeart/2005/8/layout/hList2"/>
    <dgm:cxn modelId="{995588F8-6B06-43D8-A6B6-C28F14F19DF4}" type="presParOf" srcId="{FDDAC978-86E6-4CE8-AAB0-EE5750AE324B}" destId="{5ACE4075-1D9C-4720-9DE5-04C8B2DA63A5}" srcOrd="1" destOrd="0" presId="urn:microsoft.com/office/officeart/2005/8/layout/hList2"/>
    <dgm:cxn modelId="{CAC7A024-5513-45F3-B87A-DAE768D2737B}" type="presParOf" srcId="{FDDAC978-86E6-4CE8-AAB0-EE5750AE324B}" destId="{16EC856B-B984-4000-8F67-3DADE3EBC66E}" srcOrd="2" destOrd="0" presId="urn:microsoft.com/office/officeart/2005/8/layout/hList2"/>
  </dgm:cxnLst>
  <dgm:bg>
    <a:solidFill>
      <a:srgbClr val="7030A0"/>
    </a:solidFill>
  </dgm:bg>
  <dgm:whole>
    <a:ln>
      <a:solidFill>
        <a:schemeClr val="accent6">
          <a:lumMod val="75000"/>
        </a:schemeClr>
      </a:solidFill>
    </a:ln>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81DDC8-1AD5-432A-88A9-375652C08C53}" type="doc">
      <dgm:prSet loTypeId="urn:microsoft.com/office/officeart/2008/layout/VerticalCurvedList" loCatId="list" qsTypeId="urn:microsoft.com/office/officeart/2005/8/quickstyle/simple3" qsCatId="simple" csTypeId="urn:microsoft.com/office/officeart/2005/8/colors/colorful4" csCatId="colorful" phldr="1"/>
      <dgm:spPr/>
      <dgm:t>
        <a:bodyPr/>
        <a:lstStyle/>
        <a:p>
          <a:endParaRPr lang="ru-RU"/>
        </a:p>
      </dgm:t>
    </dgm:pt>
    <dgm:pt modelId="{2DBF904E-70ED-47EA-BEE1-A0EAAC656580}">
      <dgm:prSet phldrT="[Текст]" custT="1"/>
      <dgm:spPr/>
      <dgm:t>
        <a:bodyPr/>
        <a:lstStyle/>
        <a:p>
          <a:r>
            <a:rPr lang="ru-RU" sz="1600" b="1" dirty="0" smtClean="0"/>
            <a:t>Сведения предоставляются гражданскими служащими, замещающими должности, включенные в перечень должностей с коррупционными рисками о своих расходах, о расходах супруга (супруги), несовершеннолетних детей</a:t>
          </a:r>
          <a:endParaRPr lang="ru-RU" sz="1600" b="1" dirty="0">
            <a:solidFill>
              <a:srgbClr val="FF0000"/>
            </a:solidFill>
            <a:latin typeface="Arial" panose="020B0604020202020204" pitchFamily="34" charset="0"/>
            <a:cs typeface="Arial" panose="020B0604020202020204" pitchFamily="34" charset="0"/>
          </a:endParaRPr>
        </a:p>
      </dgm:t>
    </dgm:pt>
    <dgm:pt modelId="{DBDA1F46-903B-489B-B2FD-A39185E5E8AF}" type="parTrans" cxnId="{F0E3C6EF-57A7-4549-9B75-ABA6EE3336C9}">
      <dgm:prSet/>
      <dgm:spPr/>
      <dgm:t>
        <a:bodyPr/>
        <a:lstStyle/>
        <a:p>
          <a:endParaRPr lang="ru-RU" sz="2400" b="1">
            <a:solidFill>
              <a:schemeClr val="tx1"/>
            </a:solidFill>
            <a:latin typeface="Arial" panose="020B0604020202020204" pitchFamily="34" charset="0"/>
            <a:cs typeface="Arial" panose="020B0604020202020204" pitchFamily="34" charset="0"/>
          </a:endParaRPr>
        </a:p>
      </dgm:t>
    </dgm:pt>
    <dgm:pt modelId="{95C1F734-663B-4DD4-8B8C-EACD7B77E690}" type="sibTrans" cxnId="{F0E3C6EF-57A7-4549-9B75-ABA6EE3336C9}">
      <dgm:prSet/>
      <dgm:spPr/>
      <dgm:t>
        <a:bodyPr/>
        <a:lstStyle/>
        <a:p>
          <a:endParaRPr lang="ru-RU" sz="2400" b="1">
            <a:solidFill>
              <a:schemeClr val="tx1"/>
            </a:solidFill>
            <a:latin typeface="Arial" panose="020B0604020202020204" pitchFamily="34" charset="0"/>
            <a:cs typeface="Arial" panose="020B0604020202020204" pitchFamily="34" charset="0"/>
          </a:endParaRPr>
        </a:p>
      </dgm:t>
    </dgm:pt>
    <dgm:pt modelId="{A578043D-EA21-42F9-A8EC-674635E0D6D2}">
      <dgm:prSet phldrT="[Текст]" custT="1"/>
      <dgm:spPr/>
      <dgm:t>
        <a:bodyPr/>
        <a:lstStyle/>
        <a:p>
          <a:pPr marL="0" indent="0"/>
          <a:r>
            <a:rPr lang="ru-RU" sz="1600" b="1" u="none" dirty="0" smtClean="0"/>
            <a:t>Общая сумма сделок превышает общий доход гражданского служащего и его супруги (супруга) за три последних года, предшествующих отчетному периоду</a:t>
          </a:r>
          <a:endParaRPr lang="ru-RU" sz="1600" b="1" u="none"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320681E4-E432-43BA-9CF8-FB209EA5B3DE}" type="parTrans" cxnId="{B91E44E0-EC1B-4D73-9E8E-1522AFBB6BD1}">
      <dgm:prSet/>
      <dgm:spPr/>
      <dgm:t>
        <a:bodyPr/>
        <a:lstStyle/>
        <a:p>
          <a:endParaRPr lang="ru-RU" sz="2400" b="1">
            <a:solidFill>
              <a:schemeClr val="tx1"/>
            </a:solidFill>
            <a:latin typeface="Arial" panose="020B0604020202020204" pitchFamily="34" charset="0"/>
            <a:cs typeface="Arial" panose="020B0604020202020204" pitchFamily="34" charset="0"/>
          </a:endParaRPr>
        </a:p>
      </dgm:t>
    </dgm:pt>
    <dgm:pt modelId="{C8B4429E-141F-4D89-8295-192738AC366D}" type="sibTrans" cxnId="{B91E44E0-EC1B-4D73-9E8E-1522AFBB6BD1}">
      <dgm:prSet/>
      <dgm:spPr/>
      <dgm:t>
        <a:bodyPr/>
        <a:lstStyle/>
        <a:p>
          <a:endParaRPr lang="ru-RU" sz="2400" b="1">
            <a:solidFill>
              <a:schemeClr val="tx1"/>
            </a:solidFill>
            <a:latin typeface="Arial" panose="020B0604020202020204" pitchFamily="34" charset="0"/>
            <a:cs typeface="Arial" panose="020B0604020202020204" pitchFamily="34" charset="0"/>
          </a:endParaRPr>
        </a:p>
      </dgm:t>
    </dgm:pt>
    <dgm:pt modelId="{A3896FC2-D176-421D-B600-A6044B0F6596}">
      <dgm:prSet phldrT="[Текст]"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ru-RU" sz="1600" b="1" dirty="0" smtClean="0"/>
            <a:t>При расчете общего дохода при предоставлении Справки в 2018 году за 2017 год, суммируются доходы гражданского служащего и его супруги (супруга), полученные ими за три года: с 1 января 2014 года по 31 декабря 2016 года.</a:t>
          </a:r>
          <a:endParaRPr lang="ru-RU" sz="1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598C4546-06A2-444C-8360-64EE64B27BC0}" type="parTrans" cxnId="{E2C3782B-CB9C-4B16-8F74-5E7DEB7DD89D}">
      <dgm:prSet/>
      <dgm:spPr/>
      <dgm:t>
        <a:bodyPr/>
        <a:lstStyle/>
        <a:p>
          <a:endParaRPr lang="ru-RU" sz="2400" b="1">
            <a:solidFill>
              <a:schemeClr val="tx1"/>
            </a:solidFill>
            <a:latin typeface="Arial" panose="020B0604020202020204" pitchFamily="34" charset="0"/>
            <a:cs typeface="Arial" panose="020B0604020202020204" pitchFamily="34" charset="0"/>
          </a:endParaRPr>
        </a:p>
      </dgm:t>
    </dgm:pt>
    <dgm:pt modelId="{FDAD3A72-7F4E-417D-B3BA-3CF5720CF944}" type="sibTrans" cxnId="{E2C3782B-CB9C-4B16-8F74-5E7DEB7DD89D}">
      <dgm:prSet/>
      <dgm:spPr/>
      <dgm:t>
        <a:bodyPr/>
        <a:lstStyle/>
        <a:p>
          <a:endParaRPr lang="ru-RU" sz="2400" b="1">
            <a:solidFill>
              <a:schemeClr val="tx1"/>
            </a:solidFill>
            <a:latin typeface="Arial" panose="020B0604020202020204" pitchFamily="34" charset="0"/>
            <a:cs typeface="Arial" panose="020B0604020202020204" pitchFamily="34" charset="0"/>
          </a:endParaRPr>
        </a:p>
      </dgm:t>
    </dgm:pt>
    <dgm:pt modelId="{468C154A-6639-452D-9BD0-C1D4E422B29A}">
      <dgm:prSet custT="1"/>
      <dgm:spPr/>
      <dgm:t>
        <a:bodyPr/>
        <a:lstStyle/>
        <a:p>
          <a:r>
            <a:rPr lang="ru-RU" sz="1600" b="1" dirty="0" smtClean="0"/>
            <a:t>В расчет включаются доходы вне зависимости от того, замещал ли гражданский служащий должности, включенные в перечни, утвержденные нормативными правовыми актами, весь обозначенный период или нет, а также вне зависимости от места осуществления трудовой деятельности </a:t>
          </a:r>
          <a:endParaRPr lang="ru-RU" sz="1600" b="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gm:t>
    </dgm:pt>
    <dgm:pt modelId="{917F5E22-C291-452B-A448-CF7D6365A654}" type="parTrans" cxnId="{4868C82C-FAFC-4AD0-A96B-CA3152B3D4E3}">
      <dgm:prSet/>
      <dgm:spPr/>
      <dgm:t>
        <a:bodyPr/>
        <a:lstStyle/>
        <a:p>
          <a:endParaRPr lang="ru-RU"/>
        </a:p>
      </dgm:t>
    </dgm:pt>
    <dgm:pt modelId="{FB45B2D8-FC6C-4553-8993-463ABE4DC5C5}" type="sibTrans" cxnId="{4868C82C-FAFC-4AD0-A96B-CA3152B3D4E3}">
      <dgm:prSet/>
      <dgm:spPr/>
      <dgm:t>
        <a:bodyPr/>
        <a:lstStyle/>
        <a:p>
          <a:endParaRPr lang="ru-RU"/>
        </a:p>
      </dgm:t>
    </dgm:pt>
    <dgm:pt modelId="{363E6099-B07A-446A-B786-C0EFF7487810}">
      <dgm:prSet/>
      <dgm:spPr/>
      <dgm:t>
        <a:bodyPr/>
        <a:lstStyle/>
        <a:p>
          <a:r>
            <a:rPr lang="ru-RU" b="1" dirty="0" smtClean="0"/>
            <a:t>Указываются наименование и реквизиты документа, являющегося законным основанием для возникновения права собственности. Копия документа прилагается к справке</a:t>
          </a:r>
          <a:endParaRPr lang="ru-RU" b="1" dirty="0"/>
        </a:p>
      </dgm:t>
    </dgm:pt>
    <dgm:pt modelId="{3C4AD942-0775-40AE-9B92-3865F40C498D}" type="parTrans" cxnId="{0565B16B-9784-45BF-A88A-631238A15F40}">
      <dgm:prSet/>
      <dgm:spPr/>
      <dgm:t>
        <a:bodyPr/>
        <a:lstStyle/>
        <a:p>
          <a:endParaRPr lang="ru-RU"/>
        </a:p>
      </dgm:t>
    </dgm:pt>
    <dgm:pt modelId="{205DCAFA-3904-455A-B9B1-DB174FAA7737}" type="sibTrans" cxnId="{0565B16B-9784-45BF-A88A-631238A15F40}">
      <dgm:prSet/>
      <dgm:spPr/>
      <dgm:t>
        <a:bodyPr/>
        <a:lstStyle/>
        <a:p>
          <a:endParaRPr lang="ru-RU"/>
        </a:p>
      </dgm:t>
    </dgm:pt>
    <dgm:pt modelId="{B9FD9FC5-E496-449E-B453-856CC6209870}">
      <dgm:prSet custT="1"/>
      <dgm:spPr/>
      <dgm:t>
        <a:bodyPr/>
        <a:lstStyle/>
        <a:p>
          <a:pPr marL="0" indent="0" algn="just"/>
          <a:r>
            <a:rPr lang="ru-RU" sz="1600" b="1" dirty="0" smtClean="0"/>
            <a:t>Сведения предоставляются по каждой сделке по приобретению</a:t>
          </a:r>
          <a:r>
            <a:rPr lang="ru-RU" sz="1600" dirty="0" smtClean="0"/>
            <a:t> </a:t>
          </a:r>
          <a:r>
            <a:rPr lang="ru-RU" sz="1600" b="1" dirty="0" smtClean="0"/>
            <a:t>земельного участка, другого объекта недвижимости, транспортного средства, ценных бумаг, акций (долей участия, паев в уставных (складочных) капиталах организаций),</a:t>
          </a:r>
          <a:r>
            <a:rPr lang="ru-RU" sz="1600" dirty="0" smtClean="0"/>
            <a:t> </a:t>
          </a:r>
          <a:r>
            <a:rPr lang="ru-RU" sz="1600" b="1" dirty="0" smtClean="0"/>
            <a:t>совершенной в течение календарного года, предшествующего году предоставления сведений</a:t>
          </a:r>
          <a:endParaRPr lang="ru-RU" sz="1600" b="1" dirty="0">
            <a:solidFill>
              <a:srgbClr val="FF0000"/>
            </a:solidFill>
            <a:latin typeface="Arial" panose="020B0604020202020204" pitchFamily="34" charset="0"/>
            <a:cs typeface="Arial" panose="020B0604020202020204" pitchFamily="34" charset="0"/>
          </a:endParaRPr>
        </a:p>
      </dgm:t>
    </dgm:pt>
    <dgm:pt modelId="{1D744D98-25C4-419A-B70A-8DC82EB33EDC}" type="parTrans" cxnId="{5462536C-EBA5-4E6D-9158-35EA3BA037D6}">
      <dgm:prSet/>
      <dgm:spPr/>
      <dgm:t>
        <a:bodyPr/>
        <a:lstStyle/>
        <a:p>
          <a:endParaRPr lang="ru-RU"/>
        </a:p>
      </dgm:t>
    </dgm:pt>
    <dgm:pt modelId="{15808128-E125-4A77-8795-B8FDCC721309}" type="sibTrans" cxnId="{5462536C-EBA5-4E6D-9158-35EA3BA037D6}">
      <dgm:prSet/>
      <dgm:spPr/>
      <dgm:t>
        <a:bodyPr/>
        <a:lstStyle/>
        <a:p>
          <a:endParaRPr lang="ru-RU"/>
        </a:p>
      </dgm:t>
    </dgm:pt>
    <dgm:pt modelId="{3C4FEEA3-CFE4-416E-A529-0CF2222F0516}" type="pres">
      <dgm:prSet presAssocID="{E281DDC8-1AD5-432A-88A9-375652C08C53}" presName="Name0" presStyleCnt="0">
        <dgm:presLayoutVars>
          <dgm:chMax val="7"/>
          <dgm:chPref val="7"/>
          <dgm:dir/>
        </dgm:presLayoutVars>
      </dgm:prSet>
      <dgm:spPr/>
      <dgm:t>
        <a:bodyPr/>
        <a:lstStyle/>
        <a:p>
          <a:endParaRPr lang="ru-RU"/>
        </a:p>
      </dgm:t>
    </dgm:pt>
    <dgm:pt modelId="{3AFA8DC0-AB2C-4BFF-8CC4-C7A7C8697A5A}" type="pres">
      <dgm:prSet presAssocID="{E281DDC8-1AD5-432A-88A9-375652C08C53}" presName="Name1" presStyleCnt="0"/>
      <dgm:spPr/>
    </dgm:pt>
    <dgm:pt modelId="{D4DEEA78-BE6D-4A8D-9879-FFBBA29B2E08}" type="pres">
      <dgm:prSet presAssocID="{E281DDC8-1AD5-432A-88A9-375652C08C53}" presName="cycle" presStyleCnt="0"/>
      <dgm:spPr/>
    </dgm:pt>
    <dgm:pt modelId="{F3801547-5814-441F-8790-01FE840611B8}" type="pres">
      <dgm:prSet presAssocID="{E281DDC8-1AD5-432A-88A9-375652C08C53}" presName="srcNode" presStyleLbl="node1" presStyleIdx="0" presStyleCnt="6"/>
      <dgm:spPr/>
    </dgm:pt>
    <dgm:pt modelId="{5E713E11-8BA9-4B1F-8E47-B8E13ED2961E}" type="pres">
      <dgm:prSet presAssocID="{E281DDC8-1AD5-432A-88A9-375652C08C53}" presName="conn" presStyleLbl="parChTrans1D2" presStyleIdx="0" presStyleCnt="1"/>
      <dgm:spPr/>
      <dgm:t>
        <a:bodyPr/>
        <a:lstStyle/>
        <a:p>
          <a:endParaRPr lang="ru-RU"/>
        </a:p>
      </dgm:t>
    </dgm:pt>
    <dgm:pt modelId="{F603F99D-7ED4-4C37-AB88-0FC105D4314B}" type="pres">
      <dgm:prSet presAssocID="{E281DDC8-1AD5-432A-88A9-375652C08C53}" presName="extraNode" presStyleLbl="node1" presStyleIdx="0" presStyleCnt="6"/>
      <dgm:spPr/>
    </dgm:pt>
    <dgm:pt modelId="{30AD61ED-788B-4F05-9893-21C2D8BB6A00}" type="pres">
      <dgm:prSet presAssocID="{E281DDC8-1AD5-432A-88A9-375652C08C53}" presName="dstNode" presStyleLbl="node1" presStyleIdx="0" presStyleCnt="6"/>
      <dgm:spPr/>
    </dgm:pt>
    <dgm:pt modelId="{8A6DACBA-6630-4AA9-AE30-66EFDBDD540D}" type="pres">
      <dgm:prSet presAssocID="{2DBF904E-70ED-47EA-BEE1-A0EAAC656580}" presName="text_1" presStyleLbl="node1" presStyleIdx="0" presStyleCnt="6" custScaleX="99858" custScaleY="135896" custLinFactNeighborX="568" custLinFactNeighborY="-57056">
        <dgm:presLayoutVars>
          <dgm:bulletEnabled val="1"/>
        </dgm:presLayoutVars>
      </dgm:prSet>
      <dgm:spPr>
        <a:prstGeom prst="snip1Rect">
          <a:avLst/>
        </a:prstGeom>
      </dgm:spPr>
      <dgm:t>
        <a:bodyPr/>
        <a:lstStyle/>
        <a:p>
          <a:endParaRPr lang="ru-RU"/>
        </a:p>
      </dgm:t>
    </dgm:pt>
    <dgm:pt modelId="{1C9BFB3E-9669-4A92-AE7B-89593A9E1DB7}" type="pres">
      <dgm:prSet presAssocID="{2DBF904E-70ED-47EA-BEE1-A0EAAC656580}" presName="accent_1" presStyleCnt="0"/>
      <dgm:spPr/>
    </dgm:pt>
    <dgm:pt modelId="{C3FF01E1-19CE-474C-BE95-ECC469715581}" type="pres">
      <dgm:prSet presAssocID="{2DBF904E-70ED-47EA-BEE1-A0EAAC656580}" presName="accentRepeatNode" presStyleLbl="solidFgAcc1" presStyleIdx="0" presStyleCnt="6" custScaleX="109405" custScaleY="109255" custLinFactNeighborX="-5245" custLinFactNeighborY="-35047"/>
      <dgm:spPr>
        <a:prstGeom prst="sun">
          <a:avLst/>
        </a:prstGeom>
        <a:solidFill>
          <a:srgbClr val="FF0000"/>
        </a:solidFill>
      </dgm:spPr>
      <dgm:t>
        <a:bodyPr/>
        <a:lstStyle/>
        <a:p>
          <a:endParaRPr lang="ru-RU"/>
        </a:p>
      </dgm:t>
    </dgm:pt>
    <dgm:pt modelId="{E9AF5789-C5B8-4941-B3E3-129FE8CC30C6}" type="pres">
      <dgm:prSet presAssocID="{B9FD9FC5-E496-449E-B453-856CC6209870}" presName="text_2" presStyleLbl="node1" presStyleIdx="1" presStyleCnt="6" custScaleX="99249" custScaleY="201684" custLinFactNeighborX="1470" custLinFactNeighborY="3367">
        <dgm:presLayoutVars>
          <dgm:bulletEnabled val="1"/>
        </dgm:presLayoutVars>
      </dgm:prSet>
      <dgm:spPr/>
      <dgm:t>
        <a:bodyPr/>
        <a:lstStyle/>
        <a:p>
          <a:endParaRPr lang="ru-RU"/>
        </a:p>
      </dgm:t>
    </dgm:pt>
    <dgm:pt modelId="{3ACBFCB4-E5C7-4366-9D45-AFE389FCC236}" type="pres">
      <dgm:prSet presAssocID="{B9FD9FC5-E496-449E-B453-856CC6209870}" presName="accent_2" presStyleCnt="0"/>
      <dgm:spPr/>
    </dgm:pt>
    <dgm:pt modelId="{9F3BE6F8-5379-4587-B083-E2CCBE73A40C}" type="pres">
      <dgm:prSet presAssocID="{B9FD9FC5-E496-449E-B453-856CC6209870}" presName="accentRepeatNode" presStyleLbl="solidFgAcc1" presStyleIdx="1" presStyleCnt="6" custLinFactX="91157" custLinFactY="200000" custLinFactNeighborX="100000" custLinFactNeighborY="291169"/>
      <dgm:spPr/>
    </dgm:pt>
    <dgm:pt modelId="{A78A9D1F-6F4D-4320-8D1A-8DAA8877ACAE}" type="pres">
      <dgm:prSet presAssocID="{A578043D-EA21-42F9-A8EC-674635E0D6D2}" presName="text_3" presStyleLbl="node1" presStyleIdx="2" presStyleCnt="6" custScaleX="101542">
        <dgm:presLayoutVars>
          <dgm:bulletEnabled val="1"/>
        </dgm:presLayoutVars>
      </dgm:prSet>
      <dgm:spPr/>
      <dgm:t>
        <a:bodyPr/>
        <a:lstStyle/>
        <a:p>
          <a:endParaRPr lang="ru-RU"/>
        </a:p>
      </dgm:t>
    </dgm:pt>
    <dgm:pt modelId="{C02525E6-F386-4F7E-B6C9-842F2A5D9D68}" type="pres">
      <dgm:prSet presAssocID="{A578043D-EA21-42F9-A8EC-674635E0D6D2}" presName="accent_3" presStyleCnt="0"/>
      <dgm:spPr/>
    </dgm:pt>
    <dgm:pt modelId="{04E1CCCB-3447-42AF-A6F5-E3853DF1617F}" type="pres">
      <dgm:prSet presAssocID="{A578043D-EA21-42F9-A8EC-674635E0D6D2}" presName="accentRepeatNode" presStyleLbl="solidFgAcc1" presStyleIdx="2" presStyleCnt="6" custScaleX="144846" custScaleY="135456" custLinFactY="-20068" custLinFactNeighborX="-52797" custLinFactNeighborY="-100000"/>
      <dgm:spPr>
        <a:prstGeom prst="sun">
          <a:avLst/>
        </a:prstGeom>
        <a:solidFill>
          <a:srgbClr val="00B050"/>
        </a:solidFill>
      </dgm:spPr>
      <dgm:t>
        <a:bodyPr/>
        <a:lstStyle/>
        <a:p>
          <a:endParaRPr lang="ru-RU"/>
        </a:p>
      </dgm:t>
    </dgm:pt>
    <dgm:pt modelId="{A23901B3-9AF2-4DD3-81E9-25B3F906DD7E}" type="pres">
      <dgm:prSet presAssocID="{A3896FC2-D176-421D-B600-A6044B0F6596}" presName="text_4" presStyleLbl="node1" presStyleIdx="3" presStyleCnt="6" custScaleX="101334" custScaleY="159504" custLinFactNeighborX="104" custLinFactNeighborY="-16795">
        <dgm:presLayoutVars>
          <dgm:bulletEnabled val="1"/>
        </dgm:presLayoutVars>
      </dgm:prSet>
      <dgm:spPr/>
      <dgm:t>
        <a:bodyPr/>
        <a:lstStyle/>
        <a:p>
          <a:endParaRPr lang="ru-RU"/>
        </a:p>
      </dgm:t>
    </dgm:pt>
    <dgm:pt modelId="{78758DE5-6EA7-4824-9289-D598AA9FD233}" type="pres">
      <dgm:prSet presAssocID="{A3896FC2-D176-421D-B600-A6044B0F6596}" presName="accent_4" presStyleCnt="0"/>
      <dgm:spPr/>
    </dgm:pt>
    <dgm:pt modelId="{921ABFEB-D975-49C3-B342-1456C77F0561}" type="pres">
      <dgm:prSet presAssocID="{A3896FC2-D176-421D-B600-A6044B0F6596}" presName="accentRepeatNode" presStyleLbl="solidFgAcc1" presStyleIdx="3" presStyleCnt="6" custScaleX="119604" custScaleY="114051" custLinFactNeighborX="-48504" custLinFactNeighborY="-7970"/>
      <dgm:spPr>
        <a:prstGeom prst="sun">
          <a:avLst/>
        </a:prstGeom>
        <a:solidFill>
          <a:srgbClr val="FFFF00"/>
        </a:solidFill>
      </dgm:spPr>
      <dgm:t>
        <a:bodyPr/>
        <a:lstStyle/>
        <a:p>
          <a:endParaRPr lang="ru-RU"/>
        </a:p>
      </dgm:t>
    </dgm:pt>
    <dgm:pt modelId="{1DFC75A8-2EEA-44C1-B863-A5AA8C938155}" type="pres">
      <dgm:prSet presAssocID="{468C154A-6639-452D-9BD0-C1D4E422B29A}" presName="text_5" presStyleLbl="node1" presStyleIdx="4" presStyleCnt="6" custScaleX="101500" custScaleY="167886">
        <dgm:presLayoutVars>
          <dgm:bulletEnabled val="1"/>
        </dgm:presLayoutVars>
      </dgm:prSet>
      <dgm:spPr/>
      <dgm:t>
        <a:bodyPr/>
        <a:lstStyle/>
        <a:p>
          <a:endParaRPr lang="ru-RU"/>
        </a:p>
      </dgm:t>
    </dgm:pt>
    <dgm:pt modelId="{FE03A111-75BD-4F9D-8A59-C10A3A10BA22}" type="pres">
      <dgm:prSet presAssocID="{468C154A-6639-452D-9BD0-C1D4E422B29A}" presName="accent_5" presStyleCnt="0"/>
      <dgm:spPr/>
    </dgm:pt>
    <dgm:pt modelId="{4D25E30C-8E3A-4B31-B46D-CACDB8260849}" type="pres">
      <dgm:prSet presAssocID="{468C154A-6639-452D-9BD0-C1D4E422B29A}" presName="accentRepeatNode" presStyleLbl="solidFgAcc1" presStyleIdx="4" presStyleCnt="6" custScaleX="123546" custScaleY="126507" custLinFactNeighborX="-33356" custLinFactNeighborY="1624"/>
      <dgm:spPr>
        <a:prstGeom prst="sun">
          <a:avLst/>
        </a:prstGeom>
        <a:solidFill>
          <a:srgbClr val="7030A0"/>
        </a:solidFill>
      </dgm:spPr>
      <dgm:t>
        <a:bodyPr/>
        <a:lstStyle/>
        <a:p>
          <a:endParaRPr lang="ru-RU"/>
        </a:p>
      </dgm:t>
    </dgm:pt>
    <dgm:pt modelId="{77497219-F955-4C6D-BB5E-554AB8740975}" type="pres">
      <dgm:prSet presAssocID="{363E6099-B07A-446A-B786-C0EFF7487810}" presName="text_6" presStyleLbl="node1" presStyleIdx="5" presStyleCnt="6" custScaleX="96519" custScaleY="147793" custLinFactNeighborX="2448" custLinFactNeighborY="12114">
        <dgm:presLayoutVars>
          <dgm:bulletEnabled val="1"/>
        </dgm:presLayoutVars>
      </dgm:prSet>
      <dgm:spPr/>
      <dgm:t>
        <a:bodyPr/>
        <a:lstStyle/>
        <a:p>
          <a:endParaRPr lang="ru-RU"/>
        </a:p>
      </dgm:t>
    </dgm:pt>
    <dgm:pt modelId="{E31359CA-337F-4D58-A0BB-C361B5A2221F}" type="pres">
      <dgm:prSet presAssocID="{363E6099-B07A-446A-B786-C0EFF7487810}" presName="accent_6" presStyleCnt="0"/>
      <dgm:spPr/>
    </dgm:pt>
    <dgm:pt modelId="{FCA1587C-5813-4A1C-824C-D5F37774B8CF}" type="pres">
      <dgm:prSet presAssocID="{363E6099-B07A-446A-B786-C0EFF7487810}" presName="accentRepeatNode" presStyleLbl="solidFgAcc1" presStyleIdx="5" presStyleCnt="6" custLinFactNeighborX="10508" custLinFactNeighborY="10742"/>
      <dgm:spPr>
        <a:blipFill rotWithShape="0">
          <a:blip xmlns:r="http://schemas.openxmlformats.org/officeDocument/2006/relationships" r:embed="rId1"/>
          <a:stretch>
            <a:fillRect/>
          </a:stretch>
        </a:blipFill>
      </dgm:spPr>
      <dgm:t>
        <a:bodyPr/>
        <a:lstStyle/>
        <a:p>
          <a:endParaRPr lang="ru-RU"/>
        </a:p>
      </dgm:t>
    </dgm:pt>
  </dgm:ptLst>
  <dgm:cxnLst>
    <dgm:cxn modelId="{4868C82C-FAFC-4AD0-A96B-CA3152B3D4E3}" srcId="{E281DDC8-1AD5-432A-88A9-375652C08C53}" destId="{468C154A-6639-452D-9BD0-C1D4E422B29A}" srcOrd="4" destOrd="0" parTransId="{917F5E22-C291-452B-A448-CF7D6365A654}" sibTransId="{FB45B2D8-FC6C-4553-8993-463ABE4DC5C5}"/>
    <dgm:cxn modelId="{E5784CD8-B855-4004-93C7-415049B519AF}" type="presOf" srcId="{95C1F734-663B-4DD4-8B8C-EACD7B77E690}" destId="{5E713E11-8BA9-4B1F-8E47-B8E13ED2961E}" srcOrd="0" destOrd="0" presId="urn:microsoft.com/office/officeart/2008/layout/VerticalCurvedList"/>
    <dgm:cxn modelId="{D8B0BE20-7A2A-49F0-BB59-4EE9BE333BE8}" type="presOf" srcId="{E281DDC8-1AD5-432A-88A9-375652C08C53}" destId="{3C4FEEA3-CFE4-416E-A529-0CF2222F0516}" srcOrd="0" destOrd="0" presId="urn:microsoft.com/office/officeart/2008/layout/VerticalCurvedList"/>
    <dgm:cxn modelId="{931596EC-F1B7-4732-BE4C-9BED62AB602E}" type="presOf" srcId="{2DBF904E-70ED-47EA-BEE1-A0EAAC656580}" destId="{8A6DACBA-6630-4AA9-AE30-66EFDBDD540D}" srcOrd="0" destOrd="0" presId="urn:microsoft.com/office/officeart/2008/layout/VerticalCurvedList"/>
    <dgm:cxn modelId="{5462536C-EBA5-4E6D-9158-35EA3BA037D6}" srcId="{E281DDC8-1AD5-432A-88A9-375652C08C53}" destId="{B9FD9FC5-E496-449E-B453-856CC6209870}" srcOrd="1" destOrd="0" parTransId="{1D744D98-25C4-419A-B70A-8DC82EB33EDC}" sibTransId="{15808128-E125-4A77-8795-B8FDCC721309}"/>
    <dgm:cxn modelId="{B032EF92-EF88-4B29-9AD2-88D80BEB1B91}" type="presOf" srcId="{A3896FC2-D176-421D-B600-A6044B0F6596}" destId="{A23901B3-9AF2-4DD3-81E9-25B3F906DD7E}" srcOrd="0" destOrd="0" presId="urn:microsoft.com/office/officeart/2008/layout/VerticalCurvedList"/>
    <dgm:cxn modelId="{5F2A274C-4840-4539-A03C-03737D8FAFC6}" type="presOf" srcId="{363E6099-B07A-446A-B786-C0EFF7487810}" destId="{77497219-F955-4C6D-BB5E-554AB8740975}" srcOrd="0" destOrd="0" presId="urn:microsoft.com/office/officeart/2008/layout/VerticalCurvedList"/>
    <dgm:cxn modelId="{42CA9C81-C82F-4E4D-8F58-9AC37D7798CB}" type="presOf" srcId="{468C154A-6639-452D-9BD0-C1D4E422B29A}" destId="{1DFC75A8-2EEA-44C1-B863-A5AA8C938155}" srcOrd="0" destOrd="0" presId="urn:microsoft.com/office/officeart/2008/layout/VerticalCurvedList"/>
    <dgm:cxn modelId="{B91E44E0-EC1B-4D73-9E8E-1522AFBB6BD1}" srcId="{E281DDC8-1AD5-432A-88A9-375652C08C53}" destId="{A578043D-EA21-42F9-A8EC-674635E0D6D2}" srcOrd="2" destOrd="0" parTransId="{320681E4-E432-43BA-9CF8-FB209EA5B3DE}" sibTransId="{C8B4429E-141F-4D89-8295-192738AC366D}"/>
    <dgm:cxn modelId="{B4CF788B-E980-440D-BA47-ED926210FB27}" type="presOf" srcId="{B9FD9FC5-E496-449E-B453-856CC6209870}" destId="{E9AF5789-C5B8-4941-B3E3-129FE8CC30C6}" srcOrd="0" destOrd="0" presId="urn:microsoft.com/office/officeart/2008/layout/VerticalCurvedList"/>
    <dgm:cxn modelId="{7AAE947B-8558-4DF9-A09B-87CD29F6CD37}" type="presOf" srcId="{A578043D-EA21-42F9-A8EC-674635E0D6D2}" destId="{A78A9D1F-6F4D-4320-8D1A-8DAA8877ACAE}" srcOrd="0" destOrd="0" presId="urn:microsoft.com/office/officeart/2008/layout/VerticalCurvedList"/>
    <dgm:cxn modelId="{E2C3782B-CB9C-4B16-8F74-5E7DEB7DD89D}" srcId="{E281DDC8-1AD5-432A-88A9-375652C08C53}" destId="{A3896FC2-D176-421D-B600-A6044B0F6596}" srcOrd="3" destOrd="0" parTransId="{598C4546-06A2-444C-8360-64EE64B27BC0}" sibTransId="{FDAD3A72-7F4E-417D-B3BA-3CF5720CF944}"/>
    <dgm:cxn modelId="{0565B16B-9784-45BF-A88A-631238A15F40}" srcId="{E281DDC8-1AD5-432A-88A9-375652C08C53}" destId="{363E6099-B07A-446A-B786-C0EFF7487810}" srcOrd="5" destOrd="0" parTransId="{3C4AD942-0775-40AE-9B92-3865F40C498D}" sibTransId="{205DCAFA-3904-455A-B9B1-DB174FAA7737}"/>
    <dgm:cxn modelId="{F0E3C6EF-57A7-4549-9B75-ABA6EE3336C9}" srcId="{E281DDC8-1AD5-432A-88A9-375652C08C53}" destId="{2DBF904E-70ED-47EA-BEE1-A0EAAC656580}" srcOrd="0" destOrd="0" parTransId="{DBDA1F46-903B-489B-B2FD-A39185E5E8AF}" sibTransId="{95C1F734-663B-4DD4-8B8C-EACD7B77E690}"/>
    <dgm:cxn modelId="{1CB98AD5-E382-4D92-B255-9C53C00850C1}" type="presParOf" srcId="{3C4FEEA3-CFE4-416E-A529-0CF2222F0516}" destId="{3AFA8DC0-AB2C-4BFF-8CC4-C7A7C8697A5A}" srcOrd="0" destOrd="0" presId="urn:microsoft.com/office/officeart/2008/layout/VerticalCurvedList"/>
    <dgm:cxn modelId="{C597BA89-04D2-4223-94EE-4B9FB3BC985D}" type="presParOf" srcId="{3AFA8DC0-AB2C-4BFF-8CC4-C7A7C8697A5A}" destId="{D4DEEA78-BE6D-4A8D-9879-FFBBA29B2E08}" srcOrd="0" destOrd="0" presId="urn:microsoft.com/office/officeart/2008/layout/VerticalCurvedList"/>
    <dgm:cxn modelId="{A6ACB0CD-2132-4CF6-8D3C-F10381A6DBDE}" type="presParOf" srcId="{D4DEEA78-BE6D-4A8D-9879-FFBBA29B2E08}" destId="{F3801547-5814-441F-8790-01FE840611B8}" srcOrd="0" destOrd="0" presId="urn:microsoft.com/office/officeart/2008/layout/VerticalCurvedList"/>
    <dgm:cxn modelId="{777BFB81-3829-4875-ABB3-FF48D64F3584}" type="presParOf" srcId="{D4DEEA78-BE6D-4A8D-9879-FFBBA29B2E08}" destId="{5E713E11-8BA9-4B1F-8E47-B8E13ED2961E}" srcOrd="1" destOrd="0" presId="urn:microsoft.com/office/officeart/2008/layout/VerticalCurvedList"/>
    <dgm:cxn modelId="{0EF88FB2-069C-4752-AC66-D02537BEB289}" type="presParOf" srcId="{D4DEEA78-BE6D-4A8D-9879-FFBBA29B2E08}" destId="{F603F99D-7ED4-4C37-AB88-0FC105D4314B}" srcOrd="2" destOrd="0" presId="urn:microsoft.com/office/officeart/2008/layout/VerticalCurvedList"/>
    <dgm:cxn modelId="{64983541-BF9B-40F4-B258-4E0E9FC913CC}" type="presParOf" srcId="{D4DEEA78-BE6D-4A8D-9879-FFBBA29B2E08}" destId="{30AD61ED-788B-4F05-9893-21C2D8BB6A00}" srcOrd="3" destOrd="0" presId="urn:microsoft.com/office/officeart/2008/layout/VerticalCurvedList"/>
    <dgm:cxn modelId="{412F88AC-9E60-4CD1-8F2E-E80991BD42F7}" type="presParOf" srcId="{3AFA8DC0-AB2C-4BFF-8CC4-C7A7C8697A5A}" destId="{8A6DACBA-6630-4AA9-AE30-66EFDBDD540D}" srcOrd="1" destOrd="0" presId="urn:microsoft.com/office/officeart/2008/layout/VerticalCurvedList"/>
    <dgm:cxn modelId="{754C115C-5BA1-4CAA-8CDF-8F9E9AF4FEB7}" type="presParOf" srcId="{3AFA8DC0-AB2C-4BFF-8CC4-C7A7C8697A5A}" destId="{1C9BFB3E-9669-4A92-AE7B-89593A9E1DB7}" srcOrd="2" destOrd="0" presId="urn:microsoft.com/office/officeart/2008/layout/VerticalCurvedList"/>
    <dgm:cxn modelId="{B750CFBB-CAB3-4605-A907-69290D8D30D8}" type="presParOf" srcId="{1C9BFB3E-9669-4A92-AE7B-89593A9E1DB7}" destId="{C3FF01E1-19CE-474C-BE95-ECC469715581}" srcOrd="0" destOrd="0" presId="urn:microsoft.com/office/officeart/2008/layout/VerticalCurvedList"/>
    <dgm:cxn modelId="{BD851CAA-8027-4F64-BC46-D6D6DD3AAA12}" type="presParOf" srcId="{3AFA8DC0-AB2C-4BFF-8CC4-C7A7C8697A5A}" destId="{E9AF5789-C5B8-4941-B3E3-129FE8CC30C6}" srcOrd="3" destOrd="0" presId="urn:microsoft.com/office/officeart/2008/layout/VerticalCurvedList"/>
    <dgm:cxn modelId="{6F0301DD-D55B-4EBA-89F7-679A84CBEE7B}" type="presParOf" srcId="{3AFA8DC0-AB2C-4BFF-8CC4-C7A7C8697A5A}" destId="{3ACBFCB4-E5C7-4366-9D45-AFE389FCC236}" srcOrd="4" destOrd="0" presId="urn:microsoft.com/office/officeart/2008/layout/VerticalCurvedList"/>
    <dgm:cxn modelId="{EBB9AC6E-5D78-499A-A7D8-E9A5B8EEAF68}" type="presParOf" srcId="{3ACBFCB4-E5C7-4366-9D45-AFE389FCC236}" destId="{9F3BE6F8-5379-4587-B083-E2CCBE73A40C}" srcOrd="0" destOrd="0" presId="urn:microsoft.com/office/officeart/2008/layout/VerticalCurvedList"/>
    <dgm:cxn modelId="{2FCF2A4E-EB97-40CF-9712-9DE739BB2337}" type="presParOf" srcId="{3AFA8DC0-AB2C-4BFF-8CC4-C7A7C8697A5A}" destId="{A78A9D1F-6F4D-4320-8D1A-8DAA8877ACAE}" srcOrd="5" destOrd="0" presId="urn:microsoft.com/office/officeart/2008/layout/VerticalCurvedList"/>
    <dgm:cxn modelId="{D7CCB3A7-528E-4A23-BF84-E9481396940A}" type="presParOf" srcId="{3AFA8DC0-AB2C-4BFF-8CC4-C7A7C8697A5A}" destId="{C02525E6-F386-4F7E-B6C9-842F2A5D9D68}" srcOrd="6" destOrd="0" presId="urn:microsoft.com/office/officeart/2008/layout/VerticalCurvedList"/>
    <dgm:cxn modelId="{14B747A8-F72D-4EDA-B824-00F3C900FAB2}" type="presParOf" srcId="{C02525E6-F386-4F7E-B6C9-842F2A5D9D68}" destId="{04E1CCCB-3447-42AF-A6F5-E3853DF1617F}" srcOrd="0" destOrd="0" presId="urn:microsoft.com/office/officeart/2008/layout/VerticalCurvedList"/>
    <dgm:cxn modelId="{86722D54-E698-438F-A312-C0A27D4F26C7}" type="presParOf" srcId="{3AFA8DC0-AB2C-4BFF-8CC4-C7A7C8697A5A}" destId="{A23901B3-9AF2-4DD3-81E9-25B3F906DD7E}" srcOrd="7" destOrd="0" presId="urn:microsoft.com/office/officeart/2008/layout/VerticalCurvedList"/>
    <dgm:cxn modelId="{0F6C139A-4102-42AB-B12A-BCAC23DE9EE7}" type="presParOf" srcId="{3AFA8DC0-AB2C-4BFF-8CC4-C7A7C8697A5A}" destId="{78758DE5-6EA7-4824-9289-D598AA9FD233}" srcOrd="8" destOrd="0" presId="urn:microsoft.com/office/officeart/2008/layout/VerticalCurvedList"/>
    <dgm:cxn modelId="{433763B5-80CE-45AB-A3DF-E3B66B2E330F}" type="presParOf" srcId="{78758DE5-6EA7-4824-9289-D598AA9FD233}" destId="{921ABFEB-D975-49C3-B342-1456C77F0561}" srcOrd="0" destOrd="0" presId="urn:microsoft.com/office/officeart/2008/layout/VerticalCurvedList"/>
    <dgm:cxn modelId="{7A002C82-F8C3-456B-BA50-EC09BDC77D4B}" type="presParOf" srcId="{3AFA8DC0-AB2C-4BFF-8CC4-C7A7C8697A5A}" destId="{1DFC75A8-2EEA-44C1-B863-A5AA8C938155}" srcOrd="9" destOrd="0" presId="urn:microsoft.com/office/officeart/2008/layout/VerticalCurvedList"/>
    <dgm:cxn modelId="{67302D5E-7C53-4B44-81E6-247F290A4E43}" type="presParOf" srcId="{3AFA8DC0-AB2C-4BFF-8CC4-C7A7C8697A5A}" destId="{FE03A111-75BD-4F9D-8A59-C10A3A10BA22}" srcOrd="10" destOrd="0" presId="urn:microsoft.com/office/officeart/2008/layout/VerticalCurvedList"/>
    <dgm:cxn modelId="{0198EE59-2A1C-4203-B899-65A68ABAE2D9}" type="presParOf" srcId="{FE03A111-75BD-4F9D-8A59-C10A3A10BA22}" destId="{4D25E30C-8E3A-4B31-B46D-CACDB8260849}" srcOrd="0" destOrd="0" presId="urn:microsoft.com/office/officeart/2008/layout/VerticalCurvedList"/>
    <dgm:cxn modelId="{33FB034F-B8DB-4491-B88F-50A6D4B22E72}" type="presParOf" srcId="{3AFA8DC0-AB2C-4BFF-8CC4-C7A7C8697A5A}" destId="{77497219-F955-4C6D-BB5E-554AB8740975}" srcOrd="11" destOrd="0" presId="urn:microsoft.com/office/officeart/2008/layout/VerticalCurvedList"/>
    <dgm:cxn modelId="{DA0B0855-C4B8-4438-9910-F8869164B023}" type="presParOf" srcId="{3AFA8DC0-AB2C-4BFF-8CC4-C7A7C8697A5A}" destId="{E31359CA-337F-4D58-A0BB-C361B5A2221F}" srcOrd="12" destOrd="0" presId="urn:microsoft.com/office/officeart/2008/layout/VerticalCurvedList"/>
    <dgm:cxn modelId="{20EA353B-5A4A-4640-90A0-BBA0DF117A76}" type="presParOf" srcId="{E31359CA-337F-4D58-A0BB-C361B5A2221F}" destId="{FCA1587C-5813-4A1C-824C-D5F37774B8C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A2C2EA-F68A-4959-AC34-9A783B3AC7AB}">
      <dsp:nvSpPr>
        <dsp:cNvPr id="0" name=""/>
        <dsp:cNvSpPr/>
      </dsp:nvSpPr>
      <dsp:spPr>
        <a:xfrm rot="5400000">
          <a:off x="-299040" y="310001"/>
          <a:ext cx="2091242" cy="1493161"/>
        </a:xfrm>
        <a:prstGeom prst="chevron">
          <a:avLst/>
        </a:prstGeom>
        <a:solidFill>
          <a:srgbClr val="F5A540"/>
        </a:solidFill>
        <a:ln w="9525" cap="flat" cmpd="sng" algn="ctr">
          <a:solidFill>
            <a:schemeClr val="accent5">
              <a:hueOff val="0"/>
              <a:satOff val="0"/>
              <a:lumOff val="0"/>
              <a:alphaOff val="0"/>
            </a:schemeClr>
          </a:solidFill>
          <a:prstDash val="solid"/>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ru-RU" sz="1800" b="1" kern="1200" smtClean="0">
              <a:latin typeface="Arial" panose="020B0604020202020204" pitchFamily="34" charset="0"/>
              <a:cs typeface="Arial" panose="020B0604020202020204" pitchFamily="34" charset="0"/>
            </a:rPr>
            <a:t>1</a:t>
          </a:r>
          <a:endParaRPr lang="ru-RU" sz="1800" b="1" kern="1200" dirty="0">
            <a:latin typeface="Arial" panose="020B0604020202020204" pitchFamily="34" charset="0"/>
            <a:cs typeface="Arial" panose="020B0604020202020204" pitchFamily="34" charset="0"/>
          </a:endParaRPr>
        </a:p>
      </dsp:txBody>
      <dsp:txXfrm rot="-5400000">
        <a:off x="1" y="757542"/>
        <a:ext cx="1493161" cy="598081"/>
      </dsp:txXfrm>
    </dsp:sp>
    <dsp:sp modelId="{3C314E6B-1BA6-4423-B752-5F070A6072AB}">
      <dsp:nvSpPr>
        <dsp:cNvPr id="0" name=""/>
        <dsp:cNvSpPr/>
      </dsp:nvSpPr>
      <dsp:spPr>
        <a:xfrm rot="5400000">
          <a:off x="4361608" y="-2816290"/>
          <a:ext cx="1424527" cy="7057107"/>
        </a:xfrm>
        <a:prstGeom prst="round2SameRect">
          <a:avLst/>
        </a:prstGeom>
        <a:solidFill>
          <a:srgbClr val="FFFF00"/>
        </a:solidFill>
        <a:ln w="9525" cap="flat" cmpd="sng" algn="ctr">
          <a:solidFill>
            <a:schemeClr val="accent5"/>
          </a:solidFill>
          <a:prstDash val="solid"/>
        </a:ln>
        <a:effectLst/>
        <a:scene3d>
          <a:camera prst="orthographicFront"/>
          <a:lightRig rig="flat" dir="t"/>
        </a:scene3d>
        <a:sp3d extrusionH="12700">
          <a:bevelT prst="relaxedInset"/>
        </a:sp3d>
      </dsp:spPr>
      <dsp:style>
        <a:lnRef idx="1">
          <a:schemeClr val="accent5"/>
        </a:lnRef>
        <a:fillRef idx="2">
          <a:schemeClr val="accent5"/>
        </a:fillRef>
        <a:effectRef idx="1">
          <a:schemeClr val="accent5"/>
        </a:effectRef>
        <a:fontRef idx="minor">
          <a:schemeClr val="dk1"/>
        </a:fontRef>
      </dsp:style>
      <dsp:txBody>
        <a:bodyPr spcFirstLastPara="0" vert="horz" wrap="square" lIns="142240" tIns="12700" rIns="12700" bIns="12700" numCol="1" spcCol="1270" anchor="ctr" anchorCtr="0">
          <a:noAutofit/>
        </a:bodyPr>
        <a:lstStyle/>
        <a:p>
          <a:pPr marL="228600" lvl="1" indent="-228600" algn="just" defTabSz="889000">
            <a:lnSpc>
              <a:spcPct val="90000"/>
            </a:lnSpc>
            <a:spcBef>
              <a:spcPct val="0"/>
            </a:spcBef>
            <a:spcAft>
              <a:spcPct val="15000"/>
            </a:spcAft>
            <a:buChar char="••"/>
          </a:pPr>
          <a:r>
            <a:rPr lang="ru-RU" sz="2000" b="1" kern="1200" dirty="0" smtClean="0">
              <a:latin typeface="+mn-lt"/>
              <a:cs typeface="Arial" panose="020B0604020202020204" pitchFamily="34" charset="0"/>
            </a:rPr>
            <a:t>Федеральный закон от 03 декабря 2012 года № 230-ФЗ </a:t>
          </a:r>
          <a:br>
            <a:rPr lang="ru-RU" sz="2000" b="1" kern="1200" dirty="0" smtClean="0">
              <a:latin typeface="+mn-lt"/>
              <a:cs typeface="Arial" panose="020B0604020202020204" pitchFamily="34" charset="0"/>
            </a:rPr>
          </a:br>
          <a:r>
            <a:rPr lang="ru-RU" sz="2000" b="1" kern="1200" dirty="0" smtClean="0">
              <a:latin typeface="+mn-lt"/>
              <a:cs typeface="Arial" panose="020B0604020202020204" pitchFamily="34" charset="0"/>
            </a:rPr>
            <a:t>«О контроле за соответствием расходов лиц, замещающих государственные должности, и иных лиц их доходам»;</a:t>
          </a:r>
          <a:endParaRPr lang="ru-RU" sz="2000" b="1"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endParaRPr lang="ru-RU" sz="2000" b="1" kern="1200" dirty="0">
            <a:latin typeface="Arial" panose="020B0604020202020204" pitchFamily="34" charset="0"/>
            <a:cs typeface="Arial" panose="020B0604020202020204" pitchFamily="34" charset="0"/>
          </a:endParaRPr>
        </a:p>
      </dsp:txBody>
      <dsp:txXfrm rot="-5400000">
        <a:off x="1545318" y="69540"/>
        <a:ext cx="6987567" cy="1285447"/>
      </dsp:txXfrm>
    </dsp:sp>
    <dsp:sp modelId="{B52899FE-5EE4-4194-B6C2-94970CBE44D6}">
      <dsp:nvSpPr>
        <dsp:cNvPr id="0" name=""/>
        <dsp:cNvSpPr/>
      </dsp:nvSpPr>
      <dsp:spPr>
        <a:xfrm rot="5400000">
          <a:off x="-284772" y="1761512"/>
          <a:ext cx="2105504" cy="1463869"/>
        </a:xfrm>
        <a:prstGeom prst="chevron">
          <a:avLst/>
        </a:prstGeom>
        <a:solidFill>
          <a:schemeClr val="accent6">
            <a:lumMod val="50000"/>
          </a:schemeClr>
        </a:solidFill>
        <a:ln w="9525" cap="flat" cmpd="sng" algn="ctr">
          <a:solidFill>
            <a:schemeClr val="accent5">
              <a:hueOff val="8171956"/>
              <a:satOff val="5577"/>
              <a:lumOff val="-15685"/>
              <a:alphaOff val="0"/>
            </a:schemeClr>
          </a:solidFill>
          <a:prstDash val="solid"/>
        </a:ln>
        <a:effectLst>
          <a:outerShdw blurRad="50800" dist="25400" dir="5400000" rotWithShape="0">
            <a:srgbClr val="000000">
              <a:alpha val="38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ru-RU" sz="1800" b="1" kern="1200" dirty="0" smtClean="0">
              <a:latin typeface="Arial" panose="020B0604020202020204" pitchFamily="34" charset="0"/>
              <a:cs typeface="Arial" panose="020B0604020202020204" pitchFamily="34" charset="0"/>
            </a:rPr>
            <a:t>2</a:t>
          </a:r>
          <a:endParaRPr lang="ru-RU" sz="1800" b="1" kern="1200" dirty="0">
            <a:latin typeface="Arial" panose="020B0604020202020204" pitchFamily="34" charset="0"/>
            <a:cs typeface="Arial" panose="020B0604020202020204" pitchFamily="34" charset="0"/>
          </a:endParaRPr>
        </a:p>
      </dsp:txBody>
      <dsp:txXfrm rot="-5400000">
        <a:off x="36046" y="2172630"/>
        <a:ext cx="1463869" cy="641635"/>
      </dsp:txXfrm>
    </dsp:sp>
    <dsp:sp modelId="{AB34DFC2-3CA0-4348-9341-F3CA7E02C6B2}">
      <dsp:nvSpPr>
        <dsp:cNvPr id="0" name=""/>
        <dsp:cNvSpPr/>
      </dsp:nvSpPr>
      <dsp:spPr>
        <a:xfrm rot="5400000">
          <a:off x="4365574" y="-1427598"/>
          <a:ext cx="1437087" cy="7059962"/>
        </a:xfrm>
        <a:prstGeom prst="round2SameRect">
          <a:avLst/>
        </a:prstGeom>
        <a:gradFill rotWithShape="1">
          <a:gsLst>
            <a:gs pos="0">
              <a:schemeClr val="accent6">
                <a:tint val="0"/>
              </a:schemeClr>
            </a:gs>
            <a:gs pos="44000">
              <a:schemeClr val="accent6">
                <a:tint val="60000"/>
                <a:satMod val="120000"/>
              </a:schemeClr>
            </a:gs>
            <a:gs pos="100000">
              <a:schemeClr val="accent6">
                <a:tint val="90000"/>
                <a:alpha val="100000"/>
                <a:lumMod val="90000"/>
              </a:schemeClr>
            </a:gs>
          </a:gsLst>
          <a:lin ang="5400000" scaled="0"/>
        </a:gradFill>
        <a:ln w="9525" cap="flat" cmpd="sng" algn="ctr">
          <a:solidFill>
            <a:schemeClr val="accent6"/>
          </a:solidFill>
          <a:prstDash val="solid"/>
        </a:ln>
        <a:effectLst/>
        <a:scene3d>
          <a:camera prst="orthographicFront"/>
          <a:lightRig rig="flat" dir="t"/>
        </a:scene3d>
        <a:sp3d extrusionH="12700"/>
      </dsp:spPr>
      <dsp:style>
        <a:lnRef idx="1">
          <a:schemeClr val="accent6"/>
        </a:lnRef>
        <a:fillRef idx="2">
          <a:schemeClr val="accent6"/>
        </a:fillRef>
        <a:effectRef idx="1">
          <a:schemeClr val="accent6"/>
        </a:effectRef>
        <a:fontRef idx="minor">
          <a:schemeClr val="dk1"/>
        </a:fontRef>
      </dsp:style>
      <dsp:txBody>
        <a:bodyPr spcFirstLastPara="0" vert="horz" wrap="square" lIns="142240" tIns="12700" rIns="12700" bIns="12700" numCol="1" spcCol="1270" anchor="ctr" anchorCtr="0">
          <a:noAutofit/>
        </a:bodyPr>
        <a:lstStyle/>
        <a:p>
          <a:pPr marL="228600" lvl="1" indent="-228600" algn="just" defTabSz="889000">
            <a:lnSpc>
              <a:spcPct val="90000"/>
            </a:lnSpc>
            <a:spcBef>
              <a:spcPct val="0"/>
            </a:spcBef>
            <a:spcAft>
              <a:spcPct val="15000"/>
            </a:spcAft>
            <a:buChar char="••"/>
          </a:pPr>
          <a:r>
            <a:rPr lang="ru-RU" sz="2000" b="1" kern="1200" dirty="0" smtClean="0"/>
            <a:t>Указ Губернатора Свердловской области от 11.10.2013 </a:t>
          </a:r>
          <a:br>
            <a:rPr lang="ru-RU" sz="2000" b="1" kern="1200" dirty="0" smtClean="0"/>
          </a:br>
          <a:r>
            <a:rPr lang="ru-RU" sz="2000" b="1" kern="1200" dirty="0" smtClean="0"/>
            <a:t>№ 517-УГ «О мерах по реализации положений Федерального закона от 03 декабря 2012 года № 230-ФЗ </a:t>
          </a:r>
          <a:br>
            <a:rPr lang="ru-RU" sz="2000" b="1" kern="1200" dirty="0" smtClean="0"/>
          </a:br>
          <a:r>
            <a:rPr lang="ru-RU" sz="2000" b="1" kern="1200" dirty="0" smtClean="0"/>
            <a:t>О контроле за соответствием расходов лиц, замещающих государственные должности, и иных лиц их доходам». </a:t>
          </a:r>
          <a:endParaRPr lang="ru-RU" sz="2000" b="1" kern="1200" dirty="0">
            <a:latin typeface="Arial" panose="020B0604020202020204" pitchFamily="34" charset="0"/>
            <a:cs typeface="Arial" panose="020B0604020202020204" pitchFamily="34" charset="0"/>
          </a:endParaRPr>
        </a:p>
      </dsp:txBody>
      <dsp:txXfrm rot="-5400000">
        <a:off x="1554137" y="1453992"/>
        <a:ext cx="6989809" cy="12967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256EBB-BE4F-459E-BCD8-3FC271BC2DD0}">
      <dsp:nvSpPr>
        <dsp:cNvPr id="0" name=""/>
        <dsp:cNvSpPr/>
      </dsp:nvSpPr>
      <dsp:spPr>
        <a:xfrm rot="16200000">
          <a:off x="-1597163" y="2408124"/>
          <a:ext cx="3663110" cy="374850"/>
        </a:xfrm>
        <a:prstGeom prst="rect">
          <a:avLst/>
        </a:prstGeom>
        <a:solidFill>
          <a:schemeClr val="bg1">
            <a:lumMod val="85000"/>
          </a:schemeClr>
        </a:solidFill>
        <a:ln>
          <a:noFill/>
        </a:ln>
        <a:effectLst/>
        <a:scene3d>
          <a:camera prst="orthographicFront"/>
          <a:lightRig rig="threePt" dir="t"/>
        </a:scene3d>
        <a:sp3d>
          <a:bevelT prst="slope"/>
        </a:sp3d>
      </dsp:spPr>
      <dsp:style>
        <a:lnRef idx="0">
          <a:scrgbClr r="0" g="0" b="0"/>
        </a:lnRef>
        <a:fillRef idx="0">
          <a:scrgbClr r="0" g="0" b="0"/>
        </a:fillRef>
        <a:effectRef idx="0">
          <a:scrgbClr r="0" g="0" b="0"/>
        </a:effectRef>
        <a:fontRef idx="minor"/>
      </dsp:style>
      <dsp:txBody>
        <a:bodyPr spcFirstLastPara="0" vert="horz" wrap="square" lIns="0" tIns="0" rIns="330597" bIns="0" numCol="1" spcCol="1270" anchor="t" anchorCtr="0">
          <a:noAutofit/>
        </a:bodyPr>
        <a:lstStyle/>
        <a:p>
          <a:pPr lvl="0" algn="r" defTabSz="577850">
            <a:lnSpc>
              <a:spcPct val="90000"/>
            </a:lnSpc>
            <a:spcBef>
              <a:spcPct val="0"/>
            </a:spcBef>
            <a:spcAft>
              <a:spcPct val="35000"/>
            </a:spcAft>
          </a:pPr>
          <a:r>
            <a:rPr lang="ru-RU" sz="1300" b="1" kern="1200" dirty="0" smtClean="0">
              <a:solidFill>
                <a:srgbClr val="FF0000"/>
              </a:solidFill>
            </a:rPr>
            <a:t>государственные гражданские служащие Свердловской области </a:t>
          </a:r>
          <a:endParaRPr lang="ru-RU" sz="1300" b="1" kern="1200" dirty="0">
            <a:solidFill>
              <a:srgbClr val="FF0000"/>
            </a:solidFill>
          </a:endParaRPr>
        </a:p>
      </dsp:txBody>
      <dsp:txXfrm>
        <a:off x="-1597163" y="2408124"/>
        <a:ext cx="3663110" cy="374850"/>
      </dsp:txXfrm>
    </dsp:sp>
    <dsp:sp modelId="{FABD9FCB-68DE-4498-B8CA-8EBB1FF12C26}">
      <dsp:nvSpPr>
        <dsp:cNvPr id="0" name=""/>
        <dsp:cNvSpPr/>
      </dsp:nvSpPr>
      <dsp:spPr>
        <a:xfrm>
          <a:off x="421817" y="763993"/>
          <a:ext cx="1867153" cy="3663110"/>
        </a:xfrm>
        <a:prstGeom prst="rect">
          <a:avLst/>
        </a:prstGeom>
        <a:solidFill>
          <a:schemeClr val="accent6">
            <a:lumMod val="20000"/>
            <a:lumOff val="80000"/>
          </a:schemeClr>
        </a:solidFill>
        <a:ln w="15875" cap="flat" cmpd="sng" algn="ctr">
          <a:solidFill>
            <a:schemeClr val="accent6">
              <a:lumMod val="75000"/>
            </a:schemeClr>
          </a:solidFill>
          <a:prstDash val="solid"/>
        </a:ln>
        <a:effectLst/>
        <a:scene3d>
          <a:camera prst="orthographicFront"/>
          <a:lightRig rig="threePt" dir="t"/>
        </a:scene3d>
        <a:sp3d>
          <a:bevelT prst="slope"/>
        </a:sp3d>
      </dsp:spPr>
      <dsp:style>
        <a:lnRef idx="2">
          <a:scrgbClr r="0" g="0" b="0"/>
        </a:lnRef>
        <a:fillRef idx="1">
          <a:scrgbClr r="0" g="0" b="0"/>
        </a:fillRef>
        <a:effectRef idx="0">
          <a:scrgbClr r="0" g="0" b="0"/>
        </a:effectRef>
        <a:fontRef idx="minor">
          <a:schemeClr val="lt1"/>
        </a:fontRef>
      </dsp:style>
      <dsp:txBody>
        <a:bodyPr spcFirstLastPara="0" vert="horz" wrap="square" lIns="128016" tIns="330597" rIns="128016" bIns="128016" numCol="1" spcCol="1270" anchor="t" anchorCtr="0">
          <a:noAutofit/>
        </a:bodyPr>
        <a:lstStyle/>
        <a:p>
          <a:pPr marL="114300" lvl="1" indent="-114300" algn="l" defTabSz="622300">
            <a:lnSpc>
              <a:spcPct val="90000"/>
            </a:lnSpc>
            <a:spcBef>
              <a:spcPct val="0"/>
            </a:spcBef>
            <a:spcAft>
              <a:spcPct val="15000"/>
            </a:spcAft>
            <a:buChar char="••"/>
          </a:pPr>
          <a:r>
            <a:rPr lang="ru-RU" sz="1400" kern="1200" dirty="0" smtClean="0">
              <a:solidFill>
                <a:srgbClr val="002060"/>
              </a:solidFill>
              <a:latin typeface="Arial" panose="020B0604020202020204" pitchFamily="34" charset="0"/>
              <a:cs typeface="Arial" panose="020B0604020202020204" pitchFamily="34" charset="0"/>
            </a:rPr>
            <a:t>включенные в перечень должностей государственной гражданской службы Свердловской области, утверждённые Указом Губернатора Свердловской области от 01.04.2015 </a:t>
          </a:r>
          <a:br>
            <a:rPr lang="ru-RU" sz="1400" kern="1200" dirty="0" smtClean="0">
              <a:solidFill>
                <a:srgbClr val="002060"/>
              </a:solidFill>
              <a:latin typeface="Arial" panose="020B0604020202020204" pitchFamily="34" charset="0"/>
              <a:cs typeface="Arial" panose="020B0604020202020204" pitchFamily="34" charset="0"/>
            </a:rPr>
          </a:br>
          <a:r>
            <a:rPr lang="ru-RU" sz="1400" kern="1200" dirty="0" smtClean="0">
              <a:solidFill>
                <a:srgbClr val="002060"/>
              </a:solidFill>
              <a:latin typeface="Arial" panose="020B0604020202020204" pitchFamily="34" charset="0"/>
              <a:cs typeface="Arial" panose="020B0604020202020204" pitchFamily="34" charset="0"/>
            </a:rPr>
            <a:t>№ 159-УГ</a:t>
          </a:r>
          <a:endParaRPr lang="ru-RU" sz="1400" kern="1200" dirty="0">
            <a:solidFill>
              <a:srgbClr val="002060"/>
            </a:solidFill>
            <a:latin typeface="Arial" panose="020B0604020202020204" pitchFamily="34" charset="0"/>
            <a:cs typeface="Arial" panose="020B0604020202020204" pitchFamily="34" charset="0"/>
          </a:endParaRPr>
        </a:p>
      </dsp:txBody>
      <dsp:txXfrm>
        <a:off x="421817" y="763993"/>
        <a:ext cx="1867153" cy="3663110"/>
      </dsp:txXfrm>
    </dsp:sp>
    <dsp:sp modelId="{D2DA59A6-7E23-46BF-A188-A2C881A07CEB}">
      <dsp:nvSpPr>
        <dsp:cNvPr id="0" name=""/>
        <dsp:cNvSpPr/>
      </dsp:nvSpPr>
      <dsp:spPr>
        <a:xfrm>
          <a:off x="46966" y="269191"/>
          <a:ext cx="749701" cy="74970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30000" r="-30000"/>
          </a:stretch>
        </a:blipFill>
        <a:ln w="15875" cap="flat" cmpd="sng" algn="ctr">
          <a:solidFill>
            <a:schemeClr val="lt1">
              <a:hueOff val="0"/>
              <a:satOff val="0"/>
              <a:lumOff val="0"/>
              <a:alphaOff val="0"/>
            </a:schemeClr>
          </a:solidFill>
          <a:prstDash val="solid"/>
        </a:ln>
        <a:effectLst/>
        <a:scene3d>
          <a:camera prst="orthographicFront"/>
          <a:lightRig rig="threePt" dir="t"/>
        </a:scene3d>
        <a:sp3d>
          <a:bevelT prst="slope"/>
        </a:sp3d>
      </dsp:spPr>
      <dsp:style>
        <a:lnRef idx="2">
          <a:scrgbClr r="0" g="0" b="0"/>
        </a:lnRef>
        <a:fillRef idx="1">
          <a:scrgbClr r="0" g="0" b="0"/>
        </a:fillRef>
        <a:effectRef idx="0">
          <a:scrgbClr r="0" g="0" b="0"/>
        </a:effectRef>
        <a:fontRef idx="minor"/>
      </dsp:style>
    </dsp:sp>
    <dsp:sp modelId="{BCF1910E-34D7-425D-B1A4-CEECC6A1D4A7}">
      <dsp:nvSpPr>
        <dsp:cNvPr id="0" name=""/>
        <dsp:cNvSpPr/>
      </dsp:nvSpPr>
      <dsp:spPr>
        <a:xfrm rot="16200000">
          <a:off x="1123299" y="2408124"/>
          <a:ext cx="3663110" cy="374850"/>
        </a:xfrm>
        <a:prstGeom prst="rect">
          <a:avLst/>
        </a:prstGeom>
        <a:solidFill>
          <a:schemeClr val="bg1">
            <a:lumMod val="85000"/>
          </a:schemeClr>
        </a:solidFill>
        <a:ln>
          <a:solidFill>
            <a:schemeClr val="bg1">
              <a:lumMod val="85000"/>
            </a:schemeClr>
          </a:solidFill>
        </a:ln>
        <a:effectLst/>
        <a:scene3d>
          <a:camera prst="orthographicFront"/>
          <a:lightRig rig="threePt" dir="t"/>
        </a:scene3d>
        <a:sp3d>
          <a:bevelT prst="slope"/>
        </a:sp3d>
      </dsp:spPr>
      <dsp:style>
        <a:lnRef idx="0">
          <a:scrgbClr r="0" g="0" b="0"/>
        </a:lnRef>
        <a:fillRef idx="0">
          <a:scrgbClr r="0" g="0" b="0"/>
        </a:fillRef>
        <a:effectRef idx="0">
          <a:scrgbClr r="0" g="0" b="0"/>
        </a:effectRef>
        <a:fontRef idx="minor"/>
      </dsp:style>
      <dsp:txBody>
        <a:bodyPr spcFirstLastPara="0" vert="horz" wrap="square" lIns="0" tIns="0" rIns="330597" bIns="0" numCol="1" spcCol="1270" anchor="t" anchorCtr="0">
          <a:noAutofit/>
        </a:bodyPr>
        <a:lstStyle/>
        <a:p>
          <a:pPr lvl="0" algn="r" defTabSz="577850">
            <a:lnSpc>
              <a:spcPct val="90000"/>
            </a:lnSpc>
            <a:spcBef>
              <a:spcPct val="0"/>
            </a:spcBef>
            <a:spcAft>
              <a:spcPct val="35000"/>
            </a:spcAft>
          </a:pPr>
          <a:r>
            <a:rPr lang="ru-RU" sz="1300" b="1" kern="1200" dirty="0" smtClean="0">
              <a:solidFill>
                <a:srgbClr val="FF0000"/>
              </a:solidFill>
            </a:rPr>
            <a:t>государственные гражданские служащие Свердловской области </a:t>
          </a:r>
          <a:endParaRPr lang="ru-RU" sz="1300" b="1" kern="1200" dirty="0">
            <a:solidFill>
              <a:srgbClr val="FF0000"/>
            </a:solidFill>
          </a:endParaRPr>
        </a:p>
      </dsp:txBody>
      <dsp:txXfrm>
        <a:off x="1123299" y="2408124"/>
        <a:ext cx="3663110" cy="374850"/>
      </dsp:txXfrm>
    </dsp:sp>
    <dsp:sp modelId="{7A7EF773-4A17-4A81-9B03-5D84C1B09DF9}">
      <dsp:nvSpPr>
        <dsp:cNvPr id="0" name=""/>
        <dsp:cNvSpPr/>
      </dsp:nvSpPr>
      <dsp:spPr>
        <a:xfrm>
          <a:off x="3168346" y="720073"/>
          <a:ext cx="1867153" cy="3663110"/>
        </a:xfrm>
        <a:prstGeom prst="rect">
          <a:avLst/>
        </a:prstGeom>
        <a:solidFill>
          <a:schemeClr val="accent5">
            <a:lumMod val="40000"/>
            <a:lumOff val="60000"/>
          </a:schemeClr>
        </a:solidFill>
        <a:ln w="15875" cap="flat" cmpd="sng" algn="ctr">
          <a:solidFill>
            <a:schemeClr val="accent5">
              <a:lumMod val="50000"/>
            </a:schemeClr>
          </a:solidFill>
          <a:prstDash val="solid"/>
        </a:ln>
        <a:effectLst/>
        <a:scene3d>
          <a:camera prst="orthographicFront"/>
          <a:lightRig rig="threePt" dir="t"/>
        </a:scene3d>
        <a:sp3d>
          <a:bevelT prst="slope"/>
        </a:sp3d>
      </dsp:spPr>
      <dsp:style>
        <a:lnRef idx="2">
          <a:scrgbClr r="0" g="0" b="0"/>
        </a:lnRef>
        <a:fillRef idx="1">
          <a:scrgbClr r="0" g="0" b="0"/>
        </a:fillRef>
        <a:effectRef idx="0">
          <a:scrgbClr r="0" g="0" b="0"/>
        </a:effectRef>
        <a:fontRef idx="minor">
          <a:schemeClr val="lt1"/>
        </a:fontRef>
      </dsp:style>
      <dsp:txBody>
        <a:bodyPr spcFirstLastPara="0" vert="horz" wrap="square" lIns="128016" tIns="330597" rIns="128016" bIns="128016" numCol="1" spcCol="1270" anchor="t" anchorCtr="0">
          <a:noAutofit/>
        </a:bodyPr>
        <a:lstStyle/>
        <a:p>
          <a:pPr marL="114300" lvl="1" indent="-114300" algn="l" defTabSz="622300">
            <a:lnSpc>
              <a:spcPct val="90000"/>
            </a:lnSpc>
            <a:spcBef>
              <a:spcPct val="0"/>
            </a:spcBef>
            <a:spcAft>
              <a:spcPct val="15000"/>
            </a:spcAft>
            <a:buChar char="••"/>
          </a:pPr>
          <a:r>
            <a:rPr lang="ru-RU" sz="1400" kern="1200" dirty="0" smtClean="0">
              <a:solidFill>
                <a:srgbClr val="002060"/>
              </a:solidFill>
              <a:latin typeface="Arial" panose="020B0604020202020204" pitchFamily="34" charset="0"/>
              <a:cs typeface="Arial" panose="020B0604020202020204" pitchFamily="34" charset="0"/>
            </a:rPr>
            <a:t>включенные в перечень должностей государственной гражданской службы Свердловской области, утверждённые приказом Министерства от 24.11.2016 № 577</a:t>
          </a:r>
          <a:endParaRPr lang="ru-RU" sz="1400" kern="1200" dirty="0">
            <a:solidFill>
              <a:srgbClr val="002060"/>
            </a:solidFill>
            <a:latin typeface="Arial" panose="020B0604020202020204" pitchFamily="34" charset="0"/>
            <a:cs typeface="Arial" panose="020B0604020202020204" pitchFamily="34" charset="0"/>
          </a:endParaRPr>
        </a:p>
      </dsp:txBody>
      <dsp:txXfrm>
        <a:off x="3168346" y="720073"/>
        <a:ext cx="1867153" cy="3663110"/>
      </dsp:txXfrm>
    </dsp:sp>
    <dsp:sp modelId="{0A97012F-A127-4ADB-86BB-C1A291B1ED0B}">
      <dsp:nvSpPr>
        <dsp:cNvPr id="0" name=""/>
        <dsp:cNvSpPr/>
      </dsp:nvSpPr>
      <dsp:spPr>
        <a:xfrm>
          <a:off x="2767430" y="269191"/>
          <a:ext cx="749701" cy="749701"/>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w="15875" cap="flat" cmpd="sng" algn="ctr">
          <a:solidFill>
            <a:schemeClr val="lt1">
              <a:hueOff val="0"/>
              <a:satOff val="0"/>
              <a:lumOff val="0"/>
              <a:alphaOff val="0"/>
            </a:schemeClr>
          </a:solidFill>
          <a:prstDash val="solid"/>
        </a:ln>
        <a:effectLst/>
        <a:scene3d>
          <a:camera prst="orthographicFront"/>
          <a:lightRig rig="threePt" dir="t"/>
        </a:scene3d>
        <a:sp3d>
          <a:bevelT prst="slope"/>
        </a:sp3d>
      </dsp:spPr>
      <dsp:style>
        <a:lnRef idx="2">
          <a:scrgbClr r="0" g="0" b="0"/>
        </a:lnRef>
        <a:fillRef idx="1">
          <a:scrgbClr r="0" g="0" b="0"/>
        </a:fillRef>
        <a:effectRef idx="0">
          <a:scrgbClr r="0" g="0" b="0"/>
        </a:effectRef>
        <a:fontRef idx="minor"/>
      </dsp:style>
    </dsp:sp>
    <dsp:sp modelId="{16EC856B-B984-4000-8F67-3DADE3EBC66E}">
      <dsp:nvSpPr>
        <dsp:cNvPr id="0" name=""/>
        <dsp:cNvSpPr/>
      </dsp:nvSpPr>
      <dsp:spPr>
        <a:xfrm rot="16200000">
          <a:off x="3843763" y="2408124"/>
          <a:ext cx="3663110" cy="374850"/>
        </a:xfrm>
        <a:prstGeom prst="rect">
          <a:avLst/>
        </a:prstGeom>
        <a:solidFill>
          <a:schemeClr val="bg1">
            <a:lumMod val="85000"/>
          </a:schemeClr>
        </a:solidFill>
        <a:ln>
          <a:solidFill>
            <a:schemeClr val="bg1">
              <a:lumMod val="75000"/>
            </a:schemeClr>
          </a:solidFill>
        </a:ln>
        <a:effectLst/>
        <a:scene3d>
          <a:camera prst="orthographicFront"/>
          <a:lightRig rig="threePt" dir="t"/>
        </a:scene3d>
        <a:sp3d>
          <a:bevelT prst="slope"/>
        </a:sp3d>
      </dsp:spPr>
      <dsp:style>
        <a:lnRef idx="0">
          <a:scrgbClr r="0" g="0" b="0"/>
        </a:lnRef>
        <a:fillRef idx="0">
          <a:scrgbClr r="0" g="0" b="0"/>
        </a:fillRef>
        <a:effectRef idx="0">
          <a:scrgbClr r="0" g="0" b="0"/>
        </a:effectRef>
        <a:fontRef idx="minor"/>
      </dsp:style>
      <dsp:txBody>
        <a:bodyPr spcFirstLastPara="0" vert="horz" wrap="square" lIns="0" tIns="0" rIns="330597" bIns="0" numCol="1" spcCol="1270" anchor="t" anchorCtr="0">
          <a:noAutofit/>
        </a:bodyPr>
        <a:lstStyle/>
        <a:p>
          <a:pPr lvl="0" algn="r" defTabSz="577850">
            <a:lnSpc>
              <a:spcPct val="90000"/>
            </a:lnSpc>
            <a:spcBef>
              <a:spcPct val="0"/>
            </a:spcBef>
            <a:spcAft>
              <a:spcPct val="35000"/>
            </a:spcAft>
          </a:pPr>
          <a:r>
            <a:rPr lang="ru-RU" sz="1300" b="1" kern="1200" dirty="0" smtClean="0">
              <a:solidFill>
                <a:srgbClr val="FF0000"/>
              </a:solidFill>
            </a:rPr>
            <a:t>государственные гражданские служащие Свердловской области </a:t>
          </a:r>
          <a:endParaRPr lang="ru-RU" sz="1300" b="1" kern="1200" dirty="0">
            <a:solidFill>
              <a:srgbClr val="FF0000"/>
            </a:solidFill>
          </a:endParaRPr>
        </a:p>
      </dsp:txBody>
      <dsp:txXfrm>
        <a:off x="3843763" y="2408124"/>
        <a:ext cx="3663110" cy="374850"/>
      </dsp:txXfrm>
    </dsp:sp>
    <dsp:sp modelId="{5ACE4075-1D9C-4720-9DE5-04C8B2DA63A5}">
      <dsp:nvSpPr>
        <dsp:cNvPr id="0" name=""/>
        <dsp:cNvSpPr/>
      </dsp:nvSpPr>
      <dsp:spPr>
        <a:xfrm>
          <a:off x="5862743" y="763993"/>
          <a:ext cx="1867153" cy="3663110"/>
        </a:xfrm>
        <a:prstGeom prst="rect">
          <a:avLst/>
        </a:prstGeom>
        <a:solidFill>
          <a:schemeClr val="accent4">
            <a:lumMod val="40000"/>
            <a:lumOff val="60000"/>
          </a:schemeClr>
        </a:solidFill>
        <a:ln w="15875" cap="flat" cmpd="sng" algn="ctr">
          <a:solidFill>
            <a:schemeClr val="accent3">
              <a:lumMod val="50000"/>
            </a:schemeClr>
          </a:solidFill>
          <a:prstDash val="solid"/>
        </a:ln>
        <a:effectLst/>
        <a:scene3d>
          <a:camera prst="orthographicFront"/>
          <a:lightRig rig="threePt" dir="t"/>
        </a:scene3d>
        <a:sp3d>
          <a:bevelT prst="slope"/>
        </a:sp3d>
      </dsp:spPr>
      <dsp:style>
        <a:lnRef idx="2">
          <a:scrgbClr r="0" g="0" b="0"/>
        </a:lnRef>
        <a:fillRef idx="1">
          <a:scrgbClr r="0" g="0" b="0"/>
        </a:fillRef>
        <a:effectRef idx="0">
          <a:scrgbClr r="0" g="0" b="0"/>
        </a:effectRef>
        <a:fontRef idx="minor">
          <a:schemeClr val="lt1"/>
        </a:fontRef>
      </dsp:style>
      <dsp:txBody>
        <a:bodyPr spcFirstLastPara="0" vert="horz" wrap="square" lIns="128016" tIns="330597" rIns="128016" bIns="128016" numCol="1" spcCol="1270" anchor="t" anchorCtr="0">
          <a:noAutofit/>
        </a:bodyPr>
        <a:lstStyle/>
        <a:p>
          <a:pPr marL="114300" lvl="1" indent="-114300" algn="l" defTabSz="622300">
            <a:lnSpc>
              <a:spcPct val="90000"/>
            </a:lnSpc>
            <a:spcBef>
              <a:spcPct val="0"/>
            </a:spcBef>
            <a:spcAft>
              <a:spcPct val="15000"/>
            </a:spcAft>
            <a:buChar char="••"/>
          </a:pPr>
          <a:r>
            <a:rPr lang="ru-RU" sz="1400" kern="1200" dirty="0" smtClean="0">
              <a:solidFill>
                <a:srgbClr val="002060"/>
              </a:solidFill>
              <a:latin typeface="Arial" panose="020B0604020202020204" pitchFamily="34" charset="0"/>
              <a:cs typeface="Arial" panose="020B0604020202020204" pitchFamily="34" charset="0"/>
            </a:rPr>
            <a:t>включенные в перечень должностей государственной гражданской службы Свердловской области, утверждённые локальными актами управлений социальной политики</a:t>
          </a:r>
          <a:endParaRPr lang="ru-RU" sz="1400" kern="1200" dirty="0">
            <a:solidFill>
              <a:srgbClr val="002060"/>
            </a:solidFill>
            <a:latin typeface="Arial" panose="020B0604020202020204" pitchFamily="34" charset="0"/>
            <a:cs typeface="Arial" panose="020B0604020202020204" pitchFamily="34" charset="0"/>
          </a:endParaRPr>
        </a:p>
      </dsp:txBody>
      <dsp:txXfrm>
        <a:off x="5862743" y="763993"/>
        <a:ext cx="1867153" cy="3663110"/>
      </dsp:txXfrm>
    </dsp:sp>
    <dsp:sp modelId="{EF17BAB4-A473-46F1-BF38-1E3A9445F774}">
      <dsp:nvSpPr>
        <dsp:cNvPr id="0" name=""/>
        <dsp:cNvSpPr/>
      </dsp:nvSpPr>
      <dsp:spPr>
        <a:xfrm>
          <a:off x="5487893" y="269191"/>
          <a:ext cx="749701" cy="74970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17000" r="-17000"/>
          </a:stretch>
        </a:blipFill>
        <a:ln w="15875" cap="flat" cmpd="sng" algn="ctr">
          <a:solidFill>
            <a:schemeClr val="lt1">
              <a:hueOff val="0"/>
              <a:satOff val="0"/>
              <a:lumOff val="0"/>
              <a:alphaOff val="0"/>
            </a:schemeClr>
          </a:solidFill>
          <a:prstDash val="solid"/>
        </a:ln>
        <a:effectLst/>
        <a:scene3d>
          <a:camera prst="orthographicFront"/>
          <a:lightRig rig="threePt" dir="t"/>
        </a:scene3d>
        <a:sp3d>
          <a:bevelT prst="slope"/>
        </a:sp3d>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713E11-8BA9-4B1F-8E47-B8E13ED2961E}">
      <dsp:nvSpPr>
        <dsp:cNvPr id="0" name=""/>
        <dsp:cNvSpPr/>
      </dsp:nvSpPr>
      <dsp:spPr>
        <a:xfrm>
          <a:off x="-6097755" y="-930957"/>
          <a:ext cx="7243060" cy="7243060"/>
        </a:xfrm>
        <a:prstGeom prst="blockArc">
          <a:avLst>
            <a:gd name="adj1" fmla="val 18900000"/>
            <a:gd name="adj2" fmla="val 2700000"/>
            <a:gd name="adj3" fmla="val 298"/>
          </a:avLst>
        </a:prstGeom>
        <a:noFill/>
        <a:ln w="15875" cap="flat"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6DACBA-6630-4AA9-AE30-66EFDBDD540D}">
      <dsp:nvSpPr>
        <dsp:cNvPr id="0" name=""/>
        <dsp:cNvSpPr/>
      </dsp:nvSpPr>
      <dsp:spPr>
        <a:xfrm>
          <a:off x="470934" y="0"/>
          <a:ext cx="8236581" cy="769887"/>
        </a:xfrm>
        <a:prstGeom prst="snip1Rect">
          <a:avLst/>
        </a:prstGeom>
        <a:gradFill rotWithShape="0">
          <a:gsLst>
            <a:gs pos="0">
              <a:schemeClr val="accent4">
                <a:hueOff val="0"/>
                <a:satOff val="0"/>
                <a:lumOff val="0"/>
                <a:alphaOff val="0"/>
                <a:tint val="0"/>
              </a:schemeClr>
            </a:gs>
            <a:gs pos="44000">
              <a:schemeClr val="accent4">
                <a:hueOff val="0"/>
                <a:satOff val="0"/>
                <a:lumOff val="0"/>
                <a:alphaOff val="0"/>
                <a:tint val="60000"/>
                <a:satMod val="120000"/>
              </a:schemeClr>
            </a:gs>
            <a:gs pos="100000">
              <a:schemeClr val="accent4">
                <a:hueOff val="0"/>
                <a:satOff val="0"/>
                <a:lumOff val="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49681" tIns="40640" rIns="40640" bIns="40640" numCol="1" spcCol="1270" anchor="ctr" anchorCtr="0">
          <a:noAutofit/>
        </a:bodyPr>
        <a:lstStyle/>
        <a:p>
          <a:pPr lvl="0" algn="l" defTabSz="711200">
            <a:lnSpc>
              <a:spcPct val="90000"/>
            </a:lnSpc>
            <a:spcBef>
              <a:spcPct val="0"/>
            </a:spcBef>
            <a:spcAft>
              <a:spcPct val="35000"/>
            </a:spcAft>
          </a:pPr>
          <a:r>
            <a:rPr lang="ru-RU" sz="1600" b="1" kern="1200" dirty="0" smtClean="0"/>
            <a:t>Сведения предоставляются гражданскими служащими, замещающими должности, включенные в перечень должностей с коррупционными рисками о своих расходах, о расходах супруга (супруги), несовершеннолетних детей</a:t>
          </a:r>
          <a:endParaRPr lang="ru-RU" sz="1600" b="1" kern="1200" dirty="0">
            <a:solidFill>
              <a:srgbClr val="FF0000"/>
            </a:solidFill>
            <a:latin typeface="Arial" panose="020B0604020202020204" pitchFamily="34" charset="0"/>
            <a:cs typeface="Arial" panose="020B0604020202020204" pitchFamily="34" charset="0"/>
          </a:endParaRPr>
        </a:p>
      </dsp:txBody>
      <dsp:txXfrm>
        <a:off x="470934" y="64159"/>
        <a:ext cx="8172422" cy="705728"/>
      </dsp:txXfrm>
    </dsp:sp>
    <dsp:sp modelId="{C3FF01E1-19CE-474C-BE95-ECC469715581}">
      <dsp:nvSpPr>
        <dsp:cNvPr id="0" name=""/>
        <dsp:cNvSpPr/>
      </dsp:nvSpPr>
      <dsp:spPr>
        <a:xfrm>
          <a:off x="0" y="0"/>
          <a:ext cx="774761" cy="773698"/>
        </a:xfrm>
        <a:prstGeom prst="sun">
          <a:avLst/>
        </a:prstGeom>
        <a:solidFill>
          <a:srgbClr val="FF0000"/>
        </a:solidFill>
        <a:ln w="9525" cap="flat" cmpd="sng" algn="ctr">
          <a:solidFill>
            <a:schemeClr val="accent4">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E9AF5789-C5B8-4941-B3E3-129FE8CC30C6}">
      <dsp:nvSpPr>
        <dsp:cNvPr id="0" name=""/>
        <dsp:cNvSpPr/>
      </dsp:nvSpPr>
      <dsp:spPr>
        <a:xfrm>
          <a:off x="1027857" y="864095"/>
          <a:ext cx="7723841" cy="1142594"/>
        </a:xfrm>
        <a:prstGeom prst="rect">
          <a:avLst/>
        </a:prstGeom>
        <a:gradFill rotWithShape="0">
          <a:gsLst>
            <a:gs pos="0">
              <a:schemeClr val="accent4">
                <a:hueOff val="-395116"/>
                <a:satOff val="4462"/>
                <a:lumOff val="2392"/>
                <a:alphaOff val="0"/>
                <a:tint val="0"/>
              </a:schemeClr>
            </a:gs>
            <a:gs pos="44000">
              <a:schemeClr val="accent4">
                <a:hueOff val="-395116"/>
                <a:satOff val="4462"/>
                <a:lumOff val="2392"/>
                <a:alphaOff val="0"/>
                <a:tint val="60000"/>
                <a:satMod val="120000"/>
              </a:schemeClr>
            </a:gs>
            <a:gs pos="100000">
              <a:schemeClr val="accent4">
                <a:hueOff val="-395116"/>
                <a:satOff val="4462"/>
                <a:lumOff val="2392"/>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49681" tIns="40640" rIns="40640" bIns="40640" numCol="1" spcCol="1270" anchor="ctr" anchorCtr="0">
          <a:noAutofit/>
        </a:bodyPr>
        <a:lstStyle/>
        <a:p>
          <a:pPr marL="0" lvl="0" indent="0" algn="just" defTabSz="711200">
            <a:lnSpc>
              <a:spcPct val="90000"/>
            </a:lnSpc>
            <a:spcBef>
              <a:spcPct val="0"/>
            </a:spcBef>
            <a:spcAft>
              <a:spcPct val="35000"/>
            </a:spcAft>
          </a:pPr>
          <a:r>
            <a:rPr lang="ru-RU" sz="1600" b="1" kern="1200" dirty="0" smtClean="0"/>
            <a:t>Сведения предоставляются по каждой сделке по приобретению</a:t>
          </a:r>
          <a:r>
            <a:rPr lang="ru-RU" sz="1600" kern="1200" dirty="0" smtClean="0"/>
            <a:t> </a:t>
          </a:r>
          <a:r>
            <a:rPr lang="ru-RU" sz="1600" b="1" kern="1200" dirty="0" smtClean="0"/>
            <a:t>земельного участка, другого объекта недвижимости, транспортного средства, ценных бумаг, акций (долей участия, паев в уставных (складочных) капиталах организаций),</a:t>
          </a:r>
          <a:r>
            <a:rPr lang="ru-RU" sz="1600" kern="1200" dirty="0" smtClean="0"/>
            <a:t> </a:t>
          </a:r>
          <a:r>
            <a:rPr lang="ru-RU" sz="1600" b="1" kern="1200" dirty="0" smtClean="0"/>
            <a:t>совершенной в течение календарного года, предшествующего году предоставления сведений</a:t>
          </a:r>
          <a:endParaRPr lang="ru-RU" sz="1600" b="1" kern="1200" dirty="0">
            <a:solidFill>
              <a:srgbClr val="FF0000"/>
            </a:solidFill>
            <a:latin typeface="Arial" panose="020B0604020202020204" pitchFamily="34" charset="0"/>
            <a:cs typeface="Arial" panose="020B0604020202020204" pitchFamily="34" charset="0"/>
          </a:endParaRPr>
        </a:p>
      </dsp:txBody>
      <dsp:txXfrm>
        <a:off x="1027857" y="864095"/>
        <a:ext cx="7723841" cy="1142594"/>
      </dsp:txXfrm>
    </dsp:sp>
    <dsp:sp modelId="{9F3BE6F8-5379-4587-B083-E2CCBE73A40C}">
      <dsp:nvSpPr>
        <dsp:cNvPr id="0" name=""/>
        <dsp:cNvSpPr/>
      </dsp:nvSpPr>
      <dsp:spPr>
        <a:xfrm>
          <a:off x="1883850" y="4540494"/>
          <a:ext cx="708158" cy="708158"/>
        </a:xfrm>
        <a:prstGeom prst="ellipse">
          <a:avLst/>
        </a:prstGeom>
        <a:gradFill rotWithShape="0">
          <a:gsLst>
            <a:gs pos="0">
              <a:schemeClr val="lt1">
                <a:hueOff val="0"/>
                <a:satOff val="0"/>
                <a:lumOff val="0"/>
                <a:alphaOff val="0"/>
                <a:tint val="0"/>
              </a:schemeClr>
            </a:gs>
            <a:gs pos="44000">
              <a:schemeClr val="lt1">
                <a:hueOff val="0"/>
                <a:satOff val="0"/>
                <a:lumOff val="0"/>
                <a:alphaOff val="0"/>
                <a:tint val="60000"/>
                <a:satMod val="120000"/>
              </a:schemeClr>
            </a:gs>
            <a:gs pos="100000">
              <a:schemeClr val="lt1">
                <a:hueOff val="0"/>
                <a:satOff val="0"/>
                <a:lumOff val="0"/>
                <a:alphaOff val="0"/>
                <a:tint val="90000"/>
                <a:alpha val="100000"/>
                <a:lumMod val="90000"/>
              </a:schemeClr>
            </a:gs>
          </a:gsLst>
          <a:lin ang="5400000" scaled="0"/>
        </a:gradFill>
        <a:ln w="9525" cap="flat" cmpd="sng" algn="ctr">
          <a:solidFill>
            <a:schemeClr val="accent4">
              <a:hueOff val="-395116"/>
              <a:satOff val="4462"/>
              <a:lumOff val="2392"/>
              <a:alphaOff val="0"/>
            </a:schemeClr>
          </a:solidFill>
          <a:prstDash val="solid"/>
        </a:ln>
        <a:effectLst/>
      </dsp:spPr>
      <dsp:style>
        <a:lnRef idx="1">
          <a:scrgbClr r="0" g="0" b="0"/>
        </a:lnRef>
        <a:fillRef idx="2">
          <a:scrgbClr r="0" g="0" b="0"/>
        </a:fillRef>
        <a:effectRef idx="0">
          <a:scrgbClr r="0" g="0" b="0"/>
        </a:effectRef>
        <a:fontRef idx="minor"/>
      </dsp:style>
    </dsp:sp>
    <dsp:sp modelId="{A78A9D1F-6F4D-4320-8D1A-8DAA8877ACAE}">
      <dsp:nvSpPr>
        <dsp:cNvPr id="0" name=""/>
        <dsp:cNvSpPr/>
      </dsp:nvSpPr>
      <dsp:spPr>
        <a:xfrm>
          <a:off x="1038969" y="1982737"/>
          <a:ext cx="7685910" cy="566527"/>
        </a:xfrm>
        <a:prstGeom prst="rect">
          <a:avLst/>
        </a:prstGeom>
        <a:gradFill rotWithShape="0">
          <a:gsLst>
            <a:gs pos="0">
              <a:schemeClr val="accent4">
                <a:hueOff val="-790233"/>
                <a:satOff val="8924"/>
                <a:lumOff val="4784"/>
                <a:alphaOff val="0"/>
                <a:tint val="0"/>
              </a:schemeClr>
            </a:gs>
            <a:gs pos="44000">
              <a:schemeClr val="accent4">
                <a:hueOff val="-790233"/>
                <a:satOff val="8924"/>
                <a:lumOff val="4784"/>
                <a:alphaOff val="0"/>
                <a:tint val="60000"/>
                <a:satMod val="120000"/>
              </a:schemeClr>
            </a:gs>
            <a:gs pos="100000">
              <a:schemeClr val="accent4">
                <a:hueOff val="-790233"/>
                <a:satOff val="8924"/>
                <a:lumOff val="4784"/>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49681" tIns="40640" rIns="40640" bIns="40640" numCol="1" spcCol="1270" anchor="ctr" anchorCtr="0">
          <a:noAutofit/>
        </a:bodyPr>
        <a:lstStyle/>
        <a:p>
          <a:pPr marL="0" lvl="0" indent="0" algn="l" defTabSz="711200">
            <a:lnSpc>
              <a:spcPct val="90000"/>
            </a:lnSpc>
            <a:spcBef>
              <a:spcPct val="0"/>
            </a:spcBef>
            <a:spcAft>
              <a:spcPct val="35000"/>
            </a:spcAft>
          </a:pPr>
          <a:r>
            <a:rPr lang="ru-RU" sz="1600" b="1" u="none" kern="1200" dirty="0" smtClean="0"/>
            <a:t>Общая сумма сделок превышает общий доход гражданского служащего и его супруги (супруга) за три последних года, предшествующих отчетному периоду</a:t>
          </a:r>
          <a:endParaRPr lang="ru-RU" sz="1600" b="1" u="none" kern="12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038969" y="1982737"/>
        <a:ext cx="7685910" cy="566527"/>
      </dsp:txXfrm>
    </dsp:sp>
    <dsp:sp modelId="{04E1CCCB-3447-42AF-A6F5-E3853DF1617F}">
      <dsp:nvSpPr>
        <dsp:cNvPr id="0" name=""/>
        <dsp:cNvSpPr/>
      </dsp:nvSpPr>
      <dsp:spPr>
        <a:xfrm>
          <a:off x="210571" y="936106"/>
          <a:ext cx="1025739" cy="959243"/>
        </a:xfrm>
        <a:prstGeom prst="sun">
          <a:avLst/>
        </a:prstGeom>
        <a:solidFill>
          <a:srgbClr val="00B050"/>
        </a:solidFill>
        <a:ln w="9525" cap="flat" cmpd="sng" algn="ctr">
          <a:solidFill>
            <a:schemeClr val="accent4">
              <a:hueOff val="-790233"/>
              <a:satOff val="8924"/>
              <a:lumOff val="4784"/>
              <a:alphaOff val="0"/>
            </a:schemeClr>
          </a:solidFill>
          <a:prstDash val="solid"/>
        </a:ln>
        <a:effectLst/>
      </dsp:spPr>
      <dsp:style>
        <a:lnRef idx="1">
          <a:scrgbClr r="0" g="0" b="0"/>
        </a:lnRef>
        <a:fillRef idx="2">
          <a:scrgbClr r="0" g="0" b="0"/>
        </a:fillRef>
        <a:effectRef idx="0">
          <a:scrgbClr r="0" g="0" b="0"/>
        </a:effectRef>
        <a:fontRef idx="minor"/>
      </dsp:style>
    </dsp:sp>
    <dsp:sp modelId="{A23901B3-9AF2-4DD3-81E9-25B3F906DD7E}">
      <dsp:nvSpPr>
        <dsp:cNvPr id="0" name=""/>
        <dsp:cNvSpPr/>
      </dsp:nvSpPr>
      <dsp:spPr>
        <a:xfrm>
          <a:off x="1054713" y="2568180"/>
          <a:ext cx="7670166" cy="903633"/>
        </a:xfrm>
        <a:prstGeom prst="rect">
          <a:avLst/>
        </a:prstGeom>
        <a:gradFill rotWithShape="0">
          <a:gsLst>
            <a:gs pos="0">
              <a:schemeClr val="accent4">
                <a:hueOff val="-1185349"/>
                <a:satOff val="13385"/>
                <a:lumOff val="7176"/>
                <a:alphaOff val="0"/>
                <a:tint val="0"/>
              </a:schemeClr>
            </a:gs>
            <a:gs pos="44000">
              <a:schemeClr val="accent4">
                <a:hueOff val="-1185349"/>
                <a:satOff val="13385"/>
                <a:lumOff val="7176"/>
                <a:alphaOff val="0"/>
                <a:tint val="60000"/>
                <a:satMod val="120000"/>
              </a:schemeClr>
            </a:gs>
            <a:gs pos="100000">
              <a:schemeClr val="accent4">
                <a:hueOff val="-1185349"/>
                <a:satOff val="13385"/>
                <a:lumOff val="7176"/>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49681" tIns="40640" rIns="40640" bIns="40640" numCol="1" spcCol="1270" anchor="ctr"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ru-RU" sz="1600" b="1" kern="1200" dirty="0" smtClean="0"/>
            <a:t>При расчете общего дохода при предоставлении Справки в 2018 году за 2017 год, суммируются доходы гражданского служащего и его супруги (супруга), полученные ими за три года: с 1 января 2014 года по 31 декабря 2016 года.</a:t>
          </a:r>
          <a:endParaRPr lang="ru-RU" sz="1600" b="1" kern="12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1054713" y="2568180"/>
        <a:ext cx="7670166" cy="903633"/>
      </dsp:txXfrm>
    </dsp:sp>
    <dsp:sp modelId="{921ABFEB-D975-49C3-B342-1456C77F0561}">
      <dsp:nvSpPr>
        <dsp:cNvPr id="0" name=""/>
        <dsp:cNvSpPr/>
      </dsp:nvSpPr>
      <dsp:spPr>
        <a:xfrm>
          <a:off x="330349" y="2654874"/>
          <a:ext cx="846986" cy="807662"/>
        </a:xfrm>
        <a:prstGeom prst="sun">
          <a:avLst/>
        </a:prstGeom>
        <a:solidFill>
          <a:srgbClr val="FFFF00"/>
        </a:solidFill>
        <a:ln w="9525" cap="flat" cmpd="sng" algn="ctr">
          <a:solidFill>
            <a:schemeClr val="accent4">
              <a:hueOff val="-1185349"/>
              <a:satOff val="13385"/>
              <a:lumOff val="7176"/>
              <a:alphaOff val="0"/>
            </a:schemeClr>
          </a:solidFill>
          <a:prstDash val="solid"/>
        </a:ln>
        <a:effectLst/>
      </dsp:spPr>
      <dsp:style>
        <a:lnRef idx="1">
          <a:scrgbClr r="0" g="0" b="0"/>
        </a:lnRef>
        <a:fillRef idx="2">
          <a:scrgbClr r="0" g="0" b="0"/>
        </a:fillRef>
        <a:effectRef idx="0">
          <a:scrgbClr r="0" g="0" b="0"/>
        </a:effectRef>
        <a:fontRef idx="minor"/>
      </dsp:style>
    </dsp:sp>
    <dsp:sp modelId="{1DFC75A8-2EEA-44C1-B863-A5AA8C938155}">
      <dsp:nvSpPr>
        <dsp:cNvPr id="0" name=""/>
        <dsp:cNvSpPr/>
      </dsp:nvSpPr>
      <dsp:spPr>
        <a:xfrm>
          <a:off x="825867" y="3489268"/>
          <a:ext cx="7899020" cy="951119"/>
        </a:xfrm>
        <a:prstGeom prst="rect">
          <a:avLst/>
        </a:prstGeom>
        <a:gradFill rotWithShape="0">
          <a:gsLst>
            <a:gs pos="0">
              <a:schemeClr val="accent4">
                <a:hueOff val="-1580466"/>
                <a:satOff val="17847"/>
                <a:lumOff val="9568"/>
                <a:alphaOff val="0"/>
                <a:tint val="0"/>
              </a:schemeClr>
            </a:gs>
            <a:gs pos="44000">
              <a:schemeClr val="accent4">
                <a:hueOff val="-1580466"/>
                <a:satOff val="17847"/>
                <a:lumOff val="9568"/>
                <a:alphaOff val="0"/>
                <a:tint val="60000"/>
                <a:satMod val="120000"/>
              </a:schemeClr>
            </a:gs>
            <a:gs pos="100000">
              <a:schemeClr val="accent4">
                <a:hueOff val="-1580466"/>
                <a:satOff val="17847"/>
                <a:lumOff val="9568"/>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49681" tIns="40640" rIns="40640" bIns="40640" numCol="1" spcCol="1270" anchor="ctr" anchorCtr="0">
          <a:noAutofit/>
        </a:bodyPr>
        <a:lstStyle/>
        <a:p>
          <a:pPr lvl="0" algn="l" defTabSz="711200">
            <a:lnSpc>
              <a:spcPct val="90000"/>
            </a:lnSpc>
            <a:spcBef>
              <a:spcPct val="0"/>
            </a:spcBef>
            <a:spcAft>
              <a:spcPct val="35000"/>
            </a:spcAft>
          </a:pPr>
          <a:r>
            <a:rPr lang="ru-RU" sz="1600" b="1" kern="1200" dirty="0" smtClean="0"/>
            <a:t>В расчет включаются доходы вне зависимости от того, замещал ли гражданский служащий должности, включенные в перечни, утвержденные нормативными правовыми актами, весь обозначенный период или нет, а также вне зависимости от места осуществления трудовой деятельности </a:t>
          </a:r>
          <a:endParaRPr lang="ru-RU" sz="1600" b="1" kern="1200"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dsp:txBody>
      <dsp:txXfrm>
        <a:off x="825867" y="3489268"/>
        <a:ext cx="7899020" cy="951119"/>
      </dsp:txXfrm>
    </dsp:sp>
    <dsp:sp modelId="{4D25E30C-8E3A-4B31-B46D-CACDB8260849}">
      <dsp:nvSpPr>
        <dsp:cNvPr id="0" name=""/>
        <dsp:cNvSpPr/>
      </dsp:nvSpPr>
      <dsp:spPr>
        <a:xfrm>
          <a:off x="210570" y="3528393"/>
          <a:ext cx="874901" cy="895870"/>
        </a:xfrm>
        <a:prstGeom prst="sun">
          <a:avLst/>
        </a:prstGeom>
        <a:solidFill>
          <a:srgbClr val="7030A0"/>
        </a:solidFill>
        <a:ln w="9525" cap="flat" cmpd="sng" algn="ctr">
          <a:solidFill>
            <a:schemeClr val="accent4">
              <a:hueOff val="-1580466"/>
              <a:satOff val="17847"/>
              <a:lumOff val="9568"/>
              <a:alphaOff val="0"/>
            </a:schemeClr>
          </a:solidFill>
          <a:prstDash val="solid"/>
        </a:ln>
        <a:effectLst/>
      </dsp:spPr>
      <dsp:style>
        <a:lnRef idx="1">
          <a:scrgbClr r="0" g="0" b="0"/>
        </a:lnRef>
        <a:fillRef idx="2">
          <a:scrgbClr r="0" g="0" b="0"/>
        </a:fillRef>
        <a:effectRef idx="0">
          <a:scrgbClr r="0" g="0" b="0"/>
        </a:effectRef>
        <a:fontRef idx="minor"/>
      </dsp:style>
    </dsp:sp>
    <dsp:sp modelId="{77497219-F955-4C6D-BB5E-554AB8740975}">
      <dsp:nvSpPr>
        <dsp:cNvPr id="0" name=""/>
        <dsp:cNvSpPr/>
      </dsp:nvSpPr>
      <dsp:spPr>
        <a:xfrm>
          <a:off x="763707" y="4464496"/>
          <a:ext cx="7961170" cy="837287"/>
        </a:xfrm>
        <a:prstGeom prst="rect">
          <a:avLst/>
        </a:prstGeom>
        <a:gradFill rotWithShape="0">
          <a:gsLst>
            <a:gs pos="0">
              <a:schemeClr val="accent4">
                <a:hueOff val="-1975582"/>
                <a:satOff val="22309"/>
                <a:lumOff val="11960"/>
                <a:alphaOff val="0"/>
                <a:tint val="0"/>
              </a:schemeClr>
            </a:gs>
            <a:gs pos="44000">
              <a:schemeClr val="accent4">
                <a:hueOff val="-1975582"/>
                <a:satOff val="22309"/>
                <a:lumOff val="11960"/>
                <a:alphaOff val="0"/>
                <a:tint val="60000"/>
                <a:satMod val="120000"/>
              </a:schemeClr>
            </a:gs>
            <a:gs pos="100000">
              <a:schemeClr val="accent4">
                <a:hueOff val="-1975582"/>
                <a:satOff val="22309"/>
                <a:lumOff val="11960"/>
                <a:alphaOff val="0"/>
                <a:tint val="90000"/>
                <a:alpha val="100000"/>
                <a:lumMod val="9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49681" tIns="43180" rIns="43180" bIns="43180" numCol="1" spcCol="1270" anchor="ctr" anchorCtr="0">
          <a:noAutofit/>
        </a:bodyPr>
        <a:lstStyle/>
        <a:p>
          <a:pPr lvl="0" algn="l" defTabSz="755650">
            <a:lnSpc>
              <a:spcPct val="90000"/>
            </a:lnSpc>
            <a:spcBef>
              <a:spcPct val="0"/>
            </a:spcBef>
            <a:spcAft>
              <a:spcPct val="35000"/>
            </a:spcAft>
          </a:pPr>
          <a:r>
            <a:rPr lang="ru-RU" sz="1700" b="1" kern="1200" dirty="0" smtClean="0"/>
            <a:t>Указываются наименование и реквизиты документа, являющегося законным основанием для возникновения права собственности. Копия документа прилагается к справке</a:t>
          </a:r>
          <a:endParaRPr lang="ru-RU" sz="1700" b="1" kern="1200" dirty="0"/>
        </a:p>
      </dsp:txBody>
      <dsp:txXfrm>
        <a:off x="763707" y="4464496"/>
        <a:ext cx="7961170" cy="837287"/>
      </dsp:txXfrm>
    </dsp:sp>
    <dsp:sp modelId="{FCA1587C-5813-4A1C-824C-D5F37774B8CF}">
      <dsp:nvSpPr>
        <dsp:cNvPr id="0" name=""/>
        <dsp:cNvSpPr/>
      </dsp:nvSpPr>
      <dsp:spPr>
        <a:xfrm>
          <a:off x="138561" y="4536502"/>
          <a:ext cx="708158" cy="708158"/>
        </a:xfrm>
        <a:prstGeom prst="ellipse">
          <a:avLst/>
        </a:prstGeom>
        <a:blipFill rotWithShape="0">
          <a:blip xmlns:r="http://schemas.openxmlformats.org/officeDocument/2006/relationships" r:embed="rId1"/>
          <a:stretch>
            <a:fillRect/>
          </a:stretch>
        </a:blipFill>
        <a:ln w="9525" cap="flat" cmpd="sng" algn="ctr">
          <a:solidFill>
            <a:schemeClr val="accent4">
              <a:hueOff val="-1975582"/>
              <a:satOff val="22309"/>
              <a:lumOff val="1196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97364"/>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97364"/>
          </a:xfrm>
          <a:prstGeom prst="rect">
            <a:avLst/>
          </a:prstGeom>
        </p:spPr>
        <p:txBody>
          <a:bodyPr vert="horz" lIns="91440" tIns="45720" rIns="91440" bIns="45720" rtlCol="0"/>
          <a:lstStyle>
            <a:lvl1pPr algn="r">
              <a:defRPr sz="1200"/>
            </a:lvl1pPr>
          </a:lstStyle>
          <a:p>
            <a:fld id="{B2F1E916-6EF8-49E1-B9DA-F91D017576A3}" type="datetimeFigureOut">
              <a:rPr lang="ru-RU" smtClean="0"/>
              <a:t>02.10.2017</a:t>
            </a:fld>
            <a:endParaRPr lang="ru-RU"/>
          </a:p>
        </p:txBody>
      </p:sp>
      <p:sp>
        <p:nvSpPr>
          <p:cNvPr id="4" name="Образ слайда 3"/>
          <p:cNvSpPr>
            <a:spLocks noGrp="1" noRot="1" noChangeAspect="1"/>
          </p:cNvSpPr>
          <p:nvPr>
            <p:ph type="sldImg" idx="2"/>
          </p:nvPr>
        </p:nvSpPr>
        <p:spPr>
          <a:xfrm>
            <a:off x="942975" y="746125"/>
            <a:ext cx="4972050" cy="373062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724956"/>
            <a:ext cx="5486400" cy="4476274"/>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48185"/>
            <a:ext cx="2971800" cy="497364"/>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9448185"/>
            <a:ext cx="2971800" cy="497364"/>
          </a:xfrm>
          <a:prstGeom prst="rect">
            <a:avLst/>
          </a:prstGeom>
        </p:spPr>
        <p:txBody>
          <a:bodyPr vert="horz" lIns="91440" tIns="45720" rIns="91440" bIns="45720" rtlCol="0" anchor="b"/>
          <a:lstStyle>
            <a:lvl1pPr algn="r">
              <a:defRPr sz="1200"/>
            </a:lvl1pPr>
          </a:lstStyle>
          <a:p>
            <a:fld id="{D596363B-6CC3-495B-BBD8-0FF8A0600A82}" type="slidenum">
              <a:rPr lang="ru-RU" smtClean="0"/>
              <a:t>‹#›</a:t>
            </a:fld>
            <a:endParaRPr lang="ru-RU"/>
          </a:p>
        </p:txBody>
      </p:sp>
    </p:spTree>
    <p:extLst>
      <p:ext uri="{BB962C8B-B14F-4D97-AF65-F5344CB8AC3E}">
        <p14:creationId xmlns:p14="http://schemas.microsoft.com/office/powerpoint/2010/main" val="4291633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596363B-6CC3-495B-BBD8-0FF8A0600A82}" type="slidenum">
              <a:rPr lang="ru-RU" smtClean="0"/>
              <a:t>15</a:t>
            </a:fld>
            <a:endParaRPr lang="ru-RU"/>
          </a:p>
        </p:txBody>
      </p:sp>
    </p:spTree>
    <p:extLst>
      <p:ext uri="{BB962C8B-B14F-4D97-AF65-F5344CB8AC3E}">
        <p14:creationId xmlns:p14="http://schemas.microsoft.com/office/powerpoint/2010/main" val="11318956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706813" y="1988841"/>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92613" y="3861048"/>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grpSp>
        <p:nvGrpSpPr>
          <p:cNvPr id="4" name="Группа 3"/>
          <p:cNvGrpSpPr/>
          <p:nvPr userDrawn="1"/>
        </p:nvGrpSpPr>
        <p:grpSpPr>
          <a:xfrm>
            <a:off x="0" y="6678360"/>
            <a:ext cx="9144000" cy="88460"/>
            <a:chOff x="135060" y="6381328"/>
            <a:chExt cx="8849966" cy="88460"/>
          </a:xfrm>
        </p:grpSpPr>
        <p:sp>
          <p:nvSpPr>
            <p:cNvPr id="29" name="Скругленный прямоугольник 28"/>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20" name="Скругленный прямоугольник 19"/>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
        <p:nvSpPr>
          <p:cNvPr id="38" name="Rounded Rectangle 13"/>
          <p:cNvSpPr/>
          <p:nvPr userDrawn="1"/>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9" name="Group 15"/>
          <p:cNvGrpSpPr>
            <a:grpSpLocks noChangeAspect="1"/>
          </p:cNvGrpSpPr>
          <p:nvPr userDrawn="1"/>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40"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3"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4"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45"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46"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47" name="Прямоугольник 46"/>
          <p:cNvSpPr/>
          <p:nvPr userDrawn="1"/>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48" name="Picture 2" descr="C:\Users\korkin\Pictures\птичк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a:xfrm>
            <a:off x="872069" y="1772818"/>
            <a:ext cx="7408333" cy="475252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Title 6"/>
          <p:cNvSpPr>
            <a:spLocks noGrp="1"/>
          </p:cNvSpPr>
          <p:nvPr>
            <p:ph type="title"/>
          </p:nvPr>
        </p:nvSpPr>
        <p:spPr>
          <a:xfrm>
            <a:off x="1043608" y="764704"/>
            <a:ext cx="7653536" cy="936104"/>
          </a:xfrm>
        </p:spPr>
        <p:txBody>
          <a:bodyPr/>
          <a:lstStyle>
            <a:lvl1pPr>
              <a:defRPr baseline="0">
                <a:solidFill>
                  <a:schemeClr val="tx1"/>
                </a:solidFill>
              </a:defRPr>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9552" y="980728"/>
            <a:ext cx="8229600" cy="936104"/>
          </a:xfrm>
        </p:spPr>
        <p:txBody>
          <a:bodyPr/>
          <a:lstStyle>
            <a:lvl1pPr>
              <a:defRPr baseline="0">
                <a:solidFill>
                  <a:schemeClr val="tx1"/>
                </a:solidFill>
              </a:defRPr>
            </a:lvl1pPr>
          </a:lstStyle>
          <a:p>
            <a:r>
              <a:rPr lang="ru-RU" smtClean="0"/>
              <a:t>Образец заголовка</a:t>
            </a:r>
            <a:endParaRPr lang="en-US" dirty="0"/>
          </a:p>
        </p:txBody>
      </p:sp>
      <p:sp>
        <p:nvSpPr>
          <p:cNvPr id="9" name="Content Placeholder 8"/>
          <p:cNvSpPr>
            <a:spLocks noGrp="1"/>
          </p:cNvSpPr>
          <p:nvPr>
            <p:ph sz="quarter" idx="13"/>
          </p:nvPr>
        </p:nvSpPr>
        <p:spPr>
          <a:xfrm>
            <a:off x="676655" y="1988840"/>
            <a:ext cx="3822192" cy="453650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1988840"/>
            <a:ext cx="3822192" cy="453650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grpSp>
        <p:nvGrpSpPr>
          <p:cNvPr id="6" name="Group 15"/>
          <p:cNvGrpSpPr>
            <a:grpSpLocks noChangeAspect="1"/>
          </p:cNvGrpSpPr>
          <p:nvPr userDrawn="1"/>
        </p:nvGrpSpPr>
        <p:grpSpPr bwMode="hidden">
          <a:xfrm>
            <a:off x="-362" y="173961"/>
            <a:ext cx="9141524" cy="513216"/>
            <a:chOff x="-3905251" y="4219078"/>
            <a:chExt cx="13027839" cy="1892300"/>
          </a:xfrm>
          <a:scene3d>
            <a:camera prst="orthographicFront">
              <a:rot lat="0" lon="10800000" rev="0"/>
            </a:camera>
            <a:lightRig rig="threePt" dir="t"/>
          </a:scene3d>
        </p:grpSpPr>
        <p:sp>
          <p:nvSpPr>
            <p:cNvPr id="7"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10"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pic>
        <p:nvPicPr>
          <p:cNvPr id="14" name="Picture 4"/>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 y="-5694"/>
            <a:ext cx="539551" cy="485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67544" y="1340768"/>
            <a:ext cx="8229600" cy="1252728"/>
          </a:xfrm>
        </p:spPr>
        <p:txBody>
          <a:bodyPr/>
          <a:lstStyle>
            <a:lvl1pPr>
              <a:defRPr>
                <a:solidFill>
                  <a:schemeClr val="tx1"/>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6656" y="2678113"/>
            <a:ext cx="3822192" cy="639763"/>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4" y="3429001"/>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3"/>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1"/>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a:xfrm>
            <a:off x="5163672" y="6250164"/>
            <a:ext cx="3786690" cy="365125"/>
          </a:xfrm>
          <a:prstGeom prst="rect">
            <a:avLst/>
          </a:prstGeom>
        </p:spPr>
        <p:txBody>
          <a:bodyPr/>
          <a:lstStyle/>
          <a:p>
            <a:fld id="{CC6C7B23-7BBB-4FB3-9E8B-2549BD24E832}" type="datetimeFigureOut">
              <a:rPr lang="ru-RU" smtClean="0"/>
              <a:t>02.10.2017</a:t>
            </a:fld>
            <a:endParaRPr lang="ru-RU"/>
          </a:p>
        </p:txBody>
      </p:sp>
      <p:sp>
        <p:nvSpPr>
          <p:cNvPr id="8" name="Footer Placeholder 7"/>
          <p:cNvSpPr>
            <a:spLocks noGrp="1"/>
          </p:cNvSpPr>
          <p:nvPr>
            <p:ph type="ftr" sz="quarter" idx="11"/>
          </p:nvPr>
        </p:nvSpPr>
        <p:spPr>
          <a:xfrm>
            <a:off x="193640" y="6250164"/>
            <a:ext cx="3786691" cy="365125"/>
          </a:xfrm>
          <a:prstGeom prst="rect">
            <a:avLst/>
          </a:prstGeom>
        </p:spPr>
        <p:txBody>
          <a:bodyPr/>
          <a:lstStyle/>
          <a:p>
            <a:endParaRPr lang="ru-RU"/>
          </a:p>
        </p:txBody>
      </p:sp>
      <p:sp>
        <p:nvSpPr>
          <p:cNvPr id="9" name="Slide Number Placeholder 8"/>
          <p:cNvSpPr>
            <a:spLocks noGrp="1"/>
          </p:cNvSpPr>
          <p:nvPr>
            <p:ph type="sldNum" sz="quarter" idx="12"/>
          </p:nvPr>
        </p:nvSpPr>
        <p:spPr>
          <a:xfrm>
            <a:off x="3991088" y="6250164"/>
            <a:ext cx="1161826" cy="365125"/>
          </a:xfrm>
          <a:prstGeom prst="rect">
            <a:avLst/>
          </a:prstGeom>
        </p:spPr>
        <p:txBody>
          <a:bodyPr/>
          <a:lstStyle/>
          <a:p>
            <a:fld id="{52A6A2ED-C77A-46D0-9BDA-59A15A90B5E2}"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9552" y="2564904"/>
            <a:ext cx="8229600" cy="1252728"/>
          </a:xfrm>
        </p:spPr>
        <p:txBody>
          <a:bodyPr/>
          <a:lstStyle>
            <a:lvl1pPr>
              <a:defRPr>
                <a:solidFill>
                  <a:schemeClr val="tx1"/>
                </a:solidFill>
              </a:defRPr>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572001" y="1340769"/>
            <a:ext cx="4114800" cy="1427833"/>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572001" y="2785533"/>
            <a:ext cx="4114800" cy="3379771"/>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Picture Placeholder 2"/>
          <p:cNvSpPr>
            <a:spLocks noGrp="1"/>
          </p:cNvSpPr>
          <p:nvPr>
            <p:ph type="pic" idx="1"/>
          </p:nvPr>
        </p:nvSpPr>
        <p:spPr>
          <a:xfrm>
            <a:off x="395536" y="1371600"/>
            <a:ext cx="4104456" cy="421764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26" name="Rounded Rectangle 13"/>
          <p:cNvSpPr/>
          <p:nvPr userDrawn="1"/>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15"/>
          <p:cNvGrpSpPr>
            <a:grpSpLocks noChangeAspect="1"/>
          </p:cNvGrpSpPr>
          <p:nvPr userDrawn="1"/>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28"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9"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30"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31"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32"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33" name="Прямоугольник 32"/>
          <p:cNvSpPr/>
          <p:nvPr userDrawn="1"/>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34" name="Picture 2" descr="C:\Users\korkin\Pictures\птичк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Группа 16"/>
          <p:cNvGrpSpPr/>
          <p:nvPr userDrawn="1"/>
        </p:nvGrpSpPr>
        <p:grpSpPr>
          <a:xfrm>
            <a:off x="0" y="6678360"/>
            <a:ext cx="9144000" cy="88460"/>
            <a:chOff x="135060" y="6381328"/>
            <a:chExt cx="8849966" cy="88460"/>
          </a:xfrm>
        </p:grpSpPr>
        <p:sp>
          <p:nvSpPr>
            <p:cNvPr id="18" name="Скругленный прямоугольник 17"/>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19" name="Скругленный прямоугольник 18"/>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9552" y="908720"/>
            <a:ext cx="8229600" cy="936104"/>
          </a:xfrm>
        </p:spPr>
        <p:txBody>
          <a:bodyPr/>
          <a:lstStyle>
            <a:lvl1pPr>
              <a:defRPr>
                <a:solidFill>
                  <a:schemeClr val="tx1"/>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72069" y="1988842"/>
            <a:ext cx="7408333" cy="4536503"/>
          </a:xfrm>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a:xfrm>
            <a:off x="5163672" y="6250164"/>
            <a:ext cx="3786690" cy="365125"/>
          </a:xfrm>
          <a:prstGeom prst="rect">
            <a:avLst/>
          </a:prstGeom>
        </p:spPr>
        <p:txBody>
          <a:bodyPr/>
          <a:lstStyle>
            <a:lvl1pPr>
              <a:defRPr/>
            </a:lvl1pPr>
          </a:lstStyle>
          <a:p>
            <a:pPr>
              <a:defRPr/>
            </a:pPr>
            <a:fld id="{24ED76DA-B47B-42F3-95C2-ED0F524873D5}" type="datetimeFigureOut">
              <a:rPr lang="ru-RU"/>
              <a:pPr>
                <a:defRPr/>
              </a:pPr>
              <a:t>02.10.2017</a:t>
            </a:fld>
            <a:endParaRPr lang="ru-RU"/>
          </a:p>
        </p:txBody>
      </p:sp>
      <p:sp>
        <p:nvSpPr>
          <p:cNvPr id="3" name="Нижний колонтитул 4"/>
          <p:cNvSpPr>
            <a:spLocks noGrp="1"/>
          </p:cNvSpPr>
          <p:nvPr>
            <p:ph type="ftr" sz="quarter" idx="11"/>
          </p:nvPr>
        </p:nvSpPr>
        <p:spPr>
          <a:xfrm>
            <a:off x="193638" y="6250164"/>
            <a:ext cx="3786691" cy="365125"/>
          </a:xfrm>
          <a:prstGeom prst="rect">
            <a:avLst/>
          </a:prstGeom>
        </p:spPr>
        <p:txBody>
          <a:bodyPr/>
          <a:lstStyle>
            <a:lvl1pPr>
              <a:defRPr/>
            </a:lvl1pPr>
          </a:lstStyle>
          <a:p>
            <a:pPr>
              <a:defRPr/>
            </a:pPr>
            <a:endParaRPr lang="ru-RU"/>
          </a:p>
        </p:txBody>
      </p:sp>
      <p:sp>
        <p:nvSpPr>
          <p:cNvPr id="4" name="Номер слайда 5"/>
          <p:cNvSpPr>
            <a:spLocks noGrp="1"/>
          </p:cNvSpPr>
          <p:nvPr>
            <p:ph type="sldNum" sz="quarter" idx="12"/>
          </p:nvPr>
        </p:nvSpPr>
        <p:spPr>
          <a:xfrm>
            <a:off x="3991088" y="6250163"/>
            <a:ext cx="1161826" cy="365125"/>
          </a:xfrm>
          <a:prstGeom prst="rect">
            <a:avLst/>
          </a:prstGeom>
        </p:spPr>
        <p:txBody>
          <a:bodyPr/>
          <a:lstStyle>
            <a:lvl1pPr>
              <a:defRPr/>
            </a:lvl1pPr>
          </a:lstStyle>
          <a:p>
            <a:pPr>
              <a:defRPr/>
            </a:pPr>
            <a:fld id="{3EDC2504-A292-461D-936D-27566AD1F45A}" type="slidenum">
              <a:rPr lang="ru-RU"/>
              <a:pPr>
                <a:defRPr/>
              </a:pPr>
              <a:t>‹#›</a:t>
            </a:fld>
            <a:endParaRPr lang="ru-RU"/>
          </a:p>
        </p:txBody>
      </p:sp>
    </p:spTree>
    <p:extLst>
      <p:ext uri="{BB962C8B-B14F-4D97-AF65-F5344CB8AC3E}">
        <p14:creationId xmlns:p14="http://schemas.microsoft.com/office/powerpoint/2010/main" val="1145145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72069" y="1700810"/>
            <a:ext cx="7408333" cy="4824535"/>
          </a:xfrm>
          <a:prstGeom prst="rect">
            <a:avLst/>
          </a:prstGeom>
        </p:spPr>
        <p:txBody>
          <a:bodyPr vert="horz" lIns="91440" tIns="45720" rIns="91440" bIns="45720" rtlCol="0">
            <a:normAutofit/>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en-US" dirty="0"/>
          </a:p>
        </p:txBody>
      </p:sp>
      <p:sp>
        <p:nvSpPr>
          <p:cNvPr id="22" name="Rounded Rectangle 13"/>
          <p:cNvSpPr/>
          <p:nvPr/>
        </p:nvSpPr>
        <p:spPr>
          <a:xfrm>
            <a:off x="0" y="1"/>
            <a:ext cx="9141162" cy="822419"/>
          </a:xfrm>
          <a:prstGeom prst="roundRect">
            <a:avLst>
              <a:gd name="adj" fmla="val 3362"/>
            </a:avLst>
          </a:prstGeom>
          <a:gradFill>
            <a:gsLst>
              <a:gs pos="100000">
                <a:srgbClr val="F5A540">
                  <a:lumMod val="100000"/>
                </a:srgb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15"/>
          <p:cNvGrpSpPr>
            <a:grpSpLocks noChangeAspect="1"/>
          </p:cNvGrpSpPr>
          <p:nvPr/>
        </p:nvGrpSpPr>
        <p:grpSpPr bwMode="hidden">
          <a:xfrm>
            <a:off x="-362" y="189734"/>
            <a:ext cx="9141524" cy="718986"/>
            <a:chOff x="-3905251" y="4219078"/>
            <a:chExt cx="13027839" cy="1892300"/>
          </a:xfrm>
          <a:scene3d>
            <a:camera prst="orthographicFront">
              <a:rot lat="0" lon="10800000" rev="0"/>
            </a:camera>
            <a:lightRig rig="threePt" dir="t"/>
          </a:scene3d>
        </p:grpSpPr>
        <p:sp>
          <p:nvSpPr>
            <p:cNvPr id="24" name="Freeform 14"/>
            <p:cNvSpPr>
              <a:spLocks/>
            </p:cNvSpPr>
            <p:nvPr/>
          </p:nvSpPr>
          <p:spPr bwMode="hidden">
            <a:xfrm>
              <a:off x="4800598" y="4421188"/>
              <a:ext cx="4295776" cy="81915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5"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6"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p:nvSpPr>
            <p:cNvPr id="27"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sp useBgFill="1">
          <p:nvSpPr>
            <p:cNvPr id="34" name="Freeform 10"/>
            <p:cNvSpPr>
              <a:spLocks/>
            </p:cNvSpPr>
            <p:nvPr/>
          </p:nvSpPr>
          <p:spPr bwMode="hidden">
            <a:xfrm>
              <a:off x="-3905251" y="421907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a:sp3d prstMaterial="flat"/>
          </p:spPr>
          <p:txBody>
            <a:bodyPr vert="horz" wrap="square" lIns="91440" tIns="45720" rIns="91440" bIns="45720" numCol="1" anchor="t" anchorCtr="0" compatLnSpc="1">
              <a:prstTxWarp prst="textNoShape">
                <a:avLst/>
              </a:prstTxWarp>
            </a:bodyPr>
            <a:lstStyle/>
            <a:p>
              <a:endParaRPr lang="en-US"/>
            </a:p>
          </p:txBody>
        </p:sp>
      </p:grpSp>
      <p:sp>
        <p:nvSpPr>
          <p:cNvPr id="43" name="Прямоугольник 42"/>
          <p:cNvSpPr/>
          <p:nvPr/>
        </p:nvSpPr>
        <p:spPr>
          <a:xfrm>
            <a:off x="1132189" y="-51101"/>
            <a:ext cx="7200800" cy="481670"/>
          </a:xfrm>
          <a:prstGeom prst="rect">
            <a:avLst/>
          </a:prstGeom>
          <a:effectLst/>
          <a:scene3d>
            <a:camera prst="orthographicFront"/>
            <a:lightRig rig="threePt" dir="t"/>
          </a:scene3d>
          <a:sp3d>
            <a:contourClr>
              <a:schemeClr val="bg1"/>
            </a:contourClr>
          </a:sp3d>
        </p:spPr>
        <p:txBody>
          <a:bodyPr wrap="square">
            <a:noAutofit/>
          </a:bodyPr>
          <a:lstStyle/>
          <a:p>
            <a:pPr algn="ctr">
              <a:lnSpc>
                <a:spcPct val="115000"/>
              </a:lnSpc>
              <a:spcAft>
                <a:spcPts val="1000"/>
              </a:spcAft>
            </a:pPr>
            <a:r>
              <a:rPr lang="ru-RU" sz="1100" b="0" kern="1100" cap="none" spc="0" baseline="0" dirty="0" smtClean="0">
                <a:ln w="10160">
                  <a:noFill/>
                  <a:prstDash val="solid"/>
                </a:ln>
                <a:solidFill>
                  <a:srgbClr val="0070C0"/>
                </a:solidFill>
                <a:effectLst/>
                <a:latin typeface="Arial Black" pitchFamily="34" charset="0"/>
                <a:ea typeface="Calibri"/>
                <a:cs typeface="Times New Roman"/>
              </a:rPr>
              <a:t>Правительство Свердловской области                                                                Министерство социальной политики Свердловской области</a:t>
            </a:r>
            <a:endParaRPr lang="ru-RU" sz="1100" b="0" kern="1100" cap="none" spc="0" baseline="0" dirty="0">
              <a:ln w="10160">
                <a:noFill/>
                <a:prstDash val="solid"/>
              </a:ln>
              <a:solidFill>
                <a:srgbClr val="0070C0"/>
              </a:solidFill>
              <a:effectLst/>
              <a:latin typeface="Arial Black" pitchFamily="34" charset="0"/>
              <a:ea typeface="Calibri"/>
              <a:cs typeface="Times New Roman"/>
            </a:endParaRPr>
          </a:p>
        </p:txBody>
      </p:sp>
      <p:pic>
        <p:nvPicPr>
          <p:cNvPr id="1026" name="Picture 2" descr="C:\Users\korkin\Pictures\птичка.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8520" y="-162389"/>
            <a:ext cx="1312717" cy="114938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547837" y="686940"/>
            <a:ext cx="8147985" cy="941861"/>
          </a:xfrm>
          <a:prstGeom prst="rect">
            <a:avLst/>
          </a:prstGeom>
        </p:spPr>
        <p:txBody>
          <a:bodyPr vert="horz" lIns="91440" tIns="45720" rIns="91440" bIns="45720" rtlCol="0" anchor="ctr">
            <a:normAutofit/>
          </a:bodyPr>
          <a:lstStyle/>
          <a:p>
            <a:r>
              <a:rPr lang="ru-RU" dirty="0" smtClean="0"/>
              <a:t>Образец заголовка</a:t>
            </a:r>
            <a:endParaRPr lang="en-US" dirty="0"/>
          </a:p>
        </p:txBody>
      </p:sp>
      <p:grpSp>
        <p:nvGrpSpPr>
          <p:cNvPr id="16" name="Группа 15"/>
          <p:cNvGrpSpPr/>
          <p:nvPr/>
        </p:nvGrpSpPr>
        <p:grpSpPr>
          <a:xfrm>
            <a:off x="0" y="6678360"/>
            <a:ext cx="9144000" cy="88460"/>
            <a:chOff x="135060" y="6381328"/>
            <a:chExt cx="8849966" cy="88460"/>
          </a:xfrm>
        </p:grpSpPr>
        <p:sp>
          <p:nvSpPr>
            <p:cNvPr id="17" name="Скругленный прямоугольник 16"/>
            <p:cNvSpPr/>
            <p:nvPr userDrawn="1"/>
          </p:nvSpPr>
          <p:spPr>
            <a:xfrm flipV="1">
              <a:off x="135060" y="6411328"/>
              <a:ext cx="8846775" cy="5846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sp>
          <p:nvSpPr>
            <p:cNvPr id="18" name="Скругленный прямоугольник 17"/>
            <p:cNvSpPr/>
            <p:nvPr userDrawn="1"/>
          </p:nvSpPr>
          <p:spPr>
            <a:xfrm flipV="1">
              <a:off x="138251" y="6381328"/>
              <a:ext cx="8846775" cy="18000"/>
            </a:xfrm>
            <a:prstGeom prst="roundRect">
              <a:avLst/>
            </a:prstGeom>
            <a:solidFill>
              <a:srgbClr val="F3943B"/>
            </a:solidFill>
            <a:ln>
              <a:no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ru-RU"/>
            </a:p>
          </p:txBody>
        </p:sp>
      </p:gr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4" r:id="rId3"/>
    <p:sldLayoutId id="2147483675" r:id="rId4"/>
    <p:sldLayoutId id="2147483676" r:id="rId5"/>
    <p:sldLayoutId id="2147483679" r:id="rId6"/>
    <p:sldLayoutId id="2147483680" r:id="rId7"/>
    <p:sldLayoutId id="2147483681" r:id="rId8"/>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611560" y="764705"/>
            <a:ext cx="7920880" cy="5790256"/>
          </a:xfrm>
          <a:prstGeom prst="rect">
            <a:avLst/>
          </a:prstGeom>
          <a:solidFill>
            <a:schemeClr val="accent5"/>
          </a:solidFill>
        </p:spPr>
        <p:txBody>
          <a:bodyPr vert="horz" lIns="91440" tIns="45720" rIns="91440" bIns="45720" rtlCol="0" anchor="t">
            <a:noAutofit/>
          </a:bodyPr>
          <a:lstStyle>
            <a:lvl1pPr algn="ctr" defTabSz="914400" rtl="0" eaLnBrk="1" latinLnBrk="0" hangingPunct="1">
              <a:spcBef>
                <a:spcPct val="0"/>
              </a:spcBef>
              <a:buNone/>
              <a:defRPr sz="4400" kern="12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ru-RU" sz="3200" b="1" dirty="0" smtClean="0">
              <a:solidFill>
                <a:srgbClr val="FF0000"/>
              </a:solidFill>
              <a:effectLst>
                <a:outerShdw blurRad="38100" dist="38100" dir="2700000" algn="tl">
                  <a:srgbClr val="000000">
                    <a:alpha val="43137"/>
                  </a:srgbClr>
                </a:outerShdw>
              </a:effectLst>
            </a:endParaRPr>
          </a:p>
          <a:p>
            <a:r>
              <a:rPr lang="ru-RU" sz="3200" b="1" dirty="0">
                <a:solidFill>
                  <a:srgbClr val="FF0000"/>
                </a:solidFill>
                <a:effectLst>
                  <a:outerShdw blurRad="38100" dist="38100" dir="2700000" algn="tl">
                    <a:srgbClr val="000000">
                      <a:alpha val="43137"/>
                    </a:srgbClr>
                  </a:outerShdw>
                </a:effectLst>
              </a:rPr>
              <a:t>О требованиях Федерального закона </a:t>
            </a:r>
            <a:r>
              <a:rPr lang="ru-RU" sz="3200" b="1" dirty="0" smtClean="0">
                <a:solidFill>
                  <a:srgbClr val="FF0000"/>
                </a:solidFill>
                <a:effectLst>
                  <a:outerShdw blurRad="38100" dist="38100" dir="2700000" algn="tl">
                    <a:srgbClr val="000000">
                      <a:alpha val="43137"/>
                    </a:srgbClr>
                  </a:outerShdw>
                </a:effectLst>
              </a:rPr>
              <a:t/>
            </a:r>
            <a:br>
              <a:rPr lang="ru-RU" sz="3200" b="1" dirty="0" smtClean="0">
                <a:solidFill>
                  <a:srgbClr val="FF0000"/>
                </a:solidFill>
                <a:effectLst>
                  <a:outerShdw blurRad="38100" dist="38100" dir="2700000" algn="tl">
                    <a:srgbClr val="000000">
                      <a:alpha val="43137"/>
                    </a:srgbClr>
                  </a:outerShdw>
                </a:effectLst>
              </a:rPr>
            </a:br>
            <a:r>
              <a:rPr lang="ru-RU" sz="3200" b="1" dirty="0" smtClean="0">
                <a:solidFill>
                  <a:srgbClr val="FF0000"/>
                </a:solidFill>
                <a:effectLst>
                  <a:outerShdw blurRad="38100" dist="38100" dir="2700000" algn="tl">
                    <a:srgbClr val="000000">
                      <a:alpha val="43137"/>
                    </a:srgbClr>
                  </a:outerShdw>
                </a:effectLst>
              </a:rPr>
              <a:t>от 03 декабря 2012 года № </a:t>
            </a:r>
            <a:r>
              <a:rPr lang="ru-RU" sz="3200" b="1" dirty="0">
                <a:solidFill>
                  <a:srgbClr val="FF0000"/>
                </a:solidFill>
                <a:effectLst>
                  <a:outerShdw blurRad="38100" dist="38100" dir="2700000" algn="tl">
                    <a:srgbClr val="000000">
                      <a:alpha val="43137"/>
                    </a:srgbClr>
                  </a:outerShdw>
                </a:effectLst>
              </a:rPr>
              <a:t>230-ФЗ </a:t>
            </a:r>
          </a:p>
          <a:p>
            <a:r>
              <a:rPr lang="ru-RU" sz="3200" b="1" dirty="0">
                <a:solidFill>
                  <a:srgbClr val="FF0000"/>
                </a:solidFill>
                <a:effectLst>
                  <a:outerShdw blurRad="38100" dist="38100" dir="2700000" algn="tl">
                    <a:srgbClr val="000000">
                      <a:alpha val="43137"/>
                    </a:srgbClr>
                  </a:outerShdw>
                </a:effectLst>
              </a:rPr>
              <a:t>«О контроле за соответствием расходов лиц, замещающих государственные должности, и иных лиц их доходам»</a:t>
            </a:r>
          </a:p>
          <a:p>
            <a:endParaRPr lang="ru-RU" sz="3200" b="1" dirty="0">
              <a:solidFill>
                <a:srgbClr val="FF0000"/>
              </a:solidFill>
              <a:effectLst>
                <a:outerShdw blurRad="38100" dist="38100" dir="2700000" algn="tl">
                  <a:srgbClr val="000000">
                    <a:alpha val="43137"/>
                  </a:srgbClr>
                </a:outerShdw>
              </a:effectLst>
            </a:endParaRPr>
          </a:p>
          <a:p>
            <a:endParaRPr lang="ru-RU" sz="3200" b="1" dirty="0" smtClean="0">
              <a:solidFill>
                <a:srgbClr val="FF0000"/>
              </a:solidFill>
              <a:effectLst>
                <a:outerShdw blurRad="38100" dist="38100" dir="2700000" algn="tl">
                  <a:srgbClr val="000000">
                    <a:alpha val="43137"/>
                  </a:srgbClr>
                </a:outerShdw>
              </a:effectLst>
            </a:endParaRPr>
          </a:p>
          <a:p>
            <a:pPr algn="r"/>
            <a:endParaRPr lang="ru-RU" sz="1600" b="1" dirty="0" smtClean="0">
              <a:solidFill>
                <a:srgbClr val="FF0000"/>
              </a:solidFill>
              <a:effectLst>
                <a:outerShdw blurRad="38100" dist="38100" dir="2700000" algn="tl">
                  <a:srgbClr val="000000">
                    <a:alpha val="43137"/>
                  </a:srgbClr>
                </a:outerShdw>
              </a:effectLst>
            </a:endParaRPr>
          </a:p>
          <a:p>
            <a:pPr algn="r"/>
            <a:r>
              <a:rPr lang="ru-RU" sz="1600" b="1" dirty="0" smtClean="0">
                <a:solidFill>
                  <a:srgbClr val="FF0000"/>
                </a:solidFill>
                <a:effectLst>
                  <a:outerShdw blurRad="38100" dist="38100" dir="2700000" algn="tl">
                    <a:srgbClr val="000000">
                      <a:alpha val="43137"/>
                    </a:srgbClr>
                  </a:outerShdw>
                </a:effectLst>
              </a:rPr>
              <a:t>Главный специалист отдела</a:t>
            </a:r>
          </a:p>
          <a:p>
            <a:pPr algn="r"/>
            <a:r>
              <a:rPr lang="ru-RU" sz="1600" b="1" dirty="0" smtClean="0">
                <a:solidFill>
                  <a:srgbClr val="FF0000"/>
                </a:solidFill>
                <a:effectLst>
                  <a:outerShdw blurRad="38100" dist="38100" dir="2700000" algn="tl">
                    <a:srgbClr val="000000">
                      <a:alpha val="43137"/>
                    </a:srgbClr>
                  </a:outerShdw>
                </a:effectLst>
              </a:rPr>
              <a:t>государственной службы и кадров</a:t>
            </a:r>
          </a:p>
          <a:p>
            <a:pPr algn="r"/>
            <a:r>
              <a:rPr lang="ru-RU" sz="1600" b="1" dirty="0" smtClean="0">
                <a:solidFill>
                  <a:srgbClr val="FF0000"/>
                </a:solidFill>
                <a:effectLst>
                  <a:outerShdw blurRad="38100" dist="38100" dir="2700000" algn="tl">
                    <a:srgbClr val="000000">
                      <a:alpha val="43137"/>
                    </a:srgbClr>
                  </a:outerShdw>
                </a:effectLst>
              </a:rPr>
              <a:t>Министерства социальной политики</a:t>
            </a:r>
          </a:p>
          <a:p>
            <a:pPr algn="r"/>
            <a:r>
              <a:rPr lang="ru-RU" sz="1600" b="1" dirty="0" smtClean="0">
                <a:solidFill>
                  <a:srgbClr val="FF0000"/>
                </a:solidFill>
                <a:effectLst>
                  <a:outerShdw blurRad="38100" dist="38100" dir="2700000" algn="tl">
                    <a:srgbClr val="000000">
                      <a:alpha val="43137"/>
                    </a:srgbClr>
                  </a:outerShdw>
                </a:effectLst>
              </a:rPr>
              <a:t>Свердловской области</a:t>
            </a:r>
          </a:p>
          <a:p>
            <a:pPr algn="r"/>
            <a:r>
              <a:rPr lang="ru-RU" sz="1600" b="1" dirty="0" smtClean="0">
                <a:solidFill>
                  <a:srgbClr val="FF0000"/>
                </a:solidFill>
                <a:effectLst>
                  <a:outerShdw blurRad="38100" dist="38100" dir="2700000" algn="tl">
                    <a:srgbClr val="000000">
                      <a:alpha val="43137"/>
                    </a:srgbClr>
                  </a:outerShdw>
                </a:effectLst>
              </a:rPr>
              <a:t>Саичкина В.М.</a:t>
            </a:r>
          </a:p>
          <a:p>
            <a:r>
              <a:rPr lang="ru-RU" sz="3200" dirty="0" smtClean="0">
                <a:solidFill>
                  <a:srgbClr val="FF0000"/>
                </a:solidFill>
                <a:effectLst>
                  <a:outerShdw blurRad="38100" dist="38100" dir="2700000" algn="tl">
                    <a:srgbClr val="000000">
                      <a:alpha val="43137"/>
                    </a:srgbClr>
                  </a:outerShdw>
                </a:effectLst>
              </a:rPr>
              <a:t> </a:t>
            </a:r>
            <a:endParaRPr lang="ru-RU" sz="3200" dirty="0">
              <a:solidFill>
                <a:srgbClr val="FF0000"/>
              </a:solidFill>
              <a:effectLst>
                <a:outerShdw blurRad="38100" dist="38100" dir="2700000" algn="tl">
                  <a:srgbClr val="000000">
                    <a:alpha val="43137"/>
                  </a:srgbClr>
                </a:outerShdw>
              </a:effectLst>
            </a:endParaRPr>
          </a:p>
        </p:txBody>
      </p:sp>
      <p:sp>
        <p:nvSpPr>
          <p:cNvPr id="6" name="Text Box 9"/>
          <p:cNvSpPr txBox="1">
            <a:spLocks noChangeArrowheads="1"/>
          </p:cNvSpPr>
          <p:nvPr/>
        </p:nvSpPr>
        <p:spPr bwMode="auto">
          <a:xfrm>
            <a:off x="2268538" y="6093296"/>
            <a:ext cx="500404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ru-RU" sz="20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октябрь 2017 года</a:t>
            </a:r>
            <a:endParaRPr lang="ru-RU" sz="20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34723904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3899" y="476672"/>
            <a:ext cx="8373616" cy="1656184"/>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ru-RU" sz="2000" b="1" dirty="0" smtClean="0">
                <a:solidFill>
                  <a:srgbClr val="FF0000"/>
                </a:solidFill>
                <a:effectLst>
                  <a:outerShdw blurRad="38100" dist="38100" dir="2700000" algn="tl">
                    <a:srgbClr val="000000">
                      <a:alpha val="43137"/>
                    </a:srgbClr>
                  </a:outerShdw>
                </a:effectLst>
              </a:rPr>
              <a:t>Судебная практика </a:t>
            </a:r>
            <a:r>
              <a:rPr lang="ru-RU" sz="2000" b="1" dirty="0">
                <a:solidFill>
                  <a:srgbClr val="FF0000"/>
                </a:solidFill>
                <a:effectLst>
                  <a:outerShdw blurRad="38100" dist="38100" dir="2700000" algn="tl">
                    <a:srgbClr val="000000">
                      <a:alpha val="43137"/>
                    </a:srgbClr>
                  </a:outerShdw>
                </a:effectLst>
              </a:rPr>
              <a:t>по делам по заявлениям прокуроров об обращении в доход Российской Федерации имущества, в отношении которого не представлены в соответствии с законодательством о противодействии коррупции доказательства его приобретения на законные </a:t>
            </a:r>
            <a:r>
              <a:rPr lang="ru-RU" sz="2000" b="1" dirty="0" smtClean="0">
                <a:solidFill>
                  <a:srgbClr val="FF0000"/>
                </a:solidFill>
                <a:effectLst>
                  <a:outerShdw blurRad="38100" dist="38100" dir="2700000" algn="tl">
                    <a:srgbClr val="000000">
                      <a:alpha val="43137"/>
                    </a:srgbClr>
                  </a:outerShdw>
                </a:effectLst>
              </a:rPr>
              <a:t>доходы. </a:t>
            </a:r>
            <a:br>
              <a:rPr lang="ru-RU" sz="2000" b="1" dirty="0" smtClean="0">
                <a:solidFill>
                  <a:srgbClr val="FF0000"/>
                </a:solidFill>
                <a:effectLst>
                  <a:outerShdw blurRad="38100" dist="38100" dir="2700000" algn="tl">
                    <a:srgbClr val="000000">
                      <a:alpha val="43137"/>
                    </a:srgbClr>
                  </a:outerShdw>
                </a:effectLst>
              </a:rPr>
            </a:br>
            <a:r>
              <a:rPr lang="ru-RU" sz="2000" dirty="0" smtClean="0">
                <a:solidFill>
                  <a:srgbClr val="FF0000"/>
                </a:solidFill>
                <a:effectLst>
                  <a:outerShdw blurRad="38100" dist="38100" dir="2700000" algn="tl">
                    <a:srgbClr val="000000">
                      <a:alpha val="43137"/>
                    </a:srgbClr>
                  </a:outerShdw>
                </a:effectLst>
              </a:rPr>
              <a:t>Обзор</a:t>
            </a:r>
            <a:r>
              <a:rPr lang="ru-RU" sz="2000" b="1" dirty="0" smtClean="0">
                <a:solidFill>
                  <a:srgbClr val="FF0000"/>
                </a:solidFill>
                <a:effectLst>
                  <a:outerShdw blurRad="38100" dist="38100" dir="2700000" algn="tl">
                    <a:srgbClr val="000000">
                      <a:alpha val="43137"/>
                    </a:srgbClr>
                  </a:outerShdw>
                </a:effectLst>
              </a:rPr>
              <a:t> </a:t>
            </a:r>
            <a:r>
              <a:rPr lang="ru-RU" sz="2000" dirty="0" smtClean="0">
                <a:solidFill>
                  <a:srgbClr val="FF0000"/>
                </a:solidFill>
                <a:effectLst>
                  <a:outerShdw blurRad="38100" dist="38100" dir="2700000" algn="tl">
                    <a:srgbClr val="000000">
                      <a:alpha val="43137"/>
                    </a:srgbClr>
                  </a:outerShdw>
                </a:effectLst>
              </a:rPr>
              <a:t>утвержден </a:t>
            </a:r>
            <a:r>
              <a:rPr lang="ru-RU" sz="2000" dirty="0">
                <a:solidFill>
                  <a:srgbClr val="FF0000"/>
                </a:solidFill>
                <a:effectLst>
                  <a:outerShdw blurRad="38100" dist="38100" dir="2700000" algn="tl">
                    <a:srgbClr val="000000">
                      <a:alpha val="43137"/>
                    </a:srgbClr>
                  </a:outerShdw>
                </a:effectLst>
              </a:rPr>
              <a:t>Президиумом Верховного Суда Российской Федерации </a:t>
            </a:r>
            <a:r>
              <a:rPr lang="ru-RU" sz="2000" dirty="0" smtClean="0">
                <a:solidFill>
                  <a:srgbClr val="FF0000"/>
                </a:solidFill>
                <a:effectLst>
                  <a:outerShdw blurRad="38100" dist="38100" dir="2700000" algn="tl">
                    <a:srgbClr val="000000">
                      <a:alpha val="43137"/>
                    </a:srgbClr>
                  </a:outerShdw>
                </a:effectLst>
              </a:rPr>
              <a:t/>
            </a:r>
            <a:br>
              <a:rPr lang="ru-RU" sz="2000" dirty="0" smtClean="0">
                <a:solidFill>
                  <a:srgbClr val="FF0000"/>
                </a:solidFill>
                <a:effectLst>
                  <a:outerShdw blurRad="38100" dist="38100" dir="2700000" algn="tl">
                    <a:srgbClr val="000000">
                      <a:alpha val="43137"/>
                    </a:srgbClr>
                  </a:outerShdw>
                </a:effectLst>
              </a:rPr>
            </a:br>
            <a:r>
              <a:rPr lang="ru-RU" sz="2000" dirty="0" smtClean="0">
                <a:solidFill>
                  <a:srgbClr val="FF0000"/>
                </a:solidFill>
                <a:effectLst>
                  <a:outerShdw blurRad="38100" dist="38100" dir="2700000" algn="tl">
                    <a:srgbClr val="000000">
                      <a:alpha val="43137"/>
                    </a:srgbClr>
                  </a:outerShdw>
                </a:effectLst>
              </a:rPr>
              <a:t>от </a:t>
            </a:r>
            <a:r>
              <a:rPr lang="ru-RU" sz="2000" dirty="0">
                <a:solidFill>
                  <a:srgbClr val="FF0000"/>
                </a:solidFill>
                <a:effectLst>
                  <a:outerShdw blurRad="38100" dist="38100" dir="2700000" algn="tl">
                    <a:srgbClr val="000000">
                      <a:alpha val="43137"/>
                    </a:srgbClr>
                  </a:outerShdw>
                </a:effectLst>
              </a:rPr>
              <a:t>30.06.2017 (далее – Обзор судебной практики).</a:t>
            </a:r>
          </a:p>
        </p:txBody>
      </p:sp>
      <p:sp>
        <p:nvSpPr>
          <p:cNvPr id="3" name="Прямоугольник 2"/>
          <p:cNvSpPr/>
          <p:nvPr/>
        </p:nvSpPr>
        <p:spPr>
          <a:xfrm>
            <a:off x="539552" y="2447409"/>
            <a:ext cx="8208912" cy="4030502"/>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8900000" scaled="1"/>
            <a:tileRect/>
          </a:gradFill>
          <a:ln>
            <a:solidFill>
              <a:srgbClr val="00B050"/>
            </a:solid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2913" algn="just"/>
            <a:r>
              <a:rPr lang="ru-RU" sz="1600" dirty="0">
                <a:solidFill>
                  <a:srgbClr val="FF0000"/>
                </a:solidFill>
                <a:effectLst>
                  <a:outerShdw blurRad="38100" dist="38100" dir="2700000" algn="tl">
                    <a:srgbClr val="000000">
                      <a:alpha val="43137"/>
                    </a:srgbClr>
                  </a:outerShdw>
                </a:effectLst>
              </a:rPr>
              <a:t> </a:t>
            </a:r>
            <a:r>
              <a:rPr lang="ru-RU" sz="1600" dirty="0">
                <a:solidFill>
                  <a:srgbClr val="002060"/>
                </a:solidFill>
                <a:effectLst>
                  <a:outerShdw blurRad="38100" dist="38100" dir="2700000" algn="tl">
                    <a:srgbClr val="000000">
                      <a:alpha val="43137"/>
                    </a:srgbClr>
                  </a:outerShdw>
                </a:effectLst>
              </a:rPr>
              <a:t>Верховным Судом Российской Федерации в целях обеспечения единообразного применения законодательства Российской Федерации о противодействии коррупции проведено обобщение практики рассмотрения судами в 2013–2016 </a:t>
            </a:r>
            <a:r>
              <a:rPr lang="ru-RU" sz="1600" dirty="0" smtClean="0">
                <a:solidFill>
                  <a:srgbClr val="002060"/>
                </a:solidFill>
                <a:effectLst>
                  <a:outerShdw blurRad="38100" dist="38100" dir="2700000" algn="tl">
                    <a:srgbClr val="000000">
                      <a:alpha val="43137"/>
                    </a:srgbClr>
                  </a:outerShdw>
                </a:effectLst>
              </a:rPr>
              <a:t>годах </a:t>
            </a:r>
            <a:r>
              <a:rPr lang="ru-RU" sz="1600" dirty="0">
                <a:solidFill>
                  <a:srgbClr val="002060"/>
                </a:solidFill>
                <a:effectLst>
                  <a:outerShdw blurRad="38100" dist="38100" dir="2700000" algn="tl">
                    <a:srgbClr val="000000">
                      <a:alpha val="43137"/>
                    </a:srgbClr>
                  </a:outerShdw>
                </a:effectLst>
              </a:rPr>
              <a:t>дел по заявлениям прокуроров об обращении в доход Российской Федерации имущества, в отношении которого не представлены в соответствии с законодательством о противодействии коррупции доказательства его приобретения на законные доходы</a:t>
            </a:r>
            <a:r>
              <a:rPr lang="ru-RU" sz="1600" dirty="0" smtClean="0">
                <a:solidFill>
                  <a:srgbClr val="002060"/>
                </a:solidFill>
                <a:effectLst>
                  <a:outerShdw blurRad="38100" dist="38100" dir="2700000" algn="tl">
                    <a:srgbClr val="000000">
                      <a:alpha val="43137"/>
                    </a:srgbClr>
                  </a:outerShdw>
                </a:effectLst>
              </a:rPr>
              <a:t>.</a:t>
            </a:r>
          </a:p>
          <a:p>
            <a:pPr indent="442913" algn="just"/>
            <a:r>
              <a:rPr lang="ru-RU" sz="1600" dirty="0">
                <a:solidFill>
                  <a:srgbClr val="002060"/>
                </a:solidFill>
                <a:effectLst>
                  <a:outerShdw blurRad="38100" dist="38100" dir="2700000" algn="tl">
                    <a:srgbClr val="000000">
                      <a:alpha val="43137"/>
                    </a:srgbClr>
                  </a:outerShdw>
                </a:effectLst>
              </a:rPr>
              <a:t> </a:t>
            </a:r>
            <a:r>
              <a:rPr lang="ru-RU" sz="1600" dirty="0" smtClean="0">
                <a:solidFill>
                  <a:srgbClr val="002060"/>
                </a:solidFill>
                <a:effectLst>
                  <a:outerShdw blurRad="38100" dist="38100" dir="2700000" algn="tl">
                    <a:srgbClr val="000000">
                      <a:alpha val="43137"/>
                    </a:srgbClr>
                  </a:outerShdw>
                </a:effectLst>
              </a:rPr>
              <a:t>Со </a:t>
            </a:r>
            <a:r>
              <a:rPr lang="ru-RU" sz="1600" dirty="0">
                <a:solidFill>
                  <a:srgbClr val="002060"/>
                </a:solidFill>
                <a:effectLst>
                  <a:outerShdw blurRad="38100" dist="38100" dir="2700000" algn="tl">
                    <a:srgbClr val="000000">
                      <a:alpha val="43137"/>
                    </a:srgbClr>
                  </a:outerShdw>
                </a:effectLst>
              </a:rPr>
              <a:t>дня вступления в силу Федерального закона «О контроле за соответствием расходов лиц, замещающих государственные должности, и иных лиц их доходам», т.е. </a:t>
            </a:r>
            <a:r>
              <a:rPr lang="ru-RU" sz="1600" dirty="0" smtClean="0">
                <a:solidFill>
                  <a:srgbClr val="002060"/>
                </a:solidFill>
                <a:effectLst>
                  <a:outerShdw blurRad="38100" dist="38100" dir="2700000" algn="tl">
                    <a:srgbClr val="000000">
                      <a:alpha val="43137"/>
                    </a:srgbClr>
                  </a:outerShdw>
                </a:effectLst>
              </a:rPr>
              <a:t/>
            </a:r>
            <a:br>
              <a:rPr lang="ru-RU" sz="1600" dirty="0" smtClean="0">
                <a:solidFill>
                  <a:srgbClr val="002060"/>
                </a:solidFill>
                <a:effectLst>
                  <a:outerShdw blurRad="38100" dist="38100" dir="2700000" algn="tl">
                    <a:srgbClr val="000000">
                      <a:alpha val="43137"/>
                    </a:srgbClr>
                  </a:outerShdw>
                </a:effectLst>
              </a:rPr>
            </a:br>
            <a:r>
              <a:rPr lang="ru-RU" sz="1600" b="1" dirty="0" smtClean="0">
                <a:solidFill>
                  <a:srgbClr val="FF3F3F"/>
                </a:solidFill>
                <a:effectLst>
                  <a:outerShdw blurRad="38100" dist="38100" dir="2700000" algn="tl">
                    <a:srgbClr val="000000">
                      <a:alpha val="43137"/>
                    </a:srgbClr>
                  </a:outerShdw>
                </a:effectLst>
              </a:rPr>
              <a:t>с </a:t>
            </a:r>
            <a:r>
              <a:rPr lang="ru-RU" sz="1600" b="1" dirty="0">
                <a:solidFill>
                  <a:srgbClr val="FF3F3F"/>
                </a:solidFill>
                <a:effectLst>
                  <a:outerShdw blurRad="38100" dist="38100" dir="2700000" algn="tl">
                    <a:srgbClr val="000000">
                      <a:alpha val="43137"/>
                    </a:srgbClr>
                  </a:outerShdw>
                </a:effectLst>
              </a:rPr>
              <a:t>1 января 2013 г. по 1 января 2017 г. судами окончено производство по 19 делам, из которых по 12 делам (63%) исковые требования прокурора удовлетворены полностью или частично, по 7 делам (37%) в удовлетворении требований отказано</a:t>
            </a:r>
            <a:r>
              <a:rPr lang="ru-RU" sz="1600" b="1" dirty="0" smtClean="0">
                <a:solidFill>
                  <a:srgbClr val="FF3F3F"/>
                </a:solidFill>
                <a:effectLst>
                  <a:outerShdw blurRad="38100" dist="38100" dir="2700000" algn="tl">
                    <a:srgbClr val="000000">
                      <a:alpha val="43137"/>
                    </a:srgbClr>
                  </a:outerShdw>
                </a:effectLst>
              </a:rPr>
              <a:t>.</a:t>
            </a:r>
          </a:p>
          <a:p>
            <a:pPr indent="442913" algn="just"/>
            <a:r>
              <a:rPr lang="ru-RU" sz="1600" dirty="0">
                <a:solidFill>
                  <a:srgbClr val="002060"/>
                </a:solidFill>
                <a:effectLst>
                  <a:outerShdw blurRad="38100" dist="38100" dir="2700000" algn="tl">
                    <a:srgbClr val="000000">
                      <a:alpha val="43137"/>
                    </a:srgbClr>
                  </a:outerShdw>
                </a:effectLst>
              </a:rPr>
              <a:t>Полная версия Обзора судебной практики размещена на официальном сайте Министерства социальной политики Свердловской области (далее – Министерство) в подрубрике «Антикоррупционное просвещение» рубрики «Противодействие коррупции».</a:t>
            </a:r>
            <a:endParaRPr lang="ru-RU" sz="1600" dirty="0" smtClean="0">
              <a:solidFill>
                <a:srgbClr val="00206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34857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836712"/>
            <a:ext cx="8136904" cy="1015663"/>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Федеральное </a:t>
            </a:r>
            <a:r>
              <a:rPr 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и областное законодательство о контроле за соответствием расходов на государственной гражданской службе:</a:t>
            </a:r>
            <a:r>
              <a:rPr lang="ru-RU" sz="2000" dirty="0" smtClean="0">
                <a:solidFill>
                  <a:srgbClr val="FF0000"/>
                </a:solidFill>
                <a:latin typeface="Arial" panose="020B0604020202020204" pitchFamily="34" charset="0"/>
                <a:cs typeface="Arial" panose="020B0604020202020204" pitchFamily="34" charset="0"/>
              </a:rPr>
              <a:t> </a:t>
            </a:r>
          </a:p>
        </p:txBody>
      </p:sp>
      <p:graphicFrame>
        <p:nvGraphicFramePr>
          <p:cNvPr id="3" name="Схема 2"/>
          <p:cNvGraphicFramePr/>
          <p:nvPr>
            <p:extLst>
              <p:ext uri="{D42A27DB-BD31-4B8C-83A1-F6EECF244321}">
                <p14:modId xmlns:p14="http://schemas.microsoft.com/office/powerpoint/2010/main" val="4129541125"/>
              </p:ext>
            </p:extLst>
          </p:nvPr>
        </p:nvGraphicFramePr>
        <p:xfrm>
          <a:off x="215516" y="2204864"/>
          <a:ext cx="8784976" cy="3984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662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548680"/>
            <a:ext cx="7920880" cy="1015663"/>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ru-RU"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Категории </a:t>
            </a:r>
            <a:r>
              <a:rPr 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лиц, в отношении которых осуществляется контроль за расходами</a:t>
            </a:r>
            <a:r>
              <a:rPr lang="ru-RU"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pPr algn="ctr"/>
            <a:endParaRPr lang="ru-RU" sz="2000" dirty="0" smtClean="0">
              <a:solidFill>
                <a:srgbClr val="FF0000"/>
              </a:solidFill>
              <a:latin typeface="Arial" panose="020B0604020202020204" pitchFamily="34" charset="0"/>
              <a:cs typeface="Arial" panose="020B0604020202020204" pitchFamily="34" charset="0"/>
            </a:endParaRPr>
          </a:p>
        </p:txBody>
      </p:sp>
      <p:graphicFrame>
        <p:nvGraphicFramePr>
          <p:cNvPr id="4" name="Схема 3"/>
          <p:cNvGraphicFramePr/>
          <p:nvPr>
            <p:extLst>
              <p:ext uri="{D42A27DB-BD31-4B8C-83A1-F6EECF244321}">
                <p14:modId xmlns:p14="http://schemas.microsoft.com/office/powerpoint/2010/main" val="349270266"/>
              </p:ext>
            </p:extLst>
          </p:nvPr>
        </p:nvGraphicFramePr>
        <p:xfrm>
          <a:off x="611560" y="1872118"/>
          <a:ext cx="7920880" cy="44372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ext uri="{D42A27DB-BD31-4B8C-83A1-F6EECF244321}">
                <p14:modId xmlns:p14="http://schemas.microsoft.com/office/powerpoint/2010/main" val="2064943690"/>
              </p:ext>
            </p:extLst>
          </p:nvPr>
        </p:nvGraphicFramePr>
        <p:xfrm>
          <a:off x="827584" y="1772816"/>
          <a:ext cx="7776864" cy="469629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27925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548680"/>
            <a:ext cx="8568952" cy="5940088"/>
          </a:xfrm>
          <a:prstGeom prst="rect">
            <a:avLst/>
          </a:prstGeom>
          <a:scene3d>
            <a:camera prst="orthographicFront"/>
            <a:lightRig rig="threePt" dir="t"/>
          </a:scene3d>
          <a:sp3d>
            <a:bevelT w="152400" h="50800" prst="softRound"/>
          </a:sp3d>
        </p:spPr>
        <p:style>
          <a:lnRef idx="1">
            <a:schemeClr val="accent4"/>
          </a:lnRef>
          <a:fillRef idx="2">
            <a:schemeClr val="accent4"/>
          </a:fillRef>
          <a:effectRef idx="1">
            <a:schemeClr val="accent4"/>
          </a:effectRef>
          <a:fontRef idx="minor">
            <a:schemeClr val="dk1"/>
          </a:fontRef>
        </p:style>
        <p:txBody>
          <a:bodyPr wrap="square">
            <a:spAutoFit/>
          </a:bodyPr>
          <a:lstStyle/>
          <a:p>
            <a:pPr algn="ctr"/>
            <a:r>
              <a:rPr lang="ru-RU"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Основанием </a:t>
            </a:r>
            <a:r>
              <a:rPr 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для принятия решения об осуществлении контроля за расходами гражданского служащего, а также за расходами его супруги (супруга) и несовершеннолетних </a:t>
            </a:r>
            <a:r>
              <a:rPr lang="ru-RU"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детей, </a:t>
            </a:r>
            <a:r>
              <a:rPr 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является достаточная </a:t>
            </a:r>
            <a:r>
              <a:rPr lang="ru-RU"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информация, предоставленная в установленном порядке:</a:t>
            </a:r>
            <a:r>
              <a:rPr lang="ru-RU" sz="2000" dirty="0" smtClean="0">
                <a:solidFill>
                  <a:srgbClr val="FF0000"/>
                </a:solidFill>
                <a:latin typeface="Arial" panose="020B0604020202020204" pitchFamily="34" charset="0"/>
                <a:cs typeface="Arial" panose="020B0604020202020204" pitchFamily="34" charset="0"/>
              </a:rPr>
              <a:t> </a:t>
            </a:r>
          </a:p>
          <a:p>
            <a:pPr algn="just">
              <a:spcBef>
                <a:spcPts val="300"/>
              </a:spcBef>
              <a:spcAft>
                <a:spcPts val="0"/>
              </a:spcAft>
            </a:pPr>
            <a:r>
              <a:rPr lang="ru-RU" dirty="0">
                <a:solidFill>
                  <a:srgbClr val="FF0000"/>
                </a:solidFill>
                <a:latin typeface="Arial" panose="020B0604020202020204" pitchFamily="34" charset="0"/>
                <a:ea typeface="Times New Roman"/>
                <a:cs typeface="Arial" panose="020B0604020202020204" pitchFamily="34" charset="0"/>
              </a:rPr>
              <a:t>1)</a:t>
            </a:r>
            <a:r>
              <a:rPr lang="ru-RU" dirty="0">
                <a:solidFill>
                  <a:srgbClr val="002060"/>
                </a:solidFill>
                <a:latin typeface="Arial" panose="020B0604020202020204" pitchFamily="34" charset="0"/>
                <a:ea typeface="Times New Roman"/>
                <a:cs typeface="Arial" panose="020B0604020202020204" pitchFamily="34" charset="0"/>
              </a:rPr>
              <a:t> правоохранительными органами, иными государственными органами, органами местного самоуправления, работниками (сотрудниками) подразделений по профилактике коррупционных и иных правонарушений и должностными лицами государственных органов, органов местного самоуправления, Банка России, государственной корпорации, Пенсионного фонда Российской Федерации, Фонда социального страхования Российской Федерации, Федерального фонда обязательного медицинского страхования, иной организации, созданной Российской Федерацией на основании федеральных законов, организации, создаваемой для выполнения задач, поставленных перед федеральными государственными органами;</a:t>
            </a:r>
          </a:p>
          <a:p>
            <a:pPr algn="just">
              <a:spcBef>
                <a:spcPts val="300"/>
              </a:spcBef>
              <a:spcAft>
                <a:spcPts val="0"/>
              </a:spcAft>
            </a:pPr>
            <a:r>
              <a:rPr lang="ru-RU" dirty="0">
                <a:solidFill>
                  <a:srgbClr val="FF0000"/>
                </a:solidFill>
                <a:latin typeface="Arial" panose="020B0604020202020204" pitchFamily="34" charset="0"/>
                <a:ea typeface="Times New Roman"/>
                <a:cs typeface="Arial" panose="020B0604020202020204" pitchFamily="34" charset="0"/>
              </a:rPr>
              <a:t>2)</a:t>
            </a:r>
            <a:r>
              <a:rPr lang="ru-RU" dirty="0">
                <a:solidFill>
                  <a:srgbClr val="002060"/>
                </a:solidFill>
                <a:latin typeface="Arial" panose="020B0604020202020204" pitchFamily="34" charset="0"/>
                <a:ea typeface="Times New Roman"/>
                <a:cs typeface="Arial" panose="020B0604020202020204" pitchFamily="34" charset="0"/>
              </a:rPr>
              <a:t> постоянно действующими руководящими органами политических партий и зарегистрированных в соответствии с законом иных общероссийских общественных объединений, не являющихся политическими партиями;</a:t>
            </a:r>
          </a:p>
          <a:p>
            <a:pPr algn="just">
              <a:spcBef>
                <a:spcPts val="300"/>
              </a:spcBef>
              <a:spcAft>
                <a:spcPts val="0"/>
              </a:spcAft>
            </a:pPr>
            <a:r>
              <a:rPr lang="ru-RU" dirty="0">
                <a:solidFill>
                  <a:srgbClr val="FF0000"/>
                </a:solidFill>
                <a:latin typeface="Arial" panose="020B0604020202020204" pitchFamily="34" charset="0"/>
                <a:ea typeface="Times New Roman"/>
                <a:cs typeface="Arial" panose="020B0604020202020204" pitchFamily="34" charset="0"/>
              </a:rPr>
              <a:t>3)</a:t>
            </a:r>
            <a:r>
              <a:rPr lang="ru-RU" dirty="0">
                <a:solidFill>
                  <a:srgbClr val="002060"/>
                </a:solidFill>
                <a:latin typeface="Arial" panose="020B0604020202020204" pitchFamily="34" charset="0"/>
                <a:ea typeface="Times New Roman"/>
                <a:cs typeface="Arial" panose="020B0604020202020204" pitchFamily="34" charset="0"/>
              </a:rPr>
              <a:t> Общественной палатой Российской Федерации;</a:t>
            </a:r>
          </a:p>
          <a:p>
            <a:pPr algn="just">
              <a:spcBef>
                <a:spcPts val="300"/>
              </a:spcBef>
              <a:spcAft>
                <a:spcPts val="0"/>
              </a:spcAft>
            </a:pPr>
            <a:r>
              <a:rPr lang="ru-RU" dirty="0">
                <a:solidFill>
                  <a:srgbClr val="FF0000"/>
                </a:solidFill>
                <a:latin typeface="Arial" panose="020B0604020202020204" pitchFamily="34" charset="0"/>
                <a:ea typeface="Times New Roman"/>
                <a:cs typeface="Arial" panose="020B0604020202020204" pitchFamily="34" charset="0"/>
              </a:rPr>
              <a:t>4)</a:t>
            </a:r>
            <a:r>
              <a:rPr lang="ru-RU" dirty="0">
                <a:solidFill>
                  <a:srgbClr val="002060"/>
                </a:solidFill>
                <a:latin typeface="Arial" panose="020B0604020202020204" pitchFamily="34" charset="0"/>
                <a:ea typeface="Times New Roman"/>
                <a:cs typeface="Arial" panose="020B0604020202020204" pitchFamily="34" charset="0"/>
              </a:rPr>
              <a:t> общероссийскими средствами массовой информации</a:t>
            </a:r>
            <a:r>
              <a:rPr lang="ru-RU" dirty="0" smtClean="0">
                <a:solidFill>
                  <a:srgbClr val="002060"/>
                </a:solidFill>
                <a:latin typeface="Arial" panose="020B0604020202020204" pitchFamily="34" charset="0"/>
                <a:ea typeface="Times New Roman"/>
                <a:cs typeface="Arial" panose="020B0604020202020204" pitchFamily="34" charset="0"/>
              </a:rPr>
              <a:t>.</a:t>
            </a:r>
            <a:endParaRPr lang="ru-RU" dirty="0" smtClean="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56847468"/>
      </p:ext>
    </p:extLst>
  </p:cSld>
  <p:clrMapOvr>
    <a:masterClrMapping/>
  </p:clrMapOvr>
  <p:transition spd="slow">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401382"/>
            <a:ext cx="8280920" cy="6055504"/>
          </a:xfrm>
          <a:prstGeom prst="rect">
            <a:avLst/>
          </a:prstGeom>
          <a:scene3d>
            <a:camera prst="orthographicFront"/>
            <a:lightRig rig="threePt" dir="t"/>
          </a:scene3d>
          <a:sp3d>
            <a:bevelT prst="relaxedInset"/>
          </a:sp3d>
        </p:spPr>
        <p:style>
          <a:lnRef idx="1">
            <a:schemeClr val="accent5"/>
          </a:lnRef>
          <a:fillRef idx="2">
            <a:schemeClr val="accent5"/>
          </a:fillRef>
          <a:effectRef idx="1">
            <a:schemeClr val="accent5"/>
          </a:effectRef>
          <a:fontRef idx="minor">
            <a:schemeClr val="dk1"/>
          </a:fontRef>
        </p:style>
        <p:txBody>
          <a:bodyPr wrap="square">
            <a:spAutoFit/>
          </a:bodyPr>
          <a:lstStyle/>
          <a:p>
            <a:pPr algn="ctr">
              <a:spcBef>
                <a:spcPts val="300"/>
              </a:spcBef>
              <a:spcAft>
                <a:spcPts val="0"/>
              </a:spcAft>
            </a:pPr>
            <a:endParaRPr lang="ru-RU" sz="2400" b="1" dirty="0" smtClean="0">
              <a:solidFill>
                <a:srgbClr val="FF0000"/>
              </a:solidFill>
              <a:effectLst>
                <a:outerShdw blurRad="38100" dist="38100" dir="2700000" algn="tl">
                  <a:srgbClr val="000000">
                    <a:alpha val="43137"/>
                  </a:srgbClr>
                </a:outerShdw>
              </a:effectLst>
              <a:latin typeface="Times New Roman"/>
              <a:ea typeface="Times New Roman"/>
              <a:cs typeface="Calibri"/>
            </a:endParaRPr>
          </a:p>
          <a:p>
            <a:pPr algn="ctr">
              <a:spcBef>
                <a:spcPts val="300"/>
              </a:spcBef>
              <a:spcAft>
                <a:spcPts val="0"/>
              </a:spcAft>
            </a:pPr>
            <a:r>
              <a:rPr lang="ru-RU" sz="2400" b="1" dirty="0" smtClean="0">
                <a:solidFill>
                  <a:srgbClr val="FF0000"/>
                </a:solidFill>
                <a:effectLst>
                  <a:outerShdw blurRad="38100" dist="38100" dir="2700000" algn="tl">
                    <a:srgbClr val="000000">
                      <a:alpha val="43137"/>
                    </a:srgbClr>
                  </a:outerShdw>
                </a:effectLst>
                <a:latin typeface="Times New Roman"/>
                <a:ea typeface="Times New Roman"/>
                <a:cs typeface="Calibri"/>
              </a:rPr>
              <a:t>Контроль </a:t>
            </a:r>
            <a:r>
              <a:rPr lang="ru-RU" sz="2400" b="1" dirty="0">
                <a:solidFill>
                  <a:srgbClr val="FF0000"/>
                </a:solidFill>
                <a:effectLst>
                  <a:outerShdw blurRad="38100" dist="38100" dir="2700000" algn="tl">
                    <a:srgbClr val="000000">
                      <a:alpha val="43137"/>
                    </a:srgbClr>
                  </a:outerShdw>
                </a:effectLst>
                <a:latin typeface="Times New Roman"/>
                <a:ea typeface="Times New Roman"/>
                <a:cs typeface="Calibri"/>
              </a:rPr>
              <a:t>за расходами включает в себя</a:t>
            </a:r>
            <a:r>
              <a:rPr lang="ru-RU" sz="2400" b="1" dirty="0" smtClean="0">
                <a:solidFill>
                  <a:srgbClr val="FF0000"/>
                </a:solidFill>
                <a:effectLst>
                  <a:outerShdw blurRad="38100" dist="38100" dir="2700000" algn="tl">
                    <a:srgbClr val="000000">
                      <a:alpha val="43137"/>
                    </a:srgbClr>
                  </a:outerShdw>
                </a:effectLst>
                <a:latin typeface="Times New Roman"/>
                <a:ea typeface="Times New Roman"/>
                <a:cs typeface="Calibri"/>
              </a:rPr>
              <a:t>:</a:t>
            </a:r>
          </a:p>
          <a:p>
            <a:pPr algn="ctr">
              <a:spcBef>
                <a:spcPts val="300"/>
              </a:spcBef>
              <a:spcAft>
                <a:spcPts val="0"/>
              </a:spcAft>
            </a:pPr>
            <a:endParaRPr lang="ru-RU" sz="1600" b="1" dirty="0">
              <a:solidFill>
                <a:srgbClr val="FF0000"/>
              </a:solidFill>
              <a:effectLst>
                <a:outerShdw blurRad="38100" dist="38100" dir="2700000" algn="tl">
                  <a:srgbClr val="000000">
                    <a:alpha val="43137"/>
                  </a:srgbClr>
                </a:outerShdw>
              </a:effectLst>
              <a:latin typeface="Calibri"/>
              <a:ea typeface="Times New Roman"/>
              <a:cs typeface="Calibri"/>
            </a:endParaRPr>
          </a:p>
          <a:p>
            <a:pPr algn="just">
              <a:spcBef>
                <a:spcPts val="300"/>
              </a:spcBef>
              <a:spcAft>
                <a:spcPts val="0"/>
              </a:spcAft>
            </a:pPr>
            <a:r>
              <a:rPr lang="ru-RU" dirty="0">
                <a:solidFill>
                  <a:srgbClr val="FF0000"/>
                </a:solidFill>
                <a:latin typeface="Arial" panose="020B0604020202020204" pitchFamily="34" charset="0"/>
                <a:ea typeface="Times New Roman"/>
                <a:cs typeface="Arial" panose="020B0604020202020204" pitchFamily="34" charset="0"/>
              </a:rPr>
              <a:t>1)</a:t>
            </a:r>
            <a:r>
              <a:rPr lang="ru-RU" dirty="0">
                <a:latin typeface="Arial" panose="020B0604020202020204" pitchFamily="34" charset="0"/>
                <a:ea typeface="Times New Roman"/>
                <a:cs typeface="Arial" panose="020B0604020202020204" pitchFamily="34" charset="0"/>
              </a:rPr>
              <a:t> </a:t>
            </a:r>
            <a:r>
              <a:rPr lang="ru-RU" dirty="0">
                <a:solidFill>
                  <a:srgbClr val="002060"/>
                </a:solidFill>
                <a:latin typeface="Arial" panose="020B0604020202020204" pitchFamily="34" charset="0"/>
                <a:ea typeface="Times New Roman"/>
                <a:cs typeface="Arial" panose="020B0604020202020204" pitchFamily="34" charset="0"/>
              </a:rPr>
              <a:t>истребование от </a:t>
            </a:r>
            <a:r>
              <a:rPr lang="ru-RU" dirty="0" smtClean="0">
                <a:solidFill>
                  <a:srgbClr val="002060"/>
                </a:solidFill>
                <a:latin typeface="Arial" panose="020B0604020202020204" pitchFamily="34" charset="0"/>
                <a:ea typeface="Times New Roman"/>
                <a:cs typeface="Arial" panose="020B0604020202020204" pitchFamily="34" charset="0"/>
              </a:rPr>
              <a:t>гражданского служащего </a:t>
            </a:r>
            <a:r>
              <a:rPr lang="ru-RU" dirty="0">
                <a:solidFill>
                  <a:srgbClr val="002060"/>
                </a:solidFill>
                <a:latin typeface="Arial" panose="020B0604020202020204" pitchFamily="34" charset="0"/>
                <a:ea typeface="Times New Roman"/>
                <a:cs typeface="Arial" panose="020B0604020202020204" pitchFamily="34" charset="0"/>
              </a:rPr>
              <a:t>сведений:</a:t>
            </a:r>
          </a:p>
          <a:p>
            <a:pPr algn="just">
              <a:spcBef>
                <a:spcPts val="300"/>
              </a:spcBef>
              <a:spcAft>
                <a:spcPts val="0"/>
              </a:spcAft>
            </a:pPr>
            <a:r>
              <a:rPr lang="ru-RU" dirty="0">
                <a:solidFill>
                  <a:srgbClr val="FF0000"/>
                </a:solidFill>
                <a:latin typeface="Arial" panose="020B0604020202020204" pitchFamily="34" charset="0"/>
                <a:ea typeface="Times New Roman"/>
                <a:cs typeface="Arial" panose="020B0604020202020204" pitchFamily="34" charset="0"/>
              </a:rPr>
              <a:t>а)</a:t>
            </a:r>
            <a:r>
              <a:rPr lang="ru-RU" dirty="0">
                <a:latin typeface="Arial" panose="020B0604020202020204" pitchFamily="34" charset="0"/>
                <a:ea typeface="Times New Roman"/>
                <a:cs typeface="Arial" panose="020B0604020202020204" pitchFamily="34" charset="0"/>
              </a:rPr>
              <a:t> </a:t>
            </a:r>
            <a:r>
              <a:rPr lang="ru-RU" dirty="0">
                <a:solidFill>
                  <a:srgbClr val="002060"/>
                </a:solidFill>
                <a:latin typeface="Arial" panose="020B0604020202020204" pitchFamily="34" charset="0"/>
                <a:ea typeface="Times New Roman"/>
                <a:cs typeface="Arial" panose="020B0604020202020204" pitchFamily="34" charset="0"/>
              </a:rPr>
              <a:t>о его расходах, а также о расходах его супруги (супруга) и несовершеннолетних детей по каждой сделке по приобретению земельного участка, другого объекта недвижимости, транспортного средства, ценных бумаг, акций (долей участия, паев в уставных (складочных) капиталах организаций), совершенной им, его супругой (супругом) и (или) несовершеннолетними детьми в течение отчетного периода, если общая сумма таких сделок превышает общий доход гражданского служащего и его супруги (супруга) за три последних года, предшествующих отчетному периоду;</a:t>
            </a:r>
          </a:p>
          <a:p>
            <a:pPr algn="just">
              <a:spcBef>
                <a:spcPts val="300"/>
              </a:spcBef>
              <a:spcAft>
                <a:spcPts val="0"/>
              </a:spcAft>
            </a:pPr>
            <a:r>
              <a:rPr lang="ru-RU" dirty="0">
                <a:solidFill>
                  <a:srgbClr val="FF0000"/>
                </a:solidFill>
                <a:latin typeface="Arial" panose="020B0604020202020204" pitchFamily="34" charset="0"/>
                <a:ea typeface="Times New Roman"/>
                <a:cs typeface="Arial" panose="020B0604020202020204" pitchFamily="34" charset="0"/>
              </a:rPr>
              <a:t>б)</a:t>
            </a:r>
            <a:r>
              <a:rPr lang="ru-RU" dirty="0">
                <a:latin typeface="Arial" panose="020B0604020202020204" pitchFamily="34" charset="0"/>
                <a:ea typeface="Times New Roman"/>
                <a:cs typeface="Arial" panose="020B0604020202020204" pitchFamily="34" charset="0"/>
              </a:rPr>
              <a:t> </a:t>
            </a:r>
            <a:r>
              <a:rPr lang="ru-RU" dirty="0">
                <a:solidFill>
                  <a:srgbClr val="002060"/>
                </a:solidFill>
                <a:latin typeface="Arial" panose="020B0604020202020204" pitchFamily="34" charset="0"/>
                <a:ea typeface="Times New Roman"/>
                <a:cs typeface="Arial" panose="020B0604020202020204" pitchFamily="34" charset="0"/>
              </a:rPr>
              <a:t>об источниках получения средств, за счет которых совершена сделка</a:t>
            </a:r>
            <a:r>
              <a:rPr lang="ru-RU" dirty="0" smtClean="0">
                <a:solidFill>
                  <a:srgbClr val="002060"/>
                </a:solidFill>
                <a:latin typeface="Arial" panose="020B0604020202020204" pitchFamily="34" charset="0"/>
                <a:ea typeface="Times New Roman"/>
                <a:cs typeface="Arial" panose="020B0604020202020204" pitchFamily="34" charset="0"/>
              </a:rPr>
              <a:t>;</a:t>
            </a:r>
            <a:endParaRPr lang="ru-RU" dirty="0">
              <a:solidFill>
                <a:srgbClr val="002060"/>
              </a:solidFill>
              <a:latin typeface="Arial" panose="020B0604020202020204" pitchFamily="34" charset="0"/>
              <a:ea typeface="Times New Roman"/>
              <a:cs typeface="Arial" panose="020B0604020202020204" pitchFamily="34" charset="0"/>
            </a:endParaRPr>
          </a:p>
          <a:p>
            <a:pPr algn="just">
              <a:spcBef>
                <a:spcPts val="300"/>
              </a:spcBef>
              <a:spcAft>
                <a:spcPts val="0"/>
              </a:spcAft>
            </a:pPr>
            <a:r>
              <a:rPr lang="ru-RU" dirty="0">
                <a:solidFill>
                  <a:srgbClr val="FF0000"/>
                </a:solidFill>
                <a:latin typeface="Arial" panose="020B0604020202020204" pitchFamily="34" charset="0"/>
                <a:ea typeface="Times New Roman"/>
                <a:cs typeface="Arial" panose="020B0604020202020204" pitchFamily="34" charset="0"/>
              </a:rPr>
              <a:t>2)</a:t>
            </a:r>
            <a:r>
              <a:rPr lang="ru-RU" dirty="0">
                <a:latin typeface="Arial" panose="020B0604020202020204" pitchFamily="34" charset="0"/>
                <a:ea typeface="Times New Roman"/>
                <a:cs typeface="Arial" panose="020B0604020202020204" pitchFamily="34" charset="0"/>
              </a:rPr>
              <a:t> </a:t>
            </a:r>
            <a:r>
              <a:rPr lang="ru-RU" dirty="0">
                <a:solidFill>
                  <a:srgbClr val="002060"/>
                </a:solidFill>
                <a:latin typeface="Arial" panose="020B0604020202020204" pitchFamily="34" charset="0"/>
                <a:ea typeface="Times New Roman"/>
                <a:cs typeface="Arial" panose="020B0604020202020204" pitchFamily="34" charset="0"/>
              </a:rPr>
              <a:t>проверку достоверности и полноты сведений о расходах</a:t>
            </a:r>
            <a:r>
              <a:rPr lang="ru-RU" dirty="0" smtClean="0">
                <a:solidFill>
                  <a:srgbClr val="002060"/>
                </a:solidFill>
                <a:latin typeface="Arial" panose="020B0604020202020204" pitchFamily="34" charset="0"/>
                <a:ea typeface="Times New Roman"/>
                <a:cs typeface="Arial" panose="020B0604020202020204" pitchFamily="34" charset="0"/>
              </a:rPr>
              <a:t>;</a:t>
            </a:r>
            <a:endParaRPr lang="ru-RU" dirty="0">
              <a:solidFill>
                <a:srgbClr val="002060"/>
              </a:solidFill>
              <a:latin typeface="Arial" panose="020B0604020202020204" pitchFamily="34" charset="0"/>
              <a:ea typeface="Times New Roman"/>
              <a:cs typeface="Arial" panose="020B0604020202020204" pitchFamily="34" charset="0"/>
            </a:endParaRPr>
          </a:p>
          <a:p>
            <a:pPr algn="just">
              <a:spcBef>
                <a:spcPts val="300"/>
              </a:spcBef>
              <a:spcAft>
                <a:spcPts val="0"/>
              </a:spcAft>
            </a:pPr>
            <a:r>
              <a:rPr lang="ru-RU" dirty="0">
                <a:solidFill>
                  <a:srgbClr val="FF0000"/>
                </a:solidFill>
                <a:latin typeface="Arial" panose="020B0604020202020204" pitchFamily="34" charset="0"/>
                <a:ea typeface="Times New Roman"/>
                <a:cs typeface="Arial" panose="020B0604020202020204" pitchFamily="34" charset="0"/>
              </a:rPr>
              <a:t>3)</a:t>
            </a:r>
            <a:r>
              <a:rPr lang="ru-RU" dirty="0">
                <a:latin typeface="Arial" panose="020B0604020202020204" pitchFamily="34" charset="0"/>
                <a:ea typeface="Times New Roman"/>
                <a:cs typeface="Arial" panose="020B0604020202020204" pitchFamily="34" charset="0"/>
              </a:rPr>
              <a:t> </a:t>
            </a:r>
            <a:r>
              <a:rPr lang="ru-RU" dirty="0">
                <a:solidFill>
                  <a:srgbClr val="002060"/>
                </a:solidFill>
                <a:latin typeface="Arial" panose="020B0604020202020204" pitchFamily="34" charset="0"/>
                <a:ea typeface="Times New Roman"/>
                <a:cs typeface="Arial" panose="020B0604020202020204" pitchFamily="34" charset="0"/>
              </a:rPr>
              <a:t>определение соответствия расходов гражданского служащего, а также расходов его супруги (супруга) и несовершеннолетних детей по каждой сделке по приобретению земельного участка, другого объекта недвижимости, транспортных средств, ценных бумаг, акций (долей участия, паев в уставных (складочных) капиталах организаций) их общему доходу.</a:t>
            </a:r>
            <a:endParaRPr lang="ru-RU" dirty="0">
              <a:solidFill>
                <a:srgbClr val="002060"/>
              </a:solidFill>
              <a:effectLst/>
              <a:latin typeface="Arial" panose="020B0604020202020204" pitchFamily="34" charset="0"/>
              <a:ea typeface="Times New Roman"/>
              <a:cs typeface="Arial" panose="020B0604020202020204" pitchFamily="34" charset="0"/>
            </a:endParaRPr>
          </a:p>
        </p:txBody>
      </p:sp>
    </p:spTree>
    <p:extLst>
      <p:ext uri="{BB962C8B-B14F-4D97-AF65-F5344CB8AC3E}">
        <p14:creationId xmlns:p14="http://schemas.microsoft.com/office/powerpoint/2010/main" val="3130337036"/>
      </p:ext>
    </p:extLst>
  </p:cSld>
  <p:clrMapOvr>
    <a:masterClrMapping/>
  </p:clrMapOvr>
  <p:transition spd="slow">
    <p:pul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692696"/>
            <a:ext cx="8208912" cy="5293757"/>
          </a:xfrm>
          <a:prstGeom prst="rect">
            <a:avLst/>
          </a:prstGeom>
          <a:scene3d>
            <a:camera prst="orthographicFront"/>
            <a:lightRig rig="threePt" dir="t"/>
          </a:scene3d>
          <a:sp3d>
            <a:bevelT prst="relaxedInset"/>
          </a:sp3d>
        </p:spPr>
        <p:style>
          <a:lnRef idx="1">
            <a:schemeClr val="accent6"/>
          </a:lnRef>
          <a:fillRef idx="2">
            <a:schemeClr val="accent6"/>
          </a:fillRef>
          <a:effectRef idx="1">
            <a:schemeClr val="accent6"/>
          </a:effectRef>
          <a:fontRef idx="minor">
            <a:schemeClr val="dk1"/>
          </a:fontRef>
        </p:style>
        <p:txBody>
          <a:bodyPr wrap="square">
            <a:spAutoFit/>
          </a:bodyPr>
          <a:lstStyle/>
          <a:p>
            <a:pPr algn="ctr"/>
            <a:endParaRPr lang="ru-RU"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a:r>
              <a:rPr lang="ru-RU"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Гражданский </a:t>
            </a:r>
            <a:r>
              <a:rPr 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служащий в связи с осуществлением контроля за его расходами, а также за расходами его супруги (супруга) и несовершеннолетних детей вправе</a:t>
            </a:r>
            <a:r>
              <a:rPr lang="ru-RU" sz="2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pPr algn="ctr"/>
            <a:endParaRPr lang="ru-RU"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just"/>
            <a:r>
              <a:rPr lang="ru-RU" sz="2000" dirty="0">
                <a:solidFill>
                  <a:srgbClr val="FF0000"/>
                </a:solidFill>
                <a:latin typeface="Arial" panose="020B0604020202020204" pitchFamily="34" charset="0"/>
                <a:cs typeface="Arial" panose="020B0604020202020204" pitchFamily="34" charset="0"/>
              </a:rPr>
              <a:t>1)</a:t>
            </a:r>
            <a:r>
              <a:rPr lang="ru-RU" sz="2000" dirty="0">
                <a:solidFill>
                  <a:srgbClr val="002060"/>
                </a:solidFill>
                <a:latin typeface="Arial" panose="020B0604020202020204" pitchFamily="34" charset="0"/>
                <a:cs typeface="Arial" panose="020B0604020202020204" pitchFamily="34" charset="0"/>
              </a:rPr>
              <a:t> давать пояснения в письменной </a:t>
            </a:r>
            <a:r>
              <a:rPr lang="ru-RU" sz="2000" dirty="0" smtClean="0">
                <a:solidFill>
                  <a:srgbClr val="002060"/>
                </a:solidFill>
                <a:latin typeface="Arial" panose="020B0604020202020204" pitchFamily="34" charset="0"/>
                <a:cs typeface="Arial" panose="020B0604020202020204" pitchFamily="34" charset="0"/>
              </a:rPr>
              <a:t>форме в </a:t>
            </a:r>
            <a:r>
              <a:rPr lang="ru-RU" sz="2000" dirty="0">
                <a:solidFill>
                  <a:srgbClr val="002060"/>
                </a:solidFill>
                <a:latin typeface="Arial" panose="020B0604020202020204" pitchFamily="34" charset="0"/>
                <a:cs typeface="Arial" panose="020B0604020202020204" pitchFamily="34" charset="0"/>
              </a:rPr>
              <a:t>связи с истребованием сведений (о доходах, расходах, об источниках получения средств, за счет которых совершена </a:t>
            </a:r>
            <a:r>
              <a:rPr lang="ru-RU" sz="2000" dirty="0" smtClean="0">
                <a:solidFill>
                  <a:srgbClr val="002060"/>
                </a:solidFill>
                <a:latin typeface="Arial" panose="020B0604020202020204" pitchFamily="34" charset="0"/>
                <a:cs typeface="Arial" panose="020B0604020202020204" pitchFamily="34" charset="0"/>
              </a:rPr>
              <a:t>сделка)</a:t>
            </a:r>
            <a:endParaRPr lang="ru-RU" sz="2000" dirty="0">
              <a:solidFill>
                <a:srgbClr val="002060"/>
              </a:solidFill>
              <a:latin typeface="Arial" panose="020B0604020202020204" pitchFamily="34" charset="0"/>
              <a:cs typeface="Arial" panose="020B0604020202020204" pitchFamily="34" charset="0"/>
            </a:endParaRPr>
          </a:p>
          <a:p>
            <a:pPr algn="just"/>
            <a:r>
              <a:rPr lang="ru-RU" sz="2000" dirty="0">
                <a:solidFill>
                  <a:srgbClr val="FF0000"/>
                </a:solidFill>
                <a:latin typeface="Arial" panose="020B0604020202020204" pitchFamily="34" charset="0"/>
                <a:cs typeface="Arial" panose="020B0604020202020204" pitchFamily="34" charset="0"/>
              </a:rPr>
              <a:t>2)</a:t>
            </a:r>
            <a:r>
              <a:rPr lang="ru-RU" sz="2000" dirty="0">
                <a:solidFill>
                  <a:srgbClr val="002060"/>
                </a:solidFill>
                <a:latin typeface="Arial" panose="020B0604020202020204" pitchFamily="34" charset="0"/>
                <a:cs typeface="Arial" panose="020B0604020202020204" pitchFamily="34" charset="0"/>
              </a:rPr>
              <a:t> представлять дополнительные материалы и давать по ним пояснения в письменной форме;</a:t>
            </a:r>
          </a:p>
          <a:p>
            <a:pPr algn="just"/>
            <a:r>
              <a:rPr lang="ru-RU" sz="2000" dirty="0">
                <a:solidFill>
                  <a:srgbClr val="FF0000"/>
                </a:solidFill>
                <a:latin typeface="Arial" panose="020B0604020202020204" pitchFamily="34" charset="0"/>
                <a:cs typeface="Arial" panose="020B0604020202020204" pitchFamily="34" charset="0"/>
              </a:rPr>
              <a:t>3)</a:t>
            </a:r>
            <a:r>
              <a:rPr lang="ru-RU" sz="2000" dirty="0">
                <a:solidFill>
                  <a:srgbClr val="002060"/>
                </a:solidFill>
                <a:latin typeface="Arial" panose="020B0604020202020204" pitchFamily="34" charset="0"/>
                <a:cs typeface="Arial" panose="020B0604020202020204" pitchFamily="34" charset="0"/>
              </a:rPr>
              <a:t> обращаться с ходатайством в орган или к должностному лицу, ответственному за профилактику коррупционных и иных правонарушений, о проведении с ним беседы по вопросам, связанным с осуществлением контроля за его расходами, а также за расходами его супруги (супруга) и несовершеннолетних детей. </a:t>
            </a:r>
            <a:endParaRPr lang="ru-RU" sz="2000" dirty="0" smtClean="0">
              <a:solidFill>
                <a:srgbClr val="002060"/>
              </a:solidFill>
              <a:latin typeface="Arial" panose="020B0604020202020204" pitchFamily="34" charset="0"/>
              <a:cs typeface="Arial" panose="020B0604020202020204" pitchFamily="34" charset="0"/>
            </a:endParaRPr>
          </a:p>
          <a:p>
            <a:pPr algn="just"/>
            <a:endParaRPr lang="ru-RU" sz="2000" dirty="0">
              <a:solidFill>
                <a:srgbClr val="002060"/>
              </a:solidFill>
              <a:latin typeface="Arial" panose="020B0604020202020204" pitchFamily="34" charset="0"/>
              <a:cs typeface="Arial" panose="020B0604020202020204" pitchFamily="34" charset="0"/>
            </a:endParaRPr>
          </a:p>
          <a:p>
            <a:pPr algn="just"/>
            <a:r>
              <a:rPr lang="ru-RU" sz="2000" dirty="0" smtClean="0">
                <a:solidFill>
                  <a:srgbClr val="002060"/>
                </a:solidFill>
                <a:latin typeface="Arial" panose="020B0604020202020204" pitchFamily="34" charset="0"/>
                <a:cs typeface="Arial" panose="020B0604020202020204" pitchFamily="34" charset="0"/>
              </a:rPr>
              <a:t>Ходатайство </a:t>
            </a:r>
            <a:r>
              <a:rPr lang="ru-RU" sz="2000" dirty="0">
                <a:solidFill>
                  <a:srgbClr val="002060"/>
                </a:solidFill>
                <a:latin typeface="Arial" panose="020B0604020202020204" pitchFamily="34" charset="0"/>
                <a:cs typeface="Arial" panose="020B0604020202020204" pitchFamily="34" charset="0"/>
              </a:rPr>
              <a:t>подлежит обязательному удовлетворению</a:t>
            </a:r>
            <a:r>
              <a:rPr lang="ru-RU" sz="2000" dirty="0" smtClean="0">
                <a:solidFill>
                  <a:srgbClr val="002060"/>
                </a:solidFill>
                <a:latin typeface="Arial" panose="020B0604020202020204" pitchFamily="34" charset="0"/>
                <a:cs typeface="Arial" panose="020B0604020202020204" pitchFamily="34" charset="0"/>
              </a:rPr>
              <a:t>.</a:t>
            </a:r>
            <a:endParaRPr lang="ru-RU" sz="20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82595516"/>
      </p:ext>
    </p:extLst>
  </p:cSld>
  <p:clrMapOvr>
    <a:masterClrMapping/>
  </p:clrMapOvr>
  <p:transition spd="slow">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692696"/>
            <a:ext cx="8424936" cy="5732338"/>
          </a:xfrm>
          <a:prstGeom prst="rect">
            <a:avLst/>
          </a:prstGeom>
          <a:scene3d>
            <a:camera prst="orthographicFront"/>
            <a:lightRig rig="threePt" dir="t"/>
          </a:scene3d>
          <a:sp3d>
            <a:bevelT prst="relaxedInse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Полномочия должностного лица, ответственного </a:t>
            </a:r>
            <a:r>
              <a:rPr lang="ru-RU"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за профилактику коррупционных и иных правонарушений, при осуществлении контроля за расходами гражданского служащего, а также за расходами его супруги (супруга) и несовершеннолетних </a:t>
            </a: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детей</a:t>
            </a:r>
          </a:p>
          <a:p>
            <a:pPr algn="just"/>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обязан: </a:t>
            </a:r>
          </a:p>
          <a:p>
            <a:pPr algn="just">
              <a:spcBef>
                <a:spcPts val="300"/>
              </a:spcBef>
              <a:spcAft>
                <a:spcPts val="0"/>
              </a:spcAft>
            </a:pPr>
            <a:r>
              <a:rPr lang="ru-RU" sz="1600" dirty="0">
                <a:solidFill>
                  <a:srgbClr val="FF0000"/>
                </a:solidFill>
                <a:latin typeface="Arial" panose="020B0604020202020204" pitchFamily="34" charset="0"/>
                <a:ea typeface="Times New Roman"/>
                <a:cs typeface="Arial" panose="020B0604020202020204" pitchFamily="34" charset="0"/>
              </a:rPr>
              <a:t>1)</a:t>
            </a:r>
            <a:r>
              <a:rPr lang="ru-RU" sz="1600" dirty="0">
                <a:latin typeface="Arial" panose="020B0604020202020204" pitchFamily="34" charset="0"/>
                <a:ea typeface="Times New Roman"/>
                <a:cs typeface="Arial" panose="020B0604020202020204" pitchFamily="34" charset="0"/>
              </a:rPr>
              <a:t> </a:t>
            </a:r>
            <a:r>
              <a:rPr lang="ru-RU" sz="1600" dirty="0">
                <a:solidFill>
                  <a:srgbClr val="002060"/>
                </a:solidFill>
                <a:latin typeface="Arial" panose="020B0604020202020204" pitchFamily="34" charset="0"/>
                <a:ea typeface="Times New Roman"/>
                <a:cs typeface="Arial" panose="020B0604020202020204" pitchFamily="34" charset="0"/>
              </a:rPr>
              <a:t>истребовать от гражданского служащего сведения в рамках проверочных мероприятий;</a:t>
            </a:r>
          </a:p>
          <a:p>
            <a:pPr algn="just"/>
            <a:r>
              <a:rPr lang="ru-RU" sz="1600" dirty="0">
                <a:solidFill>
                  <a:srgbClr val="FF0000"/>
                </a:solidFill>
                <a:latin typeface="Arial" panose="020B0604020202020204" pitchFamily="34" charset="0"/>
                <a:ea typeface="Calibri"/>
                <a:cs typeface="Arial" panose="020B0604020202020204" pitchFamily="34" charset="0"/>
              </a:rPr>
              <a:t>2)</a:t>
            </a:r>
            <a:r>
              <a:rPr lang="ru-RU" sz="1600" dirty="0">
                <a:solidFill>
                  <a:srgbClr val="002060"/>
                </a:solidFill>
                <a:latin typeface="Arial" panose="020B0604020202020204" pitchFamily="34" charset="0"/>
                <a:ea typeface="Calibri"/>
                <a:cs typeface="Arial" panose="020B0604020202020204" pitchFamily="34" charset="0"/>
              </a:rPr>
              <a:t> провести с ним беседу в случае поступления ходатайства в соответствии с Федеральным законом о контроле за соответствием расходов сведений о доходах, расходах, об имуществе и обязательствах имущественного характера</a:t>
            </a:r>
            <a:r>
              <a:rPr lang="ru-RU" sz="1600" dirty="0" smtClean="0">
                <a:latin typeface="Arial" panose="020B0604020202020204" pitchFamily="34" charset="0"/>
                <a:ea typeface="Calibri"/>
                <a:cs typeface="Arial" panose="020B0604020202020204" pitchFamily="34" charset="0"/>
              </a:rPr>
              <a:t>.</a:t>
            </a:r>
          </a:p>
          <a:p>
            <a:r>
              <a:rPr lang="ru-RU" b="1"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вправе:</a:t>
            </a:r>
            <a:endPar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just"/>
            <a:r>
              <a:rPr lang="ru-RU" sz="1600" dirty="0" smtClean="0">
                <a:solidFill>
                  <a:srgbClr val="FF0000"/>
                </a:solidFill>
                <a:latin typeface="Arial" panose="020B0604020202020204" pitchFamily="34" charset="0"/>
                <a:cs typeface="Arial" panose="020B0604020202020204" pitchFamily="34" charset="0"/>
              </a:rPr>
              <a:t>1</a:t>
            </a:r>
            <a:r>
              <a:rPr lang="ru-RU" sz="1600" dirty="0">
                <a:solidFill>
                  <a:srgbClr val="FF0000"/>
                </a:solidFill>
                <a:latin typeface="Arial" panose="020B0604020202020204" pitchFamily="34" charset="0"/>
                <a:cs typeface="Arial" panose="020B0604020202020204" pitchFamily="34" charset="0"/>
              </a:rPr>
              <a:t>) </a:t>
            </a:r>
            <a:r>
              <a:rPr lang="ru-RU" sz="1600" dirty="0">
                <a:solidFill>
                  <a:srgbClr val="002060"/>
                </a:solidFill>
                <a:latin typeface="Arial" panose="020B0604020202020204" pitchFamily="34" charset="0"/>
                <a:cs typeface="Arial" panose="020B0604020202020204" pitchFamily="34" charset="0"/>
              </a:rPr>
              <a:t>проводить по своей инициативе беседу с гражданским служащим;</a:t>
            </a:r>
          </a:p>
          <a:p>
            <a:pPr algn="just"/>
            <a:r>
              <a:rPr lang="ru-RU" sz="1600" dirty="0">
                <a:solidFill>
                  <a:srgbClr val="FF0000"/>
                </a:solidFill>
                <a:latin typeface="Arial" panose="020B0604020202020204" pitchFamily="34" charset="0"/>
                <a:cs typeface="Arial" panose="020B0604020202020204" pitchFamily="34" charset="0"/>
              </a:rPr>
              <a:t>2) </a:t>
            </a:r>
            <a:r>
              <a:rPr lang="ru-RU" sz="1600" dirty="0">
                <a:solidFill>
                  <a:srgbClr val="002060"/>
                </a:solidFill>
                <a:latin typeface="Arial" panose="020B0604020202020204" pitchFamily="34" charset="0"/>
                <a:cs typeface="Arial" panose="020B0604020202020204" pitchFamily="34" charset="0"/>
              </a:rPr>
              <a:t>изучать поступившие от гражданского служащего дополнительные материалы;</a:t>
            </a:r>
          </a:p>
          <a:p>
            <a:pPr algn="just"/>
            <a:r>
              <a:rPr lang="ru-RU" sz="1600" dirty="0">
                <a:solidFill>
                  <a:srgbClr val="FF0000"/>
                </a:solidFill>
                <a:latin typeface="Arial" panose="020B0604020202020204" pitchFamily="34" charset="0"/>
                <a:cs typeface="Arial" panose="020B0604020202020204" pitchFamily="34" charset="0"/>
              </a:rPr>
              <a:t>3) </a:t>
            </a:r>
            <a:r>
              <a:rPr lang="ru-RU" sz="1600" dirty="0">
                <a:solidFill>
                  <a:srgbClr val="002060"/>
                </a:solidFill>
                <a:latin typeface="Arial" panose="020B0604020202020204" pitchFamily="34" charset="0"/>
                <a:cs typeface="Arial" panose="020B0604020202020204" pitchFamily="34" charset="0"/>
              </a:rPr>
              <a:t>получать от гражданского служащего пояснения по представленным им сведениям и материалам;</a:t>
            </a:r>
          </a:p>
          <a:p>
            <a:pPr algn="just"/>
            <a:r>
              <a:rPr lang="ru-RU" sz="1600" dirty="0">
                <a:solidFill>
                  <a:srgbClr val="FF0000"/>
                </a:solidFill>
                <a:latin typeface="Arial" panose="020B0604020202020204" pitchFamily="34" charset="0"/>
                <a:cs typeface="Arial" panose="020B0604020202020204" pitchFamily="34" charset="0"/>
              </a:rPr>
              <a:t>4) </a:t>
            </a:r>
            <a:r>
              <a:rPr lang="ru-RU" sz="1600" dirty="0">
                <a:solidFill>
                  <a:srgbClr val="002060"/>
                </a:solidFill>
                <a:latin typeface="Arial" panose="020B0604020202020204" pitchFamily="34" charset="0"/>
                <a:cs typeface="Arial" panose="020B0604020202020204" pitchFamily="34" charset="0"/>
              </a:rPr>
              <a:t>направлять в установленном порядке запросы в органы прокуратуры, иные государственные органы, территориальные органы исполнительной власти, органы местного самоуправления, общественные объединения и иные организации об имеющейся у них информации о доходах, расходах, об имуществе и обязательствах имущественного характера гражданского служащего, его супруги (супруга) и несовершеннолетних детей, а также об источниках получения расходуемых средств;</a:t>
            </a:r>
          </a:p>
          <a:p>
            <a:pPr algn="just"/>
            <a:r>
              <a:rPr lang="ru-RU" sz="1600" dirty="0">
                <a:solidFill>
                  <a:srgbClr val="FF0000"/>
                </a:solidFill>
                <a:latin typeface="Arial" panose="020B0604020202020204" pitchFamily="34" charset="0"/>
                <a:cs typeface="Arial" panose="020B0604020202020204" pitchFamily="34" charset="0"/>
              </a:rPr>
              <a:t>5) </a:t>
            </a:r>
            <a:r>
              <a:rPr lang="ru-RU" sz="1600" dirty="0">
                <a:solidFill>
                  <a:srgbClr val="002060"/>
                </a:solidFill>
                <a:latin typeface="Arial" panose="020B0604020202020204" pitchFamily="34" charset="0"/>
                <a:cs typeface="Arial" panose="020B0604020202020204" pitchFamily="34" charset="0"/>
              </a:rPr>
              <a:t>наводить справки у физических лиц и получать от них с их согласия информацию.</a:t>
            </a:r>
          </a:p>
        </p:txBody>
      </p:sp>
    </p:spTree>
    <p:extLst>
      <p:ext uri="{BB962C8B-B14F-4D97-AF65-F5344CB8AC3E}">
        <p14:creationId xmlns:p14="http://schemas.microsoft.com/office/powerpoint/2010/main" val="1075343642"/>
      </p:ext>
    </p:extLst>
  </p:cSld>
  <p:clrMapOvr>
    <a:masterClrMapping/>
  </p:clrMapOvr>
  <p:transition spd="slow">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7544" y="1844824"/>
            <a:ext cx="8208912" cy="3456384"/>
          </a:xfrm>
          <a:prstGeom prst="rect">
            <a:avLst/>
          </a:prstGeom>
          <a:ln>
            <a:solidFill>
              <a:schemeClr val="accent6">
                <a:lumMod val="50000"/>
              </a:schemeClr>
            </a:solidFill>
          </a:ln>
          <a:scene3d>
            <a:camera prst="orthographicFront"/>
            <a:lightRig rig="threePt" dir="t"/>
          </a:scene3d>
          <a:sp3d>
            <a:bevelT prst="relaxedInset"/>
          </a:sp3d>
        </p:spPr>
        <p:style>
          <a:lnRef idx="1">
            <a:schemeClr val="accent6"/>
          </a:lnRef>
          <a:fillRef idx="2">
            <a:schemeClr val="accent6"/>
          </a:fillRef>
          <a:effectRef idx="1">
            <a:schemeClr val="accent6"/>
          </a:effectRef>
          <a:fontRef idx="minor">
            <a:schemeClr val="dk1"/>
          </a:fontRef>
        </p:style>
        <p:txBody>
          <a:bodyPr rtlCol="0" anchor="ctr"/>
          <a:lstStyle/>
          <a:p>
            <a:pPr algn="just">
              <a:spcAft>
                <a:spcPts val="600"/>
              </a:spcAft>
            </a:pPr>
            <a:r>
              <a:rPr lang="ru-RU" b="1" dirty="0">
                <a:solidFill>
                  <a:srgbClr val="FF0000"/>
                </a:solidFill>
              </a:rPr>
              <a:t>Невыполнение гражданским служащим обязанности ежегодно предоставлять сведения о своих расходах, а также о расходах своих супруги (супруга) и несовершеннолетних детей по каждой сделке</a:t>
            </a:r>
            <a:r>
              <a:rPr lang="ru-RU" b="1" dirty="0">
                <a:solidFill>
                  <a:schemeClr val="tx1"/>
                </a:solidFill>
              </a:rPr>
              <a:t> по приобретению земельного участка, другого объекта недвижимости, транспортного средства, ценных бумаг, акций (долей участия, паев в уставных (складочных) капиталах организаций), совершенной им, его супругой (супругом) и (или) несовершеннолетними детьми в течение календарного года, предшествующего году представления сведений (далее - отчетный период), </a:t>
            </a:r>
            <a:r>
              <a:rPr lang="ru-RU" b="1" dirty="0">
                <a:solidFill>
                  <a:srgbClr val="FF0000"/>
                </a:solidFill>
              </a:rPr>
              <a:t>если общая сумма таких сделок превышает общий доход данного лица и его супруги (супруга) за три последних года,</a:t>
            </a:r>
            <a:r>
              <a:rPr lang="ru-RU" b="1" dirty="0">
                <a:solidFill>
                  <a:schemeClr val="tx1"/>
                </a:solidFill>
              </a:rPr>
              <a:t> предшествующих отчетному периоду, и об источниках получения средств, за счет которых совершены эти сделки, </a:t>
            </a:r>
            <a:r>
              <a:rPr lang="ru-RU" b="1" dirty="0">
                <a:solidFill>
                  <a:srgbClr val="FF0000"/>
                </a:solidFill>
              </a:rPr>
              <a:t>является правонарушением.</a:t>
            </a:r>
          </a:p>
        </p:txBody>
      </p:sp>
      <p:sp>
        <p:nvSpPr>
          <p:cNvPr id="2" name="Заголовок 1"/>
          <p:cNvSpPr>
            <a:spLocks noGrp="1"/>
          </p:cNvSpPr>
          <p:nvPr>
            <p:ph type="title"/>
          </p:nvPr>
        </p:nvSpPr>
        <p:spPr>
          <a:xfrm>
            <a:off x="539552" y="476672"/>
            <a:ext cx="8229600" cy="1080120"/>
          </a:xfrm>
        </p:spPr>
        <p:style>
          <a:lnRef idx="1">
            <a:schemeClr val="accent5"/>
          </a:lnRef>
          <a:fillRef idx="2">
            <a:schemeClr val="accent5"/>
          </a:fillRef>
          <a:effectRef idx="1">
            <a:schemeClr val="accent5"/>
          </a:effectRef>
          <a:fontRef idx="minor">
            <a:schemeClr val="dk1"/>
          </a:fontRef>
        </p:style>
        <p:txBody>
          <a:bodyPr>
            <a:noAutofit/>
          </a:bodyPr>
          <a:lstStyle/>
          <a:p>
            <a:r>
              <a:rPr lang="ru-RU" sz="2400" b="1" dirty="0" smtClean="0">
                <a:solidFill>
                  <a:srgbClr val="FF0000"/>
                </a:solidFill>
              </a:rPr>
              <a:t>Ответственность гражданского служащего</a:t>
            </a:r>
            <a:br>
              <a:rPr lang="ru-RU" sz="2400" b="1" dirty="0" smtClean="0">
                <a:solidFill>
                  <a:srgbClr val="FF0000"/>
                </a:solidFill>
              </a:rPr>
            </a:br>
            <a:r>
              <a:rPr lang="ru-RU" sz="2400" b="1" i="1" dirty="0" smtClean="0">
                <a:solidFill>
                  <a:srgbClr val="FF0000"/>
                </a:solidFill>
              </a:rPr>
              <a:t>(статья 16 Федерального </a:t>
            </a:r>
            <a:r>
              <a:rPr lang="ru-RU" sz="2400" b="1" i="1" dirty="0">
                <a:solidFill>
                  <a:srgbClr val="FF0000"/>
                </a:solidFill>
              </a:rPr>
              <a:t>закона о контроле за соответствием расходов </a:t>
            </a:r>
            <a:r>
              <a:rPr lang="ru-RU" sz="2400" b="1" i="1" dirty="0" smtClean="0">
                <a:solidFill>
                  <a:srgbClr val="FF0000"/>
                </a:solidFill>
              </a:rPr>
              <a:t>)</a:t>
            </a:r>
            <a:r>
              <a:rPr lang="ru-RU" sz="2400" b="1" dirty="0" smtClean="0"/>
              <a:t> </a:t>
            </a:r>
            <a:endParaRPr lang="ru-RU" sz="2400" dirty="0">
              <a:latin typeface="Arial" panose="020B0604020202020204" pitchFamily="34" charset="0"/>
              <a:cs typeface="Arial" panose="020B0604020202020204" pitchFamily="34" charset="0"/>
            </a:endParaRPr>
          </a:p>
        </p:txBody>
      </p:sp>
      <p:sp>
        <p:nvSpPr>
          <p:cNvPr id="3" name="Скругленный прямоугольник 2"/>
          <p:cNvSpPr/>
          <p:nvPr/>
        </p:nvSpPr>
        <p:spPr>
          <a:xfrm>
            <a:off x="971599" y="5516495"/>
            <a:ext cx="7344817" cy="936104"/>
          </a:xfrm>
          <a:prstGeom prst="roundRect">
            <a:avLst/>
          </a:prstGeom>
          <a:ln>
            <a:solidFill>
              <a:srgbClr val="00B050"/>
            </a:solidFill>
          </a:ln>
          <a:scene3d>
            <a:camera prst="orthographicFront"/>
            <a:lightRig rig="threePt" dir="t"/>
          </a:scene3d>
          <a:sp3d>
            <a:bevelT w="101600" prst="riblet"/>
          </a:sp3d>
        </p:spPr>
        <p:style>
          <a:lnRef idx="1">
            <a:schemeClr val="accent4"/>
          </a:lnRef>
          <a:fillRef idx="2">
            <a:schemeClr val="accent4"/>
          </a:fillRef>
          <a:effectRef idx="1">
            <a:schemeClr val="accent4"/>
          </a:effectRef>
          <a:fontRef idx="minor">
            <a:schemeClr val="dk1"/>
          </a:fontRef>
        </p:style>
        <p:txBody>
          <a:bodyPr rtlCol="0" anchor="ctr"/>
          <a:lstStyle/>
          <a:p>
            <a:pPr algn="ctr"/>
            <a:r>
              <a:rPr lang="ru-RU" b="1" dirty="0">
                <a:solidFill>
                  <a:srgbClr val="FF0000"/>
                </a:solidFill>
                <a:effectLst>
                  <a:outerShdw blurRad="38100" dist="38100" dir="2700000" algn="tl">
                    <a:srgbClr val="000000">
                      <a:alpha val="43137"/>
                    </a:srgbClr>
                  </a:outerShdw>
                </a:effectLst>
              </a:rPr>
              <a:t>Гражданский служащий, совершивший правонарушение,</a:t>
            </a:r>
            <a:r>
              <a:rPr lang="ru-RU" b="1" dirty="0">
                <a:solidFill>
                  <a:srgbClr val="002060"/>
                </a:solidFill>
                <a:effectLst>
                  <a:outerShdw blurRad="38100" dist="38100" dir="2700000" algn="tl">
                    <a:srgbClr val="000000">
                      <a:alpha val="43137"/>
                    </a:srgbClr>
                  </a:outerShdw>
                </a:effectLst>
              </a:rPr>
              <a:t> </a:t>
            </a:r>
            <a:r>
              <a:rPr lang="ru-RU" b="1" dirty="0">
                <a:solidFill>
                  <a:srgbClr val="FF0000"/>
                </a:solidFill>
                <a:effectLst>
                  <a:outerShdw blurRad="38100" dist="38100" dir="2700000" algn="tl">
                    <a:srgbClr val="000000">
                      <a:alpha val="43137"/>
                    </a:srgbClr>
                  </a:outerShdw>
                </a:effectLst>
              </a:rPr>
              <a:t>подлежит</a:t>
            </a:r>
            <a:r>
              <a:rPr lang="ru-RU" b="1" dirty="0">
                <a:solidFill>
                  <a:srgbClr val="002060"/>
                </a:solidFill>
                <a:effectLst>
                  <a:outerShdw blurRad="38100" dist="38100" dir="2700000" algn="tl">
                    <a:srgbClr val="000000">
                      <a:alpha val="43137"/>
                    </a:srgbClr>
                  </a:outerShdw>
                </a:effectLst>
              </a:rPr>
              <a:t> в установленном порядке </a:t>
            </a:r>
            <a:r>
              <a:rPr lang="ru-RU" b="1" dirty="0">
                <a:solidFill>
                  <a:srgbClr val="FF0000"/>
                </a:solidFill>
                <a:effectLst>
                  <a:outerShdw blurRad="38100" dist="38100" dir="2700000" algn="tl">
                    <a:srgbClr val="000000">
                      <a:alpha val="43137"/>
                    </a:srgbClr>
                  </a:outerShdw>
                </a:effectLst>
              </a:rPr>
              <a:t>освобождению от</a:t>
            </a:r>
            <a:r>
              <a:rPr lang="ru-RU" b="1" dirty="0">
                <a:solidFill>
                  <a:srgbClr val="002060"/>
                </a:solidFill>
                <a:effectLst>
                  <a:outerShdw blurRad="38100" dist="38100" dir="2700000" algn="tl">
                    <a:srgbClr val="000000">
                      <a:alpha val="43137"/>
                    </a:srgbClr>
                  </a:outerShdw>
                </a:effectLst>
              </a:rPr>
              <a:t> замещаемой (занимаемой) </a:t>
            </a:r>
            <a:r>
              <a:rPr lang="ru-RU" b="1" dirty="0">
                <a:solidFill>
                  <a:srgbClr val="FF0000"/>
                </a:solidFill>
                <a:effectLst>
                  <a:outerShdw blurRad="38100" dist="38100" dir="2700000" algn="tl">
                    <a:srgbClr val="000000">
                      <a:alpha val="43137"/>
                    </a:srgbClr>
                  </a:outerShdw>
                </a:effectLst>
              </a:rPr>
              <a:t>должности</a:t>
            </a:r>
            <a:r>
              <a:rPr lang="ru-RU" b="1" dirty="0">
                <a:solidFill>
                  <a:srgbClr val="002060"/>
                </a:solidFill>
                <a:effectLst>
                  <a:outerShdw blurRad="38100" dist="38100" dir="2700000" algn="tl">
                    <a:srgbClr val="000000">
                      <a:alpha val="43137"/>
                    </a:srgbClr>
                  </a:outerShdw>
                </a:effectLst>
              </a:rPr>
              <a:t>, </a:t>
            </a:r>
            <a:r>
              <a:rPr lang="ru-RU" b="1" dirty="0">
                <a:solidFill>
                  <a:srgbClr val="FF0000"/>
                </a:solidFill>
                <a:effectLst>
                  <a:outerShdw blurRad="38100" dist="38100" dir="2700000" algn="tl">
                    <a:srgbClr val="000000">
                      <a:alpha val="43137"/>
                    </a:srgbClr>
                  </a:outerShdw>
                </a:effectLst>
              </a:rPr>
              <a:t>увольнению </a:t>
            </a:r>
            <a:r>
              <a:rPr lang="ru-RU" b="1" dirty="0">
                <a:solidFill>
                  <a:srgbClr val="002060"/>
                </a:solidFill>
                <a:effectLst>
                  <a:outerShdw blurRad="38100" dist="38100" dir="2700000" algn="tl">
                    <a:srgbClr val="000000">
                      <a:alpha val="43137"/>
                    </a:srgbClr>
                  </a:outerShdw>
                </a:effectLst>
              </a:rPr>
              <a:t>с государственной </a:t>
            </a:r>
            <a:r>
              <a:rPr lang="ru-RU" b="1" dirty="0" smtClean="0">
                <a:solidFill>
                  <a:srgbClr val="002060"/>
                </a:solidFill>
                <a:effectLst>
                  <a:outerShdw blurRad="38100" dist="38100" dir="2700000" algn="tl">
                    <a:srgbClr val="000000">
                      <a:alpha val="43137"/>
                    </a:srgbClr>
                  </a:outerShdw>
                </a:effectLst>
              </a:rPr>
              <a:t>службы</a:t>
            </a:r>
            <a:r>
              <a:rPr lang="ru-RU" b="1" dirty="0">
                <a:solidFill>
                  <a:srgbClr val="002060"/>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28557581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899592" y="1052736"/>
            <a:ext cx="7408333" cy="4752527"/>
          </a:xfrm>
          <a:scene3d>
            <a:camera prst="orthographicFront"/>
            <a:lightRig rig="threePt" dir="t"/>
          </a:scene3d>
          <a:sp3d>
            <a:bevelT prst="slope"/>
          </a:sp3d>
        </p:spPr>
        <p:style>
          <a:lnRef idx="1">
            <a:schemeClr val="accent3"/>
          </a:lnRef>
          <a:fillRef idx="2">
            <a:schemeClr val="accent3"/>
          </a:fillRef>
          <a:effectRef idx="1">
            <a:schemeClr val="accent3"/>
          </a:effectRef>
          <a:fontRef idx="minor">
            <a:schemeClr val="dk1"/>
          </a:fontRef>
        </p:style>
        <p:txBody>
          <a:bodyPr>
            <a:normAutofit/>
          </a:bodyPr>
          <a:lstStyle/>
          <a:p>
            <a:pPr marL="0" indent="447675" algn="just">
              <a:buNone/>
            </a:pPr>
            <a:r>
              <a:rPr lang="ru-RU"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Сведения</a:t>
            </a:r>
            <a:r>
              <a:rPr lang="ru-RU"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u-RU" b="1" dirty="0">
                <a:solidFill>
                  <a:srgbClr val="FF3F3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 </a:t>
            </a:r>
            <a:r>
              <a:rPr lang="ru-RU" b="1" dirty="0" smtClean="0">
                <a:solidFill>
                  <a:srgbClr val="FF3F3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расходах </a:t>
            </a: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представляются </a:t>
            </a:r>
            <a:r>
              <a:rPr lang="ru-RU" b="1" dirty="0" smtClean="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одновременно со сведениями о доходах, имуществе и обязательствах имущественного характера </a:t>
            </a:r>
            <a:r>
              <a:rPr lang="ru-RU"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u-RU"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представителю </a:t>
            </a:r>
            <a:r>
              <a:rPr lang="ru-RU"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нанимателя </a:t>
            </a: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ежегодно </a:t>
            </a:r>
            <a:r>
              <a:rPr lang="ru-RU"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не позднее 30 </a:t>
            </a: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апреля </a:t>
            </a:r>
            <a:r>
              <a:rPr lang="ru-RU"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года</a:t>
            </a:r>
            <a:r>
              <a:rPr lang="ru-RU"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u-RU"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следующего </a:t>
            </a:r>
            <a:r>
              <a:rPr lang="ru-RU"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за отчетным</a:t>
            </a:r>
            <a:r>
              <a:rPr lang="ru-RU"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pPr marL="0" indent="447675" algn="just">
              <a:buNone/>
            </a:pPr>
            <a:endParaRPr lang="ru-RU"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0" indent="447675" algn="just">
              <a:buNone/>
            </a:pPr>
            <a:r>
              <a:rPr lang="ru-RU"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Если в последний день срока представления сведений приходится на нерабочий день, то </a:t>
            </a: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сведения представляются в последний рабочий день.</a:t>
            </a:r>
          </a:p>
          <a:p>
            <a:pPr marL="0" indent="0" algn="ctr">
              <a:buNone/>
            </a:pPr>
            <a:endParaRPr lang="ru-RU"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2510986"/>
      </p:ext>
    </p:extLst>
  </p:cSld>
  <p:clrMapOvr>
    <a:masterClrMapping/>
  </p:clrMapOvr>
  <p:transition spd="slow">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11560" y="1052736"/>
            <a:ext cx="8064896" cy="4608512"/>
          </a:xfrm>
          <a:prstGeom prst="rect">
            <a:avLst/>
          </a:prstGeom>
          <a:ln/>
          <a:scene3d>
            <a:camera prst="orthographicFront"/>
            <a:lightRig rig="threePt" dir="t"/>
          </a:scene3d>
          <a:sp3d>
            <a:bevelT w="152400" h="50800" prst="softRound"/>
          </a:sp3d>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2800" b="1" dirty="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Форма справки</a:t>
            </a:r>
            <a:r>
              <a:rPr lang="ru-RU" sz="2800" b="1" dirty="0">
                <a:solidFill>
                  <a:schemeClr val="tx1"/>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 о доходах, расходах, </a:t>
            </a:r>
            <a:endParaRPr lang="ru-RU" sz="2800" b="1" dirty="0" smtClean="0">
              <a:solidFill>
                <a:schemeClr val="tx1"/>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pPr algn="ctr"/>
            <a:r>
              <a:rPr lang="ru-RU" sz="2800" b="1" dirty="0" smtClean="0">
                <a:solidFill>
                  <a:schemeClr val="tx1"/>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об </a:t>
            </a:r>
            <a:r>
              <a:rPr lang="ru-RU" sz="2800" b="1" dirty="0">
                <a:solidFill>
                  <a:schemeClr val="tx1"/>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имуществе и обязательствах </a:t>
            </a:r>
            <a:endParaRPr lang="ru-RU" sz="2800" b="1" dirty="0" smtClean="0">
              <a:solidFill>
                <a:schemeClr val="tx1"/>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pPr algn="ctr"/>
            <a:r>
              <a:rPr lang="ru-RU" sz="2800" b="1" dirty="0" smtClean="0">
                <a:solidFill>
                  <a:schemeClr val="tx1"/>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имущественного </a:t>
            </a:r>
            <a:r>
              <a:rPr lang="ru-RU" sz="2800" b="1" dirty="0">
                <a:solidFill>
                  <a:schemeClr val="tx1"/>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характера, </a:t>
            </a:r>
            <a:endParaRPr lang="ru-RU" sz="2800" b="1" dirty="0" smtClean="0">
              <a:solidFill>
                <a:schemeClr val="tx1"/>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pPr algn="ctr"/>
            <a:r>
              <a:rPr lang="ru-RU" sz="2800" b="1" dirty="0" smtClean="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утверждена</a:t>
            </a:r>
            <a:r>
              <a:rPr lang="ru-RU" sz="2800" b="1" dirty="0" smtClean="0">
                <a:solidFill>
                  <a:schemeClr val="tx1"/>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 </a:t>
            </a:r>
            <a:r>
              <a:rPr lang="ru-RU" sz="2800" b="1" dirty="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Указом</a:t>
            </a:r>
            <a:r>
              <a:rPr lang="ru-RU" sz="2800" b="1" dirty="0">
                <a:solidFill>
                  <a:schemeClr val="tx1"/>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 </a:t>
            </a:r>
            <a:r>
              <a:rPr lang="ru-RU" sz="2800" b="1" dirty="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Президента Российской Федерации</a:t>
            </a:r>
            <a:r>
              <a:rPr lang="ru-RU" sz="2800" b="1" dirty="0">
                <a:solidFill>
                  <a:schemeClr val="tx1"/>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 </a:t>
            </a:r>
            <a:r>
              <a:rPr lang="ru-RU" sz="2800" b="1" dirty="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от 23 июня 2014 года № </a:t>
            </a:r>
            <a:r>
              <a:rPr lang="ru-RU" sz="2800" b="1" dirty="0" smtClean="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460</a:t>
            </a:r>
          </a:p>
          <a:p>
            <a:pPr algn="ctr"/>
            <a:r>
              <a:rPr lang="ru-RU" sz="2800" b="1" i="1" dirty="0" smtClean="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(изм. от 19.09.2017 № 431)</a:t>
            </a:r>
            <a:r>
              <a:rPr lang="ru-RU" sz="2800" b="1" dirty="0" smtClean="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 </a:t>
            </a:r>
            <a:endParaRPr lang="ru-RU" sz="2800" dirty="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endParaRPr>
          </a:p>
          <a:p>
            <a:pPr algn="ctr"/>
            <a:r>
              <a:rPr lang="ru-RU" sz="2400" dirty="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 </a:t>
            </a:r>
          </a:p>
        </p:txBody>
      </p:sp>
    </p:spTree>
    <p:extLst>
      <p:ext uri="{BB962C8B-B14F-4D97-AF65-F5344CB8AC3E}">
        <p14:creationId xmlns:p14="http://schemas.microsoft.com/office/powerpoint/2010/main" val="2168136416"/>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843102" y="1191360"/>
            <a:ext cx="5969399" cy="3139321"/>
          </a:xfrm>
          <a:prstGeom prst="rect">
            <a:avLst/>
          </a:prstGeom>
          <a:solidFill>
            <a:schemeClr val="accent4">
              <a:lumMod val="40000"/>
              <a:lumOff val="60000"/>
            </a:schemeClr>
          </a:solidFill>
          <a:ln>
            <a:solidFill>
              <a:schemeClr val="accent3">
                <a:lumMod val="75000"/>
              </a:schemeClr>
            </a:solidFill>
          </a:ln>
          <a:scene3d>
            <a:camera prst="orthographicFront"/>
            <a:lightRig rig="threePt" dir="t"/>
          </a:scene3d>
          <a:sp3d>
            <a:bevelT prst="relaxedInset"/>
          </a:sp3d>
        </p:spPr>
        <p:txBody>
          <a:bodyPr wrap="square" rtlCol="0">
            <a:spAutoFit/>
          </a:bodyPr>
          <a:lstStyle/>
          <a:p>
            <a:pPr algn="ct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ea typeface="Arial Unicode MS" panose="020B0604020202020204" pitchFamily="34" charset="-128"/>
                <a:cs typeface="Arial" panose="020B0604020202020204" pitchFamily="34" charset="0"/>
              </a:rPr>
              <a:t>гражданский служащий Свердловской области</a:t>
            </a:r>
          </a:p>
          <a:p>
            <a:pPr algn="ct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ea typeface="Arial Unicode MS" panose="020B0604020202020204" pitchFamily="34" charset="-128"/>
                <a:cs typeface="Arial" panose="020B0604020202020204" pitchFamily="34" charset="0"/>
              </a:rPr>
              <a:t>в </a:t>
            </a:r>
            <a:r>
              <a:rPr lang="ru-RU" b="1" dirty="0">
                <a:solidFill>
                  <a:srgbClr val="FF0000"/>
                </a:solidFill>
                <a:effectLst>
                  <a:outerShdw blurRad="38100" dist="38100" dir="2700000" algn="tl">
                    <a:srgbClr val="000000">
                      <a:alpha val="43137"/>
                    </a:srgbClr>
                  </a:outerShdw>
                </a:effectLst>
                <a:latin typeface="Arial" panose="020B0604020202020204" pitchFamily="34" charset="0"/>
                <a:ea typeface="Arial Unicode MS" panose="020B0604020202020204" pitchFamily="34" charset="-128"/>
                <a:cs typeface="Arial" panose="020B0604020202020204" pitchFamily="34" charset="0"/>
              </a:rPr>
              <a:t>течение одного месяца </a:t>
            </a:r>
            <a:r>
              <a:rPr lang="ru-RU" b="1" dirty="0">
                <a:solidFill>
                  <a:srgbClr val="002060"/>
                </a:solidFill>
                <a:latin typeface="Arial" panose="020B0604020202020204" pitchFamily="34" charset="0"/>
                <a:ea typeface="Arial Unicode MS" panose="020B0604020202020204" pitchFamily="34" charset="-128"/>
                <a:cs typeface="Arial" panose="020B0604020202020204" pitchFamily="34" charset="0"/>
              </a:rPr>
              <a:t>после окончания срока для предоставления </a:t>
            </a:r>
            <a:r>
              <a:rPr lang="ru-RU" b="1" dirty="0" smtClean="0">
                <a:solidFill>
                  <a:srgbClr val="002060"/>
                </a:solidFill>
                <a:latin typeface="Arial" panose="020B0604020202020204" pitchFamily="34" charset="0"/>
                <a:ea typeface="Arial Unicode MS" panose="020B0604020202020204" pitchFamily="34" charset="-128"/>
                <a:cs typeface="Arial" panose="020B0604020202020204" pitchFamily="34" charset="0"/>
              </a:rPr>
              <a:t>сведений</a:t>
            </a:r>
          </a:p>
          <a:p>
            <a:pPr algn="ct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ea typeface="Arial Unicode MS" panose="020B0604020202020204" pitchFamily="34" charset="-128"/>
                <a:cs typeface="Arial" panose="020B0604020202020204" pitchFamily="34" charset="0"/>
              </a:rPr>
              <a:t>вправе </a:t>
            </a:r>
            <a:r>
              <a:rPr lang="ru-RU" b="1" dirty="0">
                <a:solidFill>
                  <a:srgbClr val="FF0000"/>
                </a:solidFill>
                <a:effectLst>
                  <a:outerShdw blurRad="38100" dist="38100" dir="2700000" algn="tl">
                    <a:srgbClr val="000000">
                      <a:alpha val="43137"/>
                    </a:srgbClr>
                  </a:outerShdw>
                </a:effectLst>
                <a:latin typeface="Arial" panose="020B0604020202020204" pitchFamily="34" charset="0"/>
                <a:ea typeface="Arial Unicode MS" panose="020B0604020202020204" pitchFamily="34" charset="-128"/>
                <a:cs typeface="Arial" panose="020B0604020202020204" pitchFamily="34" charset="0"/>
              </a:rPr>
              <a:t>представить уточненные </a:t>
            </a: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ea typeface="Arial Unicode MS" panose="020B0604020202020204" pitchFamily="34" charset="-128"/>
                <a:cs typeface="Arial" panose="020B0604020202020204" pitchFamily="34" charset="0"/>
              </a:rPr>
              <a:t>сведения, если</a:t>
            </a:r>
            <a:r>
              <a:rPr lang="ru-RU" dirty="0" smtClean="0">
                <a:solidFill>
                  <a:srgbClr val="FF0000"/>
                </a:solidFill>
                <a:latin typeface="Arial" panose="020B0604020202020204" pitchFamily="34" charset="0"/>
                <a:cs typeface="Arial" panose="020B0604020202020204" pitchFamily="34" charset="0"/>
              </a:rPr>
              <a:t> </a:t>
            </a:r>
            <a:r>
              <a:rPr lang="ru-RU" b="1" dirty="0">
                <a:solidFill>
                  <a:srgbClr val="002060"/>
                </a:solidFill>
                <a:latin typeface="Arial" panose="020B0604020202020204" pitchFamily="34" charset="0"/>
                <a:cs typeface="Arial" panose="020B0604020202020204" pitchFamily="34" charset="0"/>
              </a:rPr>
              <a:t>обнаружил, что </a:t>
            </a:r>
            <a:r>
              <a:rPr lang="ru-RU" b="1" dirty="0" smtClean="0">
                <a:solidFill>
                  <a:srgbClr val="002060"/>
                </a:solidFill>
                <a:latin typeface="Arial" panose="020B0604020202020204" pitchFamily="34" charset="0"/>
                <a:cs typeface="Arial" panose="020B0604020202020204" pitchFamily="34" charset="0"/>
              </a:rPr>
              <a:t>в справке о </a:t>
            </a:r>
            <a:r>
              <a:rPr lang="ru-RU" b="1" dirty="0">
                <a:solidFill>
                  <a:srgbClr val="002060"/>
                </a:solidFill>
                <a:latin typeface="Arial" panose="020B0604020202020204" pitchFamily="34" charset="0"/>
                <a:cs typeface="Arial" panose="020B0604020202020204" pitchFamily="34" charset="0"/>
              </a:rPr>
              <a:t>доходах, расходах, об имуществе и обязательствах имущественного характера не отражены или не полностью отражены какие-либо сведения </a:t>
            </a:r>
            <a:r>
              <a:rPr lang="ru-RU" b="1" dirty="0" smtClean="0">
                <a:solidFill>
                  <a:srgbClr val="002060"/>
                </a:solidFill>
                <a:latin typeface="Arial" panose="020B0604020202020204" pitchFamily="34" charset="0"/>
                <a:cs typeface="Arial" panose="020B0604020202020204" pitchFamily="34" charset="0"/>
              </a:rPr>
              <a:t/>
            </a:r>
            <a:br>
              <a:rPr lang="ru-RU" b="1" dirty="0" smtClean="0">
                <a:solidFill>
                  <a:srgbClr val="002060"/>
                </a:solidFill>
                <a:latin typeface="Arial" panose="020B0604020202020204" pitchFamily="34" charset="0"/>
                <a:cs typeface="Arial" panose="020B0604020202020204" pitchFamily="34" charset="0"/>
              </a:rPr>
            </a:br>
            <a:r>
              <a:rPr lang="ru-RU" b="1" dirty="0" smtClean="0">
                <a:solidFill>
                  <a:srgbClr val="002060"/>
                </a:solidFill>
                <a:latin typeface="Arial" panose="020B0604020202020204" pitchFamily="34" charset="0"/>
                <a:cs typeface="Arial" panose="020B0604020202020204" pitchFamily="34" charset="0"/>
              </a:rPr>
              <a:t>либо </a:t>
            </a:r>
            <a:r>
              <a:rPr lang="ru-RU" b="1" dirty="0">
                <a:solidFill>
                  <a:srgbClr val="002060"/>
                </a:solidFill>
                <a:latin typeface="Arial" panose="020B0604020202020204" pitchFamily="34" charset="0"/>
                <a:cs typeface="Arial" panose="020B0604020202020204" pitchFamily="34" charset="0"/>
              </a:rPr>
              <a:t>имеются </a:t>
            </a:r>
            <a:r>
              <a:rPr lang="ru-RU" b="1" dirty="0" smtClean="0">
                <a:solidFill>
                  <a:srgbClr val="002060"/>
                </a:solidFill>
                <a:latin typeface="Arial" panose="020B0604020202020204" pitchFamily="34" charset="0"/>
                <a:cs typeface="Arial" panose="020B0604020202020204" pitchFamily="34" charset="0"/>
              </a:rPr>
              <a:t>ошибки </a:t>
            </a:r>
            <a:endParaRPr lang="ru-RU" b="1" dirty="0">
              <a:solidFill>
                <a:srgbClr val="002060"/>
              </a:solidFill>
              <a:latin typeface="Arial" panose="020B0604020202020204" pitchFamily="34" charset="0"/>
              <a:cs typeface="Arial" panose="020B0604020202020204" pitchFamily="34" charset="0"/>
            </a:endParaRPr>
          </a:p>
          <a:p>
            <a:pPr algn="ctr"/>
            <a:r>
              <a:rPr lang="ru-RU" b="1" i="1" dirty="0" smtClean="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Указ </a:t>
            </a:r>
            <a:r>
              <a:rPr lang="ru-RU" b="1" i="1" dirty="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Губернатора Свердловской области </a:t>
            </a:r>
            <a:endParaRPr lang="ru-RU" b="1" i="1" dirty="0" smtClean="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endParaRPr>
          </a:p>
          <a:p>
            <a:pPr algn="ctr"/>
            <a:r>
              <a:rPr lang="ru-RU" b="1" i="1" dirty="0" smtClean="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от </a:t>
            </a:r>
            <a:r>
              <a:rPr lang="ru-RU" b="1" i="1" dirty="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22.05.2015 </a:t>
            </a:r>
            <a:r>
              <a:rPr lang="ru-RU" b="1" i="1" dirty="0" smtClean="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 222-УГ</a:t>
            </a:r>
            <a:endParaRPr lang="ru-RU" b="1" i="1" dirty="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8" name="TextBox 7"/>
          <p:cNvSpPr txBox="1"/>
          <p:nvPr/>
        </p:nvSpPr>
        <p:spPr>
          <a:xfrm>
            <a:off x="1843103" y="5661248"/>
            <a:ext cx="5969399" cy="646331"/>
          </a:xfrm>
          <a:prstGeom prst="rect">
            <a:avLst/>
          </a:prstGeom>
          <a:solidFill>
            <a:schemeClr val="accent4">
              <a:lumMod val="40000"/>
              <a:lumOff val="60000"/>
            </a:schemeClr>
          </a:solidFill>
          <a:ln>
            <a:solidFill>
              <a:schemeClr val="accent3">
                <a:lumMod val="75000"/>
              </a:schemeClr>
            </a:solidFill>
          </a:ln>
          <a:scene3d>
            <a:camera prst="orthographicFront"/>
            <a:lightRig rig="threePt" dir="t"/>
          </a:scene3d>
          <a:sp3d>
            <a:bevelT prst="relaxedInset"/>
          </a:sp3d>
        </p:spPr>
        <p:txBody>
          <a:bodyPr wrap="square" rtlCol="0">
            <a:spAutoFit/>
          </a:bodyPr>
          <a:lstStyle/>
          <a:p>
            <a:pPr algn="ctr"/>
            <a:r>
              <a:rPr lang="ru-RU" b="1" dirty="0" smtClean="0">
                <a:solidFill>
                  <a:srgbClr val="00206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Проводится</a:t>
            </a:r>
            <a:r>
              <a:rPr lang="ru-RU" b="1" dirty="0" smtClean="0">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 </a:t>
            </a:r>
            <a:r>
              <a:rPr lang="ru-RU" b="1" dirty="0" smtClean="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за </a:t>
            </a:r>
            <a:r>
              <a:rPr lang="ru-RU" b="1" dirty="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отчетный период и за </a:t>
            </a:r>
            <a:br>
              <a:rPr lang="ru-RU" b="1" dirty="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br>
            <a:r>
              <a:rPr lang="ru-RU" b="1" dirty="0">
                <a:solidFill>
                  <a:srgbClr val="FF000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два года, предшествующие </a:t>
            </a:r>
            <a:r>
              <a:rPr lang="ru-RU" b="1" dirty="0">
                <a:solidFill>
                  <a:srgbClr val="002060"/>
                </a:solidFill>
                <a:effectLst>
                  <a:outerShdw blurRad="38100" dist="38100" dir="2700000" algn="tl">
                    <a:srgbClr val="000000">
                      <a:alpha val="43137"/>
                    </a:srgbClr>
                  </a:outerShdw>
                </a:effectLst>
                <a:latin typeface="Arial Unicode MS" panose="020B0604020202020204" pitchFamily="34" charset="-128"/>
                <a:ea typeface="Arial Unicode MS" panose="020B0604020202020204" pitchFamily="34" charset="-128"/>
                <a:cs typeface="Arial Unicode MS" panose="020B0604020202020204" pitchFamily="34" charset="-128"/>
              </a:rPr>
              <a:t>отчетному периоду</a:t>
            </a:r>
          </a:p>
        </p:txBody>
      </p:sp>
      <p:sp>
        <p:nvSpPr>
          <p:cNvPr id="9" name="Прямоугольник 8"/>
          <p:cNvSpPr/>
          <p:nvPr/>
        </p:nvSpPr>
        <p:spPr>
          <a:xfrm>
            <a:off x="871066" y="548680"/>
            <a:ext cx="7704856" cy="57606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Срок </a:t>
            </a:r>
            <a:r>
              <a:rPr lang="ru-RU" sz="24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для представления уточненных сведени</a:t>
            </a:r>
            <a:r>
              <a:rPr lang="ru-RU" sz="2800" dirty="0">
                <a:solidFill>
                  <a:srgbClr val="FF0000"/>
                </a:solidFill>
                <a:effectLst>
                  <a:outerShdw blurRad="38100" dist="38100" dir="2700000" algn="tl">
                    <a:srgbClr val="000000">
                      <a:alpha val="43137"/>
                    </a:srgbClr>
                  </a:outerShdw>
                </a:effectLst>
              </a:rPr>
              <a:t>й</a:t>
            </a:r>
          </a:p>
        </p:txBody>
      </p:sp>
      <p:sp>
        <p:nvSpPr>
          <p:cNvPr id="16" name="Прямоугольник 15"/>
          <p:cNvSpPr/>
          <p:nvPr/>
        </p:nvSpPr>
        <p:spPr>
          <a:xfrm>
            <a:off x="871066" y="4951295"/>
            <a:ext cx="7776863" cy="638241"/>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4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Проверка достоверности и полноты сведений</a:t>
            </a:r>
            <a:endParaRPr lang="ru-RU" sz="24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522866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476672"/>
            <a:ext cx="8229600" cy="720080"/>
          </a:xfrm>
        </p:spPr>
        <p:style>
          <a:lnRef idx="1">
            <a:schemeClr val="accent5"/>
          </a:lnRef>
          <a:fillRef idx="2">
            <a:schemeClr val="accent5"/>
          </a:fillRef>
          <a:effectRef idx="1">
            <a:schemeClr val="accent5"/>
          </a:effectRef>
          <a:fontRef idx="minor">
            <a:schemeClr val="dk1"/>
          </a:fontRef>
        </p:style>
        <p:txBody>
          <a:bodyPr>
            <a:noAutofit/>
          </a:bodyPr>
          <a:lstStyle/>
          <a:p>
            <a:r>
              <a:rPr lang="ru-RU" sz="2400" b="1" dirty="0" smtClean="0">
                <a:solidFill>
                  <a:srgbClr val="FF0000"/>
                </a:solidFill>
                <a:latin typeface="Arial" panose="020B0604020202020204" pitchFamily="34" charset="0"/>
                <a:cs typeface="Arial" panose="020B0604020202020204" pitchFamily="34" charset="0"/>
              </a:rPr>
              <a:t>Предоставление справки на супруга (супругу), несовершеннолетних детей</a:t>
            </a:r>
            <a:r>
              <a:rPr lang="ru-RU" sz="2400" b="1" dirty="0" smtClean="0"/>
              <a:t> </a:t>
            </a:r>
            <a:endParaRPr lang="ru-RU" sz="2400" dirty="0">
              <a:latin typeface="Arial" panose="020B0604020202020204" pitchFamily="34" charset="0"/>
              <a:cs typeface="Arial" panose="020B0604020202020204" pitchFamily="34" charset="0"/>
            </a:endParaRPr>
          </a:p>
        </p:txBody>
      </p:sp>
      <p:sp>
        <p:nvSpPr>
          <p:cNvPr id="4" name="Прямоугольник 3"/>
          <p:cNvSpPr/>
          <p:nvPr/>
        </p:nvSpPr>
        <p:spPr>
          <a:xfrm>
            <a:off x="251520" y="1484784"/>
            <a:ext cx="8496944" cy="5040560"/>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path path="circle">
              <a:fillToRect l="100000" b="100000"/>
            </a:path>
            <a:tileRect t="-100000" r="-100000"/>
          </a:gradFill>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Aft>
                <a:spcPts val="600"/>
              </a:spcAft>
            </a:pPr>
            <a:r>
              <a:rPr lang="ru-RU" sz="1600" b="1" dirty="0" smtClean="0">
                <a:solidFill>
                  <a:srgbClr val="FF0000"/>
                </a:solidFill>
                <a:latin typeface="Arial" panose="020B0604020202020204" pitchFamily="34" charset="0"/>
                <a:cs typeface="Arial" panose="020B0604020202020204" pitchFamily="34" charset="0"/>
              </a:rPr>
              <a:t>1. Гражданские служащие, </a:t>
            </a:r>
            <a:r>
              <a:rPr lang="ru-RU" sz="1600" b="1" dirty="0">
                <a:solidFill>
                  <a:srgbClr val="FF0000"/>
                </a:solidFill>
                <a:latin typeface="Arial" panose="020B0604020202020204" pitchFamily="34" charset="0"/>
                <a:cs typeface="Arial" panose="020B0604020202020204" pitchFamily="34" charset="0"/>
              </a:rPr>
              <a:t>состоящие в зарегистрированном браке обязаны представлять </a:t>
            </a:r>
            <a:r>
              <a:rPr lang="ru-RU" sz="1600" b="1" dirty="0" smtClean="0">
                <a:solidFill>
                  <a:srgbClr val="FF0000"/>
                </a:solidFill>
                <a:latin typeface="Arial" panose="020B0604020202020204" pitchFamily="34" charset="0"/>
                <a:cs typeface="Arial" panose="020B0604020202020204" pitchFamily="34" charset="0"/>
              </a:rPr>
              <a:t>справки на </a:t>
            </a:r>
            <a:r>
              <a:rPr lang="ru-RU" sz="1600" b="1" dirty="0">
                <a:solidFill>
                  <a:srgbClr val="FF0000"/>
                </a:solidFill>
                <a:latin typeface="Arial" panose="020B0604020202020204" pitchFamily="34" charset="0"/>
                <a:cs typeface="Arial" panose="020B0604020202020204" pitchFamily="34" charset="0"/>
              </a:rPr>
              <a:t>своих супругу (супруга) </a:t>
            </a:r>
            <a:r>
              <a:rPr lang="ru-RU" sz="1600" b="1" dirty="0" smtClean="0">
                <a:solidFill>
                  <a:srgbClr val="FF0000"/>
                </a:solidFill>
                <a:latin typeface="Arial" panose="020B0604020202020204" pitchFamily="34" charset="0"/>
                <a:cs typeface="Arial" panose="020B0604020202020204" pitchFamily="34" charset="0"/>
              </a:rPr>
              <a:t/>
            </a:r>
            <a:br>
              <a:rPr lang="ru-RU" sz="1600" b="1" dirty="0" smtClean="0">
                <a:solidFill>
                  <a:srgbClr val="FF0000"/>
                </a:solidFill>
                <a:latin typeface="Arial" panose="020B0604020202020204" pitchFamily="34" charset="0"/>
                <a:cs typeface="Arial" panose="020B0604020202020204" pitchFamily="34" charset="0"/>
              </a:rPr>
            </a:br>
            <a:r>
              <a:rPr lang="ru-RU" sz="1600" b="1" dirty="0" smtClean="0">
                <a:solidFill>
                  <a:srgbClr val="FF0000"/>
                </a:solidFill>
                <a:latin typeface="Arial" panose="020B0604020202020204" pitchFamily="34" charset="0"/>
                <a:cs typeface="Arial" panose="020B0604020202020204" pitchFamily="34" charset="0"/>
              </a:rPr>
              <a:t>даже </a:t>
            </a:r>
            <a:r>
              <a:rPr lang="ru-RU" sz="1600" b="1" dirty="0">
                <a:solidFill>
                  <a:srgbClr val="FF0000"/>
                </a:solidFill>
                <a:latin typeface="Arial" panose="020B0604020202020204" pitchFamily="34" charset="0"/>
                <a:cs typeface="Arial" panose="020B0604020202020204" pitchFamily="34" charset="0"/>
              </a:rPr>
              <a:t>в случае раздельного проживания с ней (с ним).</a:t>
            </a:r>
          </a:p>
          <a:p>
            <a:pPr algn="just">
              <a:spcAft>
                <a:spcPts val="600"/>
              </a:spcAft>
            </a:pPr>
            <a:r>
              <a:rPr lang="ru-RU" sz="1600" b="1" dirty="0" smtClean="0">
                <a:solidFill>
                  <a:srgbClr val="FF0000"/>
                </a:solidFill>
                <a:latin typeface="Arial" panose="020B0604020202020204" pitchFamily="34" charset="0"/>
                <a:cs typeface="Arial" panose="020B0604020202020204" pitchFamily="34" charset="0"/>
              </a:rPr>
              <a:t>2. Гражданские служащие не </a:t>
            </a:r>
            <a:r>
              <a:rPr lang="ru-RU" sz="1600" b="1" dirty="0">
                <a:solidFill>
                  <a:srgbClr val="FF0000"/>
                </a:solidFill>
                <a:latin typeface="Arial" panose="020B0604020202020204" pitchFamily="34" charset="0"/>
                <a:cs typeface="Arial" panose="020B0604020202020204" pitchFamily="34" charset="0"/>
              </a:rPr>
              <a:t>освобождаются от обязанности предоставления </a:t>
            </a:r>
            <a:r>
              <a:rPr lang="ru-RU" sz="1600" b="1" dirty="0" smtClean="0">
                <a:solidFill>
                  <a:srgbClr val="FF0000"/>
                </a:solidFill>
                <a:latin typeface="Arial" panose="020B0604020202020204" pitchFamily="34" charset="0"/>
                <a:cs typeface="Arial" panose="020B0604020202020204" pitchFamily="34" charset="0"/>
              </a:rPr>
              <a:t>справок </a:t>
            </a:r>
            <a:r>
              <a:rPr lang="ru-RU" sz="1600" b="1" dirty="0">
                <a:solidFill>
                  <a:srgbClr val="FF0000"/>
                </a:solidFill>
                <a:latin typeface="Arial" panose="020B0604020202020204" pitchFamily="34" charset="0"/>
                <a:cs typeface="Arial" panose="020B0604020202020204" pitchFamily="34" charset="0"/>
              </a:rPr>
              <a:t>на своих несовершеннолетних детей, </a:t>
            </a:r>
            <a:r>
              <a:rPr lang="ru-RU" sz="1600" b="1" dirty="0" smtClean="0">
                <a:solidFill>
                  <a:srgbClr val="FF0000"/>
                </a:solidFill>
                <a:latin typeface="Arial" panose="020B0604020202020204" pitchFamily="34" charset="0"/>
                <a:cs typeface="Arial" panose="020B0604020202020204" pitchFamily="34" charset="0"/>
              </a:rPr>
              <a:t>которые </a:t>
            </a:r>
            <a:r>
              <a:rPr lang="ru-RU" sz="1600" b="1" dirty="0">
                <a:solidFill>
                  <a:srgbClr val="FF0000"/>
                </a:solidFill>
                <a:latin typeface="Arial" panose="020B0604020202020204" pitchFamily="34" charset="0"/>
                <a:cs typeface="Arial" panose="020B0604020202020204" pitchFamily="34" charset="0"/>
              </a:rPr>
              <a:t>проживают отдельно от них</a:t>
            </a:r>
            <a:r>
              <a:rPr lang="ru-RU" sz="1600" b="1" dirty="0" smtClean="0">
                <a:solidFill>
                  <a:srgbClr val="FF0000"/>
                </a:solidFill>
                <a:latin typeface="Arial" panose="020B0604020202020204" pitchFamily="34" charset="0"/>
                <a:cs typeface="Arial" panose="020B0604020202020204" pitchFamily="34" charset="0"/>
              </a:rPr>
              <a:t>.</a:t>
            </a:r>
          </a:p>
          <a:p>
            <a:pPr algn="just">
              <a:spcAft>
                <a:spcPts val="600"/>
              </a:spcAft>
            </a:pPr>
            <a:r>
              <a:rPr lang="ru-RU" sz="1600" b="1" dirty="0" smtClean="0">
                <a:solidFill>
                  <a:srgbClr val="FF0000"/>
                </a:solidFill>
                <a:latin typeface="Arial" panose="020B0604020202020204" pitchFamily="34" charset="0"/>
                <a:cs typeface="Arial" panose="020B0604020202020204" pitchFamily="34" charset="0"/>
              </a:rPr>
              <a:t>3.</a:t>
            </a:r>
            <a:r>
              <a:rPr lang="ru-RU" sz="1600" b="1" dirty="0" smtClean="0">
                <a:solidFill>
                  <a:schemeClr val="tx1"/>
                </a:solidFill>
                <a:latin typeface="Arial" panose="020B0604020202020204" pitchFamily="34" charset="0"/>
                <a:cs typeface="Arial" panose="020B0604020202020204" pitchFamily="34" charset="0"/>
              </a:rPr>
              <a:t> В </a:t>
            </a:r>
            <a:r>
              <a:rPr lang="ru-RU" sz="1600" b="1" dirty="0">
                <a:solidFill>
                  <a:schemeClr val="tx1"/>
                </a:solidFill>
                <a:latin typeface="Arial" panose="020B0604020202020204" pitchFamily="34" charset="0"/>
                <a:cs typeface="Arial" panose="020B0604020202020204" pitchFamily="34" charset="0"/>
              </a:rPr>
              <a:t>случае если </a:t>
            </a:r>
            <a:r>
              <a:rPr lang="ru-RU" sz="1600" b="1" dirty="0" smtClean="0">
                <a:solidFill>
                  <a:schemeClr val="tx1"/>
                </a:solidFill>
                <a:latin typeface="Arial" panose="020B0604020202020204" pitchFamily="34" charset="0"/>
                <a:cs typeface="Arial" panose="020B0604020202020204" pitchFamily="34" charset="0"/>
              </a:rPr>
              <a:t>гражданские </a:t>
            </a:r>
            <a:r>
              <a:rPr lang="ru-RU" sz="1600" b="1" dirty="0">
                <a:solidFill>
                  <a:schemeClr val="tx1"/>
                </a:solidFill>
                <a:latin typeface="Arial" panose="020B0604020202020204" pitchFamily="34" charset="0"/>
                <a:cs typeface="Arial" panose="020B0604020202020204" pitchFamily="34" charset="0"/>
              </a:rPr>
              <a:t>служащие по объективным причинам </a:t>
            </a:r>
            <a:r>
              <a:rPr lang="ru-RU" sz="1600" b="1" dirty="0">
                <a:solidFill>
                  <a:srgbClr val="FF0000"/>
                </a:solidFill>
                <a:latin typeface="Arial" panose="020B0604020202020204" pitchFamily="34" charset="0"/>
                <a:cs typeface="Arial" panose="020B0604020202020204" pitchFamily="34" charset="0"/>
              </a:rPr>
              <a:t>не могут представить сведения,</a:t>
            </a:r>
            <a:r>
              <a:rPr lang="ru-RU" sz="1600" b="1" dirty="0">
                <a:solidFill>
                  <a:schemeClr val="tx1"/>
                </a:solidFill>
                <a:latin typeface="Arial" panose="020B0604020202020204" pitchFamily="34" charset="0"/>
                <a:cs typeface="Arial" panose="020B0604020202020204" pitchFamily="34" charset="0"/>
              </a:rPr>
              <a:t> полные или достоверные сведения </a:t>
            </a:r>
            <a:r>
              <a:rPr lang="ru-RU" sz="1600" b="1" dirty="0">
                <a:solidFill>
                  <a:srgbClr val="FF0000"/>
                </a:solidFill>
                <a:latin typeface="Arial" panose="020B0604020202020204" pitchFamily="34" charset="0"/>
                <a:cs typeface="Arial" panose="020B0604020202020204" pitchFamily="34" charset="0"/>
              </a:rPr>
              <a:t>о </a:t>
            </a:r>
            <a:r>
              <a:rPr lang="ru-RU" sz="1600" b="1" dirty="0" smtClean="0">
                <a:solidFill>
                  <a:srgbClr val="FF0000"/>
                </a:solidFill>
                <a:latin typeface="Arial" panose="020B0604020202020204" pitchFamily="34" charset="0"/>
                <a:cs typeface="Arial" panose="020B0604020202020204" pitchFamily="34" charset="0"/>
              </a:rPr>
              <a:t>расходах </a:t>
            </a:r>
            <a:r>
              <a:rPr lang="ru-RU" sz="1600" b="1" dirty="0">
                <a:solidFill>
                  <a:srgbClr val="FF0000"/>
                </a:solidFill>
                <a:latin typeface="Arial" panose="020B0604020202020204" pitchFamily="34" charset="0"/>
                <a:cs typeface="Arial" panose="020B0604020202020204" pitchFamily="34" charset="0"/>
              </a:rPr>
              <a:t>супруги (супруга) и (или) несовершеннолетних детей</a:t>
            </a:r>
            <a:r>
              <a:rPr lang="ru-RU" sz="1600" b="1" dirty="0">
                <a:solidFill>
                  <a:schemeClr val="tx1"/>
                </a:solidFill>
                <a:latin typeface="Arial" panose="020B0604020202020204" pitchFamily="34" charset="0"/>
                <a:cs typeface="Arial" panose="020B0604020202020204" pitchFamily="34" charset="0"/>
              </a:rPr>
              <a:t>, им следует направить в структурное подразделение, ответственное за работу по профилактике коррупционных и иных правонарушений </a:t>
            </a:r>
            <a:r>
              <a:rPr lang="ru-RU" sz="1600" b="1" dirty="0">
                <a:solidFill>
                  <a:srgbClr val="FF0000"/>
                </a:solidFill>
                <a:latin typeface="Arial" panose="020B0604020202020204" pitchFamily="34" charset="0"/>
                <a:cs typeface="Arial" panose="020B0604020202020204" pitchFamily="34" charset="0"/>
              </a:rPr>
              <a:t>заявление, в котором указываются причины непредставления необходимых сведений и принятые меры по представлению указанных </a:t>
            </a:r>
            <a:r>
              <a:rPr lang="ru-RU" sz="1600" b="1" dirty="0" smtClean="0">
                <a:solidFill>
                  <a:srgbClr val="FF0000"/>
                </a:solidFill>
                <a:latin typeface="Arial" panose="020B0604020202020204" pitchFamily="34" charset="0"/>
                <a:cs typeface="Arial" panose="020B0604020202020204" pitchFamily="34" charset="0"/>
              </a:rPr>
              <a:t>сведений</a:t>
            </a:r>
            <a:endParaRPr lang="ru-RU" sz="1600" b="1" dirty="0">
              <a:solidFill>
                <a:srgbClr val="FF0000"/>
              </a:solidFill>
              <a:latin typeface="Arial" panose="020B0604020202020204" pitchFamily="34" charset="0"/>
              <a:cs typeface="Arial" panose="020B0604020202020204" pitchFamily="34" charset="0"/>
            </a:endParaRPr>
          </a:p>
          <a:p>
            <a:pPr algn="just">
              <a:spcAft>
                <a:spcPts val="600"/>
              </a:spcAft>
              <a:tabLst>
                <a:tab pos="358775" algn="l"/>
              </a:tabLst>
            </a:pPr>
            <a:r>
              <a:rPr lang="ru-RU" sz="1600" b="1" dirty="0" smtClean="0">
                <a:solidFill>
                  <a:srgbClr val="FF0000"/>
                </a:solidFill>
                <a:latin typeface="Arial" panose="020B0604020202020204" pitchFamily="34" charset="0"/>
                <a:cs typeface="Arial" panose="020B0604020202020204" pitchFamily="34" charset="0"/>
              </a:rPr>
              <a:t>4. Заявление </a:t>
            </a:r>
            <a:r>
              <a:rPr lang="ru-RU" sz="1600" b="1" dirty="0">
                <a:solidFill>
                  <a:srgbClr val="FF0000"/>
                </a:solidFill>
                <a:latin typeface="Arial" panose="020B0604020202020204" pitchFamily="34" charset="0"/>
                <a:cs typeface="Arial" panose="020B0604020202020204" pitchFamily="34" charset="0"/>
              </a:rPr>
              <a:t>рекомендуется представлять заблаговременно</a:t>
            </a:r>
            <a:r>
              <a:rPr lang="ru-RU" sz="1600" b="1" dirty="0" smtClean="0">
                <a:solidFill>
                  <a:srgbClr val="FF0000"/>
                </a:solidFill>
                <a:latin typeface="Arial" panose="020B0604020202020204" pitchFamily="34" charset="0"/>
                <a:cs typeface="Arial" panose="020B0604020202020204" pitchFamily="34" charset="0"/>
              </a:rPr>
              <a:t>, не </a:t>
            </a:r>
            <a:r>
              <a:rPr lang="ru-RU" sz="1600" b="1" dirty="0">
                <a:solidFill>
                  <a:srgbClr val="FF0000"/>
                </a:solidFill>
                <a:latin typeface="Arial" panose="020B0604020202020204" pitchFamily="34" charset="0"/>
                <a:cs typeface="Arial" panose="020B0604020202020204" pitchFamily="34" charset="0"/>
              </a:rPr>
              <a:t>позднее 30 апреля года следующего за отчетным.</a:t>
            </a:r>
          </a:p>
          <a:p>
            <a:pPr algn="just"/>
            <a:r>
              <a:rPr lang="ru-RU" sz="1600" b="1" dirty="0" smtClean="0">
                <a:solidFill>
                  <a:srgbClr val="FF0000"/>
                </a:solidFill>
                <a:latin typeface="Arial" panose="020B0604020202020204" pitchFamily="34" charset="0"/>
                <a:cs typeface="Arial" panose="020B0604020202020204" pitchFamily="34" charset="0"/>
              </a:rPr>
              <a:t>5.</a:t>
            </a:r>
            <a:r>
              <a:rPr lang="ru-RU" sz="1600" b="1" dirty="0" smtClean="0">
                <a:solidFill>
                  <a:schemeClr val="tx1"/>
                </a:solidFill>
                <a:latin typeface="Arial" panose="020B0604020202020204" pitchFamily="34" charset="0"/>
                <a:cs typeface="Arial" panose="020B0604020202020204" pitchFamily="34" charset="0"/>
              </a:rPr>
              <a:t> Заявление </a:t>
            </a:r>
            <a:r>
              <a:rPr lang="ru-RU" sz="1600" b="1" dirty="0">
                <a:solidFill>
                  <a:schemeClr val="tx1"/>
                </a:solidFill>
                <a:latin typeface="Arial" panose="020B0604020202020204" pitchFamily="34" charset="0"/>
                <a:cs typeface="Arial" panose="020B0604020202020204" pitchFamily="34" charset="0"/>
              </a:rPr>
              <a:t>подлежит рассмотрению на соответствующей комиссии по соблюдению требований к служебному поведению и урегулированию конфликта </a:t>
            </a:r>
            <a:r>
              <a:rPr lang="ru-RU" sz="1600" b="1" dirty="0" smtClean="0">
                <a:solidFill>
                  <a:schemeClr val="tx1"/>
                </a:solidFill>
                <a:latin typeface="Arial" panose="020B0604020202020204" pitchFamily="34" charset="0"/>
                <a:cs typeface="Arial" panose="020B0604020202020204" pitchFamily="34" charset="0"/>
              </a:rPr>
              <a:t>интересов. </a:t>
            </a:r>
            <a:endParaRPr lang="ru-RU" sz="16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5373370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txBox="1">
            <a:spLocks/>
          </p:cNvSpPr>
          <p:nvPr/>
        </p:nvSpPr>
        <p:spPr>
          <a:xfrm>
            <a:off x="251520" y="1412776"/>
            <a:ext cx="8640960" cy="1872208"/>
          </a:xfrm>
          <a:prstGeom prst="rect">
            <a:avLst/>
          </a:prstGeom>
        </p:spPr>
        <p:txBody>
          <a:bodyPr vert="horz" lIns="91440" tIns="45720" rIns="91440" bIns="45720" rtlCol="0" anchor="t">
            <a:noAutofit/>
          </a:bodyPr>
          <a:lstStyle>
            <a:lvl1pPr algn="ctr" defTabSz="914400" rtl="0" eaLnBrk="1" latinLnBrk="0" hangingPunct="1">
              <a:spcBef>
                <a:spcPct val="0"/>
              </a:spcBef>
              <a:buNone/>
              <a:defRPr sz="4400" kern="12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ru-RU" sz="3200" dirty="0">
              <a:solidFill>
                <a:prstClr val="black"/>
              </a:solidFill>
            </a:endParaRPr>
          </a:p>
        </p:txBody>
      </p:sp>
      <p:pic>
        <p:nvPicPr>
          <p:cNvPr id="1025"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914" y="476672"/>
            <a:ext cx="7776864" cy="6048672"/>
          </a:xfrm>
          <a:prstGeom prst="rect">
            <a:avLst/>
          </a:prstGeom>
          <a:solidFill>
            <a:schemeClr val="accent5">
              <a:lumMod val="20000"/>
              <a:lumOff val="80000"/>
            </a:schemeClr>
          </a:solidFill>
          <a:ln>
            <a:noFill/>
          </a:ln>
          <a:effectLst/>
          <a:extLst/>
        </p:spPr>
      </p:pic>
    </p:spTree>
    <p:extLst>
      <p:ext uri="{BB962C8B-B14F-4D97-AF65-F5344CB8AC3E}">
        <p14:creationId xmlns:p14="http://schemas.microsoft.com/office/powerpoint/2010/main" val="3732826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6"/>
          <p:cNvSpPr>
            <a:spLocks noChangeArrowheads="1"/>
          </p:cNvSpPr>
          <p:nvPr/>
        </p:nvSpPr>
        <p:spPr bwMode="auto">
          <a:xfrm>
            <a:off x="1475656" y="1052736"/>
            <a:ext cx="6875462" cy="84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ts val="2400"/>
              </a:lnSpc>
              <a:tabLst>
                <a:tab pos="2333625" algn="l"/>
              </a:tabLst>
            </a:pPr>
            <a:endParaRPr lang="ru-RU" sz="2800" b="1" dirty="0">
              <a:solidFill>
                <a:srgbClr val="122E56"/>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Прямоугольник 3"/>
          <p:cNvSpPr/>
          <p:nvPr/>
        </p:nvSpPr>
        <p:spPr>
          <a:xfrm>
            <a:off x="1835696" y="578373"/>
            <a:ext cx="6120680" cy="461665"/>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spcBef>
                <a:spcPct val="40000"/>
              </a:spcBef>
            </a:pPr>
            <a:r>
              <a:rPr lang="ru-RU" sz="2400" b="1" dirty="0" smtClean="0">
                <a:solidFill>
                  <a:srgbClr val="FF0000"/>
                </a:solidFill>
                <a:effectLst>
                  <a:outerShdw blurRad="38100" dist="38100" dir="2700000" algn="tl">
                    <a:srgbClr val="000000">
                      <a:alpha val="43137"/>
                    </a:srgbClr>
                  </a:outerShdw>
                </a:effectLst>
                <a:cs typeface="Arial" pitchFamily="34" charset="0"/>
              </a:rPr>
              <a:t>Раздел 2. «Сведения о расходах»</a:t>
            </a:r>
            <a:endParaRPr lang="ru-RU" sz="2400" b="1" dirty="0">
              <a:solidFill>
                <a:srgbClr val="FF0000"/>
              </a:solidFill>
              <a:effectLst>
                <a:outerShdw blurRad="38100" dist="38100" dir="2700000" algn="tl">
                  <a:srgbClr val="000000">
                    <a:alpha val="43137"/>
                  </a:srgbClr>
                </a:outerShdw>
              </a:effectLst>
              <a:cs typeface="Arial" pitchFamily="34" charset="0"/>
            </a:endParaRPr>
          </a:p>
        </p:txBody>
      </p:sp>
      <p:graphicFrame>
        <p:nvGraphicFramePr>
          <p:cNvPr id="2" name="Схема 1"/>
          <p:cNvGraphicFramePr/>
          <p:nvPr>
            <p:extLst>
              <p:ext uri="{D42A27DB-BD31-4B8C-83A1-F6EECF244321}">
                <p14:modId xmlns:p14="http://schemas.microsoft.com/office/powerpoint/2010/main" val="2401858548"/>
              </p:ext>
            </p:extLst>
          </p:nvPr>
        </p:nvGraphicFramePr>
        <p:xfrm>
          <a:off x="40950" y="1196752"/>
          <a:ext cx="8755736" cy="538114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Солнце 4"/>
          <p:cNvSpPr/>
          <p:nvPr/>
        </p:nvSpPr>
        <p:spPr>
          <a:xfrm>
            <a:off x="395536" y="2955763"/>
            <a:ext cx="937014" cy="959243"/>
          </a:xfrm>
          <a:prstGeom prst="sun">
            <a:avLst/>
          </a:prstGeom>
          <a:solidFill>
            <a:srgbClr val="00B0F0"/>
          </a:solidFill>
        </p:spPr>
        <p:style>
          <a:lnRef idx="1">
            <a:schemeClr val="accent4">
              <a:hueOff val="-790233"/>
              <a:satOff val="8924"/>
              <a:lumOff val="4784"/>
              <a:alphaOff val="0"/>
            </a:schemeClr>
          </a:lnRef>
          <a:fillRef idx="2">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2668216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5304" y="1700808"/>
            <a:ext cx="7640715" cy="4401205"/>
          </a:xfrm>
          <a:prstGeom prst="rect">
            <a:avLst/>
          </a:prstGeom>
          <a:gradFill flip="none" rotWithShape="1">
            <a:gsLst>
              <a:gs pos="0">
                <a:schemeClr val="accent6">
                  <a:lumMod val="20000"/>
                  <a:lumOff val="80000"/>
                  <a:shade val="30000"/>
                  <a:satMod val="115000"/>
                </a:schemeClr>
              </a:gs>
              <a:gs pos="50000">
                <a:schemeClr val="accent6">
                  <a:lumMod val="20000"/>
                  <a:lumOff val="80000"/>
                  <a:shade val="67500"/>
                  <a:satMod val="115000"/>
                </a:schemeClr>
              </a:gs>
              <a:gs pos="100000">
                <a:schemeClr val="accent6">
                  <a:lumMod val="20000"/>
                  <a:lumOff val="80000"/>
                  <a:shade val="100000"/>
                  <a:satMod val="115000"/>
                </a:schemeClr>
              </a:gs>
            </a:gsLst>
            <a:lin ang="13500000" scaled="1"/>
            <a:tileRect/>
          </a:gradFill>
          <a:ln>
            <a:solidFill>
              <a:schemeClr val="accent6">
                <a:lumMod val="75000"/>
              </a:schemeClr>
            </a:solidFill>
          </a:ln>
          <a:scene3d>
            <a:camera prst="orthographicFront"/>
            <a:lightRig rig="threePt" dir="t"/>
          </a:scene3d>
          <a:sp3d>
            <a:bevelT prst="relaxedInset"/>
          </a:sp3d>
        </p:spPr>
        <p:style>
          <a:lnRef idx="1">
            <a:schemeClr val="accent5"/>
          </a:lnRef>
          <a:fillRef idx="2">
            <a:schemeClr val="accent5"/>
          </a:fillRef>
          <a:effectRef idx="1">
            <a:schemeClr val="accent5"/>
          </a:effectRef>
          <a:fontRef idx="minor">
            <a:schemeClr val="dk1"/>
          </a:fontRef>
        </p:style>
        <p:txBody>
          <a:bodyPr wrap="square">
            <a:spAutoFit/>
          </a:bodyPr>
          <a:lstStyle/>
          <a:p>
            <a:pPr algn="just"/>
            <a:r>
              <a:rPr lang="ru-RU" sz="2000" b="1" dirty="0" smtClean="0">
                <a:solidFill>
                  <a:srgbClr val="FF0000"/>
                </a:solidFill>
                <a:latin typeface="Times New Roman" panose="02020603050405020304" pitchFamily="18" charset="0"/>
                <a:cs typeface="Times New Roman" panose="02020603050405020304" pitchFamily="18" charset="0"/>
              </a:rPr>
              <a:t>1)</a:t>
            </a:r>
            <a:r>
              <a:rPr lang="ru-RU" sz="2000" b="1" dirty="0" smtClean="0">
                <a:latin typeface="Times New Roman" panose="02020603050405020304" pitchFamily="18" charset="0"/>
                <a:cs typeface="Times New Roman" panose="02020603050405020304" pitchFamily="18" charset="0"/>
              </a:rPr>
              <a:t> </a:t>
            </a:r>
            <a:r>
              <a:rPr lang="ru-RU" sz="2000" b="1" dirty="0" smtClean="0">
                <a:solidFill>
                  <a:srgbClr val="FF0000"/>
                </a:solidFill>
                <a:latin typeface="Times New Roman" panose="02020603050405020304" pitchFamily="18" charset="0"/>
                <a:cs typeface="Times New Roman" panose="02020603050405020304" pitchFamily="18" charset="0"/>
              </a:rPr>
              <a:t>при </a:t>
            </a:r>
            <a:r>
              <a:rPr lang="ru-RU" sz="2000" b="1" dirty="0">
                <a:solidFill>
                  <a:srgbClr val="FF0000"/>
                </a:solidFill>
                <a:latin typeface="Times New Roman" panose="02020603050405020304" pitchFamily="18" charset="0"/>
                <a:cs typeface="Times New Roman" panose="02020603050405020304" pitchFamily="18" charset="0"/>
              </a:rPr>
              <a:t>отсутствии правовых оснований</a:t>
            </a:r>
            <a:r>
              <a:rPr lang="ru-RU" sz="2000" b="1" dirty="0">
                <a:latin typeface="Times New Roman" panose="02020603050405020304" pitchFamily="18" charset="0"/>
                <a:cs typeface="Times New Roman" panose="02020603050405020304" pitchFamily="18" charset="0"/>
              </a:rPr>
              <a:t> для представления сведений о расходах (например, приобретено имущество или имущественные права, не предусмотренные Федеральным законом от 3 декабря 2012 г. № 230-ФЗ);</a:t>
            </a:r>
          </a:p>
          <a:p>
            <a:pPr algn="just"/>
            <a:r>
              <a:rPr lang="ru-RU" sz="2000" b="1" dirty="0">
                <a:solidFill>
                  <a:srgbClr val="FF0000"/>
                </a:solidFill>
                <a:latin typeface="Times New Roman" panose="02020603050405020304" pitchFamily="18" charset="0"/>
                <a:cs typeface="Times New Roman" panose="02020603050405020304" pitchFamily="18" charset="0"/>
              </a:rPr>
              <a:t>2)</a:t>
            </a:r>
            <a:r>
              <a:rPr lang="ru-RU" sz="2000" b="1" dirty="0">
                <a:latin typeface="Times New Roman" panose="02020603050405020304" pitchFamily="18" charset="0"/>
                <a:cs typeface="Times New Roman" panose="02020603050405020304" pitchFamily="18" charset="0"/>
              </a:rPr>
              <a:t> земельный участок, другой объект недвижимости, транспортное средство, ценные бумаги, акции (доля участия, пай в уставном (складочном) капитале организации) </a:t>
            </a:r>
            <a:r>
              <a:rPr lang="ru-RU" sz="2000" b="1" dirty="0">
                <a:solidFill>
                  <a:srgbClr val="FF0000"/>
                </a:solidFill>
                <a:latin typeface="Times New Roman" panose="02020603050405020304" pitchFamily="18" charset="0"/>
                <a:cs typeface="Times New Roman" panose="02020603050405020304" pitchFamily="18" charset="0"/>
              </a:rPr>
              <a:t>приобретены в результате совершения безвозмездной сделки (наследование, дарение)</a:t>
            </a:r>
            <a:r>
              <a:rPr lang="ru-RU" sz="2000" b="1" dirty="0">
                <a:latin typeface="Times New Roman" panose="02020603050405020304" pitchFamily="18" charset="0"/>
                <a:cs typeface="Times New Roman" panose="02020603050405020304" pitchFamily="18" charset="0"/>
              </a:rPr>
              <a:t>. При этом такое имущество отражается в соответствующих разделах справки;</a:t>
            </a:r>
          </a:p>
          <a:p>
            <a:pPr algn="just"/>
            <a:r>
              <a:rPr lang="ru-RU" sz="2000" b="1" dirty="0">
                <a:solidFill>
                  <a:srgbClr val="FF0000"/>
                </a:solidFill>
                <a:latin typeface="Times New Roman" panose="02020603050405020304" pitchFamily="18" charset="0"/>
                <a:cs typeface="Times New Roman" panose="02020603050405020304" pitchFamily="18" charset="0"/>
              </a:rPr>
              <a:t>3)</a:t>
            </a:r>
            <a:r>
              <a:rPr lang="ru-RU" sz="2000" b="1" dirty="0">
                <a:latin typeface="Times New Roman" panose="02020603050405020304" pitchFamily="18" charset="0"/>
                <a:cs typeface="Times New Roman" panose="02020603050405020304" pitchFamily="18" charset="0"/>
              </a:rPr>
              <a:t> получено свидетельство о государственной регистрации права на недвижимое имущество без совершения сделки по приобретению данного имущества (например, </a:t>
            </a:r>
            <a:r>
              <a:rPr lang="ru-RU" sz="2000" b="1" dirty="0">
                <a:solidFill>
                  <a:srgbClr val="FF0000"/>
                </a:solidFill>
                <a:latin typeface="Times New Roman" panose="02020603050405020304" pitchFamily="18" charset="0"/>
                <a:cs typeface="Times New Roman" panose="02020603050405020304" pitchFamily="18" charset="0"/>
              </a:rPr>
              <a:t>возведение жилого дома на земельном участке)</a:t>
            </a:r>
            <a:r>
              <a:rPr lang="ru-RU" sz="2000" b="1" dirty="0">
                <a:latin typeface="Times New Roman" panose="02020603050405020304" pitchFamily="18" charset="0"/>
                <a:cs typeface="Times New Roman" panose="02020603050405020304" pitchFamily="18" charset="0"/>
              </a:rPr>
              <a:t>.</a:t>
            </a:r>
          </a:p>
        </p:txBody>
      </p:sp>
      <p:sp>
        <p:nvSpPr>
          <p:cNvPr id="3" name="Прямоугольник 2"/>
          <p:cNvSpPr/>
          <p:nvPr/>
        </p:nvSpPr>
        <p:spPr>
          <a:xfrm>
            <a:off x="835304" y="805953"/>
            <a:ext cx="7637073" cy="64807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Данный раздел не заполняется в следующих случаях</a:t>
            </a:r>
            <a:r>
              <a:rPr lang="ru-RU"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58388419"/>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692696"/>
            <a:ext cx="8424936" cy="5632311"/>
          </a:xfrm>
          <a:prstGeom prst="rect">
            <a:avLst/>
          </a:prstGeom>
          <a:scene3d>
            <a:camera prst="orthographicFront"/>
            <a:lightRig rig="threePt" dir="t"/>
          </a:scene3d>
          <a:sp3d>
            <a:bevelT prst="relaxedInse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endPar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Указ Президента Российской Федерации от 19.09.2017 № 431 </a:t>
            </a:r>
            <a:b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«О внесении изменений в некоторые акты Президента Российской Федерации в целях усиления контроля за соблюдением законодательства о противодействии коррупции»</a:t>
            </a:r>
          </a:p>
          <a:p>
            <a:pPr algn="just"/>
            <a:endPar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indent="442913" algn="just"/>
            <a:r>
              <a:rPr lang="ru-RU" b="1" dirty="0" smtClean="0">
                <a:solidFill>
                  <a:srgbClr val="002060"/>
                </a:solidFill>
                <a:latin typeface="Arial" panose="020B0604020202020204" pitchFamily="34" charset="0"/>
                <a:cs typeface="Arial" panose="020B0604020202020204" pitchFamily="34" charset="0"/>
              </a:rPr>
              <a:t>Внести </a:t>
            </a:r>
            <a:r>
              <a:rPr lang="ru-RU" b="1" dirty="0">
                <a:solidFill>
                  <a:srgbClr val="002060"/>
                </a:solidFill>
                <a:latin typeface="Arial" panose="020B0604020202020204" pitchFamily="34" charset="0"/>
                <a:cs typeface="Arial" panose="020B0604020202020204" pitchFamily="34" charset="0"/>
              </a:rPr>
              <a:t>в форму справки о доходах, расходах, об имуществе и обязательствах имущественного характера, утвержденную Указом Президента Российской Федерации от 23 июня 2014 </a:t>
            </a:r>
            <a:r>
              <a:rPr lang="ru-RU" b="1" dirty="0" smtClean="0">
                <a:solidFill>
                  <a:srgbClr val="002060"/>
                </a:solidFill>
                <a:latin typeface="Arial" panose="020B0604020202020204" pitchFamily="34" charset="0"/>
                <a:cs typeface="Arial" panose="020B0604020202020204" pitchFamily="34" charset="0"/>
              </a:rPr>
              <a:t>года № </a:t>
            </a:r>
            <a:r>
              <a:rPr lang="ru-RU" b="1" dirty="0">
                <a:solidFill>
                  <a:srgbClr val="002060"/>
                </a:solidFill>
                <a:latin typeface="Arial" panose="020B0604020202020204" pitchFamily="34" charset="0"/>
                <a:cs typeface="Arial" panose="020B0604020202020204" pitchFamily="34" charset="0"/>
              </a:rPr>
              <a:t>460 </a:t>
            </a:r>
            <a:r>
              <a:rPr lang="ru-RU" b="1" dirty="0" smtClean="0">
                <a:solidFill>
                  <a:srgbClr val="002060"/>
                </a:solidFill>
                <a:latin typeface="Arial" panose="020B0604020202020204" pitchFamily="34" charset="0"/>
                <a:cs typeface="Arial" panose="020B0604020202020204" pitchFamily="34" charset="0"/>
              </a:rPr>
              <a:t/>
            </a:r>
            <a:br>
              <a:rPr lang="ru-RU" b="1" dirty="0" smtClean="0">
                <a:solidFill>
                  <a:srgbClr val="002060"/>
                </a:solidFill>
                <a:latin typeface="Arial" panose="020B0604020202020204" pitchFamily="34" charset="0"/>
                <a:cs typeface="Arial" panose="020B0604020202020204" pitchFamily="34" charset="0"/>
              </a:rPr>
            </a:br>
            <a:r>
              <a:rPr lang="ru-RU" b="1" dirty="0" smtClean="0">
                <a:solidFill>
                  <a:srgbClr val="002060"/>
                </a:solidFill>
                <a:latin typeface="Arial" panose="020B0604020202020204" pitchFamily="34" charset="0"/>
                <a:cs typeface="Arial" panose="020B0604020202020204" pitchFamily="34" charset="0"/>
              </a:rPr>
              <a:t>«Об </a:t>
            </a:r>
            <a:r>
              <a:rPr lang="ru-RU" b="1" dirty="0">
                <a:solidFill>
                  <a:srgbClr val="002060"/>
                </a:solidFill>
                <a:latin typeface="Arial" panose="020B0604020202020204" pitchFamily="34" charset="0"/>
                <a:cs typeface="Arial" panose="020B0604020202020204" pitchFamily="34" charset="0"/>
              </a:rPr>
              <a:t>утверждении формы справки о доходах, расходах, об имуществе и обязательствах имущественного характера и внесении изменений в некоторые акты Президента Российской </a:t>
            </a:r>
            <a:r>
              <a:rPr lang="ru-RU" b="1" dirty="0" smtClean="0">
                <a:solidFill>
                  <a:srgbClr val="002060"/>
                </a:solidFill>
                <a:latin typeface="Arial" panose="020B0604020202020204" pitchFamily="34" charset="0"/>
                <a:cs typeface="Arial" panose="020B0604020202020204" pitchFamily="34" charset="0"/>
              </a:rPr>
              <a:t>Федерации», </a:t>
            </a:r>
            <a:r>
              <a:rPr lang="ru-RU" b="1" dirty="0">
                <a:solidFill>
                  <a:srgbClr val="002060"/>
                </a:solidFill>
                <a:latin typeface="Arial" panose="020B0604020202020204" pitchFamily="34" charset="0"/>
                <a:cs typeface="Arial" panose="020B0604020202020204" pitchFamily="34" charset="0"/>
              </a:rPr>
              <a:t>следующие изменения:</a:t>
            </a:r>
          </a:p>
          <a:p>
            <a:pPr algn="just"/>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б)</a:t>
            </a:r>
            <a:r>
              <a:rPr lang="ru-RU" b="1" dirty="0" smtClean="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ru-RU" b="1" dirty="0" smtClean="0">
                <a:solidFill>
                  <a:srgbClr val="002060"/>
                </a:solidFill>
                <a:latin typeface="Arial" panose="020B0604020202020204" pitchFamily="34" charset="0"/>
                <a:cs typeface="Arial" panose="020B0604020202020204" pitchFamily="34" charset="0"/>
              </a:rPr>
              <a:t>дополнить разделом 7 следующего содержания:</a:t>
            </a:r>
          </a:p>
          <a:p>
            <a:pPr algn="just"/>
            <a:endParaRPr lang="ru-RU"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just"/>
            <a:r>
              <a:rPr lang="ru-RU" b="1" dirty="0" smtClean="0">
                <a:solidFill>
                  <a:srgbClr val="FF0000"/>
                </a:solidFill>
                <a:latin typeface="Arial" panose="020B0604020202020204" pitchFamily="34" charset="0"/>
                <a:cs typeface="Arial" panose="020B0604020202020204" pitchFamily="34" charset="0"/>
              </a:rPr>
              <a:t>7</a:t>
            </a:r>
            <a:r>
              <a:rPr lang="ru-RU" b="1" dirty="0">
                <a:solidFill>
                  <a:srgbClr val="FF0000"/>
                </a:solidFill>
                <a:latin typeface="Arial" panose="020B0604020202020204" pitchFamily="34" charset="0"/>
                <a:cs typeface="Arial" panose="020B0604020202020204" pitchFamily="34" charset="0"/>
              </a:rPr>
              <a:t>. Сведения о недвижимом имуществе, транспортных средствах и ценных бумагах, отчужденных в течение отчетного периода в результате безвозмездной сделки</a:t>
            </a:r>
          </a:p>
          <a:p>
            <a:pPr algn="just"/>
            <a:endParaRPr lang="ru-RU"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a:endPar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618278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7" y="1124744"/>
            <a:ext cx="7776864" cy="5328592"/>
          </a:xfrm>
          <a:prstGeom prst="rect">
            <a:avLst/>
          </a:prstGeom>
          <a:solidFill>
            <a:schemeClr val="accent5">
              <a:lumMod val="20000"/>
              <a:lumOff val="80000"/>
            </a:schemeClr>
          </a:solidFill>
          <a:ln>
            <a:solidFill>
              <a:srgbClr val="002060"/>
            </a:solidFill>
          </a:ln>
          <a:effectLst/>
        </p:spPr>
      </p:pic>
      <p:sp>
        <p:nvSpPr>
          <p:cNvPr id="2" name="Прямоугольник 1"/>
          <p:cNvSpPr/>
          <p:nvPr/>
        </p:nvSpPr>
        <p:spPr>
          <a:xfrm>
            <a:off x="755577" y="476672"/>
            <a:ext cx="7776864" cy="504056"/>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indent="715963"/>
            <a:r>
              <a:rPr lang="ru-RU"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Раздел 7</a:t>
            </a:r>
            <a:r>
              <a:rPr lang="ru-RU" b="1" dirty="0" smtClean="0">
                <a:effectLst>
                  <a:outerShdw blurRad="38100" dist="38100" dir="2700000" algn="tl">
                    <a:srgbClr val="000000">
                      <a:alpha val="43137"/>
                    </a:srgbClr>
                  </a:outerShdw>
                </a:effectLst>
              </a:rPr>
              <a:t>  </a:t>
            </a:r>
            <a:endParaRPr lang="ru-RU"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645594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99592" y="1916832"/>
            <a:ext cx="7056784" cy="1512168"/>
          </a:xfrm>
        </p:spPr>
        <p:txBody>
          <a:bodyPr>
            <a:normAutofit/>
          </a:bodyPr>
          <a:lstStyle/>
          <a:p>
            <a:r>
              <a:rPr lang="ru-RU" sz="36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Благодарю за внимание</a:t>
            </a:r>
          </a:p>
        </p:txBody>
      </p:sp>
      <p:sp>
        <p:nvSpPr>
          <p:cNvPr id="2" name="Номер слайда 1"/>
          <p:cNvSpPr>
            <a:spLocks noGrp="1"/>
          </p:cNvSpPr>
          <p:nvPr>
            <p:ph type="sldNum" sz="quarter" idx="4294967295"/>
          </p:nvPr>
        </p:nvSpPr>
        <p:spPr>
          <a:xfrm>
            <a:off x="7991932" y="6636891"/>
            <a:ext cx="1161826" cy="221109"/>
          </a:xfrm>
          <a:prstGeom prst="rect">
            <a:avLst/>
          </a:prstGeom>
        </p:spPr>
        <p:txBody>
          <a:bodyPr/>
          <a:lstStyle/>
          <a:p>
            <a:pPr algn="r"/>
            <a:fld id="{52A6A2ED-C77A-46D0-9BDA-59A15A90B5E2}" type="slidenum">
              <a:rPr lang="ru-RU" sz="900" smtClean="0">
                <a:latin typeface="Arial" pitchFamily="34" charset="0"/>
                <a:cs typeface="Arial" pitchFamily="34" charset="0"/>
              </a:rPr>
              <a:pPr algn="r"/>
              <a:t>19</a:t>
            </a:fld>
            <a:endParaRPr lang="ru-RU" sz="900" dirty="0">
              <a:latin typeface="Arial" pitchFamily="34" charset="0"/>
              <a:cs typeface="Arial" pitchFamily="34" charset="0"/>
            </a:endParaRPr>
          </a:p>
        </p:txBody>
      </p:sp>
      <p:pic>
        <p:nvPicPr>
          <p:cNvPr id="2050" name="Picture 2" descr="C:\Users\v.saichkina\Pictures\c59h6jWX.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4221088"/>
            <a:ext cx="3810000"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4513524"/>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Шаблон презентации на 14082013(2)">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Шаблон презентации на 14082013(2)</Template>
  <TotalTime>7536</TotalTime>
  <Words>1461</Words>
  <Application>Microsoft Office PowerPoint</Application>
  <PresentationFormat>Экран (4:3)</PresentationFormat>
  <Paragraphs>108</Paragraphs>
  <Slides>19</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Шаблон презентации на 14082013(2)</vt:lpstr>
      <vt:lpstr>Презентация PowerPoint</vt:lpstr>
      <vt:lpstr>Судебная практика по делам по заявлениям прокуроров об обращении в доход Российской Федерации имущества, в отношении которого не представлены в соответствии с законодательством о противодействии коррупции доказательства его приобретения на законные доходы.  Обзор утвержден Президиумом Верховного Суда Российской Федерации  от 30.06.2017 (далее – Обзор судебной практики).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Ответственность гражданского служащего (статья 16 Федерального закона о контроле за соответствием расходов ) </vt:lpstr>
      <vt:lpstr>Презентация PowerPoint</vt:lpstr>
      <vt:lpstr>Презентация PowerPoint</vt:lpstr>
      <vt:lpstr>Презентация PowerPoint</vt:lpstr>
      <vt:lpstr>Предоставление справки на супруга (супругу), несовершеннолетних детей </vt:lpstr>
      <vt:lpstr>Презентация PowerPoint</vt:lpstr>
      <vt:lpstr>Презентация PowerPoint</vt:lpstr>
      <vt:lpstr>Презентация PowerPoint</vt:lpstr>
      <vt:lpstr>Презентация PowerPoint</vt:lpstr>
      <vt:lpstr>Презентация PowerPoint</vt:lpstr>
      <vt:lpstr>Благодарю за внимание</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«Переход к программно-целевому принципу формирования бюджета Свердловской области»</dc:title>
  <dc:creator>User</dc:creator>
  <cp:lastModifiedBy>Саичкина Валентина Михайловна</cp:lastModifiedBy>
  <cp:revision>541</cp:revision>
  <cp:lastPrinted>2014-01-31T04:56:33Z</cp:lastPrinted>
  <dcterms:created xsi:type="dcterms:W3CDTF">2013-09-24T14:29:11Z</dcterms:created>
  <dcterms:modified xsi:type="dcterms:W3CDTF">2017-10-02T10:27:38Z</dcterms:modified>
</cp:coreProperties>
</file>