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notesMasterIdLst>
    <p:notesMasterId r:id="rId15"/>
  </p:notesMasterIdLst>
  <p:sldIdLst>
    <p:sldId id="256" r:id="rId2"/>
    <p:sldId id="273" r:id="rId3"/>
    <p:sldId id="274" r:id="rId4"/>
    <p:sldId id="275" r:id="rId5"/>
    <p:sldId id="276" r:id="rId6"/>
    <p:sldId id="277" r:id="rId7"/>
    <p:sldId id="281" r:id="rId8"/>
    <p:sldId id="278" r:id="rId9"/>
    <p:sldId id="279" r:id="rId10"/>
    <p:sldId id="282" r:id="rId11"/>
    <p:sldId id="272" r:id="rId12"/>
    <p:sldId id="283" r:id="rId13"/>
    <p:sldId id="28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3CA594-F051-4519-8620-E4228AD69601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EE898-3A5B-458C-A1CF-17946E63A8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7980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EE898-3A5B-458C-A1CF-17946E63A88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6244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5302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8020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784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0441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939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17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564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285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6266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3233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400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030865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2064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77346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253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4360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7953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640B4B8-4F53-461A-AA9E-CC9879C58495}" type="datetimeFigureOut">
              <a:rPr lang="ru-RU" smtClean="0"/>
              <a:pPr/>
              <a:t>27.04.2023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76345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  <p:sldLayoutId id="2147483857" r:id="rId13"/>
    <p:sldLayoutId id="2147483858" r:id="rId14"/>
    <p:sldLayoutId id="2147483859" r:id="rId15"/>
    <p:sldLayoutId id="2147483860" r:id="rId16"/>
    <p:sldLayoutId id="214748386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1%81%D0%B5%D1%82%D1%8C" TargetMode="External"/><Relationship Id="rId2" Type="http://schemas.openxmlformats.org/officeDocument/2006/relationships/hyperlink" Target="https://ru.wikipedia.org/wiki/%D0%9A%D0%B0%D0%BC%D0%B5%D0%BD%D1%81%D0%BA%D0%B8%D0%B9_%D0%B3%D0%BE%D1%80%D0%BE%D0%B4%D1%81%D0%BA%D0%BE%D0%B9_%D0%BE%D0%BA%D1%80%D1%83%D0%B3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hyperlink" Target="https://ru.wikipedia.org/wiki/%D0%91%D0%B5%D0%BA%D0%BB%D0%B5%D0%BD%D0%B8%D1%89%D0%B5%D0%B2%D0%B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E%D1%80%D0%BD%D1%8B%D0%B9_(%D0%9A%D0%B0%D0%BC%D0%B5%D0%BD%D1%81%D0%BA%D0%B8%D0%B9_%D0%B3%D0%BE%D1%80%D0%BE%D0%B4%D1%81%D0%BA%D0%BE%D0%B9_%D0%BE%D0%BA%D1%80%D1%83%D0%B3)" TargetMode="External"/><Relationship Id="rId2" Type="http://schemas.openxmlformats.org/officeDocument/2006/relationships/hyperlink" Target="https://ru.wikipedia.org/w/index.php?title=%D0%A0354_(%D0%B0%D0%B2%D1%82%D0%BE%D0%B4%D0%BE%D1%80%D0%BE%D0%B3%D0%B0)&amp;action=edit&amp;redlink=1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ru.wikipedia.org/wiki/%D0%91%D0%B5%D0%BA%D0%BB%D0%B5%D0%BD%D0%B8%D1%89%D0%B5%D0%B2%D0%B0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kamensk-uralskiy" TargetMode="External"/><Relationship Id="rId2" Type="http://schemas.openxmlformats.org/officeDocument/2006/relationships/hyperlink" Target="https://ru.wikipedia.org/wiki/&#1057;&#1084;&#1086;&#1083;&#1080;&#1085;&#1089;&#1082;&#1072;&#1103;_&#1087;&#1077;&#1097;&#1077;&#1088;&#1072;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1192" y="561860"/>
            <a:ext cx="11543168" cy="4549967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accent1"/>
                </a:solidFill>
              </a:rPr>
              <a:t>ГАУ «КЦСОН города Каменска-Уральского»</a:t>
            </a:r>
            <a:r>
              <a:rPr lang="ru-RU" sz="2400" b="1" dirty="0" smtClean="0">
                <a:solidFill>
                  <a:schemeClr val="accent1"/>
                </a:solidFill>
              </a:rPr>
              <a:t/>
            </a:r>
            <a:br>
              <a:rPr lang="ru-RU" sz="2400" b="1" dirty="0" smtClean="0">
                <a:solidFill>
                  <a:schemeClr val="accent1"/>
                </a:solidFill>
              </a:rPr>
            </a:br>
            <a:r>
              <a:rPr lang="ru-RU" sz="2400" b="1" dirty="0" smtClean="0">
                <a:solidFill>
                  <a:schemeClr val="accent1"/>
                </a:solidFill>
              </a:rPr>
              <a:t/>
            </a:r>
            <a:br>
              <a:rPr lang="ru-RU" sz="2400" b="1" dirty="0" smtClean="0">
                <a:solidFill>
                  <a:schemeClr val="accent1"/>
                </a:solidFill>
              </a:rPr>
            </a:br>
            <a:r>
              <a:rPr lang="ru-RU" sz="2400" b="1" dirty="0" smtClean="0">
                <a:solidFill>
                  <a:schemeClr val="accent1"/>
                </a:solidFill>
              </a:rPr>
              <a:t/>
            </a:r>
            <a:br>
              <a:rPr lang="ru-RU" sz="2400" b="1" dirty="0" smtClean="0">
                <a:solidFill>
                  <a:schemeClr val="accent1"/>
                </a:solidFill>
              </a:rPr>
            </a:br>
            <a:r>
              <a:rPr lang="ru-RU" sz="2800" b="1" dirty="0" smtClean="0">
                <a:solidFill>
                  <a:schemeClr val="accent1"/>
                </a:solidFill>
              </a:rPr>
              <a:t>ШКОЛА </a:t>
            </a:r>
            <a:r>
              <a:rPr lang="ru-RU" sz="2800" b="1" dirty="0" smtClean="0">
                <a:solidFill>
                  <a:schemeClr val="accent1"/>
                </a:solidFill>
              </a:rPr>
              <a:t>ПОЖИЛОГО ВОЗРАСТА</a:t>
            </a:r>
            <a:r>
              <a:rPr lang="ru-RU" sz="4800" b="1" dirty="0" smtClean="0">
                <a:solidFill>
                  <a:schemeClr val="accent1"/>
                </a:solidFill>
              </a:rPr>
              <a:t/>
            </a:r>
            <a:br>
              <a:rPr lang="ru-RU" sz="4800" b="1" dirty="0" smtClean="0">
                <a:solidFill>
                  <a:schemeClr val="accent1"/>
                </a:solidFill>
              </a:rPr>
            </a:br>
            <a:r>
              <a:rPr lang="ru-RU" sz="3600" b="1" dirty="0" smtClean="0">
                <a:solidFill>
                  <a:schemeClr val="accent1"/>
                </a:solidFill>
              </a:rPr>
              <a:t>по направлению </a:t>
            </a:r>
            <a:r>
              <a:rPr lang="ru-RU" sz="3600" b="1" dirty="0" smtClean="0">
                <a:solidFill>
                  <a:schemeClr val="accent1"/>
                </a:solidFill>
              </a:rPr>
              <a:t/>
            </a:r>
            <a:br>
              <a:rPr lang="ru-RU" sz="3600" b="1" dirty="0" smtClean="0">
                <a:solidFill>
                  <a:schemeClr val="accent1"/>
                </a:solidFill>
              </a:rPr>
            </a:br>
            <a:r>
              <a:rPr lang="ru-RU" sz="4800" b="1" dirty="0" smtClean="0">
                <a:solidFill>
                  <a:schemeClr val="accent1"/>
                </a:solidFill>
              </a:rPr>
              <a:t>«</a:t>
            </a:r>
            <a:r>
              <a:rPr lang="ru-RU" sz="4800" b="1" dirty="0" smtClean="0">
                <a:solidFill>
                  <a:schemeClr val="accent1"/>
                </a:solidFill>
              </a:rPr>
              <a:t>КРАЕВЕДЕНИЕ</a:t>
            </a:r>
            <a:r>
              <a:rPr lang="ru-RU" sz="4800" b="1" dirty="0" smtClean="0">
                <a:solidFill>
                  <a:schemeClr val="accent1"/>
                </a:solidFill>
              </a:rPr>
              <a:t>»</a:t>
            </a:r>
            <a:br>
              <a:rPr lang="ru-RU" sz="4800" b="1" dirty="0" smtClean="0">
                <a:solidFill>
                  <a:schemeClr val="accent1"/>
                </a:solidFill>
              </a:rPr>
            </a:br>
            <a:r>
              <a:rPr lang="ru-RU" sz="4800" b="1" dirty="0" smtClean="0">
                <a:solidFill>
                  <a:schemeClr val="accent1"/>
                </a:solidFill>
              </a:rPr>
              <a:t/>
            </a:r>
            <a:br>
              <a:rPr lang="ru-RU" sz="4800" b="1" dirty="0" smtClean="0">
                <a:solidFill>
                  <a:schemeClr val="accent1"/>
                </a:solidFill>
              </a:rPr>
            </a:br>
            <a:r>
              <a:rPr lang="ru-RU" sz="3600" b="1" dirty="0" smtClean="0">
                <a:solidFill>
                  <a:schemeClr val="accent1"/>
                </a:solidFill>
              </a:rPr>
              <a:t>тема занятия:</a:t>
            </a:r>
            <a:br>
              <a:rPr lang="ru-RU" sz="3600" b="1" dirty="0" smtClean="0">
                <a:solidFill>
                  <a:schemeClr val="accent1"/>
                </a:solidFill>
              </a:rPr>
            </a:br>
            <a:r>
              <a:rPr lang="ru-RU" sz="3600" b="1" dirty="0" smtClean="0">
                <a:solidFill>
                  <a:schemeClr val="accent1"/>
                </a:solidFill>
              </a:rPr>
              <a:t>«</a:t>
            </a:r>
            <a:r>
              <a:rPr lang="ru-RU" sz="4800" b="1" dirty="0" smtClean="0">
                <a:solidFill>
                  <a:schemeClr val="accent1"/>
                </a:solidFill>
              </a:rPr>
              <a:t>СМОЛИНСКАЯ ПЕЩЕРА»</a:t>
            </a:r>
            <a:endParaRPr lang="ru-RU" sz="4800" b="1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10685" y="5221995"/>
            <a:ext cx="7785980" cy="1333040"/>
          </a:xfrm>
        </p:spPr>
        <p:txBody>
          <a:bodyPr>
            <a:normAutofit/>
          </a:bodyPr>
          <a:lstStyle/>
          <a:p>
            <a:pPr algn="r"/>
            <a:r>
              <a:rPr lang="ru-RU" b="1" dirty="0" smtClean="0"/>
              <a:t>Руководитель: Специалист по социальной работе </a:t>
            </a:r>
            <a:endParaRPr lang="ru-RU" b="1" dirty="0"/>
          </a:p>
          <a:p>
            <a:pPr algn="r"/>
            <a:r>
              <a:rPr lang="ru-RU" b="1" dirty="0" smtClean="0"/>
              <a:t>Холкина С.А.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679009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6047" y="280658"/>
            <a:ext cx="1104522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Смолинская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пещера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 пещера в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Геоморфологический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 зоологический памятник природы областного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Пещера образовалась в результате карстовых процессов в известняках и представляет собой систему гротов и коридоров различной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ориентации.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природы был назван в честь расположенного неподалеку с.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Изучение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ведётся с конца 1890-х годов. По состоянию на 2015 год общая протяжённость изученных ходов пещеры составляла около 890 метров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i?id=3a3f75996660777e190cc80019dce498c2c0a9d3-906578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919" y="2218098"/>
            <a:ext cx="10619715" cy="435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62168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13" y="199178"/>
            <a:ext cx="114863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Helvetica Neue"/>
              </a:rPr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Расположена в южной части Свердловской области в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Каменский городской округ"/>
              </a:rPr>
              <a:t>Каменском городском округе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 правом берегу реки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Исеть"/>
              </a:rPr>
              <a:t>Исеть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двух километрах ниже по течению от деревни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 tooltip="Бекленищева"/>
              </a:rPr>
              <a:t>Бекленищева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Пещера находится в правом борту сухого лога, выходящего к Исети, в 150 метрах от берега. Весенние воды поглощаются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понорами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дне лога. В левом его борту, напротив входа в пещеру, в тальвеге также имеется поглощающий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дне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карстовой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воронки. Относится 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Сухоложско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-Каменскому карстовому району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Известна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пещера уже давно, активное ее исследование ведется с конца 1890-х годов и по сей день. Пещера находится в правом берегу сухого лога, выходящего к реке Исети. На данный момент общая длина известных ходов пещеры составляет 890 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Пещера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издавна привлекала к себе внимание различных людей. Как говорят некоторые источники, возле пещеры была некогда построена избушка, в которой обитал отшельник.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Также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ходили слухи о Черной бабке, колдунье, якобы укрывавшейся в пещере от селян, которые преследовали ее за мор скота и другие проклятья.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Есть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 и о том, что в пещере скрывались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разбойники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один из них – башкир по имени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Сибир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спасаясь от настигших его воинских людей, раненый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укрылся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пещере и пытался выбраться через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выход, но из-за ранения истек кровью, да там и остался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Через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лет краевед Василий Григорьевич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описании пещеры упоминал о человеческом черепе…</a:t>
            </a:r>
          </a:p>
        </p:txBody>
      </p:sp>
      <p:pic>
        <p:nvPicPr>
          <p:cNvPr id="2050" name="Picture 2" descr="Вход в Смолинскую пещеру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3472" y="3571594"/>
            <a:ext cx="4934139" cy="321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2308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6459" y="280657"/>
            <a:ext cx="1138020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пещера известна, благодаря монахам-старообрядцам. Именно они дали гротам такие названия: Большая келья, Фавор, Дорога в ад, Рай, Алтарь. Как известно, староверы в те времена подвергались гонениям и постоянно скрывались. Вот что написано в книге «Приходы и церкви Екатеринбургской епархии» Екатеринбург 1902 г.: «Недалеко от села в восточном направлении, находится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известныя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пещеры» – подземные, на глубине 45 сажень, от Исети ходы в трех главных направлениях, длиною около трех верст. В одной из пещер находится деревянный крест, в другой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келлия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иконою св. Николая Чудотворца, деревянной дверью и потолком, а в третьей ключ с водою. Время и способ образования этих пещер не известны. В 1850-1855 гг. здесь заводился мужской скит, но полиция разогнала его обитателей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1880-х годах проживали здесь целый месяц какие-то неизвестные люди, а в 1893-1894 гг. их сменили другие, похожие на иноков с длинно отпущенными волосами, в подрясниках с кожаными поясами. Когда все обитатели разошлись, водворился здесь один Екатеринбургский мещанин Петр Павлович Зырянов, и доселе живет, навещаемый по временам, странниками».</a:t>
            </a:r>
          </a:p>
        </p:txBody>
      </p:sp>
      <p:pic>
        <p:nvPicPr>
          <p:cNvPr id="3074" name="Picture 2" descr="Крест в Смолинской пещер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2982" y="3720594"/>
            <a:ext cx="4897925" cy="295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424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4566" y="226336"/>
            <a:ext cx="1115387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Самое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исследование пещеры относится к 1890 году. Ее описание было опубликовано в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«Записки УОЛЕ» Василием Григорьевичем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краеведом из Каменского завода (нынешнего Каменска-Уральского). В то время, когда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 своим сыном осматривали пещеру, там еще были всевозможные деревянные укрепления, приставные лестницы, установленные монахами.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Также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упоминал о нарисованном в Алтаре на стене кресте, написанных на стенах же сотнях фамилий посетителей и деревянном восьмиконечном кресте,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средокрестие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которого врезан медный складень (двух- или трехстворчатая икона).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Пещера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«облагорожена» – некоторые кельи являлись искусственными, в глине и камнях вырезаны и выбиты ступени. «К южной стороне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Олтаря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 своде висит каменная глыба; она имеет форму прямой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трехугольной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призмы, основание книзу, ее называют «Паникадило». Спускался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в «горло», практически отвесный ход, который далее ведет в Дорогу в ад. Но из-за того, что веревка оказалась короткой, от дальнейшего спуска краевед должен был отказаться.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же указывал, что другого выхода из этой пещеры нет. </a:t>
            </a:r>
          </a:p>
        </p:txBody>
      </p:sp>
      <p:pic>
        <p:nvPicPr>
          <p:cNvPr id="4098" name="Picture 2" descr="В Смолинской пеще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9268" y="3623450"/>
            <a:ext cx="4401631" cy="309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ещера Смолинская - panoramio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830" y="3623450"/>
            <a:ext cx="4434175" cy="3101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6850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6871" y="217283"/>
            <a:ext cx="114345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окрестностях пещеры в известняках имеется ряд «ложных входов». Вход в саму пещеру расположен по правому борту лога на высоте 12 метров от уровня дна. На этом уровне образована небольшая площадка, прикрытая сверху и по бокам известняком. В углублении находится вертикальная трещина, которая и является входом в пещеру. Входной лаз узкий, но через несколько метров расширяется и позволяет стоять в полный рост. В десяти метрах от входа по правой стороне находится низкая щель. Она ведёт в южную часть пещеры — разветвлённую полость с ярко выраженными тремя этажами. Эта часть пещеры суше и теплее остальной части на 1,5—2°. В 25-ти метрах от входа расположен грот «Большая келья» размером 25х7 метров и высотой до 3—4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метров.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://www.sablino.narod.ru/library/pesherural/risunok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6207" y="2315424"/>
            <a:ext cx="8392561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8701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877" y="73938"/>
            <a:ext cx="1161930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грота «Большая келья» в северном направлении (влево) идут два ответвления. Первый ход носит название «Дорога в ад» и представляет собой узкую горизонтальную трубу. При движении по этому ходу его наклон постепенно увеличивается и достигает 45° вниз. Ход переходит в узкую трубу диаметром до метра. Стены трубы гладкие и чистые. Такая форма обусловлена весенними паводками, которые полируют ход. Труба заканчивается завалом из глины и щебня. От средней части трубы отходит ответвление в горизонтальный ход. Это пространство в межпластовой трещине заканчивается небольшим гротом, на дне которого также имеются отложения глины.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северо-восточном на правлении от «Большой кельи» находится «Левый ход», его протяжённость достигает 45 метров. В восточном направлении (прямо) от «Большой кельи» идёт «Центральный коридор», который ведёт в грот «Фавор». Это второй по величине грот пещеры. В поперечнике достигает 10 метров. Далее в этом направлении расположен грот «Алтарь». Он представляет собой зал с округлым периметром и куполообразным сводом. Далее, на запад ведёт глинистый колодец. Он постепенно сужается и становится непроходим. Перепад высоты по отношению к уровню входа достигает 32 метров.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Бо́льшая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часть пещеры сухая, лишь в её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северо-восточной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 есть небольшой ключ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нескольких местах отмечается капель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 пещеры покрыт глиной. Температура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воздуха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постоянна (4—5,5°).</a:t>
            </a:r>
          </a:p>
        </p:txBody>
      </p:sp>
      <p:pic>
        <p:nvPicPr>
          <p:cNvPr id="8194" name="Picture 2" descr="https://avatars.dzeninfra.ru/get-zen_doc/3502647/pub_5ee7a6627c13c822dba2a02c_5ee7b4ad02f56d5bd137f760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5209" y="3161169"/>
            <a:ext cx="6756974" cy="356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7031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7529" y="316872"/>
            <a:ext cx="111900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середины XX века в пещере обитала самая крупная в Европе колония летучих мышей (водяная ночница) — главная достопримечательность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пещеры. В. Г.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отмечал, что на зимовку оставались десятки тысяч животных.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середины XX века положение изменилось: значительный рост посетителей пещеры привёл к уменьшению популяции. По данным В. Н. Большакова, только с конца 1960 года по апрель 1961 года количество зимующих особей сократилось почти в шесть раз. Студенты Уральского горного института, посетившие зимой 1974 года пещеру, насчитали в ней всего 15 животных. Основной причиной сокращения популяции считаются туристы, которые будят или забирают с собой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Летучие мыш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457" y="2841306"/>
            <a:ext cx="5030792" cy="335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aziko.ru/images/NR8654c1c50de4725f1751fca93f4293c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7302" y="2841305"/>
            <a:ext cx="5377759" cy="335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3545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oskilizhi.ru/files/croped/87f17e6a2e05c9dde6182c14e45d666a_gallery-2714_croped_1900x1000_q9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6880" y="300686"/>
            <a:ext cx="5198882" cy="304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farm5.staticflickr.com/4594/39398729682_5878383c17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6880" y="3528090"/>
            <a:ext cx="5198882" cy="30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cs10.pikabu.ru/post_img/big/2018/02/22/8/1519305179186789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672" y="696448"/>
            <a:ext cx="5269117" cy="566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7966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5635" y="425513"/>
            <a:ext cx="1098185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Пещера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популярным местом для туристов. Посещение не требует специальной подготовки и оборудования. В спортивном отношении проста и доступна для неподготовленных групп при соблюдении ими элементарных требований техники безопасности. При спуске на дно «Дороги в ад» используют веревку. Близость населённых пунктов и развитая инфраструктура позволяют добраться до пещеры как на общественном, так и на частном транспорте</a:t>
            </a:r>
          </a:p>
        </p:txBody>
      </p:sp>
      <p:pic>
        <p:nvPicPr>
          <p:cNvPr id="9218" name="Picture 2" descr="https://avatars.mds.yandex.net/i?id=83c78c226c490335ee4887928d04aa499b726cc8-5294444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404" y="1698137"/>
            <a:ext cx="3766578" cy="231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www.darkgrot.ru/images/pathologies/photo31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0848" y="3983341"/>
            <a:ext cx="3460558" cy="259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avatars.dzeninfra.ru/get-zen_doc/3504072/pub_5ee7a6627c13c822dba2a02c_5ee7b438d2a345208ad13dd7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344" y="1976582"/>
            <a:ext cx="4599711" cy="442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89468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604" y="516048"/>
            <a:ext cx="1099090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добраться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Добраться до пещеры можно на автомобиле, ближайшая крупная автомагистраль — трасса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Р354 (автодорога) (страница отсутствует)"/>
              </a:rPr>
              <a:t>Р354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 неё есть два съезда в сторону пещеры: первый — через автомобильный мост через Исеть, он находится между посёлком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Горный (Каменский городской округ)"/>
              </a:rPr>
              <a:t>Горный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деревней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 tooltip="Бекленищева"/>
              </a:rPr>
              <a:t>Бекленищева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второй — по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Рыбниковскому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тракту.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0768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1518" y="1167789"/>
            <a:ext cx="81524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информации: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https://ru.wikipedia.org/wiki/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Смолинская_пещера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https://www.tourister.ru/world/europe/russia/city/kamensk-uralskiy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6095" y="2736503"/>
            <a:ext cx="106973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178</TotalTime>
  <Words>101</Words>
  <Application>Microsoft Office PowerPoint</Application>
  <PresentationFormat>Произвольный</PresentationFormat>
  <Paragraphs>45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Ион</vt:lpstr>
      <vt:lpstr>ГАУ «КЦСОН города Каменска-Уральского»   ШКОЛА ПОЖИЛОГО ВОЗРАСТА по направлению  «КРАЕВЕДЕНИЕ»  тема занятия: «СМОЛИНСКАЯ ПЕЩЕРА»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Завод по производству колоколов в городе Каменске-Уральском</dc:title>
  <dc:creator>Пользователь Windows</dc:creator>
  <cp:lastModifiedBy>Shafikova_GA</cp:lastModifiedBy>
  <cp:revision>26</cp:revision>
  <dcterms:created xsi:type="dcterms:W3CDTF">2022-02-08T07:46:30Z</dcterms:created>
  <dcterms:modified xsi:type="dcterms:W3CDTF">2023-04-27T04:36:16Z</dcterms:modified>
</cp:coreProperties>
</file>