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5143500" type="screen16x9"/>
  <p:notesSz cx="6858000" cy="9144000"/>
  <p:embeddedFontLst>
    <p:embeddedFont>
      <p:font typeface="Playfair Display" charset="-52"/>
      <p:regular r:id="rId16"/>
      <p:bold r:id="rId17"/>
      <p:italic r:id="rId18"/>
      <p:boldItalic r:id="rId19"/>
    </p:embeddedFont>
    <p:embeddedFont>
      <p:font typeface="Pacifico" charset="-52"/>
      <p:regular r:id="rId20"/>
    </p:embeddedFont>
    <p:embeddedFont>
      <p:font typeface="Montserrat" charset="-52"/>
      <p:regular r:id="rId21"/>
      <p:bold r:id="rId22"/>
      <p:italic r:id="rId23"/>
      <p:boldItalic r:id="rId24"/>
    </p:embeddedFont>
    <p:embeddedFont>
      <p:font typeface="Oswald" charset="-52"/>
      <p:regular r:id="rId25"/>
      <p:bold r:id="rId26"/>
    </p:embeddedFont>
    <p:embeddedFont>
      <p:font typeface="Comfortaa" charset="0"/>
      <p:regular r:id="rId27"/>
      <p:bold r:id="rId28"/>
    </p:embeddedFont>
    <p:embeddedFont>
      <p:font typeface="Lobster" charset="-52"/>
      <p:regular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 name="Google Shape;5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g22bf09ea6b6_0_4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 name="Google Shape;62;g22bf09ea6b6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22bf09ea6b6_0_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22bf09ea6b6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22bf09ea6b6_0_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22bf09ea6b6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22bf09ea6b6_0_6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22bf09ea6b6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22bf09ea6b6_0_7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22bf09ea6b6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g22bf09ea6b6_0_7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 name="Google Shape;94;g22bf09ea6b6_0_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g22bf09ea6b6_0_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1" name="Google Shape;101;g22bf09ea6b6_0_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22bf09ea6b6_0_9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22bf09ea6b6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22bf09ea6b6_0_9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22bf09ea6b6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22bfa109e7f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22bfa109e7f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22bfa109e7f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22bfa109e7f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4358475" y="0"/>
            <a:ext cx="3853200" cy="5143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txBox="1">
            <a:spLocks noGrp="1"/>
          </p:cNvSpPr>
          <p:nvPr>
            <p:ph type="ctrTitle"/>
          </p:nvPr>
        </p:nvSpPr>
        <p:spPr>
          <a:xfrm>
            <a:off x="344250" y="1403850"/>
            <a:ext cx="8455500" cy="21468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6800"/>
              <a:buFont typeface="Playfair Display"/>
              <a:buNone/>
              <a:defRPr sz="6800" b="1">
                <a:latin typeface="Playfair Display"/>
                <a:ea typeface="Playfair Display"/>
                <a:cs typeface="Playfair Display"/>
                <a:sym typeface="Playfair Display"/>
              </a:defRPr>
            </a:lvl1pPr>
            <a:lvl2pPr lvl="1" algn="ctr">
              <a:spcBef>
                <a:spcPts val="0"/>
              </a:spcBef>
              <a:spcAft>
                <a:spcPts val="0"/>
              </a:spcAft>
              <a:buSzPts val="6800"/>
              <a:buFont typeface="Playfair Display"/>
              <a:buNone/>
              <a:defRPr sz="6800" b="1">
                <a:latin typeface="Playfair Display"/>
                <a:ea typeface="Playfair Display"/>
                <a:cs typeface="Playfair Display"/>
                <a:sym typeface="Playfair Display"/>
              </a:defRPr>
            </a:lvl2pPr>
            <a:lvl3pPr lvl="2" algn="ctr">
              <a:spcBef>
                <a:spcPts val="0"/>
              </a:spcBef>
              <a:spcAft>
                <a:spcPts val="0"/>
              </a:spcAft>
              <a:buSzPts val="6800"/>
              <a:buFont typeface="Playfair Display"/>
              <a:buNone/>
              <a:defRPr sz="6800" b="1">
                <a:latin typeface="Playfair Display"/>
                <a:ea typeface="Playfair Display"/>
                <a:cs typeface="Playfair Display"/>
                <a:sym typeface="Playfair Display"/>
              </a:defRPr>
            </a:lvl3pPr>
            <a:lvl4pPr lvl="3" algn="ctr">
              <a:spcBef>
                <a:spcPts val="0"/>
              </a:spcBef>
              <a:spcAft>
                <a:spcPts val="0"/>
              </a:spcAft>
              <a:buSzPts val="6800"/>
              <a:buFont typeface="Playfair Display"/>
              <a:buNone/>
              <a:defRPr sz="6800" b="1">
                <a:latin typeface="Playfair Display"/>
                <a:ea typeface="Playfair Display"/>
                <a:cs typeface="Playfair Display"/>
                <a:sym typeface="Playfair Display"/>
              </a:defRPr>
            </a:lvl4pPr>
            <a:lvl5pPr lvl="4" algn="ctr">
              <a:spcBef>
                <a:spcPts val="0"/>
              </a:spcBef>
              <a:spcAft>
                <a:spcPts val="0"/>
              </a:spcAft>
              <a:buSzPts val="6800"/>
              <a:buFont typeface="Playfair Display"/>
              <a:buNone/>
              <a:defRPr sz="6800" b="1">
                <a:latin typeface="Playfair Display"/>
                <a:ea typeface="Playfair Display"/>
                <a:cs typeface="Playfair Display"/>
                <a:sym typeface="Playfair Display"/>
              </a:defRPr>
            </a:lvl5pPr>
            <a:lvl6pPr lvl="5" algn="ctr">
              <a:spcBef>
                <a:spcPts val="0"/>
              </a:spcBef>
              <a:spcAft>
                <a:spcPts val="0"/>
              </a:spcAft>
              <a:buSzPts val="6800"/>
              <a:buFont typeface="Playfair Display"/>
              <a:buNone/>
              <a:defRPr sz="6800" b="1">
                <a:latin typeface="Playfair Display"/>
                <a:ea typeface="Playfair Display"/>
                <a:cs typeface="Playfair Display"/>
                <a:sym typeface="Playfair Display"/>
              </a:defRPr>
            </a:lvl6pPr>
            <a:lvl7pPr lvl="6" algn="ctr">
              <a:spcBef>
                <a:spcPts val="0"/>
              </a:spcBef>
              <a:spcAft>
                <a:spcPts val="0"/>
              </a:spcAft>
              <a:buSzPts val="6800"/>
              <a:buFont typeface="Playfair Display"/>
              <a:buNone/>
              <a:defRPr sz="6800" b="1">
                <a:latin typeface="Playfair Display"/>
                <a:ea typeface="Playfair Display"/>
                <a:cs typeface="Playfair Display"/>
                <a:sym typeface="Playfair Display"/>
              </a:defRPr>
            </a:lvl7pPr>
            <a:lvl8pPr lvl="7" algn="ctr">
              <a:spcBef>
                <a:spcPts val="0"/>
              </a:spcBef>
              <a:spcAft>
                <a:spcPts val="0"/>
              </a:spcAft>
              <a:buSzPts val="6800"/>
              <a:buFont typeface="Playfair Display"/>
              <a:buNone/>
              <a:defRPr sz="6800" b="1">
                <a:latin typeface="Playfair Display"/>
                <a:ea typeface="Playfair Display"/>
                <a:cs typeface="Playfair Display"/>
                <a:sym typeface="Playfair Display"/>
              </a:defRPr>
            </a:lvl8pPr>
            <a:lvl9pPr lvl="8" algn="ctr">
              <a:spcBef>
                <a:spcPts val="0"/>
              </a:spcBef>
              <a:spcAft>
                <a:spcPts val="0"/>
              </a:spcAft>
              <a:buSzPts val="6800"/>
              <a:buFont typeface="Playfair Display"/>
              <a:buNone/>
              <a:defRPr sz="6800" b="1">
                <a:latin typeface="Playfair Display"/>
                <a:ea typeface="Playfair Display"/>
                <a:cs typeface="Playfair Display"/>
                <a:sym typeface="Playfair Display"/>
              </a:defRPr>
            </a:lvl9pPr>
          </a:lstStyle>
          <a:p>
            <a:endParaRPr/>
          </a:p>
        </p:txBody>
      </p:sp>
      <p:sp>
        <p:nvSpPr>
          <p:cNvPr id="13" name="Google Shape;13;p2"/>
          <p:cNvSpPr txBox="1">
            <a:spLocks noGrp="1"/>
          </p:cNvSpPr>
          <p:nvPr>
            <p:ph type="subTitle" idx="1"/>
          </p:nvPr>
        </p:nvSpPr>
        <p:spPr>
          <a:xfrm>
            <a:off x="344250" y="3550650"/>
            <a:ext cx="4910100" cy="577800"/>
          </a:xfrm>
          <a:prstGeom prst="rect">
            <a:avLst/>
          </a:prstGeom>
          <a:solidFill>
            <a:schemeClr val="dk2"/>
          </a:solidFill>
        </p:spPr>
        <p:txBody>
          <a:bodyPr spcFirstLastPara="1" wrap="square" lIns="91425" tIns="91425" rIns="91425" bIns="91425" anchor="ctr" anchorCtr="0">
            <a:normAutofit/>
          </a:bodyPr>
          <a:lstStyle>
            <a:lvl1pPr lvl="0">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1pPr>
            <a:lvl2pPr lvl="1">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2pPr>
            <a:lvl3pPr lvl="2">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3pPr>
            <a:lvl4pPr lvl="3">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4pPr>
            <a:lvl5pPr lvl="4">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5pPr>
            <a:lvl6pPr lvl="5">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6pPr>
            <a:lvl7pPr lvl="6">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7pPr>
            <a:lvl8pPr lvl="7">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8pPr>
            <a:lvl9pPr lvl="8">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9pPr>
          </a:lstStyle>
          <a:p>
            <a:endParaRPr/>
          </a:p>
        </p:txBody>
      </p:sp>
      <p:sp>
        <p:nvSpPr>
          <p:cNvPr id="14" name="Google Shape;14;p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4"/>
        </a:solidFill>
        <a:effectLst/>
      </p:bgPr>
    </p:bg>
    <p:spTree>
      <p:nvGrpSpPr>
        <p:cNvPr id="1" name="Shape 15"/>
        <p:cNvGrpSpPr/>
        <p:nvPr/>
      </p:nvGrpSpPr>
      <p:grpSpPr>
        <a:xfrm>
          <a:off x="0" y="0"/>
          <a:ext cx="0" cy="0"/>
          <a:chOff x="0" y="0"/>
          <a:chExt cx="0" cy="0"/>
        </a:xfrm>
      </p:grpSpPr>
      <p:sp>
        <p:nvSpPr>
          <p:cNvPr id="16" name="Google Shape;16;p3"/>
          <p:cNvSpPr/>
          <p:nvPr/>
        </p:nvSpPr>
        <p:spPr>
          <a:xfrm rot="5400000">
            <a:off x="4550700" y="-498600"/>
            <a:ext cx="42600" cy="8455800"/>
          </a:xfrm>
          <a:prstGeom prst="rect">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3"/>
          <p:cNvSpPr txBox="1">
            <a:spLocks noGrp="1"/>
          </p:cNvSpPr>
          <p:nvPr>
            <p:ph type="title"/>
          </p:nvPr>
        </p:nvSpPr>
        <p:spPr>
          <a:xfrm>
            <a:off x="344250" y="1403850"/>
            <a:ext cx="8455500" cy="2146800"/>
          </a:xfrm>
          <a:prstGeom prst="rect">
            <a:avLst/>
          </a:prstGeom>
          <a:solidFill>
            <a:srgbClr val="FFFFFF"/>
          </a:solidFill>
        </p:spPr>
        <p:txBody>
          <a:bodyPr spcFirstLastPara="1" wrap="square" lIns="91425" tIns="91425" rIns="91425" bIns="91425" anchor="ctr" anchorCtr="0">
            <a:normAutofit/>
          </a:bodyPr>
          <a:lstStyle>
            <a:lvl1pPr lvl="0" algn="ctr">
              <a:spcBef>
                <a:spcPts val="0"/>
              </a:spcBef>
              <a:spcAft>
                <a:spcPts val="0"/>
              </a:spcAft>
              <a:buSzPts val="4800"/>
              <a:buFont typeface="Playfair Display"/>
              <a:buNone/>
              <a:defRPr sz="4800" b="1">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sz="4800" b="1">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sz="4800" b="1">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sz="4800" b="1">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sz="4800" b="1">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sz="4800" b="1">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sz="4800" b="1">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sz="4800" b="1">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sz="4800" b="1">
                <a:latin typeface="Playfair Display"/>
                <a:ea typeface="Playfair Display"/>
                <a:cs typeface="Playfair Display"/>
                <a:sym typeface="Playfair Display"/>
              </a:defRPr>
            </a:lvl9pPr>
          </a:lstStyle>
          <a:p>
            <a:endParaRPr/>
          </a:p>
        </p:txBody>
      </p:sp>
      <p:sp>
        <p:nvSpPr>
          <p:cNvPr id="18" name="Google Shape;18;p3"/>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sp>
        <p:nvSpPr>
          <p:cNvPr id="20" name="Google Shape;20;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1" name="Google Shape;21;p4"/>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2" name="Google Shape;22;p4"/>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25" name="Google Shape;25;p5"/>
          <p:cNvSpPr txBox="1">
            <a:spLocks noGrp="1"/>
          </p:cNvSpPr>
          <p:nvPr>
            <p:ph type="body" idx="1"/>
          </p:nvPr>
        </p:nvSpPr>
        <p:spPr>
          <a:xfrm>
            <a:off x="311700" y="1234050"/>
            <a:ext cx="3999900" cy="33348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6" name="Google Shape;26;p5"/>
          <p:cNvSpPr txBox="1">
            <a:spLocks noGrp="1"/>
          </p:cNvSpPr>
          <p:nvPr>
            <p:ph type="body" idx="2"/>
          </p:nvPr>
        </p:nvSpPr>
        <p:spPr>
          <a:xfrm>
            <a:off x="4832400" y="1234050"/>
            <a:ext cx="3999900" cy="33348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0" name="Google Shape;30;p6"/>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3" name="Google Shape;33;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4" name="Google Shape;34;p7"/>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a:endParaRPr/>
          </a:p>
        </p:txBody>
      </p:sp>
      <p:sp>
        <p:nvSpPr>
          <p:cNvPr id="37" name="Google Shape;37;p8"/>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0" name="Google Shape;40;p9"/>
          <p:cNvCxnSpPr/>
          <p:nvPr/>
        </p:nvCxnSpPr>
        <p:spPr>
          <a:xfrm>
            <a:off x="5029675" y="4495500"/>
            <a:ext cx="468300" cy="0"/>
          </a:xfrm>
          <a:prstGeom prst="straightConnector1">
            <a:avLst/>
          </a:prstGeom>
          <a:noFill/>
          <a:ln w="19050" cap="flat" cmpd="sng">
            <a:solidFill>
              <a:schemeClr val="dk2"/>
            </a:solidFill>
            <a:prstDash val="solid"/>
            <a:round/>
            <a:headEnd type="none" w="sm" len="sm"/>
            <a:tailEnd type="none" w="sm" len="sm"/>
          </a:ln>
        </p:spPr>
      </p:cxnSp>
      <p:sp>
        <p:nvSpPr>
          <p:cNvPr id="41" name="Google Shape;41;p9"/>
          <p:cNvSpPr txBox="1">
            <a:spLocks noGrp="1"/>
          </p:cNvSpPr>
          <p:nvPr>
            <p:ph type="title"/>
          </p:nvPr>
        </p:nvSpPr>
        <p:spPr>
          <a:xfrm>
            <a:off x="265500" y="1081675"/>
            <a:ext cx="4045200" cy="17862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921401"/>
            <a:ext cx="4045200" cy="13455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highlight>
                  <a:schemeClr val="lt1"/>
                </a:highlight>
              </a:defRPr>
            </a:lvl1pPr>
            <a:lvl2pPr marL="914400" lvl="1" indent="-317500">
              <a:spcBef>
                <a:spcPts val="0"/>
              </a:spcBef>
              <a:spcAft>
                <a:spcPts val="0"/>
              </a:spcAft>
              <a:buSzPts val="1400"/>
              <a:buChar char="○"/>
              <a:defRPr>
                <a:highlight>
                  <a:schemeClr val="lt1"/>
                </a:highlight>
              </a:defRPr>
            </a:lvl2pPr>
            <a:lvl3pPr marL="1371600" lvl="2" indent="-317500">
              <a:spcBef>
                <a:spcPts val="0"/>
              </a:spcBef>
              <a:spcAft>
                <a:spcPts val="0"/>
              </a:spcAft>
              <a:buSzPts val="1400"/>
              <a:buChar char="■"/>
              <a:defRPr>
                <a:highlight>
                  <a:schemeClr val="lt1"/>
                </a:highlight>
              </a:defRPr>
            </a:lvl3pPr>
            <a:lvl4pPr marL="1828800" lvl="3" indent="-317500">
              <a:spcBef>
                <a:spcPts val="0"/>
              </a:spcBef>
              <a:spcAft>
                <a:spcPts val="0"/>
              </a:spcAft>
              <a:buSzPts val="1400"/>
              <a:buChar char="●"/>
              <a:defRPr>
                <a:highlight>
                  <a:schemeClr val="lt1"/>
                </a:highlight>
              </a:defRPr>
            </a:lvl4pPr>
            <a:lvl5pPr marL="2286000" lvl="4" indent="-317500">
              <a:spcBef>
                <a:spcPts val="0"/>
              </a:spcBef>
              <a:spcAft>
                <a:spcPts val="0"/>
              </a:spcAft>
              <a:buSzPts val="1400"/>
              <a:buChar char="○"/>
              <a:defRPr>
                <a:highlight>
                  <a:schemeClr val="lt1"/>
                </a:highlight>
              </a:defRPr>
            </a:lvl5pPr>
            <a:lvl6pPr marL="2743200" lvl="5" indent="-317500">
              <a:spcBef>
                <a:spcPts val="0"/>
              </a:spcBef>
              <a:spcAft>
                <a:spcPts val="0"/>
              </a:spcAft>
              <a:buSzPts val="1400"/>
              <a:buChar char="■"/>
              <a:defRPr>
                <a:highlight>
                  <a:schemeClr val="lt1"/>
                </a:highlight>
              </a:defRPr>
            </a:lvl6pPr>
            <a:lvl7pPr marL="3200400" lvl="6" indent="-317500">
              <a:spcBef>
                <a:spcPts val="0"/>
              </a:spcBef>
              <a:spcAft>
                <a:spcPts val="0"/>
              </a:spcAft>
              <a:buSzPts val="1400"/>
              <a:buChar char="●"/>
              <a:defRPr>
                <a:highlight>
                  <a:schemeClr val="lt1"/>
                </a:highlight>
              </a:defRPr>
            </a:lvl7pPr>
            <a:lvl8pPr marL="3657600" lvl="7" indent="-317500">
              <a:spcBef>
                <a:spcPts val="0"/>
              </a:spcBef>
              <a:spcAft>
                <a:spcPts val="0"/>
              </a:spcAft>
              <a:buSzPts val="1400"/>
              <a:buChar char="○"/>
              <a:defRPr>
                <a:highlight>
                  <a:schemeClr val="lt1"/>
                </a:highlight>
              </a:defRPr>
            </a:lvl8pPr>
            <a:lvl9pPr marL="4114800" lvl="8" indent="-317500">
              <a:spcBef>
                <a:spcPts val="0"/>
              </a:spcBef>
              <a:spcAft>
                <a:spcPts val="0"/>
              </a:spcAft>
              <a:buSzPts val="1400"/>
              <a:buChar char="■"/>
              <a:defRPr>
                <a:highlight>
                  <a:schemeClr val="lt1"/>
                </a:highlight>
              </a:defRPr>
            </a:lvl9pPr>
          </a:lstStyle>
          <a:p>
            <a:endParaRPr/>
          </a:p>
        </p:txBody>
      </p:sp>
      <p:sp>
        <p:nvSpPr>
          <p:cNvPr id="44" name="Google Shape;44;p9"/>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highlight>
                  <a:schemeClr val="dk1"/>
                </a:highlight>
              </a:defRPr>
            </a:lvl1pPr>
          </a:lstStyle>
          <a:p>
            <a:endParaRPr/>
          </a:p>
        </p:txBody>
      </p:sp>
      <p:sp>
        <p:nvSpPr>
          <p:cNvPr id="47" name="Google Shape;47;p10"/>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txBox="1">
            <a:spLocks noGrp="1"/>
          </p:cNvSpPr>
          <p:nvPr>
            <p:ph type="title" hasCustomPrompt="1"/>
          </p:nvPr>
        </p:nvSpPr>
        <p:spPr>
          <a:xfrm>
            <a:off x="311700" y="999925"/>
            <a:ext cx="8520600" cy="2146200"/>
          </a:xfrm>
          <a:prstGeom prst="rect">
            <a:avLst/>
          </a:prstGeom>
        </p:spPr>
        <p:txBody>
          <a:bodyPr spcFirstLastPara="1" wrap="square" lIns="91425" tIns="91425" rIns="91425" bIns="91425" anchor="b" anchorCtr="0">
            <a:normAutofit/>
          </a:bodyPr>
          <a:lstStyle>
            <a:lvl1pPr lvl="0" algn="ctr">
              <a:spcBef>
                <a:spcPts val="0"/>
              </a:spcBef>
              <a:spcAft>
                <a:spcPts val="0"/>
              </a:spcAft>
              <a:buSzPts val="14000"/>
              <a:buFont typeface="Montserrat"/>
              <a:buNone/>
              <a:defRPr sz="14000">
                <a:latin typeface="Montserrat"/>
                <a:ea typeface="Montserrat"/>
                <a:cs typeface="Montserrat"/>
                <a:sym typeface="Montserrat"/>
              </a:defRPr>
            </a:lvl1pPr>
            <a:lvl2pPr lvl="1" algn="ctr">
              <a:spcBef>
                <a:spcPts val="0"/>
              </a:spcBef>
              <a:spcAft>
                <a:spcPts val="0"/>
              </a:spcAft>
              <a:buSzPts val="14000"/>
              <a:buFont typeface="Montserrat"/>
              <a:buNone/>
              <a:defRPr sz="14000">
                <a:latin typeface="Montserrat"/>
                <a:ea typeface="Montserrat"/>
                <a:cs typeface="Montserrat"/>
                <a:sym typeface="Montserrat"/>
              </a:defRPr>
            </a:lvl2pPr>
            <a:lvl3pPr lvl="2" algn="ctr">
              <a:spcBef>
                <a:spcPts val="0"/>
              </a:spcBef>
              <a:spcAft>
                <a:spcPts val="0"/>
              </a:spcAft>
              <a:buSzPts val="14000"/>
              <a:buFont typeface="Montserrat"/>
              <a:buNone/>
              <a:defRPr sz="14000">
                <a:latin typeface="Montserrat"/>
                <a:ea typeface="Montserrat"/>
                <a:cs typeface="Montserrat"/>
                <a:sym typeface="Montserrat"/>
              </a:defRPr>
            </a:lvl3pPr>
            <a:lvl4pPr lvl="3" algn="ctr">
              <a:spcBef>
                <a:spcPts val="0"/>
              </a:spcBef>
              <a:spcAft>
                <a:spcPts val="0"/>
              </a:spcAft>
              <a:buSzPts val="14000"/>
              <a:buFont typeface="Montserrat"/>
              <a:buNone/>
              <a:defRPr sz="14000">
                <a:latin typeface="Montserrat"/>
                <a:ea typeface="Montserrat"/>
                <a:cs typeface="Montserrat"/>
                <a:sym typeface="Montserrat"/>
              </a:defRPr>
            </a:lvl4pPr>
            <a:lvl5pPr lvl="4" algn="ctr">
              <a:spcBef>
                <a:spcPts val="0"/>
              </a:spcBef>
              <a:spcAft>
                <a:spcPts val="0"/>
              </a:spcAft>
              <a:buSzPts val="14000"/>
              <a:buFont typeface="Montserrat"/>
              <a:buNone/>
              <a:defRPr sz="14000">
                <a:latin typeface="Montserrat"/>
                <a:ea typeface="Montserrat"/>
                <a:cs typeface="Montserrat"/>
                <a:sym typeface="Montserrat"/>
              </a:defRPr>
            </a:lvl5pPr>
            <a:lvl6pPr lvl="5" algn="ctr">
              <a:spcBef>
                <a:spcPts val="0"/>
              </a:spcBef>
              <a:spcAft>
                <a:spcPts val="0"/>
              </a:spcAft>
              <a:buSzPts val="14000"/>
              <a:buFont typeface="Montserrat"/>
              <a:buNone/>
              <a:defRPr sz="14000">
                <a:latin typeface="Montserrat"/>
                <a:ea typeface="Montserrat"/>
                <a:cs typeface="Montserrat"/>
                <a:sym typeface="Montserrat"/>
              </a:defRPr>
            </a:lvl6pPr>
            <a:lvl7pPr lvl="6" algn="ctr">
              <a:spcBef>
                <a:spcPts val="0"/>
              </a:spcBef>
              <a:spcAft>
                <a:spcPts val="0"/>
              </a:spcAft>
              <a:buSzPts val="14000"/>
              <a:buFont typeface="Montserrat"/>
              <a:buNone/>
              <a:defRPr sz="14000">
                <a:latin typeface="Montserrat"/>
                <a:ea typeface="Montserrat"/>
                <a:cs typeface="Montserrat"/>
                <a:sym typeface="Montserrat"/>
              </a:defRPr>
            </a:lvl7pPr>
            <a:lvl8pPr lvl="7" algn="ctr">
              <a:spcBef>
                <a:spcPts val="0"/>
              </a:spcBef>
              <a:spcAft>
                <a:spcPts val="0"/>
              </a:spcAft>
              <a:buSzPts val="14000"/>
              <a:buFont typeface="Montserrat"/>
              <a:buNone/>
              <a:defRPr sz="14000">
                <a:latin typeface="Montserrat"/>
                <a:ea typeface="Montserrat"/>
                <a:cs typeface="Montserrat"/>
                <a:sym typeface="Montserrat"/>
              </a:defRPr>
            </a:lvl8pPr>
            <a:lvl9pPr lvl="8" algn="ctr">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a:spLocks noGrp="1"/>
          </p:cNvSpPr>
          <p:nvPr>
            <p:ph type="body" idx="1"/>
          </p:nvPr>
        </p:nvSpPr>
        <p:spPr>
          <a:xfrm>
            <a:off x="311700" y="32284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highlight>
                  <a:schemeClr val="dk1"/>
                </a:highlight>
              </a:defRPr>
            </a:lvl1pPr>
            <a:lvl2pPr marL="914400" lvl="1" indent="-317500" algn="ctr">
              <a:spcBef>
                <a:spcPts val="0"/>
              </a:spcBef>
              <a:spcAft>
                <a:spcPts val="0"/>
              </a:spcAft>
              <a:buSzPts val="1400"/>
              <a:buChar char="○"/>
              <a:defRPr>
                <a:highlight>
                  <a:schemeClr val="dk1"/>
                </a:highlight>
              </a:defRPr>
            </a:lvl2pPr>
            <a:lvl3pPr marL="1371600" lvl="2" indent="-317500" algn="ctr">
              <a:spcBef>
                <a:spcPts val="0"/>
              </a:spcBef>
              <a:spcAft>
                <a:spcPts val="0"/>
              </a:spcAft>
              <a:buSzPts val="1400"/>
              <a:buChar char="■"/>
              <a:defRPr>
                <a:highlight>
                  <a:schemeClr val="dk1"/>
                </a:highlight>
              </a:defRPr>
            </a:lvl3pPr>
            <a:lvl4pPr marL="1828800" lvl="3" indent="-317500" algn="ctr">
              <a:spcBef>
                <a:spcPts val="0"/>
              </a:spcBef>
              <a:spcAft>
                <a:spcPts val="0"/>
              </a:spcAft>
              <a:buSzPts val="1400"/>
              <a:buChar char="●"/>
              <a:defRPr>
                <a:highlight>
                  <a:schemeClr val="dk1"/>
                </a:highlight>
              </a:defRPr>
            </a:lvl4pPr>
            <a:lvl5pPr marL="2286000" lvl="4" indent="-317500" algn="ctr">
              <a:spcBef>
                <a:spcPts val="0"/>
              </a:spcBef>
              <a:spcAft>
                <a:spcPts val="0"/>
              </a:spcAft>
              <a:buSzPts val="1400"/>
              <a:buChar char="○"/>
              <a:defRPr>
                <a:highlight>
                  <a:schemeClr val="dk1"/>
                </a:highlight>
              </a:defRPr>
            </a:lvl5pPr>
            <a:lvl6pPr marL="2743200" lvl="5" indent="-317500" algn="ctr">
              <a:spcBef>
                <a:spcPts val="0"/>
              </a:spcBef>
              <a:spcAft>
                <a:spcPts val="0"/>
              </a:spcAft>
              <a:buSzPts val="1400"/>
              <a:buChar char="■"/>
              <a:defRPr>
                <a:highlight>
                  <a:schemeClr val="dk1"/>
                </a:highlight>
              </a:defRPr>
            </a:lvl6pPr>
            <a:lvl7pPr marL="3200400" lvl="6" indent="-317500" algn="ctr">
              <a:spcBef>
                <a:spcPts val="0"/>
              </a:spcBef>
              <a:spcAft>
                <a:spcPts val="0"/>
              </a:spcAft>
              <a:buSzPts val="1400"/>
              <a:buChar char="●"/>
              <a:defRPr>
                <a:highlight>
                  <a:schemeClr val="dk1"/>
                </a:highlight>
              </a:defRPr>
            </a:lvl7pPr>
            <a:lvl8pPr marL="3657600" lvl="7" indent="-317500" algn="ctr">
              <a:spcBef>
                <a:spcPts val="0"/>
              </a:spcBef>
              <a:spcAft>
                <a:spcPts val="0"/>
              </a:spcAft>
              <a:buSzPts val="1400"/>
              <a:buChar char="○"/>
              <a:defRPr>
                <a:highlight>
                  <a:schemeClr val="dk1"/>
                </a:highlight>
              </a:defRPr>
            </a:lvl8pPr>
            <a:lvl9pPr marL="4114800" lvl="8" indent="-317500" algn="ctr">
              <a:spcBef>
                <a:spcPts val="0"/>
              </a:spcBef>
              <a:spcAft>
                <a:spcPts val="0"/>
              </a:spcAft>
              <a:buSzPts val="1400"/>
              <a:buChar char="■"/>
              <a:defRPr>
                <a:highlight>
                  <a:schemeClr val="dk1"/>
                </a:highlight>
              </a:defRPr>
            </a:lvl9pPr>
          </a:lstStyle>
          <a:p>
            <a:endParaRPr/>
          </a:p>
        </p:txBody>
      </p:sp>
      <p:sp>
        <p:nvSpPr>
          <p:cNvPr id="51" name="Google Shape;51;p11"/>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p12"/>
          <p:cNvSpPr txBox="1">
            <a:spLocks noGrp="1"/>
          </p:cNvSpPr>
          <p:nvPr>
            <p:ph type="sldNum" idx="12"/>
          </p:nvPr>
        </p:nvSpPr>
        <p:spPr>
          <a:xfrm>
            <a:off x="8497999" y="4688759"/>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op">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9pPr>
          </a:lstStyle>
          <a:p>
            <a:endParaRPr/>
          </a:p>
        </p:txBody>
      </p:sp>
      <p:sp>
        <p:nvSpPr>
          <p:cNvPr id="7" name="Google Shape;7;p1"/>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Playfair Display"/>
              <a:buChar char="●"/>
              <a:defRPr sz="1800">
                <a:solidFill>
                  <a:schemeClr val="dk2"/>
                </a:solidFill>
                <a:latin typeface="Playfair Display"/>
                <a:ea typeface="Playfair Display"/>
                <a:cs typeface="Playfair Display"/>
                <a:sym typeface="Playfair Display"/>
              </a:defRPr>
            </a:lvl1pPr>
            <a:lvl2pPr marL="914400" lvl="1"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2pPr>
            <a:lvl3pPr marL="1371600" lvl="2"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3pPr>
            <a:lvl4pPr marL="1828800" lvl="3"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4pPr>
            <a:lvl5pPr marL="2286000" lvl="4"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5pPr>
            <a:lvl6pPr marL="2743200" lvl="5"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6pPr>
            <a:lvl7pPr marL="3200400" lvl="6"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7pPr>
            <a:lvl8pPr marL="3657600" lvl="7"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8pPr>
            <a:lvl9pPr marL="4114800" lvl="8" indent="-3175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9pPr>
          </a:lstStyle>
          <a:p>
            <a:endParaRPr/>
          </a:p>
        </p:txBody>
      </p:sp>
      <p:sp>
        <p:nvSpPr>
          <p:cNvPr id="8" name="Google Shape;8;p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latin typeface="Playfair Display"/>
                <a:ea typeface="Playfair Display"/>
                <a:cs typeface="Playfair Display"/>
                <a:sym typeface="Playfair Display"/>
              </a:defRPr>
            </a:lvl1pPr>
            <a:lvl2pPr lvl="1" algn="r">
              <a:buNone/>
              <a:defRPr sz="1000">
                <a:solidFill>
                  <a:schemeClr val="dk2"/>
                </a:solidFill>
                <a:latin typeface="Playfair Display"/>
                <a:ea typeface="Playfair Display"/>
                <a:cs typeface="Playfair Display"/>
                <a:sym typeface="Playfair Display"/>
              </a:defRPr>
            </a:lvl2pPr>
            <a:lvl3pPr lvl="2" algn="r">
              <a:buNone/>
              <a:defRPr sz="1000">
                <a:solidFill>
                  <a:schemeClr val="dk2"/>
                </a:solidFill>
                <a:latin typeface="Playfair Display"/>
                <a:ea typeface="Playfair Display"/>
                <a:cs typeface="Playfair Display"/>
                <a:sym typeface="Playfair Display"/>
              </a:defRPr>
            </a:lvl3pPr>
            <a:lvl4pPr lvl="3" algn="r">
              <a:buNone/>
              <a:defRPr sz="1000">
                <a:solidFill>
                  <a:schemeClr val="dk2"/>
                </a:solidFill>
                <a:latin typeface="Playfair Display"/>
                <a:ea typeface="Playfair Display"/>
                <a:cs typeface="Playfair Display"/>
                <a:sym typeface="Playfair Display"/>
              </a:defRPr>
            </a:lvl4pPr>
            <a:lvl5pPr lvl="4" algn="r">
              <a:buNone/>
              <a:defRPr sz="1000">
                <a:solidFill>
                  <a:schemeClr val="dk2"/>
                </a:solidFill>
                <a:latin typeface="Playfair Display"/>
                <a:ea typeface="Playfair Display"/>
                <a:cs typeface="Playfair Display"/>
                <a:sym typeface="Playfair Display"/>
              </a:defRPr>
            </a:lvl5pPr>
            <a:lvl6pPr lvl="5" algn="r">
              <a:buNone/>
              <a:defRPr sz="1000">
                <a:solidFill>
                  <a:schemeClr val="dk2"/>
                </a:solidFill>
                <a:latin typeface="Playfair Display"/>
                <a:ea typeface="Playfair Display"/>
                <a:cs typeface="Playfair Display"/>
                <a:sym typeface="Playfair Display"/>
              </a:defRPr>
            </a:lvl6pPr>
            <a:lvl7pPr lvl="6" algn="r">
              <a:buNone/>
              <a:defRPr sz="1000">
                <a:solidFill>
                  <a:schemeClr val="dk2"/>
                </a:solidFill>
                <a:latin typeface="Playfair Display"/>
                <a:ea typeface="Playfair Display"/>
                <a:cs typeface="Playfair Display"/>
                <a:sym typeface="Playfair Display"/>
              </a:defRPr>
            </a:lvl7pPr>
            <a:lvl8pPr lvl="7" algn="r">
              <a:buNone/>
              <a:defRPr sz="1000">
                <a:solidFill>
                  <a:schemeClr val="dk2"/>
                </a:solidFill>
                <a:latin typeface="Playfair Display"/>
                <a:ea typeface="Playfair Display"/>
                <a:cs typeface="Playfair Display"/>
                <a:sym typeface="Playfair Display"/>
              </a:defRPr>
            </a:lvl8pPr>
            <a:lvl9pPr lvl="8" algn="r">
              <a:buNone/>
              <a:defRPr sz="1000">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13"/>
          <p:cNvSpPr txBox="1">
            <a:spLocks noGrp="1"/>
          </p:cNvSpPr>
          <p:nvPr>
            <p:ph type="ctrTitle"/>
          </p:nvPr>
        </p:nvSpPr>
        <p:spPr>
          <a:xfrm>
            <a:off x="344250" y="490451"/>
            <a:ext cx="8455500" cy="3060199"/>
          </a:xfrm>
          <a:prstGeom prst="rect">
            <a:avLst/>
          </a:prstGeom>
        </p:spPr>
        <p:txBody>
          <a:bodyPr spcFirstLastPara="1" wrap="square" lIns="91425" tIns="91425" rIns="91425" bIns="91425" anchor="ctr" anchorCtr="0">
            <a:normAutofit/>
          </a:bodyPr>
          <a:lstStyle/>
          <a:p>
            <a:pPr marL="0" lvl="0" indent="0" algn="ctr" rtl="0">
              <a:spcBef>
                <a:spcPts val="0"/>
              </a:spcBef>
              <a:spcAft>
                <a:spcPts val="0"/>
              </a:spcAft>
              <a:buNone/>
            </a:pPr>
            <a:r>
              <a:rPr lang="ru" sz="1400" dirty="0" smtClean="0"/>
              <a:t/>
            </a:r>
            <a:br>
              <a:rPr lang="ru" sz="1400" dirty="0" smtClean="0"/>
            </a:br>
            <a:r>
              <a:rPr lang="ru" sz="1400" dirty="0" smtClean="0"/>
              <a:t>ГАУ «КЦСОН города Каменска-Уральского»</a:t>
            </a:r>
            <a:br>
              <a:rPr lang="ru" sz="1400" dirty="0" smtClean="0"/>
            </a:br>
            <a:r>
              <a:rPr lang="ru" sz="2500" dirty="0" smtClean="0"/>
              <a:t>ШПВ </a:t>
            </a:r>
            <a:r>
              <a:rPr lang="ru" sz="2500" dirty="0"/>
              <a:t>по направлению “Садоводы и огородники”</a:t>
            </a:r>
            <a:endParaRPr sz="2500"/>
          </a:p>
          <a:p>
            <a:pPr marL="0" lvl="0" indent="0" algn="ctr" rtl="0">
              <a:spcBef>
                <a:spcPts val="0"/>
              </a:spcBef>
              <a:spcAft>
                <a:spcPts val="0"/>
              </a:spcAft>
              <a:buNone/>
            </a:pPr>
            <a:r>
              <a:rPr lang="ru" sz="2500" dirty="0" smtClean="0"/>
              <a:t/>
            </a:r>
            <a:br>
              <a:rPr lang="ru" sz="2500" dirty="0" smtClean="0"/>
            </a:br>
            <a:r>
              <a:rPr lang="ru" sz="2500" dirty="0" smtClean="0"/>
              <a:t>Тема</a:t>
            </a:r>
            <a:r>
              <a:rPr lang="ru" sz="2500" dirty="0"/>
              <a:t>: </a:t>
            </a:r>
            <a:r>
              <a:rPr lang="ru" sz="2500" i="1" dirty="0">
                <a:latin typeface="Pacifico"/>
                <a:ea typeface="Pacifico"/>
                <a:cs typeface="Pacifico"/>
                <a:sym typeface="Pacifico"/>
              </a:rPr>
              <a:t>Жимолость-настоящий лекарь.Посадка и </a:t>
            </a:r>
            <a:r>
              <a:rPr lang="ru" sz="2500" i="1" dirty="0" smtClean="0">
                <a:latin typeface="Pacifico"/>
                <a:ea typeface="Pacifico"/>
                <a:cs typeface="Pacifico"/>
                <a:sym typeface="Pacifico"/>
              </a:rPr>
              <a:t/>
            </a:r>
            <a:br>
              <a:rPr lang="ru" sz="2500" i="1" dirty="0" smtClean="0">
                <a:latin typeface="Pacifico"/>
                <a:ea typeface="Pacifico"/>
                <a:cs typeface="Pacifico"/>
                <a:sym typeface="Pacifico"/>
              </a:rPr>
            </a:br>
            <a:r>
              <a:rPr lang="ru" sz="2500" i="1" dirty="0" smtClean="0">
                <a:latin typeface="Pacifico"/>
                <a:ea typeface="Pacifico"/>
                <a:cs typeface="Pacifico"/>
                <a:sym typeface="Pacifico"/>
              </a:rPr>
              <a:t/>
            </a:r>
            <a:br>
              <a:rPr lang="ru" sz="2500" i="1" dirty="0" smtClean="0">
                <a:latin typeface="Pacifico"/>
                <a:ea typeface="Pacifico"/>
                <a:cs typeface="Pacifico"/>
                <a:sym typeface="Pacifico"/>
              </a:rPr>
            </a:br>
            <a:r>
              <a:rPr lang="ru" sz="2500" i="1" dirty="0" smtClean="0">
                <a:latin typeface="Pacifico"/>
                <a:ea typeface="Pacifico"/>
                <a:cs typeface="Pacifico"/>
                <a:sym typeface="Pacifico"/>
              </a:rPr>
              <a:t>уход.Размножение </a:t>
            </a:r>
            <a:r>
              <a:rPr lang="ru" sz="2500" i="1" dirty="0">
                <a:latin typeface="Pacifico"/>
                <a:ea typeface="Pacifico"/>
                <a:cs typeface="Pacifico"/>
                <a:sym typeface="Pacifico"/>
              </a:rPr>
              <a:t>и сорта”</a:t>
            </a:r>
            <a:endParaRPr sz="2500" i="1">
              <a:latin typeface="Pacifico"/>
              <a:ea typeface="Pacifico"/>
              <a:cs typeface="Pacifico"/>
              <a:sym typeface="Pacifico"/>
            </a:endParaRPr>
          </a:p>
          <a:p>
            <a:pPr marL="0" lvl="0" indent="0" algn="ctr" rtl="0">
              <a:spcBef>
                <a:spcPts val="0"/>
              </a:spcBef>
              <a:spcAft>
                <a:spcPts val="0"/>
              </a:spcAft>
              <a:buNone/>
            </a:pPr>
            <a:r>
              <a:rPr lang="ru" sz="2500" dirty="0">
                <a:latin typeface="Arial"/>
                <a:ea typeface="Arial"/>
                <a:cs typeface="Arial"/>
                <a:sym typeface="Arial"/>
              </a:rPr>
              <a:t>Занятие №8 апрель 2023</a:t>
            </a:r>
            <a:endParaRPr sz="2500">
              <a:latin typeface="Arial"/>
              <a:ea typeface="Arial"/>
              <a:cs typeface="Arial"/>
              <a:sym typeface="Arial"/>
            </a:endParaRPr>
          </a:p>
        </p:txBody>
      </p:sp>
      <p:sp>
        <p:nvSpPr>
          <p:cNvPr id="59" name="Google Shape;59;p13"/>
          <p:cNvSpPr txBox="1">
            <a:spLocks noGrp="1"/>
          </p:cNvSpPr>
          <p:nvPr>
            <p:ph type="subTitle" idx="1"/>
          </p:nvPr>
        </p:nvSpPr>
        <p:spPr>
          <a:xfrm>
            <a:off x="344250" y="3550650"/>
            <a:ext cx="4910100" cy="577800"/>
          </a:xfrm>
          <a:prstGeom prst="rect">
            <a:avLst/>
          </a:prstGeom>
        </p:spPr>
        <p:txBody>
          <a:bodyPr spcFirstLastPara="1" wrap="square" lIns="91425" tIns="91425" rIns="91425" bIns="91425" anchor="ctr" anchorCtr="0">
            <a:normAutofit fontScale="62500" lnSpcReduction="20000"/>
          </a:bodyPr>
          <a:lstStyle/>
          <a:p>
            <a:pPr marL="0" lvl="0" indent="0" algn="l" rtl="0">
              <a:spcBef>
                <a:spcPts val="0"/>
              </a:spcBef>
              <a:spcAft>
                <a:spcPts val="0"/>
              </a:spcAft>
              <a:buNone/>
            </a:pPr>
            <a:r>
              <a:rPr lang="ru"/>
              <a:t>Руководитель: специалист по социальной работе- Соломеина Алла Алексеевна</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sp>
        <p:nvSpPr>
          <p:cNvPr id="64" name="Google Shape;64;p1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t>ЖИМОЛОСТЬ-НАСТОЯЩИЙ ЛЕКАРЬ.</a:t>
            </a:r>
            <a:endParaRPr/>
          </a:p>
        </p:txBody>
      </p:sp>
      <p:sp>
        <p:nvSpPr>
          <p:cNvPr id="65" name="Google Shape;65;p14"/>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ru"/>
              <a:t>По содержанию витамина С жимолость не уступает только лимону. Всего 100 г этих ягод способны удовлетворить суточную потребность организма в аскорбинке. Помимо аскорбиновой кислоты, в ней имеется и витамин Р, который помогает усвоению аскорбинки. А раз так, любителям жимолости не грозят вирусные инфекции, проблемы с сердцем и сосудами, но зато им гарантирована чистая кожа и отсутствие морщин.</a:t>
            </a:r>
            <a:endParaRPr/>
          </a:p>
          <a:p>
            <a:pPr marL="0" lvl="0" indent="0" algn="l" rtl="0">
              <a:spcBef>
                <a:spcPts val="1200"/>
              </a:spcBef>
              <a:spcAft>
                <a:spcPts val="1200"/>
              </a:spcAft>
              <a:buNone/>
            </a:pPr>
            <a:r>
              <a:rPr lang="ru"/>
              <a:t>Благодаря своему уникальному составу жимолость с давних пор  использовалась в народной медицине. Особенно часто эту ягоду рекомендовали людям, ослабленным после долгой болезни, а также тем, кто страдает от расстройства пищеварения.</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t>Лечебные свойства жимолости.</a:t>
            </a:r>
            <a:endParaRPr/>
          </a:p>
        </p:txBody>
      </p:sp>
      <p:sp>
        <p:nvSpPr>
          <p:cNvPr id="71" name="Google Shape;71;p15"/>
          <p:cNvSpPr txBox="1">
            <a:spLocks noGrp="1"/>
          </p:cNvSpPr>
          <p:nvPr>
            <p:ph type="body" idx="1"/>
          </p:nvPr>
        </p:nvSpPr>
        <p:spPr>
          <a:xfrm>
            <a:off x="311700" y="1234075"/>
            <a:ext cx="8520600" cy="3842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Ягоды жимолости обладают жаропонижающим эффектом, нормализуют артериальное давление у гипертоников.Благодаря наличию веществ под названием “фитонциды”,которые являются своего рода натуральными антибиотиками, жимолость можно использовать и в качестве противовоспалительного средства.</a:t>
            </a:r>
            <a:endParaRPr/>
          </a:p>
          <a:p>
            <a:pPr marL="0" lvl="0" indent="0" algn="l" rtl="0">
              <a:spcBef>
                <a:spcPts val="1200"/>
              </a:spcBef>
              <a:spcAft>
                <a:spcPts val="0"/>
              </a:spcAft>
              <a:buNone/>
            </a:pPr>
            <a:r>
              <a:rPr lang="ru">
                <a:solidFill>
                  <a:srgbClr val="CC0000"/>
                </a:solidFill>
              </a:rPr>
              <a:t>А вот тем, кто страдает гастритом с </a:t>
            </a:r>
            <a:endParaRPr>
              <a:solidFill>
                <a:srgbClr val="CC0000"/>
              </a:solidFill>
            </a:endParaRPr>
          </a:p>
          <a:p>
            <a:pPr marL="0" lvl="0" indent="0" algn="l" rtl="0">
              <a:spcBef>
                <a:spcPts val="1200"/>
              </a:spcBef>
              <a:spcAft>
                <a:spcPts val="0"/>
              </a:spcAft>
              <a:buNone/>
            </a:pPr>
            <a:r>
              <a:rPr lang="ru">
                <a:solidFill>
                  <a:srgbClr val="CC0000"/>
                </a:solidFill>
              </a:rPr>
              <a:t>повышенной кислотностью, а также</a:t>
            </a:r>
            <a:endParaRPr>
              <a:solidFill>
                <a:srgbClr val="CC0000"/>
              </a:solidFill>
            </a:endParaRPr>
          </a:p>
          <a:p>
            <a:pPr marL="0" lvl="0" indent="0" algn="l" rtl="0">
              <a:spcBef>
                <a:spcPts val="1200"/>
              </a:spcBef>
              <a:spcAft>
                <a:spcPts val="0"/>
              </a:spcAft>
              <a:buNone/>
            </a:pPr>
            <a:r>
              <a:rPr lang="ru">
                <a:solidFill>
                  <a:srgbClr val="CC0000"/>
                </a:solidFill>
              </a:rPr>
              <a:t>язвой желудка, жимолостью увлекаться</a:t>
            </a:r>
            <a:endParaRPr>
              <a:solidFill>
                <a:srgbClr val="CC0000"/>
              </a:solidFill>
            </a:endParaRPr>
          </a:p>
          <a:p>
            <a:pPr marL="0" lvl="0" indent="0" algn="l" rtl="0">
              <a:spcBef>
                <a:spcPts val="1200"/>
              </a:spcBef>
              <a:spcAft>
                <a:spcPts val="1200"/>
              </a:spcAft>
              <a:buNone/>
            </a:pPr>
            <a:r>
              <a:rPr lang="ru">
                <a:solidFill>
                  <a:srgbClr val="CC0000"/>
                </a:solidFill>
              </a:rPr>
              <a:t>не стоит.</a:t>
            </a:r>
            <a:endParaRPr>
              <a:solidFill>
                <a:srgbClr val="CC0000"/>
              </a:solidFill>
            </a:endParaRPr>
          </a:p>
        </p:txBody>
      </p:sp>
      <p:pic>
        <p:nvPicPr>
          <p:cNvPr id="72" name="Google Shape;72;p15"/>
          <p:cNvPicPr preferRelativeResize="0"/>
          <p:nvPr/>
        </p:nvPicPr>
        <p:blipFill>
          <a:blip r:embed="rId3">
            <a:alphaModFix/>
          </a:blip>
          <a:stretch>
            <a:fillRect/>
          </a:stretch>
        </p:blipFill>
        <p:spPr>
          <a:xfrm>
            <a:off x="4843296" y="2826225"/>
            <a:ext cx="3373425" cy="225005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6"/>
          <p:cNvSpPr txBox="1">
            <a:spLocks noGrp="1"/>
          </p:cNvSpPr>
          <p:nvPr>
            <p:ph type="title"/>
          </p:nvPr>
        </p:nvSpPr>
        <p:spPr>
          <a:xfrm>
            <a:off x="311700" y="102500"/>
            <a:ext cx="8520600" cy="6231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t>Рекомендации по использованию жимолости в лечебных целях.</a:t>
            </a:r>
            <a:endParaRPr/>
          </a:p>
        </p:txBody>
      </p:sp>
      <p:sp>
        <p:nvSpPr>
          <p:cNvPr id="78" name="Google Shape;78;p16"/>
          <p:cNvSpPr txBox="1">
            <a:spLocks noGrp="1"/>
          </p:cNvSpPr>
          <p:nvPr>
            <p:ph type="body" idx="1"/>
          </p:nvPr>
        </p:nvSpPr>
        <p:spPr>
          <a:xfrm>
            <a:off x="160775" y="725600"/>
            <a:ext cx="8882700" cy="43206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ru" b="1">
                <a:solidFill>
                  <a:srgbClr val="38761D"/>
                </a:solidFill>
              </a:rPr>
              <a:t> *При расстройствах желудка </a:t>
            </a:r>
            <a:r>
              <a:rPr lang="ru">
                <a:solidFill>
                  <a:srgbClr val="000000"/>
                </a:solidFill>
              </a:rPr>
              <a:t>рекомендуется настой из ветвей жимолости( 10 г сухих веток заварить 200мл кипятка, через час отжать и выпить весь настой в один прием.)</a:t>
            </a:r>
            <a:endParaRPr>
              <a:solidFill>
                <a:srgbClr val="000000"/>
              </a:solidFill>
            </a:endParaRPr>
          </a:p>
          <a:p>
            <a:pPr marL="0" lvl="0" indent="0" algn="l" rtl="0">
              <a:spcBef>
                <a:spcPts val="1200"/>
              </a:spcBef>
              <a:spcAft>
                <a:spcPts val="0"/>
              </a:spcAft>
              <a:buNone/>
            </a:pPr>
            <a:r>
              <a:rPr lang="ru">
                <a:solidFill>
                  <a:srgbClr val="000000"/>
                </a:solidFill>
              </a:rPr>
              <a:t>*</a:t>
            </a:r>
            <a:r>
              <a:rPr lang="ru" b="1">
                <a:solidFill>
                  <a:srgbClr val="38761D"/>
                </a:solidFill>
              </a:rPr>
              <a:t>Снижает повышенное давление </a:t>
            </a:r>
            <a:r>
              <a:rPr lang="ru" b="1">
                <a:solidFill>
                  <a:srgbClr val="000000"/>
                </a:solidFill>
              </a:rPr>
              <a:t>отвар из веток цветущей жимолости( 1 чайная ложка измельченных ветвей на стакан воды и пьют по 1 столовой ложке 3-4 раза в день)</a:t>
            </a:r>
            <a:endParaRPr b="1">
              <a:solidFill>
                <a:srgbClr val="000000"/>
              </a:solidFill>
            </a:endParaRPr>
          </a:p>
          <a:p>
            <a:pPr marL="0" lvl="0" indent="0" algn="l" rtl="0">
              <a:spcBef>
                <a:spcPts val="1200"/>
              </a:spcBef>
              <a:spcAft>
                <a:spcPts val="0"/>
              </a:spcAft>
              <a:buNone/>
            </a:pPr>
            <a:r>
              <a:rPr lang="ru" b="1">
                <a:solidFill>
                  <a:srgbClr val="000000"/>
                </a:solidFill>
              </a:rPr>
              <a:t>*</a:t>
            </a:r>
            <a:r>
              <a:rPr lang="ru" b="1">
                <a:solidFill>
                  <a:srgbClr val="38761D"/>
                </a:solidFill>
              </a:rPr>
              <a:t>Высокую работоспособность </a:t>
            </a:r>
            <a:r>
              <a:rPr lang="ru" b="1">
                <a:solidFill>
                  <a:srgbClr val="000000"/>
                </a:solidFill>
              </a:rPr>
              <a:t>в течение всего дня поможет сохранить   горстка  размятых ягод жимолости, слегка присыпанных сахаром.</a:t>
            </a:r>
            <a:endParaRPr b="1">
              <a:solidFill>
                <a:srgbClr val="000000"/>
              </a:solidFill>
            </a:endParaRPr>
          </a:p>
          <a:p>
            <a:pPr marL="0" lvl="0" indent="0" algn="l" rtl="0">
              <a:spcBef>
                <a:spcPts val="1200"/>
              </a:spcBef>
              <a:spcAft>
                <a:spcPts val="1200"/>
              </a:spcAft>
              <a:buNone/>
            </a:pPr>
            <a:r>
              <a:rPr lang="ru" b="1">
                <a:solidFill>
                  <a:srgbClr val="38761D"/>
                </a:solidFill>
              </a:rPr>
              <a:t>*Для укрепления волос </a:t>
            </a:r>
            <a:r>
              <a:rPr lang="ru" b="1">
                <a:solidFill>
                  <a:srgbClr val="000000"/>
                </a:solidFill>
              </a:rPr>
              <a:t>поможет отвар из листьев жимолости( 1 чайную ложку измельченных сухих веток с листьями залить 200мл воды, кипятить 30 мин, затем охладить и процедить.отваром рекомендуется ополаскивать волосы)</a:t>
            </a:r>
            <a:endParaRPr b="1">
              <a:solidFill>
                <a:srgbClr val="000000"/>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17"/>
          <p:cNvSpPr txBox="1">
            <a:spLocks noGrp="1"/>
          </p:cNvSpPr>
          <p:nvPr>
            <p:ph type="title"/>
          </p:nvPr>
        </p:nvSpPr>
        <p:spPr>
          <a:xfrm>
            <a:off x="311700" y="122600"/>
            <a:ext cx="8520600" cy="653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latin typeface="Comfortaa"/>
                <a:ea typeface="Comfortaa"/>
                <a:cs typeface="Comfortaa"/>
                <a:sym typeface="Comfortaa"/>
              </a:rPr>
              <a:t>ЖИМОЛОСТЬ, что за растение?</a:t>
            </a:r>
            <a:endParaRPr>
              <a:latin typeface="Comfortaa"/>
              <a:ea typeface="Comfortaa"/>
              <a:cs typeface="Comfortaa"/>
              <a:sym typeface="Comfortaa"/>
            </a:endParaRPr>
          </a:p>
        </p:txBody>
      </p:sp>
      <p:sp>
        <p:nvSpPr>
          <p:cNvPr id="84" name="Google Shape;84;p17"/>
          <p:cNvSpPr txBox="1">
            <a:spLocks noGrp="1"/>
          </p:cNvSpPr>
          <p:nvPr>
            <p:ph type="body" idx="1"/>
          </p:nvPr>
        </p:nvSpPr>
        <p:spPr>
          <a:xfrm>
            <a:off x="25" y="986750"/>
            <a:ext cx="9144000" cy="4240500"/>
          </a:xfrm>
          <a:prstGeom prst="rect">
            <a:avLst/>
          </a:prstGeom>
        </p:spPr>
        <p:txBody>
          <a:bodyPr spcFirstLastPara="1" wrap="square" lIns="91425" tIns="91425" rIns="91425" bIns="91425" anchor="t" anchorCtr="0">
            <a:normAutofit lnSpcReduction="10000"/>
          </a:bodyPr>
          <a:lstStyle/>
          <a:p>
            <a:pPr marL="0" lvl="0" indent="0" algn="l" rtl="0">
              <a:spcBef>
                <a:spcPts val="0"/>
              </a:spcBef>
              <a:spcAft>
                <a:spcPts val="0"/>
              </a:spcAft>
              <a:buNone/>
            </a:pPr>
            <a:r>
              <a:rPr lang="ru">
                <a:solidFill>
                  <a:srgbClr val="990000"/>
                </a:solidFill>
              </a:rPr>
              <a:t>Жимолость-кустарниковое растение, плодоносящее удлиненно-голубыми ягодами. В настоящее время известно около 190 его разновидностей. Большинство из них родом из азиатских стран. Кусты растут очень медленно, в плодоношение  вступают на 3-4 год после посадки. Это зимостойкий, свето- и влаголюбивый кустарник, сравнительно устойчив к вредителям и болезням. Жимолость в культуре  неприхотлива, к почвам  малотребовательна, но лучше растет на влагоемких и плодородных суглинках. Ягоды обладают приятным </a:t>
            </a:r>
            <a:endParaRPr>
              <a:solidFill>
                <a:srgbClr val="990000"/>
              </a:solidFill>
            </a:endParaRPr>
          </a:p>
          <a:p>
            <a:pPr marL="0" lvl="0" indent="0" algn="l" rtl="0">
              <a:spcBef>
                <a:spcPts val="1200"/>
              </a:spcBef>
              <a:spcAft>
                <a:spcPts val="0"/>
              </a:spcAft>
              <a:buNone/>
            </a:pPr>
            <a:r>
              <a:rPr lang="ru">
                <a:solidFill>
                  <a:srgbClr val="990000"/>
                </a:solidFill>
              </a:rPr>
              <a:t>                                                        кисло-сладким вкусом, употребляются как в свежем</a:t>
            </a:r>
            <a:endParaRPr>
              <a:solidFill>
                <a:srgbClr val="990000"/>
              </a:solidFill>
            </a:endParaRPr>
          </a:p>
          <a:p>
            <a:pPr marL="0" lvl="0" indent="0" algn="l" rtl="0">
              <a:spcBef>
                <a:spcPts val="1200"/>
              </a:spcBef>
              <a:spcAft>
                <a:spcPts val="0"/>
              </a:spcAft>
              <a:buNone/>
            </a:pPr>
            <a:r>
              <a:rPr lang="ru">
                <a:solidFill>
                  <a:srgbClr val="990000"/>
                </a:solidFill>
              </a:rPr>
              <a:t>                                                          и в переработанном виде.Из них готовят желе,</a:t>
            </a:r>
            <a:endParaRPr>
              <a:solidFill>
                <a:srgbClr val="990000"/>
              </a:solidFill>
            </a:endParaRPr>
          </a:p>
          <a:p>
            <a:pPr marL="0" lvl="0" indent="0" algn="l" rtl="0">
              <a:spcBef>
                <a:spcPts val="1200"/>
              </a:spcBef>
              <a:spcAft>
                <a:spcPts val="1200"/>
              </a:spcAft>
              <a:buNone/>
            </a:pPr>
            <a:r>
              <a:rPr lang="ru">
                <a:solidFill>
                  <a:srgbClr val="990000"/>
                </a:solidFill>
              </a:rPr>
              <a:t>                                                         повидло, компоты, сок, мусс, кисель, напитки.</a:t>
            </a:r>
            <a:endParaRPr>
              <a:solidFill>
                <a:srgbClr val="990000"/>
              </a:solidFill>
            </a:endParaRPr>
          </a:p>
        </p:txBody>
      </p:sp>
      <p:pic>
        <p:nvPicPr>
          <p:cNvPr id="85" name="Google Shape;85;p17"/>
          <p:cNvPicPr preferRelativeResize="0"/>
          <p:nvPr/>
        </p:nvPicPr>
        <p:blipFill>
          <a:blip r:embed="rId3">
            <a:alphaModFix/>
          </a:blip>
          <a:stretch>
            <a:fillRect/>
          </a:stretch>
        </p:blipFill>
        <p:spPr>
          <a:xfrm>
            <a:off x="110725" y="3271350"/>
            <a:ext cx="3215275" cy="18721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8"/>
          <p:cNvSpPr txBox="1">
            <a:spLocks noGrp="1"/>
          </p:cNvSpPr>
          <p:nvPr>
            <p:ph type="title"/>
          </p:nvPr>
        </p:nvSpPr>
        <p:spPr>
          <a:xfrm>
            <a:off x="311700" y="142675"/>
            <a:ext cx="8520600" cy="643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ЖИМОЛОСТЬ-ПОСАДКА  И  УХОД.</a:t>
            </a:r>
            <a:endParaRPr/>
          </a:p>
        </p:txBody>
      </p:sp>
      <p:sp>
        <p:nvSpPr>
          <p:cNvPr id="91" name="Google Shape;91;p18"/>
          <p:cNvSpPr txBox="1">
            <a:spLocks noGrp="1"/>
          </p:cNvSpPr>
          <p:nvPr>
            <p:ph type="body" idx="1"/>
          </p:nvPr>
        </p:nvSpPr>
        <p:spPr>
          <a:xfrm>
            <a:off x="110525" y="956600"/>
            <a:ext cx="9084000" cy="41298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ru" b="1">
                <a:solidFill>
                  <a:srgbClr val="274E13"/>
                </a:solidFill>
              </a:rPr>
              <a:t>Высаживать кустарник в открытый грунт можно весной, летом и осенью. Но не стоит проводить посадку в мае и июне, так как в это время наблюдается интенсивный рост побегов. опытные садоводы рекомендуют высаживать кустарник осенью, а точнее , с конца сентября и до середины октября.</a:t>
            </a:r>
            <a:endParaRPr b="1">
              <a:solidFill>
                <a:srgbClr val="274E13"/>
              </a:solidFill>
            </a:endParaRPr>
          </a:p>
          <a:p>
            <a:pPr marL="0" lvl="0" indent="0" algn="l" rtl="0">
              <a:spcBef>
                <a:spcPts val="1200"/>
              </a:spcBef>
              <a:spcAft>
                <a:spcPts val="0"/>
              </a:spcAft>
              <a:buNone/>
            </a:pPr>
            <a:r>
              <a:rPr lang="ru" b="1">
                <a:solidFill>
                  <a:srgbClr val="990000"/>
                </a:solidFill>
              </a:rPr>
              <a:t>Лучше всего жимолость растет на освещенном  низинном болотистом месте, при этом участок должен быть надежно защищен от ветра. Желательно, чтобы грунт был суглинистым  или супесчаным. Если почва бедная, то ее предварительно потребуется удобрить. В чересчур кислую почву внесите мел или доломитовую муку.</a:t>
            </a:r>
            <a:endParaRPr b="1">
              <a:solidFill>
                <a:srgbClr val="990000"/>
              </a:solidFill>
            </a:endParaRPr>
          </a:p>
          <a:p>
            <a:pPr marL="0" lvl="0" indent="0" algn="l" rtl="0">
              <a:spcBef>
                <a:spcPts val="1200"/>
              </a:spcBef>
              <a:spcAft>
                <a:spcPts val="1200"/>
              </a:spcAft>
              <a:buNone/>
            </a:pPr>
            <a:r>
              <a:rPr lang="ru" b="1">
                <a:solidFill>
                  <a:srgbClr val="0C343D"/>
                </a:solidFill>
              </a:rPr>
              <a:t>Глубина и диаметр посадочного места должны быть не менее 40см. Между кустами должно быть расстояние в 1-2 метра. После посадки корневая шейка должна быть в грунте на глубине 3-5 см.Хорошо утрамбуйте почву, затем вылейте ведро воды, замульчируйте поверхность почвы.</a:t>
            </a:r>
            <a:endParaRPr b="1">
              <a:solidFill>
                <a:srgbClr val="0C343D"/>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19"/>
          <p:cNvSpPr txBox="1">
            <a:spLocks noGrp="1"/>
          </p:cNvSpPr>
          <p:nvPr>
            <p:ph type="title"/>
          </p:nvPr>
        </p:nvSpPr>
        <p:spPr>
          <a:xfrm>
            <a:off x="311700" y="92450"/>
            <a:ext cx="8520600" cy="925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ПРАВИЛА УХОДА ЗА ЖИМОЛОСТЬЮ после посадки.</a:t>
            </a:r>
            <a:endParaRPr/>
          </a:p>
        </p:txBody>
      </p:sp>
      <p:sp>
        <p:nvSpPr>
          <p:cNvPr id="97" name="Google Shape;97;p19"/>
          <p:cNvSpPr txBox="1">
            <a:spLocks noGrp="1"/>
          </p:cNvSpPr>
          <p:nvPr>
            <p:ph type="body" idx="1"/>
          </p:nvPr>
        </p:nvSpPr>
        <p:spPr>
          <a:xfrm>
            <a:off x="0" y="795825"/>
            <a:ext cx="9144000" cy="4347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Как ухаживать? Очень просто! Это неприхотливое растение и не требует какого-то особого ухода. По осени нужно обрезать подсохшие ветки и побеги, растущие внутрь кроны, чтобы они не загущали куст). Весной необходимо вносить под куст органические удобрения. По тающему снегу, в самом начале вегетации, подкармливать нужно азотным удобрением. В период цветения и плодоношения раз в месяц поливать раствором золы.</a:t>
            </a:r>
            <a:endParaRPr/>
          </a:p>
          <a:p>
            <a:pPr marL="0" lvl="0" indent="0" algn="l" rtl="0">
              <a:spcBef>
                <a:spcPts val="1200"/>
              </a:spcBef>
              <a:spcAft>
                <a:spcPts val="0"/>
              </a:spcAft>
              <a:buNone/>
            </a:pPr>
            <a:r>
              <a:rPr lang="ru"/>
              <a:t>Землю под кустом необходимо рыхлить очень осторожно, так как корневая система жимолости располагается очень близко к поверхности. В жаркое время-обильный полив. Вот и весь уход, как видите-ничего</a:t>
            </a:r>
            <a:endParaRPr/>
          </a:p>
          <a:p>
            <a:pPr marL="0" lvl="0" indent="0" algn="l" rtl="0">
              <a:spcBef>
                <a:spcPts val="1200"/>
              </a:spcBef>
              <a:spcAft>
                <a:spcPts val="1200"/>
              </a:spcAft>
              <a:buNone/>
            </a:pPr>
            <a:r>
              <a:rPr lang="ru"/>
              <a:t>сложного.</a:t>
            </a:r>
            <a:endParaRPr/>
          </a:p>
        </p:txBody>
      </p:sp>
      <p:pic>
        <p:nvPicPr>
          <p:cNvPr id="98" name="Google Shape;98;p19"/>
          <p:cNvPicPr preferRelativeResize="0"/>
          <p:nvPr/>
        </p:nvPicPr>
        <p:blipFill>
          <a:blip r:embed="rId3">
            <a:alphaModFix/>
          </a:blip>
          <a:stretch>
            <a:fillRect/>
          </a:stretch>
        </p:blipFill>
        <p:spPr>
          <a:xfrm>
            <a:off x="6833025" y="3579799"/>
            <a:ext cx="2240774" cy="1506627"/>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3" name="Google Shape;103;p20"/>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FF0000"/>
                </a:solidFill>
              </a:rPr>
              <a:t>САМЫЕ ЛУЧШИЕ СОРТА ЖИМОЛОСТИ.</a:t>
            </a:r>
            <a:endParaRPr>
              <a:solidFill>
                <a:srgbClr val="FF0000"/>
              </a:solidFill>
            </a:endParaRPr>
          </a:p>
        </p:txBody>
      </p:sp>
      <p:sp>
        <p:nvSpPr>
          <p:cNvPr id="104" name="Google Shape;104;p20"/>
          <p:cNvSpPr txBox="1">
            <a:spLocks noGrp="1"/>
          </p:cNvSpPr>
          <p:nvPr>
            <p:ph type="body" idx="1"/>
          </p:nvPr>
        </p:nvSpPr>
        <p:spPr>
          <a:xfrm>
            <a:off x="90425" y="1234075"/>
            <a:ext cx="8862600" cy="37116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05" name="Google Shape;105;p20"/>
          <p:cNvPicPr preferRelativeResize="0"/>
          <p:nvPr/>
        </p:nvPicPr>
        <p:blipFill>
          <a:blip r:embed="rId3">
            <a:alphaModFix/>
          </a:blip>
          <a:stretch>
            <a:fillRect/>
          </a:stretch>
        </p:blipFill>
        <p:spPr>
          <a:xfrm>
            <a:off x="361750" y="1520550"/>
            <a:ext cx="2351300" cy="3334799"/>
          </a:xfrm>
          <a:prstGeom prst="rect">
            <a:avLst/>
          </a:prstGeom>
          <a:noFill/>
          <a:ln>
            <a:noFill/>
          </a:ln>
        </p:spPr>
      </p:pic>
      <p:pic>
        <p:nvPicPr>
          <p:cNvPr id="106" name="Google Shape;106;p20"/>
          <p:cNvPicPr preferRelativeResize="0"/>
          <p:nvPr/>
        </p:nvPicPr>
        <p:blipFill>
          <a:blip r:embed="rId4">
            <a:alphaModFix/>
          </a:blip>
          <a:stretch>
            <a:fillRect/>
          </a:stretch>
        </p:blipFill>
        <p:spPr>
          <a:xfrm>
            <a:off x="2964250" y="1359475"/>
            <a:ext cx="5485476" cy="349587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21"/>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FF00FF"/>
                </a:solidFill>
              </a:rPr>
              <a:t>ЖИМОЛОСТЬ СЪЕДОБНАЯ </a:t>
            </a:r>
            <a:r>
              <a:rPr lang="ru" b="1">
                <a:solidFill>
                  <a:srgbClr val="FF00FF"/>
                </a:solidFill>
              </a:rPr>
              <a:t>“НИМФА”</a:t>
            </a:r>
            <a:endParaRPr b="1">
              <a:solidFill>
                <a:srgbClr val="FF00FF"/>
              </a:solidFill>
            </a:endParaRPr>
          </a:p>
        </p:txBody>
      </p:sp>
      <p:sp>
        <p:nvSpPr>
          <p:cNvPr id="112" name="Google Shape;112;p21"/>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ru" b="1" i="1"/>
              <a:t>Сорт среднего срока созревания плодов.  Слабораскидистый куст с густыми ветвями вырастает в высоту до 1,8 м. имеет голубовато-синие, с восковым налетом, крупные плоды, длиной до 3 см. Форма ягод напоминает широкое веретено, бывает слегка изогнутой, поверхность бугристая. С 1 куста можно собрать до 2 кг ягод. Вес крупных ягод составляет 1,2 г. Ягоды мало осыпаются, характеризуются сладким вкусом и сильным ароматом, без горечи. Сорт зимостойкий.</a:t>
            </a:r>
            <a:endParaRPr b="1" i="1"/>
          </a:p>
        </p:txBody>
      </p:sp>
      <p:pic>
        <p:nvPicPr>
          <p:cNvPr id="113" name="Google Shape;113;p21"/>
          <p:cNvPicPr preferRelativeResize="0"/>
          <p:nvPr/>
        </p:nvPicPr>
        <p:blipFill>
          <a:blip r:embed="rId3">
            <a:alphaModFix/>
          </a:blip>
          <a:stretch>
            <a:fillRect/>
          </a:stretch>
        </p:blipFill>
        <p:spPr>
          <a:xfrm>
            <a:off x="3175275" y="3488775"/>
            <a:ext cx="2512100" cy="14570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2"/>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990000"/>
                </a:solidFill>
                <a:highlight>
                  <a:schemeClr val="lt1"/>
                </a:highlight>
              </a:rPr>
              <a:t>ЖИМОЛОСТЬ СЪЕДОБНАЯ “МОРЕНА”</a:t>
            </a:r>
            <a:endParaRPr>
              <a:solidFill>
                <a:srgbClr val="990000"/>
              </a:solidFill>
              <a:highlight>
                <a:schemeClr val="lt1"/>
              </a:highlight>
            </a:endParaRPr>
          </a:p>
        </p:txBody>
      </p:sp>
      <p:sp>
        <p:nvSpPr>
          <p:cNvPr id="119" name="Google Shape;119;p22"/>
          <p:cNvSpPr txBox="1">
            <a:spLocks noGrp="1"/>
          </p:cNvSpPr>
          <p:nvPr>
            <p:ph type="body" idx="1"/>
          </p:nvPr>
        </p:nvSpPr>
        <p:spPr>
          <a:xfrm>
            <a:off x="0" y="1234075"/>
            <a:ext cx="8993400" cy="3842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r>
              <a:rPr lang="ru" b="1" i="1"/>
              <a:t>Сорт раннего срока созревания плодов. Этот куст среднего роста и имеет округлую крону. Побеги толстые, без опушения.Листья крупные, ярко-зеленые, ланцетные с клиновидным основанием. Для универсального использования. Плоды очень крупные, весом более 1 г. С одного куста можно собрать до 2 кг урожая. Ягоды мало осыпаются, имеют десертный кисло-сладкий вкус, без горечи, с приятным, слабым ароматом.Сорт зимостойкий.</a:t>
            </a:r>
            <a:endParaRPr b="1" i="1"/>
          </a:p>
        </p:txBody>
      </p:sp>
      <p:pic>
        <p:nvPicPr>
          <p:cNvPr id="120" name="Google Shape;120;p22"/>
          <p:cNvPicPr preferRelativeResize="0"/>
          <p:nvPr/>
        </p:nvPicPr>
        <p:blipFill>
          <a:blip r:embed="rId3">
            <a:alphaModFix/>
          </a:blip>
          <a:stretch>
            <a:fillRect/>
          </a:stretch>
        </p:blipFill>
        <p:spPr>
          <a:xfrm>
            <a:off x="3104950" y="3344975"/>
            <a:ext cx="2588449" cy="16640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23"/>
          <p:cNvSpPr txBox="1">
            <a:spLocks noGrp="1"/>
          </p:cNvSpPr>
          <p:nvPr>
            <p:ph type="title"/>
          </p:nvPr>
        </p:nvSpPr>
        <p:spPr>
          <a:xfrm>
            <a:off x="311700" y="102500"/>
            <a:ext cx="8520600" cy="733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274E13"/>
                </a:solidFill>
              </a:rPr>
              <a:t>ЖИМОЛОСТЬ СЪЕДОБНАЯ “Длинноплодная”</a:t>
            </a:r>
            <a:endParaRPr>
              <a:solidFill>
                <a:srgbClr val="274E13"/>
              </a:solidFill>
            </a:endParaRPr>
          </a:p>
        </p:txBody>
      </p:sp>
      <p:sp>
        <p:nvSpPr>
          <p:cNvPr id="126" name="Google Shape;126;p23"/>
          <p:cNvSpPr txBox="1">
            <a:spLocks noGrp="1"/>
          </p:cNvSpPr>
          <p:nvPr>
            <p:ph type="body" idx="1"/>
          </p:nvPr>
        </p:nvSpPr>
        <p:spPr>
          <a:xfrm>
            <a:off x="110550" y="765650"/>
            <a:ext cx="9073800" cy="41802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latin typeface="Lobster"/>
                <a:ea typeface="Lobster"/>
                <a:cs typeface="Lobster"/>
                <a:sym typeface="Lobster"/>
              </a:rPr>
              <a:t>Сорт раннего срока созревания, с середины июня, в отдельные годы- в первой декаде июня. Куст среднерослый, раскидистый, с тонкими изогнутыми побегами, буровато-зелеными, с сильной антоциановой окраской. Плоды крупные, массой 1,5-2,0 г, удлиненно-плоские, бугристые, синие, с сизым налетом, кисло-сладкого, десертного вкуса, без горечи. Осыпаемость плодов слабая.Ягоды пригодны для употребления в свежем виде и для переработки: джем, варенье, соки, компоты, вино. Урожайность-1,5-2,4( до 3 кг). Сорт зимостойкий. Хорошо размножается вегетативным путем.</a:t>
            </a:r>
            <a:endParaRPr>
              <a:latin typeface="Lobster"/>
              <a:ea typeface="Lobster"/>
              <a:cs typeface="Lobster"/>
              <a:sym typeface="Lobster"/>
            </a:endParaRPr>
          </a:p>
          <a:p>
            <a:pPr marL="0" lvl="0" indent="0" algn="l" rtl="0">
              <a:spcBef>
                <a:spcPts val="1200"/>
              </a:spcBef>
              <a:spcAft>
                <a:spcPts val="0"/>
              </a:spcAft>
              <a:buNone/>
            </a:pPr>
            <a:endParaRPr>
              <a:latin typeface="Lobster"/>
              <a:ea typeface="Lobster"/>
              <a:cs typeface="Lobster"/>
              <a:sym typeface="Lobster"/>
            </a:endParaRPr>
          </a:p>
          <a:p>
            <a:pPr marL="0" lvl="0" indent="0" algn="l" rtl="0">
              <a:spcBef>
                <a:spcPts val="1200"/>
              </a:spcBef>
              <a:spcAft>
                <a:spcPts val="1200"/>
              </a:spcAft>
              <a:buNone/>
            </a:pPr>
            <a:r>
              <a:rPr lang="ru" sz="2400">
                <a:solidFill>
                  <a:srgbClr val="FF00FF"/>
                </a:solidFill>
                <a:latin typeface="Lobster"/>
                <a:ea typeface="Lobster"/>
                <a:cs typeface="Lobster"/>
                <a:sym typeface="Lobster"/>
              </a:rPr>
              <a:t>Р</a:t>
            </a:r>
            <a:r>
              <a:rPr lang="ru" sz="2200">
                <a:solidFill>
                  <a:srgbClr val="FF00FF"/>
                </a:solidFill>
                <a:latin typeface="Lobster"/>
                <a:ea typeface="Lobster"/>
                <a:cs typeface="Lobster"/>
                <a:sym typeface="Lobster"/>
              </a:rPr>
              <a:t>АЗМНОЖЕНИЕ  ЖИМОЛОСТИ: *</a:t>
            </a:r>
            <a:r>
              <a:rPr lang="ru" sz="2200">
                <a:solidFill>
                  <a:srgbClr val="CC0000"/>
                </a:solidFill>
                <a:latin typeface="Lobster"/>
                <a:ea typeface="Lobster"/>
                <a:cs typeface="Lobster"/>
                <a:sym typeface="Lobster"/>
              </a:rPr>
              <a:t>деление куста, *черенкование, *отводки</a:t>
            </a:r>
            <a:endParaRPr sz="2200">
              <a:solidFill>
                <a:srgbClr val="CC0000"/>
              </a:solidFill>
              <a:latin typeface="Lobster"/>
              <a:ea typeface="Lobster"/>
              <a:cs typeface="Lobster"/>
              <a:sym typeface="Lobste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b="1"/>
              <a:t>ЛИТЕРАТУРА.</a:t>
            </a:r>
            <a:endParaRPr b="1"/>
          </a:p>
        </p:txBody>
      </p:sp>
      <p:sp>
        <p:nvSpPr>
          <p:cNvPr id="132" name="Google Shape;132;p24"/>
          <p:cNvSpPr txBox="1">
            <a:spLocks noGrp="1"/>
          </p:cNvSpPr>
          <p:nvPr>
            <p:ph type="body" idx="1"/>
          </p:nvPr>
        </p:nvSpPr>
        <p:spPr>
          <a:xfrm>
            <a:off x="311700" y="1234075"/>
            <a:ext cx="8520600" cy="33348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t>1.Плоды и ягоды на вашем столе.(А.Ф.Радюк) Минск,1997г</a:t>
            </a:r>
            <a:endParaRPr/>
          </a:p>
          <a:p>
            <a:pPr marL="0" lvl="0" indent="0" algn="l" rtl="0">
              <a:spcBef>
                <a:spcPts val="1200"/>
              </a:spcBef>
              <a:spcAft>
                <a:spcPts val="0"/>
              </a:spcAft>
              <a:buNone/>
            </a:pPr>
            <a:r>
              <a:rPr lang="ru"/>
              <a:t>2.Новая энциклопедия растений.Москва,2003г</a:t>
            </a:r>
            <a:endParaRPr/>
          </a:p>
          <a:p>
            <a:pPr marL="0" lvl="0" indent="0" algn="l" rtl="0">
              <a:spcBef>
                <a:spcPts val="1200"/>
              </a:spcBef>
              <a:spcAft>
                <a:spcPts val="0"/>
              </a:spcAft>
              <a:buNone/>
            </a:pPr>
            <a:r>
              <a:rPr lang="ru"/>
              <a:t>3.Сайт ogorod.ru</a:t>
            </a:r>
            <a:endParaRPr/>
          </a:p>
          <a:p>
            <a:pPr marL="0" lvl="0" indent="0" algn="l" rtl="0">
              <a:spcBef>
                <a:spcPts val="1200"/>
              </a:spcBef>
              <a:spcAft>
                <a:spcPts val="1200"/>
              </a:spcAft>
              <a:buNone/>
            </a:pPr>
            <a:r>
              <a:rPr lang="ru"/>
              <a:t>4.Сайт maxidom.ru</a:t>
            </a:r>
            <a:endParaRPr/>
          </a:p>
        </p:txBody>
      </p:sp>
      <p:pic>
        <p:nvPicPr>
          <p:cNvPr id="133" name="Google Shape;133;p24"/>
          <p:cNvPicPr preferRelativeResize="0"/>
          <p:nvPr/>
        </p:nvPicPr>
        <p:blipFill>
          <a:blip r:embed="rId3">
            <a:alphaModFix/>
          </a:blip>
          <a:stretch>
            <a:fillRect/>
          </a:stretch>
        </p:blipFill>
        <p:spPr>
          <a:xfrm>
            <a:off x="5881224" y="2152350"/>
            <a:ext cx="2951076" cy="22803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p:txBody>
          <a:bodyPr>
            <a:normAutofit/>
          </a:bodyPr>
          <a:lstStyle/>
          <a:p>
            <a:pPr algn="ctr"/>
            <a:r>
              <a:rPr lang="ru-RU" sz="4400" b="1" dirty="0" smtClean="0"/>
              <a:t>Спасибо за внимание!</a:t>
            </a:r>
            <a:endParaRPr lang="ru-RU" sz="4400" b="1" dirty="0"/>
          </a:p>
        </p:txBody>
      </p:sp>
    </p:spTree>
  </p:cSld>
  <p:clrMapOvr>
    <a:masterClrMapping/>
  </p:clrMapOvr>
</p:sld>
</file>

<file path=ppt/theme/theme1.xml><?xml version="1.0" encoding="utf-8"?>
<a:theme xmlns:a="http://schemas.openxmlformats.org/drawingml/2006/main"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959</Words>
  <PresentationFormat>Экран (16:9)</PresentationFormat>
  <Paragraphs>46</Paragraphs>
  <Slides>13</Slides>
  <Notes>12</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13</vt:i4>
      </vt:variant>
    </vt:vector>
  </HeadingPairs>
  <TitlesOfParts>
    <vt:vector size="21" baseType="lpstr">
      <vt:lpstr>Arial</vt:lpstr>
      <vt:lpstr>Playfair Display</vt:lpstr>
      <vt:lpstr>Pacifico</vt:lpstr>
      <vt:lpstr>Montserrat</vt:lpstr>
      <vt:lpstr>Oswald</vt:lpstr>
      <vt:lpstr>Comfortaa</vt:lpstr>
      <vt:lpstr>Lobster</vt:lpstr>
      <vt:lpstr>Pop</vt:lpstr>
      <vt:lpstr> ГАУ «КЦСОН города Каменска-Уральского» ШПВ по направлению “Садоводы и огородники”  Тема: Жимолость-настоящий лекарь.Посадка и   уход.Размножение и сорта” Занятие №8 апрель 2023</vt:lpstr>
      <vt:lpstr>ЖИМОЛОСТЬ-НАСТОЯЩИЙ ЛЕКАРЬ.</vt:lpstr>
      <vt:lpstr>Лечебные свойства жимолости.</vt:lpstr>
      <vt:lpstr>Рекомендации по использованию жимолости в лечебных целях.</vt:lpstr>
      <vt:lpstr>ЖИМОЛОСТЬ, что за растение?</vt:lpstr>
      <vt:lpstr>ЖИМОЛОСТЬ-ПОСАДКА  И  УХОД.</vt:lpstr>
      <vt:lpstr>ПРАВИЛА УХОДА ЗА ЖИМОЛОСТЬЮ после посадки.</vt:lpstr>
      <vt:lpstr>САМЫЕ ЛУЧШИЕ СОРТА ЖИМОЛОСТИ.</vt:lpstr>
      <vt:lpstr>ЖИМОЛОСТЬ СЪЕДОБНАЯ “НИМФА”</vt:lpstr>
      <vt:lpstr>ЖИМОЛОСТЬ СЪЕДОБНАЯ “МОРЕНА”</vt:lpstr>
      <vt:lpstr>ЖИМОЛОСТЬ СЪЕДОБНАЯ “Длинноплодная”</vt:lpstr>
      <vt:lpstr>ЛИТЕРАТУРА.</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ГАУ «КЦСОН города Каменска-Уральского» ШПВ по направлению “Садоводы и огородники”  Тема: Жимолость-настоящий лекарь.Посадка и   уход.Размножение и сорта” Занятие №8 апрель 2023</dc:title>
  <cp:lastModifiedBy>Shafikova_GA</cp:lastModifiedBy>
  <cp:revision>1</cp:revision>
  <dcterms:modified xsi:type="dcterms:W3CDTF">2023-05-03T11:42:18Z</dcterms:modified>
</cp:coreProperties>
</file>