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3" r:id="rId58"/>
    <p:sldId id="312"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14" autoAdjust="0"/>
    <p:restoredTop sz="94660"/>
  </p:normalViewPr>
  <p:slideViewPr>
    <p:cSldViewPr snapToGrid="0">
      <p:cViewPr varScale="1">
        <p:scale>
          <a:sx n="91" d="100"/>
          <a:sy n="91" d="100"/>
        </p:scale>
        <p:origin x="-522"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4/27/2023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06335" y="340822"/>
            <a:ext cx="10481258" cy="3632662"/>
          </a:xfrm>
        </p:spPr>
        <p:txBody>
          <a:bodyPr>
            <a:normAutofit fontScale="90000"/>
          </a:bodyPr>
          <a:lstStyle/>
          <a:p>
            <a:r>
              <a:rPr lang="ru-RU" sz="2400" dirty="0" smtClean="0"/>
              <a:t>ГАУ «КЦСОН города Каменска-Уральского»</a:t>
            </a:r>
            <a:br>
              <a:rPr lang="ru-RU" sz="2400" dirty="0" smtClean="0"/>
            </a:br>
            <a:r>
              <a:rPr lang="ru-RU" sz="2400" dirty="0" smtClean="0"/>
              <a:t/>
            </a:r>
            <a:br>
              <a:rPr lang="ru-RU" sz="2400" dirty="0" smtClean="0"/>
            </a:br>
            <a:r>
              <a:rPr lang="ru-RU" sz="2400" dirty="0" smtClean="0"/>
              <a:t>ШКОЛА </a:t>
            </a:r>
            <a:r>
              <a:rPr lang="ru-RU" sz="2400" dirty="0"/>
              <a:t>ПОЖИЛОГО </a:t>
            </a:r>
            <a:r>
              <a:rPr lang="ru-RU" sz="2400" dirty="0" smtClean="0"/>
              <a:t>ВОЗРАСТА</a:t>
            </a:r>
            <a:br>
              <a:rPr lang="ru-RU" sz="2400" dirty="0" smtClean="0"/>
            </a:br>
            <a:r>
              <a:rPr lang="ru-RU" sz="2400" dirty="0" smtClean="0"/>
              <a:t> «</a:t>
            </a:r>
            <a:r>
              <a:rPr lang="ru-RU" sz="2400" dirty="0"/>
              <a:t>СОЦИАЛЬНЫЙ ТУРИЗМ»</a:t>
            </a:r>
            <a:r>
              <a:rPr lang="ru-RU" dirty="0"/>
              <a:t/>
            </a:r>
            <a:br>
              <a:rPr lang="ru-RU" dirty="0"/>
            </a:br>
            <a:r>
              <a:rPr lang="ru-RU" dirty="0"/>
              <a:t> </a:t>
            </a:r>
            <a:r>
              <a:rPr lang="ru-RU" dirty="0" smtClean="0"/>
              <a:t> </a:t>
            </a:r>
            <a:r>
              <a:rPr lang="ru-RU" sz="3200" dirty="0"/>
              <a:t>«ЗОЛОТОЕ КОЛЬЦО РОССИИ</a:t>
            </a:r>
            <a:r>
              <a:rPr lang="ru-RU" sz="3200" dirty="0" smtClean="0"/>
              <a:t>»</a:t>
            </a:r>
            <a:r>
              <a:rPr lang="ru-RU" dirty="0" smtClean="0"/>
              <a:t/>
            </a:r>
            <a:br>
              <a:rPr lang="ru-RU" dirty="0" smtClean="0"/>
            </a:br>
            <a:r>
              <a:rPr lang="ru-RU" sz="1300" dirty="0" smtClean="0"/>
              <a:t>тема </a:t>
            </a:r>
            <a:r>
              <a:rPr lang="ru-RU" sz="1300" dirty="0" smtClean="0"/>
              <a:t>занятия:</a:t>
            </a:r>
            <a:br>
              <a:rPr lang="ru-RU" sz="1300" dirty="0" smtClean="0"/>
            </a:br>
            <a:r>
              <a:rPr lang="ru-RU" dirty="0"/>
              <a:t/>
            </a:r>
            <a:br>
              <a:rPr lang="ru-RU" dirty="0"/>
            </a:br>
            <a:r>
              <a:rPr lang="ru-RU" dirty="0" smtClean="0"/>
              <a:t>«</a:t>
            </a:r>
            <a:r>
              <a:rPr lang="ru-RU" sz="3600" b="1" dirty="0" smtClean="0"/>
              <a:t>Сергиев </a:t>
            </a:r>
            <a:r>
              <a:rPr lang="ru-RU" sz="3600" b="1" dirty="0" smtClean="0"/>
              <a:t>Посад</a:t>
            </a:r>
            <a:r>
              <a:rPr lang="ru-RU" sz="3600" dirty="0" smtClean="0"/>
              <a:t>-экскурсия по памятникам </a:t>
            </a:r>
            <a:r>
              <a:rPr lang="ru-RU" sz="3600" dirty="0" smtClean="0"/>
              <a:t>культуры»</a:t>
            </a:r>
            <a:endParaRPr lang="ru-RU" sz="3600" dirty="0"/>
          </a:p>
        </p:txBody>
      </p:sp>
      <p:sp>
        <p:nvSpPr>
          <p:cNvPr id="3" name="Подзаголовок 2"/>
          <p:cNvSpPr>
            <a:spLocks noGrp="1"/>
          </p:cNvSpPr>
          <p:nvPr>
            <p:ph type="subTitle" idx="1"/>
          </p:nvPr>
        </p:nvSpPr>
        <p:spPr>
          <a:xfrm>
            <a:off x="525517" y="4582510"/>
            <a:ext cx="10962290" cy="1040524"/>
          </a:xfrm>
        </p:spPr>
        <p:txBody>
          <a:bodyPr/>
          <a:lstStyle/>
          <a:p>
            <a:r>
              <a:rPr lang="ru-RU" dirty="0" smtClean="0"/>
              <a:t>Руководитель:  специалист по социальной работе – </a:t>
            </a:r>
            <a:r>
              <a:rPr lang="ru-RU" dirty="0" err="1" smtClean="0"/>
              <a:t>Паначева</a:t>
            </a:r>
            <a:r>
              <a:rPr lang="ru-RU" dirty="0" smtClean="0"/>
              <a:t> Г.А. </a:t>
            </a:r>
            <a:endParaRPr lang="ru-RU" dirty="0"/>
          </a:p>
        </p:txBody>
      </p:sp>
    </p:spTree>
    <p:extLst>
      <p:ext uri="{BB962C8B-B14F-4D97-AF65-F5344CB8AC3E}">
        <p14:creationId xmlns:p14="http://schemas.microsoft.com/office/powerpoint/2010/main" xmlns="" val="946020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13775" y="764498"/>
            <a:ext cx="10241905" cy="581086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86642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88276" y="1208690"/>
            <a:ext cx="10489324" cy="4582509"/>
          </a:xfrm>
        </p:spPr>
        <p:txBody>
          <a:bodyPr>
            <a:normAutofit lnSpcReduction="10000"/>
          </a:bodyPr>
          <a:lstStyle/>
          <a:p>
            <a:r>
              <a:rPr lang="ru-RU" dirty="0" smtClean="0"/>
              <a:t>Сергиев Посад-это провинциальный город в Московской области</a:t>
            </a:r>
            <a:r>
              <a:rPr lang="ru-RU" dirty="0"/>
              <a:t>, а также жемчужина Золотого Кольца России. Город зародился посреди дремучего леса благодаря двум братьям, которые построили на холме шалаш, келью и маленькую часовню из дерева. Одним из братьев был знаменитый Сергий Радонежский – в его честь и был назван город. Сегодня он пользуется огромной популярностью среди туристов. Богатая история, множество древних святынь, близость к Москве и развитая инфраструктура привлекают людей со всех концов нашей страны и гостей из-за рубежа. Чтобы осмотреть все достопримечательности города и насладиться его культурной самобытностью, потребуется выделить не меньше 3-х дней. В статье мы расскажем об основных местах города, которые стоит посетить.</a:t>
            </a:r>
          </a:p>
        </p:txBody>
      </p:sp>
    </p:spTree>
    <p:extLst>
      <p:ext uri="{BB962C8B-B14F-4D97-AF65-F5344CB8AC3E}">
        <p14:creationId xmlns:p14="http://schemas.microsoft.com/office/powerpoint/2010/main" xmlns="" val="19813997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30152" y="1003804"/>
            <a:ext cx="10363826" cy="4314430"/>
          </a:xfrm>
        </p:spPr>
        <p:txBody>
          <a:bodyPr>
            <a:normAutofit fontScale="85000" lnSpcReduction="10000"/>
          </a:bodyPr>
          <a:lstStyle/>
          <a:p>
            <a:r>
              <a:rPr lang="ru-RU" b="1" dirty="0" smtClean="0"/>
              <a:t>Троице-Сергиева Лавра</a:t>
            </a:r>
          </a:p>
          <a:p>
            <a:r>
              <a:rPr lang="ru-RU" dirty="0" smtClean="0"/>
              <a:t>Крупнейший российский мужской монастырь, внесенный в список </a:t>
            </a:r>
            <a:r>
              <a:rPr lang="ru-RU" dirty="0"/>
              <a:t>Всемирного наследия ЮНЕСКО, считается визитной карточкой города. История монастыря тесно связана с историей самого города – именно с его основания и возник Сергиев Посад. После того как Сергий и его брат в 1337 году основали церковь посреди леса, к ней стали тянуться люди, постепенно заселяя земли вокруг. В эпоху русского Средневековья монастырь занимал значимое место в политической жизни Руси. Именно здесь перед Куликовской битвой Дмитрий Донской получил благословение. Монастырь пережил Троицкую осаду и принял участие во Втором народном ополчении, а в дальнейшем оказал поддержку Петру I в борьбе за власть. В обители хранятся ценные святыни: мощи Сергия Радонежского, останки монастырских настоятелей, молельные иконы Сергия Радонежского, образ святого мученика Дмитрия </a:t>
            </a:r>
            <a:r>
              <a:rPr lang="ru-RU" dirty="0" err="1"/>
              <a:t>Солунского</a:t>
            </a:r>
            <a:endParaRPr lang="ru-RU" dirty="0"/>
          </a:p>
        </p:txBody>
      </p:sp>
    </p:spTree>
    <p:extLst>
      <p:ext uri="{BB962C8B-B14F-4D97-AF65-F5344CB8AC3E}">
        <p14:creationId xmlns:p14="http://schemas.microsoft.com/office/powerpoint/2010/main" xmlns="" val="974805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63793" y="1011220"/>
            <a:ext cx="10513807" cy="4779980"/>
          </a:xfrm>
        </p:spPr>
        <p:txBody>
          <a:bodyPr>
            <a:normAutofit/>
          </a:bodyPr>
          <a:lstStyle/>
          <a:p>
            <a:r>
              <a:rPr lang="ru-RU" dirty="0" smtClean="0"/>
              <a:t>Успенский</a:t>
            </a:r>
            <a:r>
              <a:rPr lang="ru-RU" dirty="0"/>
              <a:t> собор, который возведен в центре Троице-Сергиевой Лавры – это классический образец русского храмового зодчества. Его начали воздвигать в 1559 году по инициативе Ивана Грозного. Государь со своей семьей присутствовал при закладке собора, но увидеть результат строительства ему так и не удалось – за год до окончания возведения царь скончался. Завершение строительства и освящение храма произошло спустя 26 лет после его начала – в 1585 году. При освещении присутствовал сын Ивана Грозного Федор Иванович, а также Московский митрополит Дионисий. Главными святынями собора являются мощи святителя Иннокентия Московского и гроб из дерева, в котором покоился Сергий Радонежский.</a:t>
            </a:r>
          </a:p>
        </p:txBody>
      </p:sp>
      <p:sp>
        <p:nvSpPr>
          <p:cNvPr id="5" name="AutoShape 2" descr="ТОП-35 Главные достопримечательности Сергиева Посада и окрестностей: куда сходить, что посмотреть за 1 день самостоятельно, фото с описанием"/>
          <p:cNvSpPr>
            <a:spLocks noChangeAspect="1" noChangeArrowheads="1"/>
          </p:cNvSpPr>
          <p:nvPr/>
        </p:nvSpPr>
        <p:spPr bwMode="auto">
          <a:xfrm>
            <a:off x="42863" y="182563"/>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xmlns="" val="961501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13775" y="399011"/>
            <a:ext cx="10364451" cy="616668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58892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03890" y="861848"/>
            <a:ext cx="10373710" cy="4929351"/>
          </a:xfrm>
        </p:spPr>
        <p:txBody>
          <a:bodyPr>
            <a:normAutofit fontScale="92500" lnSpcReduction="10000"/>
          </a:bodyPr>
          <a:lstStyle/>
          <a:p>
            <a:r>
              <a:rPr lang="ru-RU" b="1" dirty="0"/>
              <a:t>Усыпальница Годуновых</a:t>
            </a:r>
          </a:p>
          <a:p>
            <a:r>
              <a:rPr lang="ru-RU" dirty="0"/>
              <a:t>Посреди белокаменных соборов Троице-Сергиевой Лавры и сувенирных лавочек расположилась приземистая и невзрачная постройка. Многие туристы проходят мимо нее, не догадываясь, что здесь покоятся останки одной из известных боярских семей – Бориса Годунова, его супруги Марии Григорьевны, а также их детей – Федора и Ксении. Усыпальница выглядит как мраморная плита, на которой размещены таблички с именами и годами жизни членов семьи Годуновых. Никаких украшений, кроме небольшого позолоченного креста, на крипте нет. Рассматривая усыпальницу, невольно начинаешь размышлять о тех далеких и нелегких временах в истории нашей страны. Поражает несправедливость того, как трагически сложилась судьба семьи Годуновых, безжалостно уничтоженных последователями Лжедмитрия I.</a:t>
            </a:r>
          </a:p>
          <a:p>
            <a:endParaRPr lang="ru-RU" dirty="0"/>
          </a:p>
        </p:txBody>
      </p:sp>
    </p:spTree>
    <p:extLst>
      <p:ext uri="{BB962C8B-B14F-4D97-AF65-F5344CB8AC3E}">
        <p14:creationId xmlns:p14="http://schemas.microsoft.com/office/powerpoint/2010/main" xmlns="" val="3988126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395291" y="513415"/>
            <a:ext cx="9054059" cy="605210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2944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35420" y="819808"/>
            <a:ext cx="10342179" cy="4971392"/>
          </a:xfrm>
        </p:spPr>
        <p:txBody>
          <a:bodyPr>
            <a:normAutofit lnSpcReduction="10000"/>
          </a:bodyPr>
          <a:lstStyle/>
          <a:p>
            <a:r>
              <a:rPr lang="ru-RU" b="1" dirty="0" smtClean="0"/>
              <a:t>Троицкий собор</a:t>
            </a:r>
          </a:p>
          <a:p>
            <a:r>
              <a:rPr lang="ru-RU" dirty="0"/>
              <a:t> </a:t>
            </a:r>
            <a:r>
              <a:rPr lang="ru-RU" dirty="0" smtClean="0"/>
              <a:t>Главный и </a:t>
            </a:r>
            <a:r>
              <a:rPr lang="ru-RU" dirty="0"/>
              <a:t>старейший храм Троице-Сергиевой Лавры был воздвигнут в 1422 году преподобным Никоном, который был последователем Сергия Радонежского. Белокаменный собор был заложен там, где располагалась деревянная Троицкая церковь. Внутри храма довольно тесно, что является общей чертой многих древнерусских соборов. Зато во внутреннем убранстве есть на что посмотреть – это старинные фрески, иконостас, сохранившийся со времен основания собора, иконы, написанные под руководством знаменитого Андрея Рублева. Именно здесь покоятся святые мощи преподобного Сергия. Отдельного внимания заслуживает </a:t>
            </a:r>
            <a:r>
              <a:rPr lang="ru-RU" dirty="0" err="1"/>
              <a:t>Серапионова</a:t>
            </a:r>
            <a:r>
              <a:rPr lang="ru-RU" dirty="0"/>
              <a:t> палата – это небольшой придел к собору, в котором хранятся около 500 православных реликвий.</a:t>
            </a:r>
          </a:p>
        </p:txBody>
      </p:sp>
    </p:spTree>
    <p:extLst>
      <p:ext uri="{BB962C8B-B14F-4D97-AF65-F5344CB8AC3E}">
        <p14:creationId xmlns:p14="http://schemas.microsoft.com/office/powerpoint/2010/main" xmlns="" val="1427897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724589" y="321772"/>
            <a:ext cx="10364450" cy="62209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02970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03890" y="840828"/>
            <a:ext cx="10373710" cy="4950371"/>
          </a:xfrm>
        </p:spPr>
        <p:txBody>
          <a:bodyPr>
            <a:normAutofit fontScale="92500"/>
          </a:bodyPr>
          <a:lstStyle/>
          <a:p>
            <a:r>
              <a:rPr lang="ru-RU" b="1" dirty="0"/>
              <a:t>Храм Сошествия Святого Духа (</a:t>
            </a:r>
            <a:r>
              <a:rPr lang="ru-RU" b="1" dirty="0" err="1"/>
              <a:t>Духовская</a:t>
            </a:r>
            <a:r>
              <a:rPr lang="ru-RU" b="1" dirty="0"/>
              <a:t> церковь)</a:t>
            </a:r>
          </a:p>
          <a:p>
            <a:r>
              <a:rPr lang="ru-RU" dirty="0"/>
              <a:t>Еще одним древнейшим храмом Троице-Сергиевой Лавры является </a:t>
            </a:r>
            <a:r>
              <a:rPr lang="ru-RU" dirty="0" err="1"/>
              <a:t>Духовская</a:t>
            </a:r>
            <a:r>
              <a:rPr lang="ru-RU" dirty="0"/>
              <a:t> церковь, заложенная в 1476 году. Ее строили мастера из Пскова, которых пригласил князь Иван III в Москву. Храм построен по типу Троицкого собора, в нем соблюдены его основные пропорции и формы. При этом </a:t>
            </a:r>
            <a:r>
              <a:rPr lang="ru-RU" dirty="0" err="1"/>
              <a:t>Духовская</a:t>
            </a:r>
            <a:r>
              <a:rPr lang="ru-RU" dirty="0"/>
              <a:t> церковь обладает отличительной чертой – ярус звона здесь расположен над помещением самого храма. Такую конструкцию называли «иже под </a:t>
            </a:r>
            <a:r>
              <a:rPr lang="ru-RU" dirty="0" err="1"/>
              <a:t>колоколы</a:t>
            </a:r>
            <a:r>
              <a:rPr lang="ru-RU" dirty="0"/>
              <a:t>» или «храм под звоном» — она характерна исключительно для древнерусских соборов. Сегодня храм Сошествия Святого Духа остался одним из немногих соборов этого архитектурного типа, которые дошли до современности. Внутри храма есть иконостас 1866 года, гробница митрополита Московского Платона, а также святые мощи преподобного Антония.</a:t>
            </a:r>
          </a:p>
          <a:p>
            <a:endParaRPr lang="ru-RU" dirty="0"/>
          </a:p>
        </p:txBody>
      </p:sp>
    </p:spTree>
    <p:extLst>
      <p:ext uri="{BB962C8B-B14F-4D97-AF65-F5344CB8AC3E}">
        <p14:creationId xmlns:p14="http://schemas.microsoft.com/office/powerpoint/2010/main" xmlns="" val="192755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99517" y="355759"/>
            <a:ext cx="10079012" cy="603711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49206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56440" y="1030014"/>
            <a:ext cx="10321159" cy="4761185"/>
          </a:xfrm>
        </p:spPr>
        <p:txBody>
          <a:bodyPr>
            <a:normAutofit lnSpcReduction="10000"/>
          </a:bodyPr>
          <a:lstStyle/>
          <a:p>
            <a:r>
              <a:rPr lang="ru-RU" b="1" dirty="0"/>
              <a:t>Церковь Рождества Иоанна Предтечи</a:t>
            </a:r>
          </a:p>
          <a:p>
            <a:r>
              <a:rPr lang="ru-RU" dirty="0"/>
              <a:t>Первое, что видят посетители Лавры – это надвратный храм, расположенный на арке перед Святыми воротами. Его строительство осуществили в конце XVII века на средства мецената Григория Строганова. Это яркий и нарядный храм в стиле московского барокко, украшенный резными узорами, колоннами и золочеными главками. В XVIII веке в церкви случился сильный пожар, из-за которого пострадали купола и кровля. Декоративная лепнина, украшавшая стены церкви, не дошла до наших дней, как и иконостас, утерянный в послереволюционный период. Церковь расписана сюжетами, рассказывающими о жизни святого Иоанна Предтечи – они были реконструированы в 1948 году взамен утраченных росписей 1872 года.</a:t>
            </a:r>
          </a:p>
          <a:p>
            <a:endParaRPr lang="ru-RU" dirty="0"/>
          </a:p>
        </p:txBody>
      </p:sp>
    </p:spTree>
    <p:extLst>
      <p:ext uri="{BB962C8B-B14F-4D97-AF65-F5344CB8AC3E}">
        <p14:creationId xmlns:p14="http://schemas.microsoft.com/office/powerpoint/2010/main" xmlns="" val="6305091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170"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109272" y="618517"/>
            <a:ext cx="10168954" cy="597715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38687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03890" y="788276"/>
            <a:ext cx="10373710" cy="5002923"/>
          </a:xfrm>
        </p:spPr>
        <p:txBody>
          <a:bodyPr>
            <a:normAutofit lnSpcReduction="10000"/>
          </a:bodyPr>
          <a:lstStyle/>
          <a:p>
            <a:r>
              <a:rPr lang="ru-RU" b="1" dirty="0" smtClean="0"/>
              <a:t>Церковь </a:t>
            </a:r>
            <a:r>
              <a:rPr lang="ru-RU" b="1" dirty="0"/>
              <a:t>преподобного Сергия с Трапезной палатой</a:t>
            </a:r>
          </a:p>
          <a:p>
            <a:r>
              <a:rPr lang="ru-RU" dirty="0"/>
              <a:t>Одним из самых крупных и красивых соборов Троице-Сергиевой Лавры стал Трапезный храм, легко вмещающий в себя до 400 человек. Величественный храм, общая площадь которого составляет 500 м2, был заложен в 1686 году по велению царствующих братьев Ивана V и Петра I. Главным назначением храма было проведение торжественных мероприятий и праздничных трапез. Он представляет собой яркий пример московского барокко – нарядный внешний облик выделяет его среди остальных. До наших дней не дошел первоначальный иконостас церкви, зато гости могут полюбоваться резным позолоченным иконостасом VXII века, который переместили сюда из разрушенного собора «Никола Большой Крест». В Трапезном храме покоятся мощи святителей </a:t>
            </a:r>
            <a:r>
              <a:rPr lang="ru-RU" dirty="0" smtClean="0"/>
              <a:t>Филарета и Иннокентия.</a:t>
            </a:r>
            <a:endParaRPr lang="ru-RU" dirty="0"/>
          </a:p>
          <a:p>
            <a:endParaRPr lang="ru-RU" dirty="0"/>
          </a:p>
        </p:txBody>
      </p:sp>
    </p:spTree>
    <p:extLst>
      <p:ext uri="{BB962C8B-B14F-4D97-AF65-F5344CB8AC3E}">
        <p14:creationId xmlns:p14="http://schemas.microsoft.com/office/powerpoint/2010/main" xmlns="" val="2703657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577089" y="849417"/>
            <a:ext cx="5471107" cy="3638500"/>
          </a:xfrm>
          <a:prstGeom prst="rect">
            <a:avLst/>
          </a:prstGeom>
          <a:noFill/>
          <a:extLst>
            <a:ext uri="{909E8E84-426E-40DD-AFC4-6F175D3DCCD1}">
              <a14:hiddenFill xmlns:a14="http://schemas.microsoft.com/office/drawing/2010/main" xmlns="">
                <a:solidFill>
                  <a:srgbClr val="FFFFFF"/>
                </a:solidFill>
              </a14:hiddenFill>
            </a:ext>
          </a:extLst>
        </p:spPr>
      </p:pic>
      <p:pic>
        <p:nvPicPr>
          <p:cNvPr id="8196" name="Picture 4"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96000" y="1918741"/>
            <a:ext cx="5441429" cy="470410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50333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88276" y="882870"/>
            <a:ext cx="10489324" cy="4908330"/>
          </a:xfrm>
        </p:spPr>
        <p:txBody>
          <a:bodyPr>
            <a:normAutofit fontScale="92500" lnSpcReduction="20000"/>
          </a:bodyPr>
          <a:lstStyle/>
          <a:p>
            <a:r>
              <a:rPr lang="ru-RU" b="1" dirty="0" err="1" smtClean="0"/>
              <a:t>КОлокольня</a:t>
            </a:r>
            <a:r>
              <a:rPr lang="ru-RU" b="1" dirty="0" smtClean="0"/>
              <a:t> </a:t>
            </a:r>
            <a:r>
              <a:rPr lang="ru-RU" b="1" dirty="0"/>
              <a:t>Троице-Сергиевой Лавры</a:t>
            </a:r>
          </a:p>
          <a:p>
            <a:r>
              <a:rPr lang="ru-RU" dirty="0"/>
              <a:t>В XVII веке территорию Троице-Сергиевой Лавры активно застраивали высокими постройками, и к началу нового столетия существующая колокольня уже не соответствовала архитектурному облику монастыря. В 1738 году в Петербурге отдали приказ о том, чтобы воздвигнуть новую колокольню. Проект поручили И. Я. Шумахеру, придворному архитектору императрицы Анны Иоанновны, которая пожелала воздвигнуть строение в центре соборной площади монастыря. Однако другой архитектор, И. Ф. Мичурин, предостерег, что такое расположение загромоздит всю площадь. Ситуация разрешилась лишь со смертью императрицы, и в 1770 году строительство завершилось.  Высота колокольни составляет 88 метров, что делает ее одной из самых высоких в России. Сегодня в звоннице колокольни размещен Царь-колокол – крупнейший из всех действующих колоколов страны, послушать который съезжаются люди отовсюду.</a:t>
            </a:r>
          </a:p>
          <a:p>
            <a:endParaRPr lang="ru-RU" dirty="0"/>
          </a:p>
        </p:txBody>
      </p:sp>
    </p:spTree>
    <p:extLst>
      <p:ext uri="{BB962C8B-B14F-4D97-AF65-F5344CB8AC3E}">
        <p14:creationId xmlns:p14="http://schemas.microsoft.com/office/powerpoint/2010/main" xmlns="" val="2577417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317241" y="460860"/>
            <a:ext cx="9209582" cy="582479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11838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45930" y="987972"/>
            <a:ext cx="10331669" cy="4803227"/>
          </a:xfrm>
        </p:spPr>
        <p:txBody>
          <a:bodyPr>
            <a:normAutofit lnSpcReduction="10000"/>
          </a:bodyPr>
          <a:lstStyle/>
          <a:p>
            <a:r>
              <a:rPr lang="ru-RU" b="1" dirty="0"/>
              <a:t>Ризница Троице-Сергиевой Лавры</a:t>
            </a:r>
          </a:p>
          <a:p>
            <a:r>
              <a:rPr lang="ru-RU" dirty="0"/>
              <a:t>На территории монастыря расположился музей Троице-Сергиевой Лавры, который является филиалом городского музея-заповедника. Экспозиция музея представляет собой уникальную коллекцию церковных ценностей, к которым относятся древние рукописи, книги, иконы, одеяния священнослужителей, а также мемориальные предметы, связанные с Сергием Радонежским. Многие предметы, выполненные из золота или серебра, были пожертвованы или отданы в дар правителями России, а также представителями русской аристократии. Ризницу начали строить в 1782 году специально для хранения различной богослужебной утвари. Сегодня в ней организованна выставка «Реликвии и сокровища Троице-Сергиева монастыря XI–XVII веков».</a:t>
            </a:r>
          </a:p>
        </p:txBody>
      </p:sp>
    </p:spTree>
    <p:extLst>
      <p:ext uri="{BB962C8B-B14F-4D97-AF65-F5344CB8AC3E}">
        <p14:creationId xmlns:p14="http://schemas.microsoft.com/office/powerpoint/2010/main" xmlns="" val="1947877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311411" y="1145349"/>
            <a:ext cx="5187222" cy="3704054"/>
          </a:xfrm>
          <a:prstGeom prst="rect">
            <a:avLst/>
          </a:prstGeom>
          <a:noFill/>
          <a:extLst>
            <a:ext uri="{909E8E84-426E-40DD-AFC4-6F175D3DCCD1}">
              <a14:hiddenFill xmlns:a14="http://schemas.microsoft.com/office/drawing/2010/main" xmlns="">
                <a:solidFill>
                  <a:srgbClr val="FFFFFF"/>
                </a:solidFill>
              </a14:hiddenFill>
            </a:ext>
          </a:extLst>
        </p:spPr>
      </p:pic>
      <p:pic>
        <p:nvPicPr>
          <p:cNvPr id="10244" name="Picture 4"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351489" y="2214694"/>
            <a:ext cx="6331472" cy="425529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79242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51338" y="935422"/>
            <a:ext cx="10426262" cy="4855778"/>
          </a:xfrm>
        </p:spPr>
        <p:txBody>
          <a:bodyPr>
            <a:normAutofit fontScale="92500" lnSpcReduction="10000"/>
          </a:bodyPr>
          <a:lstStyle/>
          <a:p>
            <a:r>
              <a:rPr lang="ru-RU" b="1" dirty="0"/>
              <a:t>Часовня «Пятницкий Колодец»</a:t>
            </a:r>
          </a:p>
          <a:p>
            <a:r>
              <a:rPr lang="ru-RU" dirty="0"/>
              <a:t>Неподалеку от Лавры, на берегу реки </a:t>
            </a:r>
            <a:r>
              <a:rPr lang="ru-RU" dirty="0" err="1"/>
              <a:t>Кончуры</a:t>
            </a:r>
            <a:r>
              <a:rPr lang="ru-RU" dirty="0"/>
              <a:t>, расположилось круглое здание часовни, о которой почти не упоминалось в документах обители. Лишь благодаря нескольким источникам удалось установить, что часовня была воздвигнута в 20-е годы XVII века. Местом постройки, по преданию, стал родник, который некогда был обнаружен Сергием Радонежским. Преподобный ежедневно набирал там воду для жителей обители. Внешне часовня выглядит аккуратно, а декоративные элементы поражают точностью исполнения. Внутри стены часовни украшены росписями конца XIX века, а по центру расположился родник, заключенный в круглый колодец. Сюда постоянно приходят люди, чтобы набрать воды из освященного источника и полюбоваться красотой часовни, которая гармонично дополняет архитектурный ансамбль Лавры.</a:t>
            </a:r>
          </a:p>
          <a:p>
            <a:endParaRPr lang="ru-RU" dirty="0"/>
          </a:p>
        </p:txBody>
      </p:sp>
    </p:spTree>
    <p:extLst>
      <p:ext uri="{BB962C8B-B14F-4D97-AF65-F5344CB8AC3E}">
        <p14:creationId xmlns:p14="http://schemas.microsoft.com/office/powerpoint/2010/main" xmlns="" val="1586002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437160" y="387289"/>
            <a:ext cx="8964118" cy="60970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20785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19502" y="903890"/>
            <a:ext cx="10258097" cy="4887309"/>
          </a:xfrm>
        </p:spPr>
        <p:txBody>
          <a:bodyPr>
            <a:normAutofit fontScale="92500"/>
          </a:bodyPr>
          <a:lstStyle/>
          <a:p>
            <a:r>
              <a:rPr lang="ru-RU" b="1" dirty="0"/>
              <a:t>Введенская и Пятницкая церкви</a:t>
            </a:r>
          </a:p>
          <a:p>
            <a:r>
              <a:rPr lang="ru-RU" dirty="0"/>
              <a:t>В XVI веке некоторые постройки Лавры были вынесены за пределы монастырских стен. Одними из таких строений стали две древние церкви – Введенская и Пятницкая. Они были построены «на Подоле» — в оживленном месте у стен обители, где располагалась торговая площадь. Обе церкви, хоть и были воздвигнуты в одно время (1547), сильно отличаются друг от друга. Введенская церковь по образу напоминает </a:t>
            </a:r>
            <a:r>
              <a:rPr lang="ru-RU" dirty="0" err="1"/>
              <a:t>Духовскую</a:t>
            </a:r>
            <a:r>
              <a:rPr lang="ru-RU" dirty="0"/>
              <a:t>, и представляет собой однокупольный </a:t>
            </a:r>
            <a:r>
              <a:rPr lang="ru-RU" dirty="0" err="1"/>
              <a:t>четырехстолпный</a:t>
            </a:r>
            <a:r>
              <a:rPr lang="ru-RU" dirty="0"/>
              <a:t> храм. Пятницкая церковь – </a:t>
            </a:r>
            <a:r>
              <a:rPr lang="ru-RU" dirty="0" err="1"/>
              <a:t>одноаспидная</a:t>
            </a:r>
            <a:r>
              <a:rPr lang="ru-RU" dirty="0"/>
              <a:t>, без столпов. Изначальный облик Введенской церкви был утрачен после разрушений, вызванных войнами XVII века, а вот Пятницкая дошла до наших дней практически в неизменном виде. Обе церкви, стоящие рядом, гармонируют между собой и дополняют друг друга.</a:t>
            </a:r>
          </a:p>
          <a:p>
            <a:endParaRPr lang="ru-RU" dirty="0"/>
          </a:p>
        </p:txBody>
      </p:sp>
    </p:spTree>
    <p:extLst>
      <p:ext uri="{BB962C8B-B14F-4D97-AF65-F5344CB8AC3E}">
        <p14:creationId xmlns:p14="http://schemas.microsoft.com/office/powerpoint/2010/main" xmlns="" val="3029158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avatars.dzeninfra.ru/get-zen_doc/1538903/pub_60f9296b87943b303eb42010_62f4f9e2b0b2511517a469ee/scale_2400"/>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861222" y="447033"/>
            <a:ext cx="10208928" cy="61996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847396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30014" y="714704"/>
            <a:ext cx="10247586" cy="5076496"/>
          </a:xfrm>
        </p:spPr>
        <p:txBody>
          <a:bodyPr>
            <a:normAutofit lnSpcReduction="10000"/>
          </a:bodyPr>
          <a:lstStyle/>
          <a:p>
            <a:r>
              <a:rPr lang="ru-RU" b="1" dirty="0"/>
              <a:t>Ильинская церковь</a:t>
            </a:r>
          </a:p>
          <a:p>
            <a:r>
              <a:rPr lang="ru-RU" dirty="0"/>
              <a:t>Красивая приходская церковь, освященная в честь пророка Ильи, украшает старинную часть города. Ее воздвигли во второй половине XVIII века по инициативе Дионисия Радонежского. Сначала церковь была выполнена из дерева, но из-за угрозы пожаров здесь воздвигли каменный храм. Внешний облик церкви наряден и красив – темно-красные стены с белоснежными наличниками и порталами выделяются на фоне неба, а изящные изгибы кровли притягивают взгляд. Примечательно, что послереволюционные религиозные гонения не коснулись Ильинской церкви, и она долгое время была единственным действующим городским храмом. Сегодня в церкви проводятся службы, а священники ведут общественно полезную деятельность.</a:t>
            </a:r>
          </a:p>
          <a:p>
            <a:endParaRPr lang="ru-RU" dirty="0"/>
          </a:p>
        </p:txBody>
      </p:sp>
    </p:spTree>
    <p:extLst>
      <p:ext uri="{BB962C8B-B14F-4D97-AF65-F5344CB8AC3E}">
        <p14:creationId xmlns:p14="http://schemas.microsoft.com/office/powerpoint/2010/main" xmlns="" val="1693686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871734" y="565965"/>
            <a:ext cx="10014055" cy="590220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959642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98178" y="882870"/>
            <a:ext cx="10079421" cy="4908330"/>
          </a:xfrm>
        </p:spPr>
        <p:txBody>
          <a:bodyPr>
            <a:normAutofit fontScale="92500"/>
          </a:bodyPr>
          <a:lstStyle/>
          <a:p>
            <a:r>
              <a:rPr lang="ru-RU" b="1" dirty="0"/>
              <a:t>Сергиево-Посадский музей-заповедник</a:t>
            </a:r>
          </a:p>
          <a:p>
            <a:r>
              <a:rPr lang="ru-RU" dirty="0"/>
              <a:t>Это старейший музей Московской области был организован в 1920 году, чтобы собрать воедино произведения монастырского искусства, однако в дальнейшем он пошел по антирелигиозному направлению. Сегодня музей разделен на четыре части, каждая из которых отвечает за определенную тематику. Одна из экспозиций, посвященных церковному искусству, размещена в ризнице Троице-Сергиевой Лавры. В главном корпусе проходят выставки современной живописи российских художников и местных мастеров. Напротив главного корпуса, в здании XVIII века расположен комплекс «Конного двора», о котором мы расскажем отдельно. Четвертая составная часть музея разместилась в историческом здании и представляет собой краеведческий музей.</a:t>
            </a:r>
          </a:p>
          <a:p>
            <a:endParaRPr lang="ru-RU" dirty="0"/>
          </a:p>
        </p:txBody>
      </p:sp>
    </p:spTree>
    <p:extLst>
      <p:ext uri="{BB962C8B-B14F-4D97-AF65-F5344CB8AC3E}">
        <p14:creationId xmlns:p14="http://schemas.microsoft.com/office/powerpoint/2010/main" xmlns="" val="9370016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870636" y="446604"/>
            <a:ext cx="10228915" cy="580119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014530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56138" y="746234"/>
            <a:ext cx="10121462" cy="5044965"/>
          </a:xfrm>
        </p:spPr>
        <p:txBody>
          <a:bodyPr>
            <a:normAutofit fontScale="92500" lnSpcReduction="10000"/>
          </a:bodyPr>
          <a:lstStyle/>
          <a:p>
            <a:r>
              <a:rPr lang="ru-RU" b="1" dirty="0"/>
              <a:t>Музейный комплекс «Конный двор»</a:t>
            </a:r>
          </a:p>
          <a:p>
            <a:r>
              <a:rPr lang="ru-RU" dirty="0"/>
              <a:t>Одна из частей Сергиево-Посадского музея разместилась в старинном сооружении XVIII века. Его возвели для того, чтобы заменить деревянные конюшни. В восточном корпусе музея разместился «Музей матрешки», в котором собрана уникальная коллекция знаменитой русской игрушки. В центральном корпусе находится выставка «Мир русской деревни», благодаря которой можно оказаться в мире русского крестьянства. Здесь представлена архитектура крестьянской избы, предметы одежды и быта. Экспозиция «Древнейшее прошлое Сергиево-Посадского края» расскажет о том, как жили люди в этих землях начиная с каменного века и до возникновения русской государственности. Выставка декоративно-прикладного искусства познакомит гостей с русскими народными художественными промыслами, а экспозиция «Троице-Сергиева Лавра» расскажет все об истории знаменитого монастыря.</a:t>
            </a:r>
          </a:p>
          <a:p>
            <a:endParaRPr lang="ru-RU" dirty="0"/>
          </a:p>
        </p:txBody>
      </p:sp>
    </p:spTree>
    <p:extLst>
      <p:ext uri="{BB962C8B-B14F-4D97-AF65-F5344CB8AC3E}">
        <p14:creationId xmlns:p14="http://schemas.microsoft.com/office/powerpoint/2010/main" xmlns="" val="916935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avatars.dzeninfra.ru/get-zen_doc/3524431/pub_60f9296b87943b303eb42010_62f4fa0d5510cd624b3393b9/scale_2400"/>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661527" y="0"/>
            <a:ext cx="10364450" cy="655070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21144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66648" y="1082566"/>
            <a:ext cx="10110952" cy="4708633"/>
          </a:xfrm>
        </p:spPr>
        <p:txBody>
          <a:bodyPr>
            <a:normAutofit fontScale="85000" lnSpcReduction="10000"/>
          </a:bodyPr>
          <a:lstStyle/>
          <a:p>
            <a:r>
              <a:rPr lang="ru-RU" b="1" dirty="0" err="1"/>
              <a:t>Красногорская</a:t>
            </a:r>
            <a:r>
              <a:rPr lang="ru-RU" b="1" dirty="0"/>
              <a:t> площадь и Торговые ряды</a:t>
            </a:r>
          </a:p>
          <a:p>
            <a:r>
              <a:rPr lang="ru-RU" dirty="0" err="1"/>
              <a:t>Красногорская</a:t>
            </a:r>
            <a:r>
              <a:rPr lang="ru-RU" dirty="0"/>
              <a:t> площадь, расположенная в центре Сергиева Посада – это излюбленное место для прогулок горожан и гостей города. Суета и многолюдность всегда присутствовали здесь – в далеком прошлом на площади активно велась торговля, устраивались ярмарки и народные гуляния. В начале ХХ века на </a:t>
            </a:r>
            <a:r>
              <a:rPr lang="ru-RU" dirty="0" err="1"/>
              <a:t>Красногорской</a:t>
            </a:r>
            <a:r>
              <a:rPr lang="ru-RU" dirty="0"/>
              <a:t> площади возвели шатровое здание в три этажа, которое стало новыми Торговыми рядами взамен обветшалых деревянных лавочек. Здесь располагались бакалейные магазины, кондитерские и лавки мануфактурщиков, а на верхних этажах разместился банк. В советское время помещения использовали для госучреждений. Пожар в первой четверти ХХ века сильно повредил здание, а полностью восстановили его только 2014 году. Теперь здание находится в собственности монастыря. Сегодня здесь разместились сувенирные магазины, лавка с монастырской продукцией, кофейня, ресторанный комплекс.</a:t>
            </a:r>
          </a:p>
          <a:p>
            <a:endParaRPr lang="ru-RU" dirty="0"/>
          </a:p>
        </p:txBody>
      </p:sp>
    </p:spTree>
    <p:extLst>
      <p:ext uri="{BB962C8B-B14F-4D97-AF65-F5344CB8AC3E}">
        <p14:creationId xmlns:p14="http://schemas.microsoft.com/office/powerpoint/2010/main" xmlns="" val="10806075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13776" y="418820"/>
            <a:ext cx="10364451" cy="603711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07098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93076" y="693684"/>
            <a:ext cx="10184524" cy="5097516"/>
          </a:xfrm>
        </p:spPr>
        <p:txBody>
          <a:bodyPr>
            <a:normAutofit lnSpcReduction="10000"/>
          </a:bodyPr>
          <a:lstStyle/>
          <a:p>
            <a:r>
              <a:rPr lang="ru-RU" b="1" dirty="0"/>
              <a:t>Дворец культуры им. Ю. А. Гагарина</a:t>
            </a:r>
          </a:p>
          <a:p>
            <a:r>
              <a:rPr lang="ru-RU" dirty="0"/>
              <a:t>Дворец культуры им. Ю. А. Гагарина построили и открыли в 1954 году. Проект здания выполнил советский архитектор Н. А. </a:t>
            </a:r>
            <a:r>
              <a:rPr lang="ru-RU" dirty="0" err="1"/>
              <a:t>Метлин</a:t>
            </a:r>
            <a:r>
              <a:rPr lang="ru-RU" dirty="0"/>
              <a:t>, а главной целью учреждения стала организация досуга для горожан, что в послевоенное время казалось крайне важным. На базе Дворца культуры были учреждены разнообразные творческие коллективы – хоры, школа бальных танцев, народный театр, детская музыкальная студия. На сцене выступали популярные советские симфонические оркестры, театр оперы имени Немировича-Данченко и Станиславского, Русский хор Пятницкого и многие другие. Сегодня здесь постоянно устраивают различные концерты, работают кружки для детей и взрослых, ведется активная и насыщенная творческая деятельность.</a:t>
            </a:r>
          </a:p>
          <a:p>
            <a:endParaRPr lang="ru-RU" dirty="0"/>
          </a:p>
        </p:txBody>
      </p:sp>
    </p:spTree>
    <p:extLst>
      <p:ext uri="{BB962C8B-B14F-4D97-AF65-F5344CB8AC3E}">
        <p14:creationId xmlns:p14="http://schemas.microsoft.com/office/powerpoint/2010/main" xmlns="" val="30096031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15606" y="232261"/>
            <a:ext cx="10183944" cy="635583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944226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93076" y="746234"/>
            <a:ext cx="10184524" cy="5044965"/>
          </a:xfrm>
        </p:spPr>
        <p:txBody>
          <a:bodyPr>
            <a:normAutofit fontScale="92500" lnSpcReduction="10000"/>
          </a:bodyPr>
          <a:lstStyle/>
          <a:p>
            <a:r>
              <a:rPr lang="ru-RU" b="1" dirty="0"/>
              <a:t>Музей игрушки</a:t>
            </a:r>
          </a:p>
          <a:p>
            <a:r>
              <a:rPr lang="ru-RU" dirty="0"/>
              <a:t>В здании старинного особняка находится любимый многими Музей игрушки. Раньше он был размещен в Москве, где и обрел популярность – по количеству посетителей музей уступал лишь знаменитой Третьяковке. Здесь можно увидеть удивительные экспонаты, собранные со всего мира, а самые поздние относятся к XI веку. Гости могут узнать, чем играли дети из Китая и Японии, проследить отличия немецкой куклы от швейцарской, увидеть первую матрешку, которой уже больше 110 лет, и даже посмотреть на древнейшую фигурку богини-матери, найденную где-то на Севере нашей страны. Здесь также можно познакомиться с уникальными изделиями </a:t>
            </a:r>
            <a:r>
              <a:rPr lang="ru-RU" dirty="0" err="1"/>
              <a:t>богородских</a:t>
            </a:r>
            <a:r>
              <a:rPr lang="ru-RU" dirty="0"/>
              <a:t> мастеров – это деревянные игрушки, которые с помощью различных гирек и планок могут приводиться в движение, а смотрители музея с удовольствием продемонстрируют гостям, как это делается.</a:t>
            </a:r>
          </a:p>
          <a:p>
            <a:endParaRPr lang="ru-RU" dirty="0"/>
          </a:p>
        </p:txBody>
      </p:sp>
    </p:spTree>
    <p:extLst>
      <p:ext uri="{BB962C8B-B14F-4D97-AF65-F5344CB8AC3E}">
        <p14:creationId xmlns:p14="http://schemas.microsoft.com/office/powerpoint/2010/main" xmlns="" val="42621432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527894" y="1417303"/>
            <a:ext cx="5136355" cy="3424237"/>
          </a:xfrm>
          <a:prstGeom prst="rect">
            <a:avLst/>
          </a:prstGeom>
          <a:noFill/>
          <a:extLst>
            <a:ext uri="{909E8E84-426E-40DD-AFC4-6F175D3DCCD1}">
              <a14:hiddenFill xmlns:a14="http://schemas.microsoft.com/office/drawing/2010/main" xmlns="">
                <a:solidFill>
                  <a:srgbClr val="FFFFFF"/>
                </a:solidFill>
              </a14:hiddenFill>
            </a:ext>
          </a:extLst>
        </p:spPr>
      </p:pic>
      <p:pic>
        <p:nvPicPr>
          <p:cNvPr id="18436" name="Picture 4"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905987" y="2458388"/>
            <a:ext cx="6071154" cy="40846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612046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98178" y="1082566"/>
            <a:ext cx="10079421" cy="4708633"/>
          </a:xfrm>
        </p:spPr>
        <p:txBody>
          <a:bodyPr>
            <a:normAutofit fontScale="92500" lnSpcReduction="10000"/>
          </a:bodyPr>
          <a:lstStyle/>
          <a:p>
            <a:r>
              <a:rPr lang="ru-RU" b="1" dirty="0"/>
              <a:t>Музей крестьянского быта «Жили-Были»</a:t>
            </a:r>
          </a:p>
          <a:p>
            <a:r>
              <a:rPr lang="ru-RU" dirty="0"/>
              <a:t>Интересный частный музей города, открытый местным ценителем старины Виктором Багровым, расположился в небольшом деревянном домике, который сам по себе представляет культурно-историческую ценность. Попадая внутрь, будто оказываешься в прошлом – всюду гостей окружают предметы старины. Это крестьянская одежда, глиняная посуда, домотканые скатерти, ухваты и утюги, игрушки и даже работающий ткацкий станок. Сюда особенно интересно приходить с детьми, ведь здесь все экспонаты разрешено брать в руки. Гости даже могут попробовать поработать на ткацком станке. Хозяин музея сам проводит экскурсии и с удовольствием делится с гостями своими знаниями и рассказывает интересные истории о родном </a:t>
            </a:r>
            <a:r>
              <a:rPr lang="ru-RU" dirty="0" smtClean="0"/>
              <a:t>крае.</a:t>
            </a:r>
            <a:endParaRPr lang="ru-RU" dirty="0"/>
          </a:p>
          <a:p>
            <a:endParaRPr lang="ru-RU" dirty="0"/>
          </a:p>
        </p:txBody>
      </p:sp>
    </p:spTree>
    <p:extLst>
      <p:ext uri="{BB962C8B-B14F-4D97-AF65-F5344CB8AC3E}">
        <p14:creationId xmlns:p14="http://schemas.microsoft.com/office/powerpoint/2010/main" xmlns="" val="7209571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68" y="420414"/>
            <a:ext cx="10089931" cy="5370785"/>
          </a:xfrm>
        </p:spPr>
        <p:txBody>
          <a:bodyPr>
            <a:normAutofit fontScale="92500" lnSpcReduction="20000"/>
          </a:bodyPr>
          <a:lstStyle/>
          <a:p>
            <a:r>
              <a:rPr lang="ru-RU" b="1" dirty="0"/>
              <a:t>Смотровая площадка «Блинная гора»</a:t>
            </a:r>
          </a:p>
          <a:p>
            <a:r>
              <a:rPr lang="ru-RU" dirty="0"/>
              <a:t>Достопримечательность с аппетитным названием Блинная гора или Блинка – одно из любимых и популярных мест в городе. Это обустроенная смотровая площадка, с которой можно увидеть всю Троице-Сергиеву Лавру и центральную часть города как на ладони. Здесь можно сделать потрясающие фотографии, полюбоваться видами или отдохнуть в сквере на качели. Блинка имеет богатую историю, которая ведет начало еще с далекого XV века. В монастырь в Сергиевом Посаде всегда тянулись паломники с разных точек Руси, и некоторые предприимчивые люди открыли неподалеку от Лавры несколько трактиров, чтобы путники могли утолить голод и отдохнуть. Со временем здесь стало популярным одно блюдо – Троицкие блины, а это место с множеством заведений назвали Блинной слободой. После революции, когда монастырь был закрыт, паломничество прекратилось, и на месте Блинной слободы устроили блошиный рынок. Лишь в 1980-х годах здесь обустроили смотровую площадку.</a:t>
            </a:r>
          </a:p>
          <a:p>
            <a:endParaRPr lang="ru-RU" dirty="0"/>
          </a:p>
        </p:txBody>
      </p:sp>
    </p:spTree>
    <p:extLst>
      <p:ext uri="{BB962C8B-B14F-4D97-AF65-F5344CB8AC3E}">
        <p14:creationId xmlns:p14="http://schemas.microsoft.com/office/powerpoint/2010/main" xmlns="" val="33914048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55817" y="397800"/>
            <a:ext cx="10364450" cy="612705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205794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208690" y="546538"/>
            <a:ext cx="10068910" cy="5244661"/>
          </a:xfrm>
        </p:spPr>
        <p:txBody>
          <a:bodyPr>
            <a:normAutofit lnSpcReduction="10000"/>
          </a:bodyPr>
          <a:lstStyle/>
          <a:p>
            <a:r>
              <a:rPr lang="ru-RU" b="1" dirty="0"/>
              <a:t>Выставочный зал «Колокола Руси»</a:t>
            </a:r>
          </a:p>
          <a:p>
            <a:r>
              <a:rPr lang="ru-RU" dirty="0"/>
              <a:t>Уникальный музей, открытый в 2015 году, представляет собой единственное в своем роде собрание действующих колоколов. Экспозиция музея разделена на несколько частей: в первой гости узнают все о приспособлениях, с помощью которых люди подавали сигналы друг другу, во второй собраны тюльпанообразные колокола, а в третьей – плоские била. Здесь можно позвонить в любой понравившийся колокол, окунуться в мир звуков и вибраций. В коллекции музея есть экспонат Царь-било – это уникальный плоский колокол, чье звучание ниже, чем у Царь-колокола. По желанию гостей за дополнительную плату могут устроить мастер-класс по обучению колокольной игре или устроить сеанс </a:t>
            </a:r>
            <a:r>
              <a:rPr lang="ru-RU" dirty="0" err="1"/>
              <a:t>билотерапии</a:t>
            </a:r>
            <a:r>
              <a:rPr lang="ru-RU" dirty="0"/>
              <a:t>, которая оказывает благотворное влияние на психоэмоциональное состояние.</a:t>
            </a:r>
          </a:p>
        </p:txBody>
      </p:sp>
    </p:spTree>
    <p:extLst>
      <p:ext uri="{BB962C8B-B14F-4D97-AF65-F5344CB8AC3E}">
        <p14:creationId xmlns:p14="http://schemas.microsoft.com/office/powerpoint/2010/main" xmlns="" val="33342774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482"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109272" y="509667"/>
            <a:ext cx="10168954" cy="616095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29287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35116" y="767256"/>
            <a:ext cx="10142483" cy="5023944"/>
          </a:xfrm>
        </p:spPr>
        <p:txBody>
          <a:bodyPr>
            <a:normAutofit/>
          </a:bodyPr>
          <a:lstStyle/>
          <a:p>
            <a:r>
              <a:rPr lang="ru-RU" b="1" dirty="0" err="1"/>
              <a:t>Спасо-Вифанский</a:t>
            </a:r>
            <a:r>
              <a:rPr lang="ru-RU" b="1" dirty="0"/>
              <a:t> мужской монастырь</a:t>
            </a:r>
          </a:p>
          <a:p>
            <a:r>
              <a:rPr lang="ru-RU" dirty="0"/>
              <a:t>История </a:t>
            </a:r>
            <a:r>
              <a:rPr lang="ru-RU" dirty="0" err="1"/>
              <a:t>Спасо-Вифанского</a:t>
            </a:r>
            <a:r>
              <a:rPr lang="ru-RU" dirty="0"/>
              <a:t> монастыря началась в конце XVIII века, когда Московский архиепископ Платон Левшин решил обустроить скит под названием </a:t>
            </a:r>
            <a:r>
              <a:rPr lang="ru-RU" dirty="0" err="1"/>
              <a:t>Вифания</a:t>
            </a:r>
            <a:r>
              <a:rPr lang="ru-RU" dirty="0"/>
              <a:t>. Название обитель получила в честь палестинского селения </a:t>
            </a:r>
            <a:r>
              <a:rPr lang="ru-RU" dirty="0" err="1"/>
              <a:t>Вифании</a:t>
            </a:r>
            <a:r>
              <a:rPr lang="ru-RU" dirty="0"/>
              <a:t>, где воскрес Лазарь. Статус мужского монастыря это место получило, когда в 1796 году его посетил император Павел I. Вскоре здесь была открыта </a:t>
            </a:r>
            <a:r>
              <a:rPr lang="ru-RU" dirty="0" err="1"/>
              <a:t>Вифанская</a:t>
            </a:r>
            <a:r>
              <a:rPr lang="ru-RU" dirty="0"/>
              <a:t> духовная семинария, которая долгое время считалась лучшим духовным училищем в городе. После революции в монастыре была организована сельскохозяйственная артель, затем здесь располагался детский дом, а потом птицекомбинат. Сейчас мужской </a:t>
            </a:r>
            <a:r>
              <a:rPr lang="ru-RU" dirty="0" err="1"/>
              <a:t>Спасо-Вифанский</a:t>
            </a:r>
            <a:r>
              <a:rPr lang="ru-RU" dirty="0"/>
              <a:t> монастырь является подворьем </a:t>
            </a:r>
            <a:r>
              <a:rPr lang="ru-RU" dirty="0" smtClean="0"/>
              <a:t>Троице-Сергиевой лавры.</a:t>
            </a:r>
            <a:endParaRPr lang="ru-RU" dirty="0"/>
          </a:p>
          <a:p>
            <a:endParaRPr lang="ru-RU" dirty="0"/>
          </a:p>
        </p:txBody>
      </p:sp>
    </p:spTree>
    <p:extLst>
      <p:ext uri="{BB962C8B-B14F-4D97-AF65-F5344CB8AC3E}">
        <p14:creationId xmlns:p14="http://schemas.microsoft.com/office/powerpoint/2010/main" xmlns="" val="31259950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339900" y="1085323"/>
            <a:ext cx="5707377" cy="4287187"/>
          </a:xfrm>
          <a:prstGeom prst="rect">
            <a:avLst/>
          </a:prstGeom>
          <a:noFill/>
          <a:extLst>
            <a:ext uri="{909E8E84-426E-40DD-AFC4-6F175D3DCCD1}">
              <a14:hiddenFill xmlns:a14="http://schemas.microsoft.com/office/drawing/2010/main" xmlns="">
                <a:solidFill>
                  <a:srgbClr val="FFFFFF"/>
                </a:solidFill>
              </a14:hiddenFill>
            </a:ext>
          </a:extLst>
        </p:spPr>
      </p:pic>
      <p:pic>
        <p:nvPicPr>
          <p:cNvPr id="21508" name="Picture 4"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141870" y="1706399"/>
            <a:ext cx="5745330" cy="46727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727667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82566" y="693684"/>
            <a:ext cx="10195034" cy="5097516"/>
          </a:xfrm>
        </p:spPr>
        <p:txBody>
          <a:bodyPr>
            <a:normAutofit fontScale="92500" lnSpcReduction="10000"/>
          </a:bodyPr>
          <a:lstStyle/>
          <a:p>
            <a:r>
              <a:rPr lang="ru-RU" b="1" dirty="0"/>
              <a:t>Гефсиманский Черниговский скит</a:t>
            </a:r>
          </a:p>
          <a:p>
            <a:r>
              <a:rPr lang="ru-RU" dirty="0"/>
              <a:t>Кроме Свято-Троицкой-Сергиевой Лавры, в городе есть множество мест с богатой историей, которые следует посетить. Одно из них – Гефсиманский Черниговский скит, который является подворьем Лавры. Узнать его можно по высокой колокольне из красного камня. На территории можно полюбоваться строениями XIX века, погулять в тенистых улочках, утопающих в зелени и цветах. Главный интерес представляет не то что снаружи, а то, что скрыто под землей. Гефсиманский скит скрывает в себе пещеры, в которых расположены церкви и кельи, соединенные подземными переходами. Попасть туда можно лишь с организованной экскурсией, которую проводят местные монахи. По преданию, основал это место божий человек – юродивый по имени </a:t>
            </a:r>
            <a:r>
              <a:rPr lang="ru-RU" dirty="0" err="1"/>
              <a:t>Филиппушка</a:t>
            </a:r>
            <a:r>
              <a:rPr lang="ru-RU" dirty="0"/>
              <a:t>, попросивший разрешения у настоятелей монастыря вырыть «погребок» неподалеку для молитв и уединения, а вскоре к нему стали присоединяться другие монахи.</a:t>
            </a:r>
          </a:p>
          <a:p>
            <a:endParaRPr lang="ru-RU" dirty="0"/>
          </a:p>
        </p:txBody>
      </p:sp>
    </p:spTree>
    <p:extLst>
      <p:ext uri="{BB962C8B-B14F-4D97-AF65-F5344CB8AC3E}">
        <p14:creationId xmlns:p14="http://schemas.microsoft.com/office/powerpoint/2010/main" xmlns="" val="28088298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822564" y="198103"/>
            <a:ext cx="10213924" cy="603711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83833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14096" y="767256"/>
            <a:ext cx="10163503" cy="5023944"/>
          </a:xfrm>
        </p:spPr>
        <p:txBody>
          <a:bodyPr>
            <a:normAutofit lnSpcReduction="10000"/>
          </a:bodyPr>
          <a:lstStyle/>
          <a:p>
            <a:r>
              <a:rPr lang="ru-RU" b="1" dirty="0"/>
              <a:t>Источник преподобного Саввы </a:t>
            </a:r>
            <a:r>
              <a:rPr lang="ru-RU" b="1" dirty="0" err="1"/>
              <a:t>Сторожевского</a:t>
            </a:r>
            <a:endParaRPr lang="ru-RU" b="1" dirty="0"/>
          </a:p>
          <a:p>
            <a:r>
              <a:rPr lang="ru-RU" dirty="0"/>
              <a:t>К северу от монастырской стены Лавры можно увидеть небольшую деревянную часовню, где всегда есть скопление верующих. По преданию, в этом месте Савва </a:t>
            </a:r>
            <a:r>
              <a:rPr lang="ru-RU" dirty="0" err="1"/>
              <a:t>Сторожевский</a:t>
            </a:r>
            <a:r>
              <a:rPr lang="ru-RU" dirty="0"/>
              <a:t>, ученик Сергия Радонежского и уважаемый в свое время духовник, извлек из недр земли родник, благодаря многочисленным молитвам. В конце прошлого века на месте бьющего из-под земли ключа установили деревянную часовню, чтобы верующие могли помолиться на святом месте, набрать освященной воды и даже окунуться в купель со святой водой. Для этого </a:t>
            </a:r>
            <a:r>
              <a:rPr lang="ru-RU" dirty="0" err="1"/>
              <a:t>оборудованна</a:t>
            </a:r>
            <a:r>
              <a:rPr lang="ru-RU" dirty="0"/>
              <a:t> удобная раздевалка, которая разделена на мужской и женский отсеки. Рядом в ларьке можно приобрести рубашки и рушники для купания. У источника в любое время года есть люди – все хотят прикоснуться к святому месту.</a:t>
            </a:r>
          </a:p>
          <a:p>
            <a:endParaRPr lang="ru-RU" dirty="0"/>
          </a:p>
        </p:txBody>
      </p:sp>
    </p:spTree>
    <p:extLst>
      <p:ext uri="{BB962C8B-B14F-4D97-AF65-F5344CB8AC3E}">
        <p14:creationId xmlns:p14="http://schemas.microsoft.com/office/powerpoint/2010/main" xmlns="" val="4929826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945931" y="220719"/>
            <a:ext cx="9810459" cy="650860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059406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208690" y="830318"/>
            <a:ext cx="10068910" cy="4960882"/>
          </a:xfrm>
        </p:spPr>
        <p:txBody>
          <a:bodyPr>
            <a:normAutofit lnSpcReduction="10000"/>
          </a:bodyPr>
          <a:lstStyle/>
          <a:p>
            <a:r>
              <a:rPr lang="ru-RU" b="1" dirty="0"/>
              <a:t>Парк «Скитские пруды»</a:t>
            </a:r>
          </a:p>
          <a:p>
            <a:r>
              <a:rPr lang="ru-RU" dirty="0"/>
              <a:t>Парк, основанный во времена Российской Империи в качестве сада для отдыха царствующих особ, сегодня стал любимым местом для прогулок у горожан и приезжих. Здесь можно насладиться тишиной в тени деревьев, устроить фотосессию на причале, свадебном мостике или на фоне ротонды. Дети и подростки найдут для себя массу развлечений – в парке есть детские площадки, батуты, </a:t>
            </a:r>
            <a:r>
              <a:rPr lang="ru-RU" dirty="0" err="1"/>
              <a:t>скейт</a:t>
            </a:r>
            <a:r>
              <a:rPr lang="ru-RU" dirty="0"/>
              <a:t>-парк, площадка для </a:t>
            </a:r>
            <a:r>
              <a:rPr lang="ru-RU" dirty="0" err="1"/>
              <a:t>стритбола</a:t>
            </a:r>
            <a:r>
              <a:rPr lang="ru-RU" dirty="0"/>
              <a:t>. Ценители русской литературы могут полюбоваться памятником Михаилу Пришвину, а заядлые рыбаки попытать удачу на понтоне у пруда. Неподалеку от парка расположены </a:t>
            </a:r>
            <a:r>
              <a:rPr lang="ru-RU" dirty="0" err="1"/>
              <a:t>Спасо-Вифанский</a:t>
            </a:r>
            <a:r>
              <a:rPr lang="ru-RU" dirty="0"/>
              <a:t> монастырь и </a:t>
            </a:r>
            <a:r>
              <a:rPr lang="ru-RU" dirty="0" err="1"/>
              <a:t>Гефисманский</a:t>
            </a:r>
            <a:r>
              <a:rPr lang="ru-RU" dirty="0"/>
              <a:t> скит, что позволяет совместить в одном дне прогулку по парку с экскурсиями по древним святыням города.</a:t>
            </a:r>
          </a:p>
        </p:txBody>
      </p:sp>
    </p:spTree>
    <p:extLst>
      <p:ext uri="{BB962C8B-B14F-4D97-AF65-F5344CB8AC3E}">
        <p14:creationId xmlns:p14="http://schemas.microsoft.com/office/powerpoint/2010/main" xmlns="" val="20828255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815158" y="448007"/>
            <a:ext cx="5138691" cy="3424237"/>
          </a:xfrm>
          <a:prstGeom prst="rect">
            <a:avLst/>
          </a:prstGeom>
          <a:noFill/>
          <a:extLst>
            <a:ext uri="{909E8E84-426E-40DD-AFC4-6F175D3DCCD1}">
              <a14:hiddenFill xmlns:a14="http://schemas.microsoft.com/office/drawing/2010/main" xmlns="">
                <a:solidFill>
                  <a:srgbClr val="FFFFFF"/>
                </a:solidFill>
              </a14:hiddenFill>
            </a:ext>
          </a:extLst>
        </p:spPr>
      </p:pic>
      <p:pic>
        <p:nvPicPr>
          <p:cNvPr id="24580" name="Picture 4"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80489" y="48614"/>
            <a:ext cx="5072191" cy="3309605"/>
          </a:xfrm>
          <a:prstGeom prst="rect">
            <a:avLst/>
          </a:prstGeom>
          <a:noFill/>
          <a:extLst>
            <a:ext uri="{909E8E84-426E-40DD-AFC4-6F175D3DCCD1}">
              <a14:hiddenFill xmlns:a14="http://schemas.microsoft.com/office/drawing/2010/main" xmlns="">
                <a:solidFill>
                  <a:srgbClr val="FFFFFF"/>
                </a:solidFill>
              </a14:hiddenFill>
            </a:ext>
          </a:extLst>
        </p:spPr>
      </p:pic>
      <p:pic>
        <p:nvPicPr>
          <p:cNvPr id="24582" name="Picture 6"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909849" y="2758474"/>
            <a:ext cx="5660557" cy="377370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434459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30014" y="735724"/>
            <a:ext cx="10247586" cy="5055475"/>
          </a:xfrm>
        </p:spPr>
        <p:txBody>
          <a:bodyPr>
            <a:normAutofit fontScale="85000" lnSpcReduction="10000"/>
          </a:bodyPr>
          <a:lstStyle/>
          <a:p>
            <a:r>
              <a:rPr lang="ru-RU" b="1" dirty="0"/>
              <a:t>Дом П. А. Флоренского</a:t>
            </a:r>
          </a:p>
          <a:p>
            <a:r>
              <a:rPr lang="ru-RU" dirty="0"/>
              <a:t>На Пионерской улице Сергиева Посада под номером 19 можно обнаружить небольшой старинный домик с резными наличниками. Мимо этого домика можно легко пройти, не обратив на него внимание, если бы не памятная доска, благодаря которой можно узнать, что здесь жил русский ученый, мыслитель и священник Павел Флоренский. Для жителей города Флоренский – важная историческая фигура. Многие называют его русским Да Винчи – настолько его мысли и открытия в самых разных областях опережали время, в котором он жил. В доме Павла Флоренского побывали такие известные деятели культуры, как Шергин, Волошин, философ Булгаков. Именно в саду возле этого дома художник Нестеров написал картинку «Мыслители», на которой запечатлен сам хозяин дома и его друг Сергей Булгаков. Многих друзей и товарищей Флоренского, как и его самого, постигла страшная участь советских репрессий. Это темное время символизирует памятный крест, установленный неподалеку от дома.</a:t>
            </a:r>
          </a:p>
          <a:p>
            <a:endParaRPr lang="ru-RU" dirty="0"/>
          </a:p>
        </p:txBody>
      </p:sp>
    </p:spTree>
    <p:extLst>
      <p:ext uri="{BB962C8B-B14F-4D97-AF65-F5344CB8AC3E}">
        <p14:creationId xmlns:p14="http://schemas.microsoft.com/office/powerpoint/2010/main" xmlns="" val="5986702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5602"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094282" y="618517"/>
            <a:ext cx="9878518" cy="597715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489357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261240" y="798786"/>
            <a:ext cx="10016359" cy="4992413"/>
          </a:xfrm>
        </p:spPr>
        <p:txBody>
          <a:bodyPr>
            <a:normAutofit fontScale="92500" lnSpcReduction="20000"/>
          </a:bodyPr>
          <a:lstStyle/>
          <a:p>
            <a:r>
              <a:rPr lang="ru-RU" b="1" dirty="0"/>
              <a:t>Музей советского детства</a:t>
            </a:r>
          </a:p>
          <a:p>
            <a:r>
              <a:rPr lang="ru-RU" dirty="0"/>
              <a:t>Удивительный музей, открытый в 2019 году супружеской парой из Сергиева Посада, идеально подойдет для семейного посещения. Взрослые здесь смогут ощутить приятную ностальгию и ненадолго вернуться в детство, а гости помладше – лучше узнать и понять своих родителей, бабушек и дедушек. Среди экспонатов музея – куклы, лошадки, неваляшки, волчки и многие другие игрушки, которыми играли дети советской эпохи. Коллекция игрушек охватывает период с 50-х до 90-х годов. Больше всего радует то, что большинство игрушек можно брать в руки, разглядывать и играть с ними. Особой популярностью пользуются две интерактивные комнаты – одна выполнена в стиле квартиры 50-х годов, а другая – в стиле 90-х. Оказавшись там, будто приходишь в гости к бабушке или к своему другу со школы. В комнатах постоянно устраивают атмосферные фотосессии.</a:t>
            </a:r>
          </a:p>
        </p:txBody>
      </p:sp>
    </p:spTree>
    <p:extLst>
      <p:ext uri="{BB962C8B-B14F-4D97-AF65-F5344CB8AC3E}">
        <p14:creationId xmlns:p14="http://schemas.microsoft.com/office/powerpoint/2010/main" xmlns="" val="14816490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303282" y="693684"/>
            <a:ext cx="9974317" cy="5097516"/>
          </a:xfrm>
        </p:spPr>
        <p:txBody>
          <a:bodyPr>
            <a:normAutofit fontScale="92500" lnSpcReduction="20000"/>
          </a:bodyPr>
          <a:lstStyle/>
          <a:p>
            <a:r>
              <a:rPr lang="ru-RU" b="1" dirty="0"/>
              <a:t>Музей «Сергиевская кухмистерская»</a:t>
            </a:r>
          </a:p>
          <a:p>
            <a:r>
              <a:rPr lang="ru-RU" dirty="0"/>
              <a:t>Тем, кто любит вкусно поесть и прикоснуться к истории, обязательно стоит посетить «Сергиевскую кухмистерскую» — удивительное место, которое позволит окунуться в атмосферу общественного питания XVIII века. Здесь можно заглянуть в кухню прошлых столетий и увидеть, как готовили без таких привычных нам удобств, как газ, водопровод и электричество. В музее собрано большое количество старинных предметов кухонной утвари – фарфоровых сервизов, чугунной посуды, аналогов современных миксеров и многое другое. Для посетителей работает кафе с блюдами, взятыми из книг рецептов XVIII–XIX веков. Здесь можно угоститься такими блюдами как полба с грибами и толокно с клюквой, отведать знаменитых Троицких блинов или попить горячего сбитня. В </a:t>
            </a:r>
            <a:r>
              <a:rPr lang="ru-RU" dirty="0" err="1"/>
              <a:t>ландринной</a:t>
            </a:r>
            <a:r>
              <a:rPr lang="ru-RU" dirty="0"/>
              <a:t> лавке гости покупают конфеты ручной работы, формочки для печенья, узорные скалки и множество других интересных сувениров.</a:t>
            </a:r>
          </a:p>
        </p:txBody>
      </p:sp>
    </p:spTree>
    <p:extLst>
      <p:ext uri="{BB962C8B-B14F-4D97-AF65-F5344CB8AC3E}">
        <p14:creationId xmlns:p14="http://schemas.microsoft.com/office/powerpoint/2010/main" xmlns="" val="8112348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020539" y="513413"/>
            <a:ext cx="9893508" cy="585723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383043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30014" y="788276"/>
            <a:ext cx="10247586" cy="5002923"/>
          </a:xfrm>
        </p:spPr>
        <p:txBody>
          <a:bodyPr>
            <a:normAutofit fontScale="92500" lnSpcReduction="10000"/>
          </a:bodyPr>
          <a:lstStyle/>
          <a:p>
            <a:r>
              <a:rPr lang="ru-RU" b="1" dirty="0"/>
              <a:t>Дом </a:t>
            </a:r>
            <a:r>
              <a:rPr lang="ru-RU" b="1" dirty="0" err="1"/>
              <a:t>хаски</a:t>
            </a:r>
            <a:endParaRPr lang="ru-RU" b="1" dirty="0"/>
          </a:p>
          <a:p>
            <a:r>
              <a:rPr lang="ru-RU" dirty="0"/>
              <a:t>Недалеко от города расположился питомник с чистокровными собаками породы </a:t>
            </a:r>
            <a:r>
              <a:rPr lang="ru-RU" dirty="0" err="1"/>
              <a:t>хаски</a:t>
            </a:r>
            <a:r>
              <a:rPr lang="ru-RU" dirty="0"/>
              <a:t>. Здесь можно не только приобрести щенка с идеальной родословной и всеми документами, но и провести увлекательный день с семьей или друзьями. Люди организовывают здесь фотосессии с собаками в специальной фотозоне, учатся кататься на собачьих упряжках, гуляют по лесу в сопровождении четвероногих спутников. Для тех, кто любит собак, но в силу обстоятельств не может позволить себе завести питомца, это место станет идеальным способом насладиться общением с пушистыми друзьями. В рамках этнографического проекта можно посетить лекцию, на которой специалисты-историки расскажут о культуре и быте северных народов. Недалеко от питомника проходит известный туристический маршрут «Дорога в Лавру», по которому можно прогуляться пешком до монастыря.</a:t>
            </a:r>
          </a:p>
          <a:p>
            <a:endParaRPr lang="ru-RU" dirty="0"/>
          </a:p>
        </p:txBody>
      </p:sp>
    </p:spTree>
    <p:extLst>
      <p:ext uri="{BB962C8B-B14F-4D97-AF65-F5344CB8AC3E}">
        <p14:creationId xmlns:p14="http://schemas.microsoft.com/office/powerpoint/2010/main" xmlns="" val="81098789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ТОП-35 Главные достопримечательности Сергиева Посада и окрестностей: куда сходить, что посмотреть за 1 день самостоятельно, фото с описанием"/>
          <p:cNvPicPr>
            <a:picLocks noGrp="1" noChangeAspect="1" noChangeArrowheads="1"/>
          </p:cNvPicPr>
          <p:nvPr>
            <p:ph sz="quarter" idx="13"/>
          </p:nvPr>
        </p:nvPicPr>
        <p:blipFill>
          <a:blip r:embed="rId2">
            <a:extLst>
              <a:ext uri="{28A0092B-C50C-407E-A947-70E740481C1C}">
                <a14:useLocalDpi xmlns:a14="http://schemas.microsoft.com/office/drawing/2010/main" xmlns="" val="0"/>
              </a:ext>
            </a:extLst>
          </a:blip>
          <a:srcRect/>
          <a:stretch>
            <a:fillRect/>
          </a:stretch>
        </p:blipFill>
        <p:spPr bwMode="auto">
          <a:xfrm>
            <a:off x="1047071" y="523924"/>
            <a:ext cx="9803567" cy="582725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606936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p:txBody>
          <a:bodyPr>
            <a:normAutofit/>
          </a:bodyPr>
          <a:lstStyle/>
          <a:p>
            <a:r>
              <a:rPr lang="ru-RU" sz="2800" dirty="0" smtClean="0"/>
              <a:t>ИСТОЧНИК: </a:t>
            </a:r>
            <a:r>
              <a:rPr lang="en-US" sz="2800" dirty="0" smtClean="0"/>
              <a:t>Top7Travel.ru-</a:t>
            </a:r>
            <a:r>
              <a:rPr lang="ru-RU" sz="2800" dirty="0" smtClean="0"/>
              <a:t>Достопримечательности Сергиева Посада</a:t>
            </a:r>
            <a:endParaRPr lang="ru-RU" sz="2800" dirty="0"/>
          </a:p>
        </p:txBody>
      </p:sp>
    </p:spTree>
    <p:extLst>
      <p:ext uri="{BB962C8B-B14F-4D97-AF65-F5344CB8AC3E}">
        <p14:creationId xmlns:p14="http://schemas.microsoft.com/office/powerpoint/2010/main" xmlns="" val="33786505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p:txBody>
          <a:bodyPr>
            <a:normAutofit/>
          </a:bodyPr>
          <a:lstStyle/>
          <a:p>
            <a:pPr marL="0" indent="0">
              <a:buNone/>
            </a:pPr>
            <a:r>
              <a:rPr lang="ru-RU" sz="5400" dirty="0"/>
              <a:t> </a:t>
            </a:r>
            <a:r>
              <a:rPr lang="ru-RU" sz="5400" dirty="0" smtClean="0"/>
              <a:t>    СПАСИБО ЗА ВНИМАНИЕ</a:t>
            </a:r>
            <a:endParaRPr lang="ru-RU" sz="5400" dirty="0"/>
          </a:p>
        </p:txBody>
      </p:sp>
    </p:spTree>
    <p:extLst>
      <p:ext uri="{BB962C8B-B14F-4D97-AF65-F5344CB8AC3E}">
        <p14:creationId xmlns:p14="http://schemas.microsoft.com/office/powerpoint/2010/main" xmlns="" val="251024640"/>
      </p:ext>
    </p:extLst>
  </p:cSld>
  <p:clrMapOvr>
    <a:masterClrMapping/>
  </p:clrMapOvr>
</p:sld>
</file>

<file path=ppt/theme/theme1.xml><?xml version="1.0" encoding="utf-8"?>
<a:theme xmlns:a="http://schemas.openxmlformats.org/drawingml/2006/main" name="Капля">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TM04033925[[fn=Капля]]</Template>
  <TotalTime>72</TotalTime>
  <Words>3292</Words>
  <Application>Microsoft Office PowerPoint</Application>
  <PresentationFormat>Произвольный</PresentationFormat>
  <Paragraphs>60</Paragraphs>
  <Slides>58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58</vt:i4>
      </vt:variant>
    </vt:vector>
  </HeadingPairs>
  <TitlesOfParts>
    <vt:vector size="59" baseType="lpstr">
      <vt:lpstr>Капля</vt:lpstr>
      <vt:lpstr>ГАУ «КЦСОН города Каменска-Уральского»  ШКОЛА ПОЖИЛОГО ВОЗРАСТА  «СОЦИАЛЬНЫЙ ТУРИЗМ»   «ЗОЛОТОЕ КОЛЬЦО РОССИИ» тема занятия:  «Сергиев Посад-экскурсия по памятникам культуры»</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«СОЦИАЛЬНЫЙ ТУРИЗМ»   «ЗОЛОТОЕ КОЛЬЦО РОССИИ» тема занятия Сергиев Посад-экскурсия по памятникам культуры</dc:title>
  <dc:creator>Алексей</dc:creator>
  <cp:lastModifiedBy>Shafikova_GA</cp:lastModifiedBy>
  <cp:revision>9</cp:revision>
  <dcterms:created xsi:type="dcterms:W3CDTF">2023-04-26T15:04:47Z</dcterms:created>
  <dcterms:modified xsi:type="dcterms:W3CDTF">2023-04-27T04:50:13Z</dcterms:modified>
</cp:coreProperties>
</file>