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0" r:id="rId15"/>
    <p:sldId id="269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68" autoAdjust="0"/>
    <p:restoredTop sz="94660"/>
  </p:normalViewPr>
  <p:slideViewPr>
    <p:cSldViewPr snapToGrid="0">
      <p:cViewPr varScale="1">
        <p:scale>
          <a:sx n="68" d="100"/>
          <a:sy n="68" d="100"/>
        </p:scale>
        <p:origin x="80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1F7C9-C6A0-4975-A011-A7B1505935B8}" type="datetimeFigureOut">
              <a:rPr lang="ru-RU" smtClean="0"/>
              <a:t>17.03.2023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22D3D-3BAB-444D-B2E9-F7A24F4B58B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63636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1F7C9-C6A0-4975-A011-A7B1505935B8}" type="datetimeFigureOut">
              <a:rPr lang="ru-RU" smtClean="0"/>
              <a:t>17.03.2023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22D3D-3BAB-444D-B2E9-F7A24F4B58B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98963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1F7C9-C6A0-4975-A011-A7B1505935B8}" type="datetimeFigureOut">
              <a:rPr lang="ru-RU" smtClean="0"/>
              <a:t>17.03.2023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22D3D-3BAB-444D-B2E9-F7A24F4B58B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75333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1F7C9-C6A0-4975-A011-A7B1505935B8}" type="datetimeFigureOut">
              <a:rPr lang="ru-RU" smtClean="0"/>
              <a:t>17.03.2023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22D3D-3BAB-444D-B2E9-F7A24F4B58B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55300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1F7C9-C6A0-4975-A011-A7B1505935B8}" type="datetimeFigureOut">
              <a:rPr lang="ru-RU" smtClean="0"/>
              <a:t>17.03.2023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22D3D-3BAB-444D-B2E9-F7A24F4B58B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16951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1F7C9-C6A0-4975-A011-A7B1505935B8}" type="datetimeFigureOut">
              <a:rPr lang="ru-RU" smtClean="0"/>
              <a:t>17.03.2023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22D3D-3BAB-444D-B2E9-F7A24F4B58B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03391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1F7C9-C6A0-4975-A011-A7B1505935B8}" type="datetimeFigureOut">
              <a:rPr lang="ru-RU" smtClean="0"/>
              <a:t>17.03.2023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22D3D-3BAB-444D-B2E9-F7A24F4B58B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50306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1F7C9-C6A0-4975-A011-A7B1505935B8}" type="datetimeFigureOut">
              <a:rPr lang="ru-RU" smtClean="0"/>
              <a:t>17.03.2023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22D3D-3BAB-444D-B2E9-F7A24F4B58B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56575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1F7C9-C6A0-4975-A011-A7B1505935B8}" type="datetimeFigureOut">
              <a:rPr lang="ru-RU" smtClean="0"/>
              <a:t>17.03.2023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22D3D-3BAB-444D-B2E9-F7A24F4B58B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25758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1F7C9-C6A0-4975-A011-A7B1505935B8}" type="datetimeFigureOut">
              <a:rPr lang="ru-RU" smtClean="0"/>
              <a:t>17.03.2023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22D3D-3BAB-444D-B2E9-F7A24F4B58B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70208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1F7C9-C6A0-4975-A011-A7B1505935B8}" type="datetimeFigureOut">
              <a:rPr lang="ru-RU" smtClean="0"/>
              <a:t>17.03.2023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22D3D-3BAB-444D-B2E9-F7A24F4B58B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10124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1F7C9-C6A0-4975-A011-A7B1505935B8}" type="datetimeFigureOut">
              <a:rPr lang="ru-RU" smtClean="0"/>
              <a:t>17.03.2023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22D3D-3BAB-444D-B2E9-F7A24F4B58B2}" type="slidenum">
              <a:rPr lang="ru-RU" smtClean="0"/>
              <a:t>‹#›</a:t>
            </a:fld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41964978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1F7C9-C6A0-4975-A011-A7B1505935B8}" type="datetimeFigureOut">
              <a:rPr lang="ru-RU" smtClean="0"/>
              <a:t>17.03.2023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22D3D-3BAB-444D-B2E9-F7A24F4B58B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476571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1F7C9-C6A0-4975-A011-A7B1505935B8}" type="datetimeFigureOut">
              <a:rPr lang="ru-RU" smtClean="0"/>
              <a:t>17.03.2023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22D3D-3BAB-444D-B2E9-F7A24F4B58B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907727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1F7C9-C6A0-4975-A011-A7B1505935B8}" type="datetimeFigureOut">
              <a:rPr lang="ru-RU" smtClean="0"/>
              <a:t>17.03.2023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22D3D-3BAB-444D-B2E9-F7A24F4B58B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308983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1F7C9-C6A0-4975-A011-A7B1505935B8}" type="datetimeFigureOut">
              <a:rPr lang="ru-RU" smtClean="0"/>
              <a:t>17.03.2023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22D3D-3BAB-444D-B2E9-F7A24F4B58B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890646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1F7C9-C6A0-4975-A011-A7B1505935B8}" type="datetimeFigureOut">
              <a:rPr lang="ru-RU" smtClean="0"/>
              <a:t>17.03.2023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22D3D-3BAB-444D-B2E9-F7A24F4B58B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01935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9B91F7C9-C6A0-4975-A011-A7B1505935B8}" type="datetimeFigureOut">
              <a:rPr lang="ru-RU" smtClean="0"/>
              <a:t>17.03.2023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26322D3D-3BAB-444D-B2E9-F7A24F4B58B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9069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6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8.jpg"/><Relationship Id="rId5" Type="http://schemas.openxmlformats.org/officeDocument/2006/relationships/image" Target="../media/image7.jp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6.png"/><Relationship Id="rId5" Type="http://schemas.openxmlformats.org/officeDocument/2006/relationships/image" Target="../media/image9.jp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6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11.jpg"/><Relationship Id="rId5" Type="http://schemas.openxmlformats.org/officeDocument/2006/relationships/image" Target="../media/image10.jp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6.png"/><Relationship Id="rId5" Type="http://schemas.openxmlformats.org/officeDocument/2006/relationships/image" Target="../media/image12.jp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6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14.jpg"/><Relationship Id="rId5" Type="http://schemas.openxmlformats.org/officeDocument/2006/relationships/image" Target="../media/image13.jpe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6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16.jpg"/><Relationship Id="rId5" Type="http://schemas.openxmlformats.org/officeDocument/2006/relationships/image" Target="../media/image15.jp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6.png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18.jpeg"/><Relationship Id="rId5" Type="http://schemas.openxmlformats.org/officeDocument/2006/relationships/image" Target="../media/image17.jpg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6.png"/><Relationship Id="rId5" Type="http://schemas.openxmlformats.org/officeDocument/2006/relationships/image" Target="../media/image19.jpg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6.png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21.jpg"/><Relationship Id="rId5" Type="http://schemas.openxmlformats.org/officeDocument/2006/relationships/image" Target="../media/image20.jpg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6.png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23.jpg"/><Relationship Id="rId5" Type="http://schemas.openxmlformats.org/officeDocument/2006/relationships/image" Target="../media/image22.jpg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6.png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image" Target="../media/image25.jpg"/><Relationship Id="rId5" Type="http://schemas.openxmlformats.org/officeDocument/2006/relationships/image" Target="../media/image24.jpg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6" Type="http://schemas.openxmlformats.org/officeDocument/2006/relationships/image" Target="../media/image6.png"/><Relationship Id="rId5" Type="http://schemas.openxmlformats.org/officeDocument/2006/relationships/image" Target="../media/image26.png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6.png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6" Type="http://schemas.openxmlformats.org/officeDocument/2006/relationships/image" Target="../media/image28.jpg"/><Relationship Id="rId5" Type="http://schemas.openxmlformats.org/officeDocument/2006/relationships/image" Target="../media/image27.jpg"/><Relationship Id="rId4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C8969B8-BD89-3991-5457-FA0A5E261A2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625992"/>
            <a:ext cx="9144000" cy="763226"/>
          </a:xfrm>
        </p:spPr>
        <p:txBody>
          <a:bodyPr>
            <a:normAutofit/>
          </a:bodyPr>
          <a:lstStyle/>
          <a:p>
            <a:r>
              <a:rPr lang="ru-RU" sz="4400" b="1" dirty="0"/>
              <a:t>История Крыма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D018D13E-3203-C1AE-312F-4D5DB900E22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5472333"/>
            <a:ext cx="9144000" cy="939018"/>
          </a:xfrm>
        </p:spPr>
        <p:txBody>
          <a:bodyPr>
            <a:normAutofit fontScale="85000" lnSpcReduction="10000"/>
          </a:bodyPr>
          <a:lstStyle/>
          <a:p>
            <a:r>
              <a:rPr lang="ru-RU" dirty="0">
                <a:solidFill>
                  <a:schemeClr val="tx1"/>
                </a:solidFill>
              </a:rPr>
              <a:t>Крым не просто точка на карте с уникальным климатом и потрясающим природным ландшафтом — это историко-культурный заповедник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BEC96C3-1C6B-DC76-DC29-1AE0567F31FA}"/>
              </a:ext>
            </a:extLst>
          </p:cNvPr>
          <p:cNvSpPr txBox="1"/>
          <p:nvPr/>
        </p:nvSpPr>
        <p:spPr>
          <a:xfrm>
            <a:off x="1671710" y="256660"/>
            <a:ext cx="88485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ГАУ «КЦСОН ЧКАЛОВСКОГО РАЙОНА Г. ЕКАТЕРИНБУРГА»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A2209004-A8F8-C298-275B-F1FC2A841A2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5219" y="1596878"/>
            <a:ext cx="6281560" cy="3664243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4F8232C-7821-7B17-71D0-649600530D8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74550" y="256660"/>
            <a:ext cx="797057" cy="828590"/>
          </a:xfrm>
          <a:prstGeom prst="rect">
            <a:avLst/>
          </a:prstGeom>
        </p:spPr>
      </p:pic>
      <p:pic>
        <p:nvPicPr>
          <p:cNvPr id="4" name="Звук 3">
            <a:hlinkClick r:id="" action="ppaction://media"/>
            <a:extLst>
              <a:ext uri="{FF2B5EF4-FFF2-40B4-BE49-F238E27FC236}">
                <a16:creationId xmlns:a16="http://schemas.microsoft.com/office/drawing/2014/main" id="{70FD9064-10DC-2E9F-3FFF-E5928BAF67A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9883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611"/>
    </mc:Choice>
    <mc:Fallback>
      <p:transition spd="slow" advTm="2561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C8969B8-BD89-3991-5457-FA0A5E261A2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625992"/>
            <a:ext cx="9144000" cy="763226"/>
          </a:xfrm>
        </p:spPr>
        <p:txBody>
          <a:bodyPr>
            <a:normAutofit/>
          </a:bodyPr>
          <a:lstStyle/>
          <a:p>
            <a:r>
              <a:rPr lang="ru-RU" sz="4400" b="1" dirty="0"/>
              <a:t>История Крыма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D018D13E-3203-C1AE-312F-4D5DB900E22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5472333"/>
            <a:ext cx="9144000" cy="939018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ru-RU" sz="1900" dirty="0">
                <a:solidFill>
                  <a:schemeClr val="tx1"/>
                </a:solidFill>
              </a:rPr>
              <a:t>Первыми жителями Крыма были киммерийцы, которые в VII в. до н. э,</a:t>
            </a:r>
          </a:p>
          <a:p>
            <a:pPr>
              <a:spcBef>
                <a:spcPts val="0"/>
              </a:spcBef>
            </a:pPr>
            <a:r>
              <a:rPr lang="ru-RU" sz="1900" dirty="0">
                <a:solidFill>
                  <a:schemeClr val="tx1"/>
                </a:solidFill>
              </a:rPr>
              <a:t>В VI-V вв. до н.э. на побережье обосновались греки, </a:t>
            </a:r>
          </a:p>
          <a:p>
            <a:pPr>
              <a:spcBef>
                <a:spcPts val="0"/>
              </a:spcBef>
            </a:pPr>
            <a:r>
              <a:rPr lang="ru-RU" sz="1900" dirty="0">
                <a:solidFill>
                  <a:schemeClr val="tx1"/>
                </a:solidFill>
              </a:rPr>
              <a:t>В I веке в Крыму появились римляне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BEC96C3-1C6B-DC76-DC29-1AE0567F31FA}"/>
              </a:ext>
            </a:extLst>
          </p:cNvPr>
          <p:cNvSpPr txBox="1"/>
          <p:nvPr/>
        </p:nvSpPr>
        <p:spPr>
          <a:xfrm>
            <a:off x="1671710" y="256660"/>
            <a:ext cx="88485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ГАУ «КЦСОН ЧКАЛОВСКОГО РАЙОНА Г. ЕКАТЕРИНБУРГА»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4F8232C-7821-7B17-71D0-649600530D8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74550" y="256660"/>
            <a:ext cx="797057" cy="82859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032FD6FE-3FC8-9AB1-0C4F-7A0FF3AABC4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2337" y="1564404"/>
            <a:ext cx="4512213" cy="3006188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BF3B8E8B-FD9E-7E7B-5001-21F5F35F757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4228" y="1673290"/>
            <a:ext cx="4979832" cy="3319889"/>
          </a:xfrm>
          <a:prstGeom prst="rect">
            <a:avLst/>
          </a:prstGeom>
        </p:spPr>
      </p:pic>
      <p:pic>
        <p:nvPicPr>
          <p:cNvPr id="4" name="Звук 3">
            <a:hlinkClick r:id="" action="ppaction://media"/>
            <a:extLst>
              <a:ext uri="{FF2B5EF4-FFF2-40B4-BE49-F238E27FC236}">
                <a16:creationId xmlns:a16="http://schemas.microsoft.com/office/drawing/2014/main" id="{A6364F93-31B4-87D8-7A54-B1D6D52A4AF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3159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024"/>
    </mc:Choice>
    <mc:Fallback>
      <p:transition spd="slow" advTm="210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C8969B8-BD89-3991-5457-FA0A5E261A2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625992"/>
            <a:ext cx="9144000" cy="763226"/>
          </a:xfrm>
        </p:spPr>
        <p:txBody>
          <a:bodyPr>
            <a:normAutofit/>
          </a:bodyPr>
          <a:lstStyle/>
          <a:p>
            <a:r>
              <a:rPr lang="ru-RU" sz="4400" b="1" dirty="0"/>
              <a:t>История Крыма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D018D13E-3203-C1AE-312F-4D5DB900E22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5472333"/>
            <a:ext cx="9144000" cy="939018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ru-RU" sz="1900" dirty="0">
                <a:solidFill>
                  <a:schemeClr val="tx1"/>
                </a:solidFill>
              </a:rPr>
              <a:t>К концу IV в. на полуострове оставался единственный античный город - Херсонес Таврический, Начало VIII века ознаменовалось разделением Крыма между Византией и Хазарией.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BEC96C3-1C6B-DC76-DC29-1AE0567F31FA}"/>
              </a:ext>
            </a:extLst>
          </p:cNvPr>
          <p:cNvSpPr txBox="1"/>
          <p:nvPr/>
        </p:nvSpPr>
        <p:spPr>
          <a:xfrm>
            <a:off x="1671710" y="256660"/>
            <a:ext cx="88485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ГАУ «КЦСОН ЧКАЛОВСКОГО РАЙОНА Г. ЕКАТЕРИНБУРГА»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4F8232C-7821-7B17-71D0-649600530D8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74550" y="256660"/>
            <a:ext cx="797057" cy="82859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114B287A-15C6-4A2B-0861-8BA1DFB348B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8110" y="1544971"/>
            <a:ext cx="6655778" cy="3771608"/>
          </a:xfrm>
          <a:prstGeom prst="rect">
            <a:avLst/>
          </a:prstGeom>
        </p:spPr>
      </p:pic>
      <p:pic>
        <p:nvPicPr>
          <p:cNvPr id="4" name="Звук 3">
            <a:hlinkClick r:id="" action="ppaction://media"/>
            <a:extLst>
              <a:ext uri="{FF2B5EF4-FFF2-40B4-BE49-F238E27FC236}">
                <a16:creationId xmlns:a16="http://schemas.microsoft.com/office/drawing/2014/main" id="{2159A078-2073-FF94-0427-930B65BDA99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15784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001"/>
    </mc:Choice>
    <mc:Fallback>
      <p:transition spd="slow" advTm="210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C8969B8-BD89-3991-5457-FA0A5E261A2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625992"/>
            <a:ext cx="9144000" cy="763226"/>
          </a:xfrm>
        </p:spPr>
        <p:txBody>
          <a:bodyPr>
            <a:normAutofit/>
          </a:bodyPr>
          <a:lstStyle/>
          <a:p>
            <a:r>
              <a:rPr lang="ru-RU" sz="4400" b="1" dirty="0"/>
              <a:t>История Крыма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D018D13E-3203-C1AE-312F-4D5DB900E22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5472333"/>
            <a:ext cx="9144000" cy="939018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ru-RU" sz="1900" dirty="0">
                <a:solidFill>
                  <a:schemeClr val="tx1"/>
                </a:solidFill>
              </a:rPr>
              <a:t>После ослабления Византии в ее крымских владениях готами основывается христианское княжество Феодоро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BEC96C3-1C6B-DC76-DC29-1AE0567F31FA}"/>
              </a:ext>
            </a:extLst>
          </p:cNvPr>
          <p:cNvSpPr txBox="1"/>
          <p:nvPr/>
        </p:nvSpPr>
        <p:spPr>
          <a:xfrm>
            <a:off x="1671710" y="256660"/>
            <a:ext cx="88485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ГАУ «КЦСОН ЧКАЛОВСКОГО РАЙОНА Г. ЕКАТЕРИНБУРГА»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4F8232C-7821-7B17-71D0-649600530D8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74550" y="256660"/>
            <a:ext cx="797057" cy="82859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FD454943-2E32-8710-B111-993D93931165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0" t="3876" r="1536" b="3100"/>
          <a:stretch/>
        </p:blipFill>
        <p:spPr>
          <a:xfrm>
            <a:off x="1206779" y="1874798"/>
            <a:ext cx="4656406" cy="3111954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1275AA27-11A0-CC29-9C57-745CD9ABD83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8816" y="1611849"/>
            <a:ext cx="4845734" cy="3634301"/>
          </a:xfrm>
          <a:prstGeom prst="rect">
            <a:avLst/>
          </a:prstGeom>
        </p:spPr>
      </p:pic>
      <p:pic>
        <p:nvPicPr>
          <p:cNvPr id="4" name="Звук 3">
            <a:hlinkClick r:id="" action="ppaction://media"/>
            <a:extLst>
              <a:ext uri="{FF2B5EF4-FFF2-40B4-BE49-F238E27FC236}">
                <a16:creationId xmlns:a16="http://schemas.microsoft.com/office/drawing/2014/main" id="{70EA20EA-4A60-BD6A-43B9-E746C776412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99215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583"/>
    </mc:Choice>
    <mc:Fallback>
      <p:transition spd="slow" advTm="205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C8969B8-BD89-3991-5457-FA0A5E261A2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625992"/>
            <a:ext cx="9144000" cy="763226"/>
          </a:xfrm>
        </p:spPr>
        <p:txBody>
          <a:bodyPr>
            <a:normAutofit/>
          </a:bodyPr>
          <a:lstStyle/>
          <a:p>
            <a:r>
              <a:rPr lang="ru-RU" sz="4400" b="1" dirty="0"/>
              <a:t>История Крыма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D018D13E-3203-C1AE-312F-4D5DB900E22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5472333"/>
            <a:ext cx="9144000" cy="939018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ru-RU" sz="1900" dirty="0">
                <a:solidFill>
                  <a:schemeClr val="tx1"/>
                </a:solidFill>
              </a:rPr>
              <a:t>В XIV в. часть территорий приобретают генуэзцы КРЫМ ДЕЛИТСЯ между Крымским ханством, княжеством Феодоро и генуэзскими колониями. </a:t>
            </a:r>
          </a:p>
          <a:p>
            <a:pPr>
              <a:spcBef>
                <a:spcPts val="0"/>
              </a:spcBef>
            </a:pPr>
            <a:r>
              <a:rPr lang="ru-RU" sz="1900" dirty="0">
                <a:solidFill>
                  <a:schemeClr val="tx1"/>
                </a:solidFill>
              </a:rPr>
              <a:t>С 1478 года ханство становится протекторатом Османской империи.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BEC96C3-1C6B-DC76-DC29-1AE0567F31FA}"/>
              </a:ext>
            </a:extLst>
          </p:cNvPr>
          <p:cNvSpPr txBox="1"/>
          <p:nvPr/>
        </p:nvSpPr>
        <p:spPr>
          <a:xfrm>
            <a:off x="1671710" y="256660"/>
            <a:ext cx="88485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ГАУ «КЦСОН ЧКАЛОВСКОГО РАЙОНА Г. ЕКАТЕРИНБУРГА»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4F8232C-7821-7B17-71D0-649600530D8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74550" y="256660"/>
            <a:ext cx="797057" cy="828590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366CCF6D-3450-C041-B256-43B56A06DBC1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01" t="11093" r="5849" b="21753"/>
          <a:stretch/>
        </p:blipFill>
        <p:spPr>
          <a:xfrm>
            <a:off x="2931001" y="1580874"/>
            <a:ext cx="6329996" cy="3699803"/>
          </a:xfrm>
          <a:prstGeom prst="rect">
            <a:avLst/>
          </a:prstGeom>
        </p:spPr>
      </p:pic>
      <p:pic>
        <p:nvPicPr>
          <p:cNvPr id="4" name="Звук 3">
            <a:hlinkClick r:id="" action="ppaction://media"/>
            <a:extLst>
              <a:ext uri="{FF2B5EF4-FFF2-40B4-BE49-F238E27FC236}">
                <a16:creationId xmlns:a16="http://schemas.microsoft.com/office/drawing/2014/main" id="{53CF6396-D2B8-DF6D-9C13-67D85480877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42371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673"/>
    </mc:Choice>
    <mc:Fallback>
      <p:transition spd="slow" advTm="216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C8969B8-BD89-3991-5457-FA0A5E261A2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625992"/>
            <a:ext cx="9144000" cy="763226"/>
          </a:xfrm>
        </p:spPr>
        <p:txBody>
          <a:bodyPr>
            <a:normAutofit/>
          </a:bodyPr>
          <a:lstStyle/>
          <a:p>
            <a:r>
              <a:rPr lang="ru-RU" sz="4400" b="1" dirty="0"/>
              <a:t>История Крыма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D018D13E-3203-C1AE-312F-4D5DB900E22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5472333"/>
            <a:ext cx="9144000" cy="939018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ru-RU" sz="1900" dirty="0">
                <a:solidFill>
                  <a:schemeClr val="tx1"/>
                </a:solidFill>
              </a:rPr>
              <a:t>Русско-турецкая война (1768-1774 гг.) положила конец османскому господству в истории Крыма. По </a:t>
            </a:r>
            <a:r>
              <a:rPr lang="ru-RU" sz="1900" dirty="0" err="1">
                <a:solidFill>
                  <a:schemeClr val="tx1"/>
                </a:solidFill>
              </a:rPr>
              <a:t>Кючук-Кайнарджийскому</a:t>
            </a:r>
            <a:r>
              <a:rPr lang="ru-RU" sz="1900" dirty="0">
                <a:solidFill>
                  <a:schemeClr val="tx1"/>
                </a:solidFill>
              </a:rPr>
              <a:t> мирному договору (1774 г.) турки отказались от претензий на полуостров.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BEC96C3-1C6B-DC76-DC29-1AE0567F31FA}"/>
              </a:ext>
            </a:extLst>
          </p:cNvPr>
          <p:cNvSpPr txBox="1"/>
          <p:nvPr/>
        </p:nvSpPr>
        <p:spPr>
          <a:xfrm>
            <a:off x="1671710" y="256660"/>
            <a:ext cx="88485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ГАУ «КЦСОН ЧКАЛОВСКОГО РАЙОНА Г. ЕКАТЕРИНБУРГА»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4F8232C-7821-7B17-71D0-649600530D8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74550" y="256660"/>
            <a:ext cx="797057" cy="82859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C1342B0-0831-4879-47BA-B865338C690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751" y="1614267"/>
            <a:ext cx="4839287" cy="3629465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8B737347-CC6C-056C-9A2E-FDBCF52BEED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5999" y="1758550"/>
            <a:ext cx="5546972" cy="3328183"/>
          </a:xfrm>
          <a:prstGeom prst="rect">
            <a:avLst/>
          </a:prstGeom>
        </p:spPr>
      </p:pic>
      <p:pic>
        <p:nvPicPr>
          <p:cNvPr id="4" name="Звук 3">
            <a:hlinkClick r:id="" action="ppaction://media"/>
            <a:extLst>
              <a:ext uri="{FF2B5EF4-FFF2-40B4-BE49-F238E27FC236}">
                <a16:creationId xmlns:a16="http://schemas.microsoft.com/office/drawing/2014/main" id="{95581547-EA6E-BDF8-5120-6D2E9BAADE5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63213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536"/>
    </mc:Choice>
    <mc:Fallback>
      <p:transition spd="slow" advTm="205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C8969B8-BD89-3991-5457-FA0A5E261A2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625992"/>
            <a:ext cx="9144000" cy="763226"/>
          </a:xfrm>
        </p:spPr>
        <p:txBody>
          <a:bodyPr>
            <a:normAutofit/>
          </a:bodyPr>
          <a:lstStyle/>
          <a:p>
            <a:r>
              <a:rPr lang="ru-RU" sz="4400" b="1" dirty="0"/>
              <a:t>История Крыма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D018D13E-3203-C1AE-312F-4D5DB900E22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5472333"/>
            <a:ext cx="9144000" cy="939018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ru-RU" sz="1900" dirty="0">
                <a:solidFill>
                  <a:schemeClr val="tx1"/>
                </a:solidFill>
              </a:rPr>
              <a:t>В 1783 году Екатерина II издала манифест о принятии Крыма состав Российской Империи.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BEC96C3-1C6B-DC76-DC29-1AE0567F31FA}"/>
              </a:ext>
            </a:extLst>
          </p:cNvPr>
          <p:cNvSpPr txBox="1"/>
          <p:nvPr/>
        </p:nvSpPr>
        <p:spPr>
          <a:xfrm>
            <a:off x="1671710" y="256660"/>
            <a:ext cx="88485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ГАУ «КЦСОН ЧКАЛОВСКОГО РАЙОНА Г. ЕКАТЕРИНБУРГА»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4F8232C-7821-7B17-71D0-649600530D8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74550" y="256660"/>
            <a:ext cx="797057" cy="82859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A784BBE-E4BA-59D5-DDEA-B6F0C9B8968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5184" y="1549769"/>
            <a:ext cx="3153068" cy="3758457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EAA85B5-F9E6-6321-73F5-7B994609321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1710" y="1687779"/>
            <a:ext cx="5257800" cy="3482439"/>
          </a:xfrm>
          <a:prstGeom prst="rect">
            <a:avLst/>
          </a:prstGeom>
        </p:spPr>
      </p:pic>
      <p:pic>
        <p:nvPicPr>
          <p:cNvPr id="4" name="Звук 3">
            <a:hlinkClick r:id="" action="ppaction://media"/>
            <a:extLst>
              <a:ext uri="{FF2B5EF4-FFF2-40B4-BE49-F238E27FC236}">
                <a16:creationId xmlns:a16="http://schemas.microsoft.com/office/drawing/2014/main" id="{B1EFFE61-F432-C58E-3137-46F2D2985AF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2585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815"/>
    </mc:Choice>
    <mc:Fallback>
      <p:transition spd="slow" advTm="208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C8969B8-BD89-3991-5457-FA0A5E261A2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625992"/>
            <a:ext cx="9144000" cy="763226"/>
          </a:xfrm>
        </p:spPr>
        <p:txBody>
          <a:bodyPr>
            <a:normAutofit/>
          </a:bodyPr>
          <a:lstStyle/>
          <a:p>
            <a:r>
              <a:rPr lang="ru-RU" sz="4400" b="1" dirty="0"/>
              <a:t>История Крыма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D018D13E-3203-C1AE-312F-4D5DB900E22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5472333"/>
            <a:ext cx="9144000" cy="939018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ru-RU" sz="1900" dirty="0">
                <a:solidFill>
                  <a:schemeClr val="tx1"/>
                </a:solidFill>
              </a:rPr>
              <a:t>В XIX в. начинается экономический подъем, прокладываются дороги. При князе Михаиле Воронцове начинает обустраиваться Ялта, Южный берег превращается в курорт.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BEC96C3-1C6B-DC76-DC29-1AE0567F31FA}"/>
              </a:ext>
            </a:extLst>
          </p:cNvPr>
          <p:cNvSpPr txBox="1"/>
          <p:nvPr/>
        </p:nvSpPr>
        <p:spPr>
          <a:xfrm>
            <a:off x="1671710" y="256660"/>
            <a:ext cx="88485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ГАУ «КЦСОН ЧКАЛОВСКОГО РАЙОНА Г. ЕКАТЕРИНБУРГА»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4F8232C-7821-7B17-71D0-649600530D8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74550" y="256660"/>
            <a:ext cx="797057" cy="82859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2C1686D-B3E0-41B2-61B9-9CAD0561ED3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090" y="1758550"/>
            <a:ext cx="5193909" cy="3464337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2B2F77FD-F10F-8345-93A1-D5ED5E412AC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4734" y="1529902"/>
            <a:ext cx="4579816" cy="3294089"/>
          </a:xfrm>
          <a:prstGeom prst="rect">
            <a:avLst/>
          </a:prstGeom>
        </p:spPr>
      </p:pic>
      <p:pic>
        <p:nvPicPr>
          <p:cNvPr id="4" name="Звук 3">
            <a:hlinkClick r:id="" action="ppaction://media"/>
            <a:extLst>
              <a:ext uri="{FF2B5EF4-FFF2-40B4-BE49-F238E27FC236}">
                <a16:creationId xmlns:a16="http://schemas.microsoft.com/office/drawing/2014/main" id="{33D567BF-3782-AF66-EA01-D251EB0D141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06374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583"/>
    </mc:Choice>
    <mc:Fallback>
      <p:transition spd="slow" advTm="205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C8969B8-BD89-3991-5457-FA0A5E261A2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625992"/>
            <a:ext cx="9144000" cy="763226"/>
          </a:xfrm>
        </p:spPr>
        <p:txBody>
          <a:bodyPr>
            <a:normAutofit/>
          </a:bodyPr>
          <a:lstStyle/>
          <a:p>
            <a:r>
              <a:rPr lang="ru-RU" sz="4400" b="1" dirty="0"/>
              <a:t>История Крыма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D018D13E-3203-C1AE-312F-4D5DB900E22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5472333"/>
            <a:ext cx="9144000" cy="939018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ru-RU" sz="1900" dirty="0">
                <a:solidFill>
                  <a:schemeClr val="tx1"/>
                </a:solidFill>
              </a:rPr>
              <a:t>К середине XIX века в Севастополе создается главная база Черноморского флота, В 1874 году в Крыму строится железная дорога, соединившая его с материковой Россией.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BEC96C3-1C6B-DC76-DC29-1AE0567F31FA}"/>
              </a:ext>
            </a:extLst>
          </p:cNvPr>
          <p:cNvSpPr txBox="1"/>
          <p:nvPr/>
        </p:nvSpPr>
        <p:spPr>
          <a:xfrm>
            <a:off x="1671710" y="256660"/>
            <a:ext cx="88485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ГАУ «КЦСОН ЧКАЛОВСКОГО РАЙОНА Г. ЕКАТЕРИНБУРГА»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4F8232C-7821-7B17-71D0-649600530D8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74550" y="256660"/>
            <a:ext cx="797057" cy="82859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1CF252CD-0B80-61EB-BED7-745CFE822F9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856349"/>
            <a:ext cx="9657060" cy="3145302"/>
          </a:xfrm>
          <a:prstGeom prst="rect">
            <a:avLst/>
          </a:prstGeom>
        </p:spPr>
      </p:pic>
      <p:pic>
        <p:nvPicPr>
          <p:cNvPr id="4" name="Звук 3">
            <a:hlinkClick r:id="" action="ppaction://media"/>
            <a:extLst>
              <a:ext uri="{FF2B5EF4-FFF2-40B4-BE49-F238E27FC236}">
                <a16:creationId xmlns:a16="http://schemas.microsoft.com/office/drawing/2014/main" id="{CD141A6C-8B71-74AA-4DB5-A15DBB15DB2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0016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373"/>
    </mc:Choice>
    <mc:Fallback>
      <p:transition spd="slow" advTm="203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C8969B8-BD89-3991-5457-FA0A5E261A2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625992"/>
            <a:ext cx="9144000" cy="763226"/>
          </a:xfrm>
        </p:spPr>
        <p:txBody>
          <a:bodyPr>
            <a:normAutofit/>
          </a:bodyPr>
          <a:lstStyle/>
          <a:p>
            <a:r>
              <a:rPr lang="ru-RU" sz="4400" b="1" dirty="0"/>
              <a:t>История Крыма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D018D13E-3203-C1AE-312F-4D5DB900E22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5472333"/>
            <a:ext cx="9144000" cy="939018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ru-RU" sz="1900" dirty="0">
                <a:solidFill>
                  <a:schemeClr val="tx1"/>
                </a:solidFill>
              </a:rPr>
              <a:t>После революционных событий в Петрограде в 1917 г. в январе 1918 г. большевики взяли власть в Феодосии, Керчи, Ялте и Симферополе, В</a:t>
            </a:r>
          </a:p>
          <a:p>
            <a:pPr>
              <a:spcBef>
                <a:spcPts val="0"/>
              </a:spcBef>
            </a:pPr>
            <a:r>
              <a:rPr lang="en-US" sz="1900" dirty="0">
                <a:solidFill>
                  <a:schemeClr val="tx1"/>
                </a:solidFill>
              </a:rPr>
              <a:t>1920</a:t>
            </a:r>
            <a:r>
              <a:rPr lang="ru-RU" sz="1900" dirty="0">
                <a:solidFill>
                  <a:schemeClr val="tx1"/>
                </a:solidFill>
              </a:rPr>
              <a:t> НАД ВСЕМ ПОЛУОСТРОВОМ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BEC96C3-1C6B-DC76-DC29-1AE0567F31FA}"/>
              </a:ext>
            </a:extLst>
          </p:cNvPr>
          <p:cNvSpPr txBox="1"/>
          <p:nvPr/>
        </p:nvSpPr>
        <p:spPr>
          <a:xfrm>
            <a:off x="1671710" y="256660"/>
            <a:ext cx="88485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ГАУ «КЦСОН ЧКАЛОВСКОГО РАЙОНА Г. ЕКАТЕРИНБУРГА»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4F8232C-7821-7B17-71D0-649600530D8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74550" y="256660"/>
            <a:ext cx="797057" cy="82859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F94AC507-E4ED-51D2-D2F2-CEEEBD8BA35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675" y="1499182"/>
            <a:ext cx="5048250" cy="3209925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89E7FFD2-1EF5-2DC4-39E6-E75468DB376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8715" y="2039329"/>
            <a:ext cx="4875835" cy="3209925"/>
          </a:xfrm>
          <a:prstGeom prst="rect">
            <a:avLst/>
          </a:prstGeom>
        </p:spPr>
      </p:pic>
      <p:pic>
        <p:nvPicPr>
          <p:cNvPr id="4" name="Звук 3">
            <a:hlinkClick r:id="" action="ppaction://media"/>
            <a:extLst>
              <a:ext uri="{FF2B5EF4-FFF2-40B4-BE49-F238E27FC236}">
                <a16:creationId xmlns:a16="http://schemas.microsoft.com/office/drawing/2014/main" id="{128AA15C-FBA4-E07D-4309-9098C6D907C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67880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442"/>
    </mc:Choice>
    <mc:Fallback>
      <p:transition spd="slow" advTm="204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C8969B8-BD89-3991-5457-FA0A5E261A2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625992"/>
            <a:ext cx="9144000" cy="763226"/>
          </a:xfrm>
        </p:spPr>
        <p:txBody>
          <a:bodyPr>
            <a:normAutofit/>
          </a:bodyPr>
          <a:lstStyle/>
          <a:p>
            <a:r>
              <a:rPr lang="ru-RU" sz="4400" b="1" dirty="0"/>
              <a:t>История Крыма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D018D13E-3203-C1AE-312F-4D5DB900E22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5472333"/>
            <a:ext cx="9144000" cy="939018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ru-RU" sz="1900" dirty="0">
                <a:solidFill>
                  <a:schemeClr val="tx1"/>
                </a:solidFill>
              </a:rPr>
              <a:t>В 1941 году началась Великая Отечественная война. Полуостров был занят оккупантами, в 1945 - полностью освобожден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BEC96C3-1C6B-DC76-DC29-1AE0567F31FA}"/>
              </a:ext>
            </a:extLst>
          </p:cNvPr>
          <p:cNvSpPr txBox="1"/>
          <p:nvPr/>
        </p:nvSpPr>
        <p:spPr>
          <a:xfrm>
            <a:off x="1671710" y="256660"/>
            <a:ext cx="88485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ГАУ «КЦСОН ЧКАЛОВСКОГО РАЙОНА Г. ЕКАТЕРИНБУРГА»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4F8232C-7821-7B17-71D0-649600530D8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74550" y="256660"/>
            <a:ext cx="797057" cy="828590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6BD21C6-691A-2445-253E-ED0E908DAA2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3552" y="1758550"/>
            <a:ext cx="4704690" cy="3130757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20020159-BAB0-59B9-EE89-89A3AAB4FC7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3760" y="1654059"/>
            <a:ext cx="5007160" cy="3339737"/>
          </a:xfrm>
          <a:prstGeom prst="rect">
            <a:avLst/>
          </a:prstGeom>
        </p:spPr>
      </p:pic>
      <p:pic>
        <p:nvPicPr>
          <p:cNvPr id="4" name="Звук 3">
            <a:hlinkClick r:id="" action="ppaction://media"/>
            <a:extLst>
              <a:ext uri="{FF2B5EF4-FFF2-40B4-BE49-F238E27FC236}">
                <a16:creationId xmlns:a16="http://schemas.microsoft.com/office/drawing/2014/main" id="{802759F5-78B3-785A-1C00-4EC87F31282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7793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046"/>
    </mc:Choice>
    <mc:Fallback>
      <p:transition spd="slow" advTm="210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C8969B8-BD89-3991-5457-FA0A5E261A2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625992"/>
            <a:ext cx="9144000" cy="763226"/>
          </a:xfrm>
        </p:spPr>
        <p:txBody>
          <a:bodyPr>
            <a:normAutofit/>
          </a:bodyPr>
          <a:lstStyle/>
          <a:p>
            <a:r>
              <a:rPr lang="ru-RU" sz="4400" b="1" dirty="0"/>
              <a:t>История Крыма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D018D13E-3203-C1AE-312F-4D5DB900E22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5472333"/>
            <a:ext cx="9144000" cy="939018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ru-RU" sz="1900" dirty="0">
                <a:solidFill>
                  <a:schemeClr val="tx1"/>
                </a:solidFill>
              </a:rPr>
              <a:t>19 февраля 1954 года Президиум Верховного совета СССР издал Указ «О передаче Крымской области из состава РСФСР в состав УССР»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BEC96C3-1C6B-DC76-DC29-1AE0567F31FA}"/>
              </a:ext>
            </a:extLst>
          </p:cNvPr>
          <p:cNvSpPr txBox="1"/>
          <p:nvPr/>
        </p:nvSpPr>
        <p:spPr>
          <a:xfrm>
            <a:off x="1671710" y="256660"/>
            <a:ext cx="88485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ГАУ «КЦСОН ЧКАЛОВСКОГО РАЙОНА Г. ЕКАТЕРИНБУРГА»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4F8232C-7821-7B17-71D0-649600530D8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74550" y="256660"/>
            <a:ext cx="797057" cy="82859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C9941EF-1DAB-A20D-BCC7-FCFB3D64C86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221" y="2026392"/>
            <a:ext cx="4743856" cy="3087213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BCB03682-D69A-DF9D-C919-7E1AFAC3741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1781" y="1744931"/>
            <a:ext cx="4743857" cy="3368138"/>
          </a:xfrm>
          <a:prstGeom prst="rect">
            <a:avLst/>
          </a:prstGeom>
        </p:spPr>
      </p:pic>
      <p:pic>
        <p:nvPicPr>
          <p:cNvPr id="4" name="Звук 3">
            <a:hlinkClick r:id="" action="ppaction://media"/>
            <a:extLst>
              <a:ext uri="{FF2B5EF4-FFF2-40B4-BE49-F238E27FC236}">
                <a16:creationId xmlns:a16="http://schemas.microsoft.com/office/drawing/2014/main" id="{6DFC670E-EC3B-D5BA-9F5A-C4FEED0B42A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58948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583"/>
    </mc:Choice>
    <mc:Fallback>
      <p:transition spd="slow" advTm="205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C8969B8-BD89-3991-5457-FA0A5E261A2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625992"/>
            <a:ext cx="9144000" cy="763226"/>
          </a:xfrm>
        </p:spPr>
        <p:txBody>
          <a:bodyPr>
            <a:normAutofit/>
          </a:bodyPr>
          <a:lstStyle/>
          <a:p>
            <a:r>
              <a:rPr lang="ru-RU" sz="4400" b="1" dirty="0"/>
              <a:t>История Крыма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D018D13E-3203-C1AE-312F-4D5DB900E22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5472333"/>
            <a:ext cx="9144000" cy="939018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ru-RU" sz="1900" dirty="0">
                <a:solidFill>
                  <a:schemeClr val="tx1"/>
                </a:solidFill>
              </a:rPr>
              <a:t>18 марта 2014 года подписан межгосударственный Договор между Российской Федерацией, Республикой Крым и Севастополем о принятии их в состав Российской Федерации.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BEC96C3-1C6B-DC76-DC29-1AE0567F31FA}"/>
              </a:ext>
            </a:extLst>
          </p:cNvPr>
          <p:cNvSpPr txBox="1"/>
          <p:nvPr/>
        </p:nvSpPr>
        <p:spPr>
          <a:xfrm>
            <a:off x="1671710" y="256660"/>
            <a:ext cx="88485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ГАУ «КЦСОН ЧКАЛОВСКОГО РАЙОНА Г. ЕКАТЕРИНБУРГА»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4F8232C-7821-7B17-71D0-649600530D8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74550" y="256660"/>
            <a:ext cx="797057" cy="82859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5D2470A-1289-6138-86F6-B97746FBE5F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1783" y="1389218"/>
            <a:ext cx="6668431" cy="3877216"/>
          </a:xfrm>
          <a:prstGeom prst="rect">
            <a:avLst/>
          </a:prstGeom>
        </p:spPr>
      </p:pic>
      <p:pic>
        <p:nvPicPr>
          <p:cNvPr id="4" name="Звук 3">
            <a:hlinkClick r:id="" action="ppaction://media"/>
            <a:extLst>
              <a:ext uri="{FF2B5EF4-FFF2-40B4-BE49-F238E27FC236}">
                <a16:creationId xmlns:a16="http://schemas.microsoft.com/office/drawing/2014/main" id="{3A4C773E-B62C-CF50-63E5-50CED3E7DC1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5693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652"/>
    </mc:Choice>
    <mc:Fallback>
      <p:transition spd="slow" advTm="206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C8969B8-BD89-3991-5457-FA0A5E261A2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625992"/>
            <a:ext cx="9144000" cy="763226"/>
          </a:xfrm>
        </p:spPr>
        <p:txBody>
          <a:bodyPr>
            <a:normAutofit/>
          </a:bodyPr>
          <a:lstStyle/>
          <a:p>
            <a:r>
              <a:rPr lang="ru-RU" sz="4400" b="1" dirty="0"/>
              <a:t>История Крыма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BEC96C3-1C6B-DC76-DC29-1AE0567F31FA}"/>
              </a:ext>
            </a:extLst>
          </p:cNvPr>
          <p:cNvSpPr txBox="1"/>
          <p:nvPr/>
        </p:nvSpPr>
        <p:spPr>
          <a:xfrm>
            <a:off x="1671710" y="256660"/>
            <a:ext cx="88485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ГАУ «КЦСОН ЧКАЛОВСКОГО РАЙОНА Г. ЕКАТЕРИНБУРГА»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4F8232C-7821-7B17-71D0-649600530D8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74550" y="256660"/>
            <a:ext cx="797057" cy="828590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ABEA670D-3F19-06DE-3C76-473BB228F9A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514" y="2813148"/>
            <a:ext cx="4785360" cy="3190240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3AC08D3B-9D34-46E6-C197-95E78FEBF51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6358" y="1734109"/>
            <a:ext cx="6226128" cy="3389781"/>
          </a:xfrm>
          <a:prstGeom prst="rect">
            <a:avLst/>
          </a:prstGeom>
        </p:spPr>
      </p:pic>
      <p:pic>
        <p:nvPicPr>
          <p:cNvPr id="3" name="Звук 2">
            <a:hlinkClick r:id="" action="ppaction://media"/>
            <a:extLst>
              <a:ext uri="{FF2B5EF4-FFF2-40B4-BE49-F238E27FC236}">
                <a16:creationId xmlns:a16="http://schemas.microsoft.com/office/drawing/2014/main" id="{EA6114EB-9B7A-3D16-6153-08A184A761C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51617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420"/>
    </mc:Choice>
    <mc:Fallback>
      <p:transition spd="slow" advTm="204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C8969B8-BD89-3991-5457-FA0A5E261A2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625992"/>
            <a:ext cx="9144000" cy="763226"/>
          </a:xfrm>
        </p:spPr>
        <p:txBody>
          <a:bodyPr>
            <a:normAutofit/>
          </a:bodyPr>
          <a:lstStyle/>
          <a:p>
            <a:r>
              <a:rPr lang="ru-RU" sz="4400" b="1" dirty="0"/>
              <a:t>История Крыма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BEC96C3-1C6B-DC76-DC29-1AE0567F31FA}"/>
              </a:ext>
            </a:extLst>
          </p:cNvPr>
          <p:cNvSpPr txBox="1"/>
          <p:nvPr/>
        </p:nvSpPr>
        <p:spPr>
          <a:xfrm>
            <a:off x="1671710" y="256660"/>
            <a:ext cx="88485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ГАУ «КЦСОН ЧКАЛОВСКОГО РАЙОНА Г. ЕКАТЕРИНБУРГА»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4F8232C-7821-7B17-71D0-649600530D8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74550" y="256660"/>
            <a:ext cx="797057" cy="828590"/>
          </a:xfrm>
          <a:prstGeom prst="rect">
            <a:avLst/>
          </a:prstGeom>
        </p:spPr>
      </p:pic>
      <p:sp>
        <p:nvSpPr>
          <p:cNvPr id="6" name="Подзаголовок 5">
            <a:extLst>
              <a:ext uri="{FF2B5EF4-FFF2-40B4-BE49-F238E27FC236}">
                <a16:creationId xmlns:a16="http://schemas.microsoft.com/office/drawing/2014/main" id="{345D8B9F-2440-5B2B-732E-460D92FCCB8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30313" y="3429000"/>
            <a:ext cx="8689976" cy="1371599"/>
          </a:xfrm>
        </p:spPr>
        <p:txBody>
          <a:bodyPr>
            <a:normAutofit/>
          </a:bodyPr>
          <a:lstStyle/>
          <a:p>
            <a:r>
              <a:rPr lang="ru-RU" sz="4400" b="1" dirty="0">
                <a:solidFill>
                  <a:schemeClr val="tx1"/>
                </a:solidFill>
              </a:rPr>
              <a:t>Спасибо за внимание!</a:t>
            </a:r>
          </a:p>
        </p:txBody>
      </p:sp>
      <p:pic>
        <p:nvPicPr>
          <p:cNvPr id="3" name="Звук 2">
            <a:hlinkClick r:id="" action="ppaction://media"/>
            <a:extLst>
              <a:ext uri="{FF2B5EF4-FFF2-40B4-BE49-F238E27FC236}">
                <a16:creationId xmlns:a16="http://schemas.microsoft.com/office/drawing/2014/main" id="{005A3AB6-B8B7-6599-A125-829C420BCC6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46419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420"/>
    </mc:Choice>
    <mc:Fallback>
      <p:transition spd="slow" advTm="144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Капля">
  <a:themeElements>
    <a:clrScheme name="Капля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Капля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апля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Капля</Template>
  <TotalTime>73</TotalTime>
  <Words>479</Words>
  <Application>Microsoft Office PowerPoint</Application>
  <PresentationFormat>Широкоэкранный</PresentationFormat>
  <Paragraphs>48</Paragraphs>
  <Slides>15</Slides>
  <Notes>0</Notes>
  <HiddenSlides>0</HiddenSlides>
  <MMClips>15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8" baseType="lpstr">
      <vt:lpstr>Arial</vt:lpstr>
      <vt:lpstr>Tw Cen MT</vt:lpstr>
      <vt:lpstr>Капля</vt:lpstr>
      <vt:lpstr>История Крыма</vt:lpstr>
      <vt:lpstr>История Крыма</vt:lpstr>
      <vt:lpstr>История Крыма</vt:lpstr>
      <vt:lpstr>История Крыма</vt:lpstr>
      <vt:lpstr>История Крыма</vt:lpstr>
      <vt:lpstr>История Крыма</vt:lpstr>
      <vt:lpstr>История Крыма</vt:lpstr>
      <vt:lpstr>История Крыма</vt:lpstr>
      <vt:lpstr>История Крыма</vt:lpstr>
      <vt:lpstr>История Крыма</vt:lpstr>
      <vt:lpstr>История Крыма</vt:lpstr>
      <vt:lpstr>История Крыма</vt:lpstr>
      <vt:lpstr>История Крыма</vt:lpstr>
      <vt:lpstr>История Крыма</vt:lpstr>
      <vt:lpstr>История Крыма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История Крыма</dc:title>
  <dc:creator>Александр Д. Малыгин</dc:creator>
  <cp:lastModifiedBy>Александр Д. Малыгин</cp:lastModifiedBy>
  <cp:revision>2</cp:revision>
  <dcterms:created xsi:type="dcterms:W3CDTF">2023-03-16T10:43:04Z</dcterms:created>
  <dcterms:modified xsi:type="dcterms:W3CDTF">2023-03-17T10:26:42Z</dcterms:modified>
</cp:coreProperties>
</file>