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3" r:id="rId3"/>
    <p:sldId id="264" r:id="rId4"/>
    <p:sldId id="265" r:id="rId5"/>
    <p:sldId id="266" r:id="rId6"/>
    <p:sldId id="267" r:id="rId7"/>
    <p:sldId id="262" r:id="rId8"/>
    <p:sldId id="268" r:id="rId9"/>
    <p:sldId id="269" r:id="rId10"/>
    <p:sldId id="270" r:id="rId11"/>
    <p:sldId id="271" r:id="rId12"/>
    <p:sldId id="261" r:id="rId13"/>
    <p:sldId id="272" r:id="rId14"/>
    <p:sldId id="27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6" d="100"/>
          <a:sy n="86" d="100"/>
        </p:scale>
        <p:origin x="-660"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cstate="print">
              <a:extLst>
                <a:ext uri="{28A0092B-C50C-407E-A947-70E740481C1C}">
                  <a14:useLocalDpi xmlns=""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cstate="print">
              <a:extLst>
                <a:ext uri="{28A0092B-C50C-407E-A947-70E740481C1C}">
                  <a14:useLocalDpi xmlns=""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66CBFA83-D22D-4CB9-B0E3-808E1381343A}" type="slidenum">
              <a:rPr lang="ru-RU" smtClean="0"/>
              <a:pPr/>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4259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26484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569266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2893135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6CBFA83-D22D-4CB9-B0E3-808E1381343A}" type="slidenum">
              <a:rPr lang="ru-RU" smtClean="0"/>
              <a:pPr/>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379263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4162724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4112122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09207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410391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3293690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484715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473677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17841057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10793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269887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29663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09.03.2023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308850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cstate="print">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print">
              <a:extLst>
                <a:ext uri="{28A0092B-C50C-407E-A947-70E740481C1C}">
                  <a14:useLocalDpi xmlns=""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cstate="print">
              <a:extLst>
                <a:ext uri="{28A0092B-C50C-407E-A947-70E740481C1C}">
                  <a14:useLocalDpi xmlns=""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40B4B8-4F53-461A-AA9E-CC9879C58495}" type="datetimeFigureOut">
              <a:rPr lang="ru-RU" smtClean="0"/>
              <a:pPr/>
              <a:t>09.03.2023</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175355466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nashural.ru/prom-tourism/pyatkov/" TargetMode="External"/><Relationship Id="rId2" Type="http://schemas.openxmlformats.org/officeDocument/2006/relationships/hyperlink" Target="https://www.uralweb.ru/urals/ural/5645-zavod-pyatkov-i-ko-tam-gde-lyut-kolokola.html"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90675" y="751438"/>
            <a:ext cx="9144000" cy="2701770"/>
          </a:xfrm>
        </p:spPr>
        <p:txBody>
          <a:bodyPr>
            <a:noAutofit/>
          </a:bodyPr>
          <a:lstStyle/>
          <a:p>
            <a:r>
              <a:rPr lang="ru-RU" sz="2400" b="1" dirty="0" smtClean="0"/>
              <a:t>ГАУ «КЦСОН города Каменска-Уральского»</a:t>
            </a:r>
            <a:br>
              <a:rPr lang="ru-RU" sz="2400" b="1" dirty="0" smtClean="0"/>
            </a:br>
            <a:r>
              <a:rPr lang="ru-RU" sz="1600" b="1" dirty="0" smtClean="0"/>
              <a:t/>
            </a:r>
            <a:br>
              <a:rPr lang="ru-RU" sz="1600" b="1" dirty="0" smtClean="0"/>
            </a:br>
            <a:r>
              <a:rPr lang="ru-RU" sz="4800" b="1" dirty="0" smtClean="0"/>
              <a:t>тема: « </a:t>
            </a:r>
            <a:r>
              <a:rPr lang="ru-RU" sz="4800" b="1" dirty="0" smtClean="0"/>
              <a:t>Завод </a:t>
            </a:r>
            <a:r>
              <a:rPr lang="ru-RU" sz="4800" b="1" dirty="0" smtClean="0"/>
              <a:t>по производству колоколов в городе </a:t>
            </a:r>
            <a:r>
              <a:rPr lang="ru-RU" sz="4800" b="1" dirty="0" smtClean="0"/>
              <a:t/>
            </a:r>
            <a:br>
              <a:rPr lang="ru-RU" sz="4800" b="1" dirty="0" smtClean="0"/>
            </a:br>
            <a:r>
              <a:rPr lang="ru-RU" sz="4800" b="1" dirty="0" smtClean="0"/>
              <a:t>Каменске-Уральском».</a:t>
            </a:r>
            <a:endParaRPr lang="ru-RU" sz="4800" b="1" dirty="0"/>
          </a:p>
        </p:txBody>
      </p:sp>
      <p:sp>
        <p:nvSpPr>
          <p:cNvPr id="3" name="Подзаголовок 2"/>
          <p:cNvSpPr>
            <a:spLocks noGrp="1"/>
          </p:cNvSpPr>
          <p:nvPr>
            <p:ph type="subTitle" idx="1"/>
          </p:nvPr>
        </p:nvSpPr>
        <p:spPr>
          <a:xfrm>
            <a:off x="1806449" y="3903891"/>
            <a:ext cx="8061828" cy="1655762"/>
          </a:xfrm>
        </p:spPr>
        <p:txBody>
          <a:bodyPr/>
          <a:lstStyle/>
          <a:p>
            <a:pPr algn="r"/>
            <a:r>
              <a:rPr lang="ru-RU" b="1" dirty="0" smtClean="0"/>
              <a:t>Руководитель- Специалист </a:t>
            </a:r>
            <a:r>
              <a:rPr lang="ru-RU" b="1" dirty="0" smtClean="0"/>
              <a:t>по социальной работе </a:t>
            </a:r>
            <a:endParaRPr lang="ru-RU" b="1" dirty="0"/>
          </a:p>
          <a:p>
            <a:pPr algn="r"/>
            <a:r>
              <a:rPr lang="ru-RU" b="1" dirty="0" smtClean="0"/>
              <a:t>Холкина С.А.</a:t>
            </a:r>
            <a:endParaRPr lang="ru-RU" b="1" dirty="0"/>
          </a:p>
        </p:txBody>
      </p:sp>
    </p:spTree>
    <p:extLst>
      <p:ext uri="{BB962C8B-B14F-4D97-AF65-F5344CB8AC3E}">
        <p14:creationId xmlns="" xmlns:p14="http://schemas.microsoft.com/office/powerpoint/2010/main" val="3679009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3243" y="805758"/>
            <a:ext cx="8265813" cy="646331"/>
          </a:xfrm>
          <a:prstGeom prst="rect">
            <a:avLst/>
          </a:prstGeom>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О заводе колоколов</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41972" y="1520982"/>
            <a:ext cx="10538234" cy="1754326"/>
          </a:xfrm>
          <a:prstGeom prst="rect">
            <a:avLst/>
          </a:prstGeom>
        </p:spPr>
        <p:txBody>
          <a:bodyPr wrap="square">
            <a:spAutoFit/>
          </a:bodyPr>
          <a:lstStyle/>
          <a:p>
            <a:pPr algn="just"/>
            <a:r>
              <a:rPr lang="ru-RU" b="1" dirty="0" smtClean="0">
                <a:solidFill>
                  <a:srgbClr val="222222"/>
                </a:solidFill>
                <a:latin typeface="Times New Roman" panose="02020603050405020304" pitchFamily="18" charset="0"/>
                <a:cs typeface="Times New Roman" panose="02020603050405020304" pitchFamily="18" charset="0"/>
              </a:rPr>
              <a:t>	Компания </a:t>
            </a:r>
            <a:r>
              <a:rPr lang="ru-RU" b="1" dirty="0">
                <a:solidFill>
                  <a:srgbClr val="222222"/>
                </a:solidFill>
                <a:latin typeface="Times New Roman" panose="02020603050405020304" pitchFamily="18" charset="0"/>
                <a:cs typeface="Times New Roman" panose="02020603050405020304" pitchFamily="18" charset="0"/>
              </a:rPr>
              <a:t>«Пятков и К»</a:t>
            </a:r>
            <a:r>
              <a:rPr lang="ru-RU" dirty="0">
                <a:solidFill>
                  <a:srgbClr val="222222"/>
                </a:solidFill>
                <a:latin typeface="Times New Roman" panose="02020603050405020304" pitchFamily="18" charset="0"/>
                <a:cs typeface="Times New Roman" panose="02020603050405020304" pitchFamily="18" charset="0"/>
              </a:rPr>
              <a:t> появилась в 1991 году. Основным совладельцем и управляющим компании является Николай Пятков. Первые годы Пятков арендовал участки на двух </a:t>
            </a:r>
            <a:r>
              <a:rPr lang="ru-RU" dirty="0" err="1">
                <a:solidFill>
                  <a:srgbClr val="222222"/>
                </a:solidFill>
                <a:latin typeface="Times New Roman" panose="02020603050405020304" pitchFamily="18" charset="0"/>
                <a:cs typeface="Times New Roman" panose="02020603050405020304" pitchFamily="18" charset="0"/>
              </a:rPr>
              <a:t>каменских</a:t>
            </a:r>
            <a:r>
              <a:rPr lang="ru-RU" dirty="0">
                <a:solidFill>
                  <a:srgbClr val="222222"/>
                </a:solidFill>
                <a:latin typeface="Times New Roman" panose="02020603050405020304" pitchFamily="18" charset="0"/>
                <a:cs typeface="Times New Roman" panose="02020603050405020304" pitchFamily="18" charset="0"/>
              </a:rPr>
              <a:t> заводах. Но в 2000 году начал строительство собственного производства, которое закончилось только в 2003 году. С помощью новых мощностей компания смогла в 2004 году увеличить объем производства с 40 до 125 тонн. В «Пятков и К» работает 30 человек. Колокольный мастер Николай Пятков, глава фирмы «Пятков и К» получил медаль «За заслуги перед городом».</a:t>
            </a:r>
            <a:endParaRPr lang="ru-RU" dirty="0">
              <a:latin typeface="Times New Roman" panose="02020603050405020304" pitchFamily="18" charset="0"/>
              <a:cs typeface="Times New Roman" panose="02020603050405020304" pitchFamily="18" charset="0"/>
            </a:endParaRPr>
          </a:p>
        </p:txBody>
      </p:sp>
      <p:pic>
        <p:nvPicPr>
          <p:cNvPr id="1026" name="Picture 2" descr="https://avatars.mds.yandex.net/i?id=76c7cf761ffab110d6dc997d9c1016a88e52a178-7020937-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811509" y="3275308"/>
            <a:ext cx="5133315" cy="279051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486911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758" y="860078"/>
            <a:ext cx="10420538" cy="3693319"/>
          </a:xfrm>
          <a:prstGeom prst="rect">
            <a:avLst/>
          </a:prstGeom>
        </p:spPr>
        <p:txBody>
          <a:bodyPr wrap="square">
            <a:spAutoFit/>
          </a:bodyPr>
          <a:lstStyle/>
          <a:p>
            <a:pPr algn="just"/>
            <a:r>
              <a:rPr lang="ru-RU" dirty="0" smtClean="0">
                <a:solidFill>
                  <a:srgbClr val="222222"/>
                </a:solidFill>
                <a:latin typeface="Times New Roman" panose="02020603050405020304" pitchFamily="18" charset="0"/>
                <a:cs typeface="Times New Roman" panose="02020603050405020304" pitchFamily="18" charset="0"/>
              </a:rPr>
              <a:t>	Задумка </a:t>
            </a:r>
            <a:r>
              <a:rPr lang="ru-RU" dirty="0">
                <a:solidFill>
                  <a:srgbClr val="222222"/>
                </a:solidFill>
                <a:latin typeface="Times New Roman" panose="02020603050405020304" pitchFamily="18" charset="0"/>
                <a:cs typeface="Times New Roman" panose="02020603050405020304" pitchFamily="18" charset="0"/>
              </a:rPr>
              <a:t>Николая Пяткова — создать музей колокола рядом с производственным цехом в административном корпусе. На заводе одновременно выполняются заказы для таких российских городов, как Киров, Иркутск, Казань — и для православных приходов далекой Америки, где уже около двадцати храмов благовестят голосами </a:t>
            </a:r>
            <a:r>
              <a:rPr lang="ru-RU" dirty="0" err="1">
                <a:solidFill>
                  <a:srgbClr val="222222"/>
                </a:solidFill>
                <a:latin typeface="Times New Roman" panose="02020603050405020304" pitchFamily="18" charset="0"/>
                <a:cs typeface="Times New Roman" panose="02020603050405020304" pitchFamily="18" charset="0"/>
              </a:rPr>
              <a:t>пятковских</a:t>
            </a:r>
            <a:r>
              <a:rPr lang="ru-RU" dirty="0">
                <a:solidFill>
                  <a:srgbClr val="222222"/>
                </a:solidFill>
                <a:latin typeface="Times New Roman" panose="02020603050405020304" pitchFamily="18" charset="0"/>
                <a:cs typeface="Times New Roman" panose="02020603050405020304" pitchFamily="18" charset="0"/>
              </a:rPr>
              <a:t> колоколов. На каждом из них фирменное клеймо каменск-уральских мастеров.</a:t>
            </a:r>
          </a:p>
          <a:p>
            <a:pPr algn="just"/>
            <a:r>
              <a:rPr lang="ru-RU" dirty="0" smtClean="0">
                <a:solidFill>
                  <a:srgbClr val="222222"/>
                </a:solidFill>
                <a:latin typeface="Times New Roman" panose="02020603050405020304" pitchFamily="18" charset="0"/>
                <a:cs typeface="Times New Roman" panose="02020603050405020304" pitchFamily="18" charset="0"/>
              </a:rPr>
              <a:t>	</a:t>
            </a:r>
          </a:p>
          <a:p>
            <a:pPr algn="just"/>
            <a:r>
              <a:rPr lang="ru-RU" dirty="0" smtClean="0">
                <a:solidFill>
                  <a:srgbClr val="222222"/>
                </a:solidFill>
                <a:latin typeface="Times New Roman" panose="02020603050405020304" pitchFamily="18" charset="0"/>
                <a:cs typeface="Times New Roman" panose="02020603050405020304" pitchFamily="18" charset="0"/>
              </a:rPr>
              <a:t>Первыми </a:t>
            </a:r>
            <a:r>
              <a:rPr lang="ru-RU" dirty="0">
                <a:solidFill>
                  <a:srgbClr val="222222"/>
                </a:solidFill>
                <a:latin typeface="Times New Roman" panose="02020603050405020304" pitchFamily="18" charset="0"/>
                <a:cs typeface="Times New Roman" panose="02020603050405020304" pitchFamily="18" charset="0"/>
              </a:rPr>
              <a:t>“громкими” работами уральских литейщиков были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колокола </a:t>
            </a:r>
            <a:r>
              <a:rPr lang="ru-RU" dirty="0">
                <a:solidFill>
                  <a:srgbClr val="222222"/>
                </a:solidFill>
                <a:latin typeface="Times New Roman" panose="02020603050405020304" pitchFamily="18" charset="0"/>
                <a:cs typeface="Times New Roman" panose="02020603050405020304" pitchFamily="18" charset="0"/>
              </a:rPr>
              <a:t>для Собора Василия Блаженного и Донского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монастыря </a:t>
            </a:r>
            <a:r>
              <a:rPr lang="ru-RU" dirty="0">
                <a:solidFill>
                  <a:srgbClr val="222222"/>
                </a:solidFill>
                <a:latin typeface="Times New Roman" panose="02020603050405020304" pitchFamily="18" charset="0"/>
                <a:cs typeface="Times New Roman" panose="02020603050405020304" pitchFamily="18" charset="0"/>
              </a:rPr>
              <a:t>в Москве, городские куранты Ярославля,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Великого </a:t>
            </a:r>
            <a:r>
              <a:rPr lang="ru-RU" dirty="0">
                <a:solidFill>
                  <a:srgbClr val="222222"/>
                </a:solidFill>
                <a:latin typeface="Times New Roman" panose="02020603050405020304" pitchFamily="18" charset="0"/>
                <a:cs typeface="Times New Roman" panose="02020603050405020304" pitchFamily="18" charset="0"/>
              </a:rPr>
              <a:t>Новгорода и Мраморного дворца в </a:t>
            </a:r>
            <a:r>
              <a:rPr lang="ru-RU" dirty="0" smtClean="0">
                <a:solidFill>
                  <a:srgbClr val="222222"/>
                </a:solidFill>
                <a:latin typeface="Times New Roman" panose="02020603050405020304" pitchFamily="18" charset="0"/>
                <a:cs typeface="Times New Roman" panose="02020603050405020304" pitchFamily="18" charset="0"/>
              </a:rPr>
              <a:t>Санкт-</a:t>
            </a:r>
          </a:p>
          <a:p>
            <a:pPr algn="just"/>
            <a:r>
              <a:rPr lang="ru-RU" dirty="0" smtClean="0">
                <a:solidFill>
                  <a:srgbClr val="222222"/>
                </a:solidFill>
                <a:latin typeface="Times New Roman" panose="02020603050405020304" pitchFamily="18" charset="0"/>
                <a:cs typeface="Times New Roman" panose="02020603050405020304" pitchFamily="18" charset="0"/>
              </a:rPr>
              <a:t>Петербурге</a:t>
            </a:r>
            <a:r>
              <a:rPr lang="ru-RU" dirty="0">
                <a:solidFill>
                  <a:srgbClr val="222222"/>
                </a:solidFill>
                <a:latin typeface="Times New Roman" panose="02020603050405020304" pitchFamily="18" charset="0"/>
                <a:cs typeface="Times New Roman" panose="02020603050405020304" pitchFamily="18" charset="0"/>
              </a:rPr>
              <a:t>. Сегодня же общее число храмов России, </a:t>
            </a:r>
            <a:r>
              <a:rPr lang="ru-RU" dirty="0" smtClean="0">
                <a:solidFill>
                  <a:srgbClr val="222222"/>
                </a:solidFill>
                <a:latin typeface="Times New Roman" panose="02020603050405020304" pitchFamily="18" charset="0"/>
                <a:cs typeface="Times New Roman" panose="02020603050405020304" pitchFamily="18" charset="0"/>
              </a:rPr>
              <a:t>ближнего</a:t>
            </a:r>
          </a:p>
          <a:p>
            <a:pPr algn="just"/>
            <a:r>
              <a:rPr lang="ru-RU" dirty="0" smtClean="0">
                <a:solidFill>
                  <a:srgbClr val="222222"/>
                </a:solidFill>
                <a:latin typeface="Times New Roman" panose="02020603050405020304" pitchFamily="18" charset="0"/>
                <a:cs typeface="Times New Roman" panose="02020603050405020304" pitchFamily="18" charset="0"/>
              </a:rPr>
              <a:t> Зарубежья</a:t>
            </a:r>
            <a:r>
              <a:rPr lang="ru-RU" dirty="0">
                <a:solidFill>
                  <a:srgbClr val="222222"/>
                </a:solidFill>
                <a:latin typeface="Times New Roman" panose="02020603050405020304" pitchFamily="18" charset="0"/>
                <a:cs typeface="Times New Roman" panose="02020603050405020304" pitchFamily="18" charset="0"/>
              </a:rPr>
              <a:t>, а также США, Канады, Греции (Афон) и стран Восточной Европы, поющих голосами уральских колоколов, давно перевалило за тысячу.</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2050" name="Picture 2" descr="https://avatars.mds.yandex.net/i?id=dc0a9b785c76d815a6f1c3042c67627ab7895090-6674535-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505323" y="2107523"/>
            <a:ext cx="3643326" cy="1713039"/>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http://img.2r.ru/geo_objects/2014/07/5ba34faf516305124826e5444fa00e35.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16027" y="4218915"/>
            <a:ext cx="3073652" cy="191028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99261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nashural.ru/assets/uploads/15340386236313622_1f7d.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86004" y="3354869"/>
            <a:ext cx="3548957" cy="266171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Прямоугольник 2"/>
          <p:cNvSpPr/>
          <p:nvPr/>
        </p:nvSpPr>
        <p:spPr>
          <a:xfrm>
            <a:off x="887240" y="769546"/>
            <a:ext cx="10474860" cy="2585323"/>
          </a:xfrm>
          <a:prstGeom prst="rect">
            <a:avLst/>
          </a:prstGeom>
        </p:spPr>
        <p:txBody>
          <a:bodyPr wrap="square">
            <a:spAutoFit/>
          </a:bodyPr>
          <a:lstStyle/>
          <a:p>
            <a:pPr algn="just"/>
            <a:r>
              <a:rPr lang="ru-RU" dirty="0" smtClean="0">
                <a:solidFill>
                  <a:srgbClr val="222222"/>
                </a:solidFill>
                <a:latin typeface="Times New Roman" panose="02020603050405020304" pitchFamily="18" charset="0"/>
                <a:cs typeface="Times New Roman" panose="02020603050405020304" pitchFamily="18" charset="0"/>
              </a:rPr>
              <a:t>	В </a:t>
            </a:r>
            <a:r>
              <a:rPr lang="ru-RU" dirty="0">
                <a:solidFill>
                  <a:srgbClr val="222222"/>
                </a:solidFill>
                <a:latin typeface="Times New Roman" panose="02020603050405020304" pitchFamily="18" charset="0"/>
                <a:cs typeface="Times New Roman" panose="02020603050405020304" pitchFamily="18" charset="0"/>
              </a:rPr>
              <a:t>1995 году за исключительный вклад в дело возрождения традиций колокольного литья предприятие было отмечено Благодарностью Президента России. Первый отлитый на новом месте колокол с памятной надписью, весом 140 кг , был навеки установлен на памятной </a:t>
            </a:r>
            <a:r>
              <a:rPr lang="ru-RU" dirty="0" smtClean="0">
                <a:solidFill>
                  <a:srgbClr val="222222"/>
                </a:solidFill>
                <a:latin typeface="Times New Roman" panose="02020603050405020304" pitchFamily="18" charset="0"/>
                <a:cs typeface="Times New Roman" panose="02020603050405020304" pitchFamily="18" charset="0"/>
              </a:rPr>
              <a:t>стеле </a:t>
            </a:r>
            <a:r>
              <a:rPr lang="ru-RU" dirty="0">
                <a:solidFill>
                  <a:srgbClr val="222222"/>
                </a:solidFill>
                <a:latin typeface="Times New Roman" panose="02020603050405020304" pitchFamily="18" charset="0"/>
                <a:cs typeface="Times New Roman" panose="02020603050405020304" pitchFamily="18" charset="0"/>
              </a:rPr>
              <a:t>во внутреннем дворике.</a:t>
            </a:r>
          </a:p>
          <a:p>
            <a:pPr algn="just"/>
            <a:r>
              <a:rPr lang="ru-RU" dirty="0" smtClean="0">
                <a:solidFill>
                  <a:srgbClr val="222222"/>
                </a:solidFill>
                <a:latin typeface="Times New Roman" panose="02020603050405020304" pitchFamily="18" charset="0"/>
                <a:cs typeface="Times New Roman" panose="02020603050405020304" pitchFamily="18" charset="0"/>
              </a:rPr>
              <a:t>	Основным </a:t>
            </a:r>
            <a:r>
              <a:rPr lang="ru-RU" dirty="0">
                <a:solidFill>
                  <a:srgbClr val="222222"/>
                </a:solidFill>
                <a:latin typeface="Times New Roman" panose="02020603050405020304" pitchFamily="18" charset="0"/>
                <a:cs typeface="Times New Roman" panose="02020603050405020304" pitchFamily="18" charset="0"/>
              </a:rPr>
              <a:t>формовочным материалом является молотый кварц карьера «Гора Хрустальная» под Екатеринбургом. Связующим для изготовления форм является строительный гипс высоких марок. Для наполнения крупных форм используется также обогащенный крупный песок местного месторождения. Стержни изготавливаются из холодно-твердеющей смеси на кварцевой основе. Модели (фальшивые колокола) накатываются по шаблонам.</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3074" name="Picture 2" descr="https://avatars.mds.yandex.net/i?id=527d042dfe5e88e3846aca14ed41fa01-4566166-images-thumbs&amp;n=1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95041" y="3087232"/>
            <a:ext cx="4617267" cy="290287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582576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9913" y="742384"/>
            <a:ext cx="9515192" cy="646331"/>
          </a:xfrm>
          <a:prstGeom prst="rect">
            <a:avLst/>
          </a:prstGeom>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Откуда взялись колокола?</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41973" y="1520982"/>
            <a:ext cx="10520126" cy="4524315"/>
          </a:xfrm>
          <a:prstGeom prst="rect">
            <a:avLst/>
          </a:prstGeom>
        </p:spPr>
        <p:txBody>
          <a:bodyPr wrap="square">
            <a:spAutoFit/>
          </a:bodyPr>
          <a:lstStyle/>
          <a:p>
            <a:pPr algn="just"/>
            <a:r>
              <a:rPr lang="ru-RU" sz="1600" dirty="0" smtClean="0">
                <a:latin typeface="Times New Roman" panose="02020603050405020304" pitchFamily="18" charset="0"/>
                <a:cs typeface="Times New Roman" panose="02020603050405020304" pitchFamily="18" charset="0"/>
              </a:rPr>
              <a:t>	Очень </a:t>
            </a:r>
            <a:r>
              <a:rPr lang="ru-RU" sz="1600" dirty="0">
                <a:latin typeface="Times New Roman" panose="02020603050405020304" pitchFamily="18" charset="0"/>
                <a:cs typeface="Times New Roman" panose="02020603050405020304" pitchFamily="18" charset="0"/>
              </a:rPr>
              <a:t>давно, несколько тысячелетий тому назад, в разных пространствах планеты (например, на территории современного южного Ирана, в Месопотамии, Египте, а также Древнем Китае) был открыт удивительный сплав самородных металлов меди и олова. Чудесным образом 20-процентный раствор олова в меди показал такие замечательные акустические свойства, что позднейшая наука так и не смогла предложить что-либо подобное.</a:t>
            </a:r>
          </a:p>
          <a:p>
            <a:pPr algn="just"/>
            <a:r>
              <a:rPr lang="ru-RU" sz="1600" dirty="0">
                <a:latin typeface="Times New Roman" panose="02020603050405020304" pitchFamily="18" charset="0"/>
                <a:cs typeface="Times New Roman" panose="02020603050405020304" pitchFamily="18" charset="0"/>
              </a:rPr>
              <a:t>Это и был состав колокольной бронзы, который не изменился до наших дней. В Древнем Китае считалось, что звук колокольчиков отпугивает злых духов. А средневековый европеец верил, что звон освященного колокола отводит козни дьявола, молнии, бури, град, эпидемии. Верили и в то, что немой обретет голос, если напишет свое имя на колоколе; душевнобольной исцелится, если выпьет воды из колокола. А коли стельная корова съест веревку колокола, то теленок будет здоровым. </a:t>
            </a:r>
          </a:p>
          <a:p>
            <a:pPr algn="just"/>
            <a:r>
              <a:rPr lang="ru-RU" sz="1600" dirty="0" smtClean="0">
                <a:latin typeface="Times New Roman" panose="02020603050405020304" pitchFamily="18" charset="0"/>
                <a:cs typeface="Times New Roman" panose="02020603050405020304" pitchFamily="18" charset="0"/>
              </a:rPr>
              <a:t>	В </a:t>
            </a:r>
            <a:r>
              <a:rPr lang="ru-RU" sz="1600" dirty="0">
                <a:latin typeface="Times New Roman" panose="02020603050405020304" pitchFamily="18" charset="0"/>
                <a:cs typeface="Times New Roman" panose="02020603050405020304" pitchFamily="18" charset="0"/>
              </a:rPr>
              <a:t>XVII веке, преодолев Смутное время, вместе с Россией развивается и крепнет колокольное дело. Иностранные мастера уже не приглашаются. Им остается только восхищаться невиданными для Европы размерами русских колоколов. В 1622 году мастером Андреем </a:t>
            </a:r>
            <a:r>
              <a:rPr lang="ru-RU" sz="1600" dirty="0" err="1">
                <a:latin typeface="Times New Roman" panose="02020603050405020304" pitchFamily="18" charset="0"/>
                <a:cs typeface="Times New Roman" panose="02020603050405020304" pitchFamily="18" charset="0"/>
              </a:rPr>
              <a:t>Чоховым</a:t>
            </a:r>
            <a:r>
              <a:rPr lang="ru-RU" sz="1600" dirty="0">
                <a:latin typeface="Times New Roman" panose="02020603050405020304" pitchFamily="18" charset="0"/>
                <a:cs typeface="Times New Roman" panose="02020603050405020304" pitchFamily="18" charset="0"/>
              </a:rPr>
              <a:t> был отлит колокол «</a:t>
            </a:r>
            <a:r>
              <a:rPr lang="ru-RU" sz="1600" dirty="0" err="1">
                <a:latin typeface="Times New Roman" panose="02020603050405020304" pitchFamily="18" charset="0"/>
                <a:cs typeface="Times New Roman" panose="02020603050405020304" pitchFamily="18" charset="0"/>
              </a:rPr>
              <a:t>Реут</a:t>
            </a:r>
            <a:r>
              <a:rPr lang="ru-RU" sz="1600" dirty="0">
                <a:latin typeface="Times New Roman" panose="02020603050405020304" pitchFamily="18" charset="0"/>
                <a:cs typeface="Times New Roman" panose="02020603050405020304" pitchFamily="18" charset="0"/>
              </a:rPr>
              <a:t>» весом в 2000 пудов. Особое место среди всех больших колоколов занимает царь-колокол, который, начиная с Бориса Годунова, переливался несколько раз. Русские цари, а затем и императрица Анна Иоанновна (при ней вес колокола довели почти до 202 тонн) словно соревновались друг с другом, постоянно увеличивая при переливке вес колокола. Возможно, случилось Божие наказание, но царь-колокол так и не зазвонил, треснув и разрушившись при большом московском «</a:t>
            </a:r>
            <a:r>
              <a:rPr lang="ru-RU" sz="1600" dirty="0" err="1">
                <a:latin typeface="Times New Roman" panose="02020603050405020304" pitchFamily="18" charset="0"/>
                <a:cs typeface="Times New Roman" panose="02020603050405020304" pitchFamily="18" charset="0"/>
              </a:rPr>
              <a:t>троицком</a:t>
            </a:r>
            <a:r>
              <a:rPr lang="ru-RU" sz="1600" dirty="0">
                <a:latin typeface="Times New Roman" panose="02020603050405020304" pitchFamily="18" charset="0"/>
                <a:cs typeface="Times New Roman" panose="02020603050405020304" pitchFamily="18" charset="0"/>
              </a:rPr>
              <a:t>» пожаре. Почти сто лет колокол, который был едва ли не игрой для амбиций русских царей, пролежал в земле, и только в 1834 году его установили на гранитный пьедестал.</a:t>
            </a:r>
          </a:p>
        </p:txBody>
      </p:sp>
    </p:spTree>
    <p:extLst>
      <p:ext uri="{BB962C8B-B14F-4D97-AF65-F5344CB8AC3E}">
        <p14:creationId xmlns="" xmlns:p14="http://schemas.microsoft.com/office/powerpoint/2010/main" val="1124939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1972" y="706170"/>
            <a:ext cx="10538234" cy="2585323"/>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	История </a:t>
            </a:r>
            <a:r>
              <a:rPr lang="ru-RU" dirty="0">
                <a:latin typeface="Times New Roman" panose="02020603050405020304" pitchFamily="18" charset="0"/>
                <a:cs typeface="Times New Roman" panose="02020603050405020304" pitchFamily="18" charset="0"/>
              </a:rPr>
              <a:t>колокольного дела неразрывно связана с историей России. </a:t>
            </a:r>
            <a:r>
              <a:rPr lang="ru-RU" dirty="0" smtClean="0">
                <a:latin typeface="Times New Roman" panose="02020603050405020304" pitchFamily="18" charset="0"/>
                <a:cs typeface="Times New Roman" panose="02020603050405020304" pitchFamily="18" charset="0"/>
              </a:rPr>
              <a:t>Например</a:t>
            </a:r>
            <a:r>
              <a:rPr lang="ru-RU" dirty="0">
                <a:latin typeface="Times New Roman" panose="02020603050405020304" pitchFamily="18" charset="0"/>
                <a:cs typeface="Times New Roman" panose="02020603050405020304" pitchFamily="18" charset="0"/>
              </a:rPr>
              <a:t>, указом Петра I от 1701 года по всей России была изъята четвертая часть от общего веса колоколов для пушечного производства. Правда, когда пушек стало много и они сыграли свою положительную роль в войне со шведами, Петр вернулся к производству колоколов.</a:t>
            </a:r>
          </a:p>
          <a:p>
            <a:r>
              <a:rPr lang="ru-RU" dirty="0" smtClean="0">
                <a:latin typeface="Times New Roman" panose="02020603050405020304" pitchFamily="18" charset="0"/>
                <a:cs typeface="Times New Roman" panose="02020603050405020304" pitchFamily="18" charset="0"/>
              </a:rPr>
              <a:t>	После </a:t>
            </a:r>
            <a:r>
              <a:rPr lang="ru-RU" dirty="0">
                <a:latin typeface="Times New Roman" panose="02020603050405020304" pitchFamily="18" charset="0"/>
                <a:cs typeface="Times New Roman" panose="02020603050405020304" pitchFamily="18" charset="0"/>
              </a:rPr>
              <a:t>революции, к началу 30-х годов, колокола в России замолчали. Огромное их количество было уничтожено, часть продана за границу, например, колокола Данилова монастыря в Москве, которые оказались в Гарвардском университете США, а сейчас возвращены на Родину. Молчание колоколов длилось до 1946 года, когда был разрешен колокольный звон в Свято-Троицкой лавре. Но подлинное возрождение началось только в 80-е годы прошлого столетия.</a:t>
            </a:r>
          </a:p>
        </p:txBody>
      </p:sp>
      <p:pic>
        <p:nvPicPr>
          <p:cNvPr id="4098" name="Picture 2" descr="https://avatars.mds.yandex.net/i?id=fa7a2eaa5dc7310b03fe612171e523cdb82982f7-5275128-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036209" y="3091805"/>
            <a:ext cx="4067175" cy="30480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79756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3074" name="Picture 2" descr="Каменск-Уральский + Колокольный завод - Туристическое агентство  Екатеринбурга - Коктейль Тур"/>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04934" y="671143"/>
            <a:ext cx="10375271" cy="547126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64643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7361" y="923453"/>
            <a:ext cx="10257577" cy="2585323"/>
          </a:xfrm>
          <a:prstGeom prst="rect">
            <a:avLst/>
          </a:prstGeom>
        </p:spPr>
        <p:txBody>
          <a:bodyPr wrap="square">
            <a:spAutoFit/>
          </a:bodyPr>
          <a:lstStyle/>
          <a:p>
            <a:pPr algn="ctr"/>
            <a:r>
              <a:rPr lang="ru-RU" sz="3600" dirty="0">
                <a:solidFill>
                  <a:srgbClr val="111111"/>
                </a:solidFill>
                <a:latin typeface="Times New Roman" panose="02020603050405020304" pitchFamily="18" charset="0"/>
                <a:cs typeface="Times New Roman" panose="02020603050405020304" pitchFamily="18" charset="0"/>
              </a:rPr>
              <a:t>Секреты уральского </a:t>
            </a:r>
            <a:r>
              <a:rPr lang="ru-RU" sz="3600" dirty="0" smtClean="0">
                <a:solidFill>
                  <a:srgbClr val="111111"/>
                </a:solidFill>
                <a:latin typeface="Times New Roman" panose="02020603050405020304" pitchFamily="18" charset="0"/>
                <a:cs typeface="Times New Roman" panose="02020603050405020304" pitchFamily="18" charset="0"/>
              </a:rPr>
              <a:t>мастера</a:t>
            </a:r>
          </a:p>
          <a:p>
            <a:r>
              <a:rPr lang="ru-RU" dirty="0" smtClean="0">
                <a:solidFill>
                  <a:srgbClr val="222222"/>
                </a:solidFill>
                <a:latin typeface="Times New Roman" panose="02020603050405020304" pitchFamily="18" charset="0"/>
                <a:cs typeface="Times New Roman" panose="02020603050405020304" pitchFamily="18" charset="0"/>
              </a:rPr>
              <a:t>	Сколько </a:t>
            </a:r>
            <a:r>
              <a:rPr lang="ru-RU" dirty="0">
                <a:solidFill>
                  <a:srgbClr val="222222"/>
                </a:solidFill>
                <a:latin typeface="Times New Roman" panose="02020603050405020304" pitchFamily="18" charset="0"/>
                <a:cs typeface="Times New Roman" panose="02020603050405020304" pitchFamily="18" charset="0"/>
              </a:rPr>
              <a:t>легенд, преданий, даже сказок существует вокруг колокольных дел мастеров!.. Особенно на Урале. Достаточно вспомнить сказы Павла Бажова, Данилу-мастера… Все овеяно тайной и загадкой, едва ли не мистикой, когда изготовление колоколов представляется неким священнодействием, закрытым и непонятным для посторонних глаз. Фильм Тарковского « Андрей Рублев», время действия которого конец XIV — начало XV века… Русь освобождается от татаро-монгольского ига, крепнет духом, встает на ноги. И здесь у Тарковского появляется тема колокола как символа освобождения и возрождения народа.</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5122" name="Picture 2" descr="https://time-to-travel.ru/upload/iblock/7ba/7ba934784cb292523ee9c853d2796bbd.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76152" y="3367890"/>
            <a:ext cx="5169487" cy="278846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48226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7651" y="932507"/>
            <a:ext cx="10565395" cy="4524315"/>
          </a:xfrm>
          <a:prstGeom prst="rect">
            <a:avLst/>
          </a:prstGeom>
        </p:spPr>
        <p:txBody>
          <a:bodyPr wrap="square">
            <a:spAutoFit/>
          </a:bodyPr>
          <a:lstStyle/>
          <a:p>
            <a:pPr algn="just"/>
            <a:r>
              <a:rPr lang="ru-RU" dirty="0" smtClean="0">
                <a:solidFill>
                  <a:srgbClr val="222222"/>
                </a:solidFill>
                <a:latin typeface="Roboto"/>
              </a:rPr>
              <a:t>	</a:t>
            </a:r>
            <a:r>
              <a:rPr lang="ru-RU" dirty="0" smtClean="0">
                <a:solidFill>
                  <a:srgbClr val="222222"/>
                </a:solidFill>
                <a:latin typeface="Times New Roman" panose="02020603050405020304" pitchFamily="18" charset="0"/>
                <a:cs typeface="Times New Roman" panose="02020603050405020304" pitchFamily="18" charset="0"/>
              </a:rPr>
              <a:t>Начинать </a:t>
            </a:r>
            <a:r>
              <a:rPr lang="ru-RU" dirty="0">
                <a:solidFill>
                  <a:srgbClr val="222222"/>
                </a:solidFill>
                <a:latin typeface="Times New Roman" panose="02020603050405020304" pitchFamily="18" charset="0"/>
                <a:cs typeface="Times New Roman" panose="02020603050405020304" pitchFamily="18" charset="0"/>
              </a:rPr>
              <a:t>Николаю Пяткову пришлось с нуля, и учить, вроде, некому было, и колокол как символ… Ответ Николая Пяткова, жесткий и прагматичный: «Все это сказки: Данила-мастер, фильм « Андрей Рублев»… Колокольное дело — это такое же литейное производство, как и любое другое. Оно требует соблюдения жесточайшей технологии. Только при этом условии получится качественный колокол</a:t>
            </a:r>
            <a:r>
              <a:rPr lang="ru-RU" dirty="0" smtClean="0">
                <a:solidFill>
                  <a:srgbClr val="222222"/>
                </a:solidFill>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r>
              <a:rPr lang="ru-RU" dirty="0" smtClean="0">
                <a:latin typeface="Times New Roman" panose="02020603050405020304" pitchFamily="18" charset="0"/>
                <a:cs typeface="Times New Roman" panose="02020603050405020304" pitchFamily="18" charset="0"/>
              </a:rPr>
              <a:t>	</a:t>
            </a: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Итак</a:t>
            </a:r>
            <a:r>
              <a:rPr lang="ru-RU" dirty="0">
                <a:latin typeface="Times New Roman" panose="02020603050405020304" pitchFamily="18" charset="0"/>
                <a:cs typeface="Times New Roman" panose="02020603050405020304" pitchFamily="18" charset="0"/>
              </a:rPr>
              <a:t>, требования по Пяткову, исполнение которых необходимо для колокольного… Первое: он должен быть высоко-квалифицированным металлургом. «Если человек вчера торговал помидорами, а сегодня по художественной книжке начинает лить колокола, то это профанация». Сам Пятков окончил знаменитый металлургический факультет Уральского политехнического института. «В родном УПИ я получил ту металлургическую закваску, которая позволяет мне сегодня изготавливать качественные колокола». Несколько лет Николай Пятков отработал металлургом, дойдя до старшего мастера, на одном из уфимских заводов. А затем вернулся в родной Каменск-Уральский</a:t>
            </a:r>
            <a:r>
              <a:rPr lang="ru-RU" dirty="0" smtClean="0">
                <a:latin typeface="Times New Roman" panose="02020603050405020304" pitchFamily="18" charset="0"/>
                <a:cs typeface="Times New Roman" panose="02020603050405020304" pitchFamily="18" charset="0"/>
              </a:rPr>
              <a:t>. </a:t>
            </a:r>
          </a:p>
          <a:p>
            <a:pPr algn="just"/>
            <a:endParaRPr lang="ru-RU" dirty="0" smtClean="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Другое </a:t>
            </a:r>
            <a:r>
              <a:rPr lang="ru-RU" dirty="0">
                <a:latin typeface="Times New Roman" panose="02020603050405020304" pitchFamily="18" charset="0"/>
                <a:cs typeface="Times New Roman" panose="02020603050405020304" pitchFamily="18" charset="0"/>
              </a:rPr>
              <a:t>требование Пяткова, исполнение которого необходимо для колокольного мастера, это уважение к традициям, включая их соблюдение и продолжение. Традиции при этом понимаются широко и одновременно точно: история литейного дела, в том числе и колокольного, в России.</a:t>
            </a:r>
          </a:p>
        </p:txBody>
      </p:sp>
    </p:spTree>
    <p:extLst>
      <p:ext uri="{BB962C8B-B14F-4D97-AF65-F5344CB8AC3E}">
        <p14:creationId xmlns="" xmlns:p14="http://schemas.microsoft.com/office/powerpoint/2010/main" val="3174548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757" y="706170"/>
            <a:ext cx="10592555" cy="2862322"/>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	Две </a:t>
            </a:r>
            <a:r>
              <a:rPr lang="ru-RU" dirty="0">
                <a:latin typeface="Times New Roman" panose="02020603050405020304" pitchFamily="18" charset="0"/>
                <a:cs typeface="Times New Roman" panose="02020603050405020304" pitchFamily="18" charset="0"/>
              </a:rPr>
              <a:t>старинные пушки установлены у входа в заводоуправление. Пятков пояснил: «Это точные копии пушек Беринга, обнаруженные на острове его имени, где погибла экспедиция командора. А отлиты они были на нашем Каменском </a:t>
            </a:r>
            <a:r>
              <a:rPr lang="ru-RU" dirty="0" err="1">
                <a:latin typeface="Times New Roman" panose="02020603050405020304" pitchFamily="18" charset="0"/>
                <a:cs typeface="Times New Roman" panose="02020603050405020304" pitchFamily="18" charset="0"/>
              </a:rPr>
              <a:t>железолитейном</a:t>
            </a:r>
            <a:r>
              <a:rPr lang="ru-RU" dirty="0">
                <a:latin typeface="Times New Roman" panose="02020603050405020304" pitchFamily="18" charset="0"/>
                <a:cs typeface="Times New Roman" panose="02020603050405020304" pitchFamily="18" charset="0"/>
              </a:rPr>
              <a:t> заводе, где по указу Петра I изготавливались лучшие пушки в России и Европе. Свидетельство тому — победа над шведами. Это дань уважения и памяти нашим предкам, первым уральским металлургам». Корни рода </a:t>
            </a:r>
            <a:r>
              <a:rPr lang="ru-RU" dirty="0" err="1">
                <a:latin typeface="Times New Roman" panose="02020603050405020304" pitchFamily="18" charset="0"/>
                <a:cs typeface="Times New Roman" panose="02020603050405020304" pitchFamily="18" charset="0"/>
              </a:rPr>
              <a:t>Пятковых</a:t>
            </a:r>
            <a:r>
              <a:rPr lang="ru-RU" dirty="0">
                <a:latin typeface="Times New Roman" panose="02020603050405020304" pitchFamily="18" charset="0"/>
                <a:cs typeface="Times New Roman" panose="02020603050405020304" pitchFamily="18" charset="0"/>
              </a:rPr>
              <a:t> — уральские, казачьи. Все соединяется в одно целое, все продолжается и длится.</a:t>
            </a:r>
          </a:p>
          <a:p>
            <a:r>
              <a:rPr lang="ru-RU" dirty="0" smtClean="0">
                <a:latin typeface="Times New Roman" panose="02020603050405020304" pitchFamily="18" charset="0"/>
                <a:cs typeface="Times New Roman" panose="02020603050405020304" pitchFamily="18" charset="0"/>
              </a:rPr>
              <a:t>	Но </a:t>
            </a:r>
            <a:r>
              <a:rPr lang="ru-RU" dirty="0">
                <a:latin typeface="Times New Roman" panose="02020603050405020304" pitchFamily="18" charset="0"/>
                <a:cs typeface="Times New Roman" panose="02020603050405020304" pitchFamily="18" charset="0"/>
              </a:rPr>
              <a:t>самое главное профессиональное требование Пяткова — это жесточайшее соблюдение производственной технологии. «Шаг в сторону, и все, колокол не получится. В технологии нет мелочей, как и нет легких путей».</a:t>
            </a:r>
          </a:p>
          <a:p>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6146" name="Picture 2" descr="https://avatars.mds.yandex.net/get-znatoki/880589/2a000001700fc13049080d2b6028bb680ef6/w1200"/>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13568" y="3028782"/>
            <a:ext cx="6527549" cy="308834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10371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1971" y="787651"/>
            <a:ext cx="10547287" cy="4801314"/>
          </a:xfrm>
          <a:prstGeom prst="rect">
            <a:avLst/>
          </a:prstGeom>
        </p:spPr>
        <p:txBody>
          <a:bodyPr wrap="square">
            <a:spAutoFit/>
          </a:bodyPr>
          <a:lstStyle/>
          <a:p>
            <a:pPr algn="r"/>
            <a:r>
              <a:rPr lang="ru-RU" dirty="0" smtClean="0">
                <a:latin typeface="Times New Roman" panose="02020603050405020304" pitchFamily="18" charset="0"/>
                <a:cs typeface="Times New Roman" panose="02020603050405020304" pitchFamily="18" charset="0"/>
              </a:rPr>
              <a:t>	Пятков </a:t>
            </a:r>
            <a:r>
              <a:rPr lang="ru-RU" dirty="0">
                <a:latin typeface="Times New Roman" panose="02020603050405020304" pitchFamily="18" charset="0"/>
                <a:cs typeface="Times New Roman" panose="02020603050405020304" pitchFamily="18" charset="0"/>
              </a:rPr>
              <a:t>скептически относится к различным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старинным </a:t>
            </a:r>
            <a:r>
              <a:rPr lang="ru-RU" dirty="0">
                <a:latin typeface="Times New Roman" panose="02020603050405020304" pitchFamily="18" charset="0"/>
                <a:cs typeface="Times New Roman" panose="02020603050405020304" pitchFamily="18" charset="0"/>
              </a:rPr>
              <a:t>рецептам, которые отдельные производители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используют </a:t>
            </a:r>
            <a:r>
              <a:rPr lang="ru-RU" dirty="0">
                <a:latin typeface="Times New Roman" panose="02020603050405020304" pitchFamily="18" charset="0"/>
                <a:cs typeface="Times New Roman" panose="02020603050405020304" pitchFamily="18" charset="0"/>
              </a:rPr>
              <a:t>и сегодня, добавляя для податливости формы навоз</a:t>
            </a:r>
            <a:r>
              <a:rPr lang="ru-RU" dirty="0" smtClean="0">
                <a:latin typeface="Times New Roman" panose="02020603050405020304" pitchFamily="18" charset="0"/>
                <a:cs typeface="Times New Roman" panose="02020603050405020304" pitchFamily="18" charset="0"/>
              </a:rPr>
              <a:t>,</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мелко измельченную траву. Пятков привержен </a:t>
            </a:r>
            <a:r>
              <a:rPr lang="ru-RU" dirty="0" smtClean="0">
                <a:latin typeface="Times New Roman" panose="02020603050405020304" pitchFamily="18" charset="0"/>
                <a:cs typeface="Times New Roman" panose="02020603050405020304" pitchFamily="18" charset="0"/>
              </a:rPr>
              <a:t>современным</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металлургическим технологиям, поскольку «в колокольном </a:t>
            </a:r>
            <a:r>
              <a:rPr lang="ru-RU" dirty="0" smtClean="0">
                <a:latin typeface="Times New Roman" panose="02020603050405020304" pitchFamily="18" charset="0"/>
                <a:cs typeface="Times New Roman" panose="02020603050405020304" pitchFamily="18" charset="0"/>
              </a:rPr>
              <a:t>деле</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все те же премудрости, что и в любом литейном производстве,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просто </a:t>
            </a:r>
            <a:r>
              <a:rPr lang="ru-RU" dirty="0">
                <a:latin typeface="Times New Roman" panose="02020603050405020304" pitchFamily="18" charset="0"/>
                <a:cs typeface="Times New Roman" panose="02020603050405020304" pitchFamily="18" charset="0"/>
              </a:rPr>
              <a:t>время и уровень технологий другие».</a:t>
            </a:r>
          </a:p>
          <a:p>
            <a:pPr algn="just"/>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a:p>
            <a:pPr algn="just"/>
            <a:endParaRPr lang="ru-RU" dirty="0" smtClean="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У </a:t>
            </a:r>
            <a:r>
              <a:rPr lang="ru-RU" dirty="0">
                <a:latin typeface="Times New Roman" panose="02020603050405020304" pitchFamily="18" charset="0"/>
                <a:cs typeface="Times New Roman" panose="02020603050405020304" pitchFamily="18" charset="0"/>
              </a:rPr>
              <a:t>Пяткова есть выражение — «тупой» колокол. Что это такое, как понять? Мастер отвечает: «Если вы слушаете наш колокол после удара, то в течение краткого времени (от 5 до 10 секунд) вы будете слышать многоголосие разной высоты, оттенков… Но, начиная с 11-й секунды, пойдет некий сплошной гул. Так вот, есть колокола, которые с первой секунды издают такой гул. К настоящим колоколам они не имеют никакого отношения. Но, к сожалению, в современной России таких </a:t>
            </a:r>
            <a:r>
              <a:rPr lang="ru-RU" dirty="0" err="1">
                <a:latin typeface="Times New Roman" panose="02020603050405020304" pitchFamily="18" charset="0"/>
                <a:cs typeface="Times New Roman" panose="02020603050405020304" pitchFamily="18" charset="0"/>
              </a:rPr>
              <a:t>лжеколоколов</a:t>
            </a:r>
            <a:r>
              <a:rPr lang="ru-RU" dirty="0">
                <a:latin typeface="Times New Roman" panose="02020603050405020304" pitchFamily="18" charset="0"/>
                <a:cs typeface="Times New Roman" panose="02020603050405020304" pitchFamily="18" charset="0"/>
              </a:rPr>
              <a:t> производится немало, поскольку в условиях сегодняшнего колокольного бума дело это заманчивое в финансовом отношении. Многие батюшки привозят к нам такие колокола на переливку. Мы берем и переливаем».</a:t>
            </a:r>
          </a:p>
        </p:txBody>
      </p:sp>
      <p:pic>
        <p:nvPicPr>
          <p:cNvPr id="7170" name="Picture 2" descr="https://kamensk-eparhia.s3-eu-west-1.amazonaws.com/2019-11-29/526/ZHizny_na_prihodah/Tavda/IMG_0489.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22628" y="787651"/>
            <a:ext cx="3558013" cy="266850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20466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4098" name="Picture 2" descr="Колокола Каменска-Уральского."/>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0525" y="0"/>
            <a:ext cx="11420475" cy="6858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73657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878186"/>
            <a:ext cx="10094614" cy="4247317"/>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Как добраться</a:t>
            </a:r>
            <a:r>
              <a:rPr lang="ru-RU" sz="2400" b="1" dirty="0" smtClean="0">
                <a:latin typeface="Times New Roman" panose="02020603050405020304" pitchFamily="18" charset="0"/>
                <a:cs typeface="Times New Roman" panose="02020603050405020304" pitchFamily="18" charset="0"/>
              </a:rPr>
              <a:t>?</a:t>
            </a:r>
          </a:p>
          <a:p>
            <a:pPr algn="ctr"/>
            <a:endParaRPr lang="ru-RU" sz="2400" b="1"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В Каменске-Уральском проезжаем улицу Лермонтова, которая переходит в улицу Ленина, справа проезжаем желтый Свято-Троицкий Собор и поворачиваем направо (в горку) в сторону голубой церкви Покрова Божией Матери на улицу Революционную. Завод находится за этой церковью.</a:t>
            </a:r>
            <a:endParaRPr lang="en-US" dirty="0">
              <a:latin typeface="Times New Roman" panose="02020603050405020304" pitchFamily="18" charset="0"/>
              <a:cs typeface="Times New Roman" panose="02020603050405020304" pitchFamily="18" charset="0"/>
            </a:endParaRPr>
          </a:p>
          <a:p>
            <a:pPr algn="just"/>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Записаться </a:t>
            </a:r>
            <a:r>
              <a:rPr lang="ru-RU" b="1" dirty="0">
                <a:latin typeface="Times New Roman" panose="02020603050405020304" pitchFamily="18" charset="0"/>
                <a:cs typeface="Times New Roman" panose="02020603050405020304" pitchFamily="18" charset="0"/>
              </a:rPr>
              <a:t>на экскурсию можно по телефонам:</a:t>
            </a:r>
            <a:endParaRPr lang="en-US"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 + 7 (3439) 37-08-55, + 7 (3439) 53-00-18, +7-982-609-93-48</a:t>
            </a:r>
          </a:p>
          <a:p>
            <a:endParaRPr lang="ru-RU" b="1" dirty="0" smtClean="0">
              <a:latin typeface="Times New Roman" panose="02020603050405020304" pitchFamily="18" charset="0"/>
              <a:cs typeface="Times New Roman" panose="02020603050405020304" pitchFamily="18" charset="0"/>
            </a:endParaRPr>
          </a:p>
          <a:p>
            <a:endParaRPr lang="ru-RU"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Источники информации: </a:t>
            </a:r>
          </a:p>
          <a:p>
            <a:r>
              <a:rPr lang="en-US" dirty="0">
                <a:latin typeface="Times New Roman" panose="02020603050405020304" pitchFamily="18" charset="0"/>
                <a:cs typeface="Times New Roman" panose="02020603050405020304" pitchFamily="18" charset="0"/>
                <a:hlinkClick r:id="rId2"/>
              </a:rPr>
              <a:t>https://www.uralweb.ru/urals/ural/5645-zavod-pyatkov-i-ko-tam-gde-lyut-kolokola.html</a:t>
            </a:r>
            <a:r>
              <a:rPr lang="ru-RU"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hlinkClick r:id="rId3"/>
              </a:rPr>
              <a:t>https://nashural.ru/prom-tourism/pyatkov/</a:t>
            </a:r>
            <a:r>
              <a:rPr lang="ru-RU" dirty="0">
                <a:latin typeface="Times New Roman" panose="02020603050405020304" pitchFamily="18" charset="0"/>
                <a:cs typeface="Times New Roman" panose="02020603050405020304" pitchFamily="18" charset="0"/>
              </a:rPr>
              <a:t> </a:t>
            </a:r>
          </a:p>
          <a:p>
            <a:pPr algn="ct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040768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982132"/>
            <a:ext cx="9601196" cy="3501733"/>
          </a:xfrm>
        </p:spPr>
        <p:txBody>
          <a:bodyPr>
            <a:normAutofit/>
          </a:bodyPr>
          <a:lstStyle/>
          <a:p>
            <a:r>
              <a:rPr lang="ru-RU" sz="6600" dirty="0" smtClean="0"/>
              <a:t>Спасибо за внимание!</a:t>
            </a:r>
            <a:endParaRPr lang="ru-RU" sz="66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88</TotalTime>
  <Words>87</Words>
  <Application>Microsoft Office PowerPoint</Application>
  <PresentationFormat>Произвольный</PresentationFormat>
  <Paragraphs>54</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Натуральные материалы</vt:lpstr>
      <vt:lpstr>ГАУ «КЦСОН города Каменска-Уральского»  тема: « Завод по производству колоколов в городе  Каменске-Уральском».</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Спасибо за внимание!</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Завод по производству колоколов в городе Каменске-Уральском</dc:title>
  <dc:creator>Пользователь Windows</dc:creator>
  <cp:lastModifiedBy>Shafikova_GA</cp:lastModifiedBy>
  <cp:revision>14</cp:revision>
  <dcterms:created xsi:type="dcterms:W3CDTF">2022-02-08T07:46:30Z</dcterms:created>
  <dcterms:modified xsi:type="dcterms:W3CDTF">2023-03-09T11:40:15Z</dcterms:modified>
</cp:coreProperties>
</file>