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embeddedFontLst>
    <p:embeddedFont>
      <p:font typeface="PT Sans Narrow" charset="-52"/>
      <p:regular r:id="rId20"/>
      <p:bold r:id="rId21"/>
    </p:embeddedFont>
    <p:embeddedFont>
      <p:font typeface="Open Sans" charset="0"/>
      <p:regular r:id="rId22"/>
      <p:bold r:id="rId23"/>
      <p:italic r:id="rId24"/>
      <p:boldItalic r:id="rId25"/>
    </p:embeddedFont>
    <p:embeddedFont>
      <p:font typeface="Lobster" charset="-52"/>
      <p:regular r:id="rId26"/>
    </p:embeddedFont>
    <p:embeddedFont>
      <p:font typeface="Comfortaa" charset="0"/>
      <p:regular r:id="rId27"/>
      <p:bold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05767797c4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05767797c4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05767797c4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05767797c4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05767797c4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05767797c4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05767797c4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05767797c4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05767797c4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05767797c4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0582918ea4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0582918ea4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05767797c4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05767797c4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05767797c4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05767797c4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05767797c4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05767797c4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05767797c4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05767797c4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05767797c4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05767797c4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05767797c4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05767797c4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0582918ea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0582918ea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0582918ea4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0582918ea4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7007735" y="3176888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" name="Google Shape;11;p2"/>
          <p:cNvCxnSpPr/>
          <p:nvPr/>
        </p:nvCxnSpPr>
        <p:spPr>
          <a:xfrm>
            <a:off x="1575035" y="3158252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2" name="Google Shape;12;p2"/>
          <p:cNvGrpSpPr/>
          <p:nvPr/>
        </p:nvGrpSpPr>
        <p:grpSpPr>
          <a:xfrm>
            <a:off x="1004144" y="1022025"/>
            <a:ext cx="7136668" cy="152400"/>
            <a:chOff x="1346429" y="1011300"/>
            <a:chExt cx="6452100" cy="152400"/>
          </a:xfrm>
        </p:grpSpPr>
        <p:cxnSp>
          <p:nvCxnSpPr>
            <p:cNvPr id="13" name="Google Shape;13;p2"/>
            <p:cNvCxnSpPr/>
            <p:nvPr/>
          </p:nvCxnSpPr>
          <p:spPr>
            <a:xfrm rot="10800000">
              <a:off x="1346429" y="1011300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4" name="Google Shape;14;p2"/>
            <p:cNvCxnSpPr/>
            <p:nvPr/>
          </p:nvCxnSpPr>
          <p:spPr>
            <a:xfrm rot="10800000">
              <a:off x="1346429" y="1163700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15" name="Google Shape;15;p2"/>
          <p:cNvGrpSpPr/>
          <p:nvPr/>
        </p:nvGrpSpPr>
        <p:grpSpPr>
          <a:xfrm>
            <a:off x="1004151" y="3969100"/>
            <a:ext cx="7136668" cy="152400"/>
            <a:chOff x="1346435" y="3969088"/>
            <a:chExt cx="6452100" cy="152400"/>
          </a:xfrm>
        </p:grpSpPr>
        <p:cxnSp>
          <p:nvCxnSpPr>
            <p:cNvPr id="16" name="Google Shape;16;p2"/>
            <p:cNvCxnSpPr/>
            <p:nvPr/>
          </p:nvCxnSpPr>
          <p:spPr>
            <a:xfrm>
              <a:off x="1346435" y="4121488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1346435" y="3969088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18" name="Google Shape;18;p2"/>
          <p:cNvSpPr txBox="1">
            <a:spLocks noGrp="1"/>
          </p:cNvSpPr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ubTitle" idx="1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2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6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36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7" name="Google Shape;47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039675"/>
            <a:ext cx="4045200" cy="1675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268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body" idx="1"/>
          </p:nvPr>
        </p:nvSpPr>
        <p:spPr>
          <a:xfrm>
            <a:off x="311700" y="42307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1"/>
          <p:cNvSpPr txBox="1">
            <a:spLocks noGrp="1"/>
          </p:cNvSpPr>
          <p:nvPr>
            <p:ph type="body" idx="1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trop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3"/>
          <p:cNvSpPr txBox="1">
            <a:spLocks noGrp="1"/>
          </p:cNvSpPr>
          <p:nvPr>
            <p:ph type="ctrTitle"/>
          </p:nvPr>
        </p:nvSpPr>
        <p:spPr>
          <a:xfrm>
            <a:off x="1004150" y="1263535"/>
            <a:ext cx="7136700" cy="166254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dirty="0" smtClean="0"/>
              <a:t/>
            </a:r>
            <a:br>
              <a:rPr lang="ru" sz="2800" dirty="0" smtClean="0"/>
            </a:br>
            <a:r>
              <a:rPr lang="ru" sz="1600" dirty="0" smtClean="0"/>
              <a:t>ГАУ «КЦСОН города Каменска-Уральского»</a:t>
            </a:r>
            <a:br>
              <a:rPr lang="ru" sz="1600" dirty="0" smtClean="0"/>
            </a:br>
            <a:r>
              <a:rPr lang="ru" sz="1600" dirty="0" smtClean="0"/>
              <a:t/>
            </a:r>
            <a:br>
              <a:rPr lang="ru" sz="1600" dirty="0" smtClean="0"/>
            </a:br>
            <a:r>
              <a:rPr lang="ru" sz="1600" dirty="0" smtClean="0"/>
              <a:t/>
            </a:r>
            <a:br>
              <a:rPr lang="ru" sz="1600" dirty="0" smtClean="0"/>
            </a:br>
            <a:r>
              <a:rPr lang="ru" sz="1600" dirty="0" smtClean="0"/>
              <a:t/>
            </a:r>
            <a:br>
              <a:rPr lang="ru" sz="1600" dirty="0" smtClean="0"/>
            </a:br>
            <a:r>
              <a:rPr lang="ru" sz="2800" dirty="0" smtClean="0"/>
              <a:t>ШПВ </a:t>
            </a:r>
            <a:r>
              <a:rPr lang="ru" sz="2800" dirty="0"/>
              <a:t>по направлению “Садоводы и огородники”</a:t>
            </a:r>
            <a:endParaRPr sz="28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990000"/>
                </a:solidFill>
              </a:rPr>
              <a:t>Тема: Все о томатах и перцах.Лучшие заготовки на зиму.</a:t>
            </a:r>
            <a:endParaRPr sz="2800">
              <a:solidFill>
                <a:srgbClr val="990000"/>
              </a:solidFill>
            </a:endParaRPr>
          </a:p>
        </p:txBody>
      </p:sp>
      <p:sp>
        <p:nvSpPr>
          <p:cNvPr id="67" name="Google Shape;67;p13"/>
          <p:cNvSpPr txBox="1">
            <a:spLocks noGrp="1"/>
          </p:cNvSpPr>
          <p:nvPr>
            <p:ph type="subTitle" idx="1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i="1">
                <a:solidFill>
                  <a:srgbClr val="783F04"/>
                </a:solidFill>
              </a:rPr>
              <a:t>Руководитель: специалист по социальной работе-Соломеина А.А.</a:t>
            </a:r>
            <a:endParaRPr sz="2000" b="1" i="1">
              <a:solidFill>
                <a:srgbClr val="783F04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i="1">
                <a:solidFill>
                  <a:srgbClr val="783F04"/>
                </a:solidFill>
              </a:rPr>
              <a:t>занятие №6-февраль 2023</a:t>
            </a:r>
            <a:endParaRPr sz="2000" b="1" i="1">
              <a:solidFill>
                <a:srgbClr val="783F04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4"/>
          <p:cNvSpPr txBox="1">
            <a:spLocks noGrp="1"/>
          </p:cNvSpPr>
          <p:nvPr>
            <p:ph type="title"/>
          </p:nvPr>
        </p:nvSpPr>
        <p:spPr>
          <a:xfrm>
            <a:off x="272200" y="0"/>
            <a:ext cx="8520600" cy="88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940">
                <a:solidFill>
                  <a:srgbClr val="CC0000"/>
                </a:solidFill>
              </a:rPr>
              <a:t>ТОМАТ или помидор, особенности, состав, использование.</a:t>
            </a:r>
            <a:endParaRPr sz="2940">
              <a:solidFill>
                <a:srgbClr val="CC0000"/>
              </a:solidFill>
            </a:endParaRPr>
          </a:p>
        </p:txBody>
      </p:sp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>
            <a:off x="128375" y="1266325"/>
            <a:ext cx="8946600" cy="367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8761D"/>
                </a:solidFill>
              </a:rPr>
              <a:t>Томат- однолетнее или многолетнее травянистое растение семейства Пасленовых.Выращивается ради съедобных плодов-сочных многогнездных ягод различной формы и окраски.</a:t>
            </a:r>
            <a:endParaRPr b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38761D"/>
                </a:solidFill>
              </a:rPr>
              <a:t>Родиной помидоров является Мексика.Только в середине прошлого столетия помидоры были введены в России в овощную культуру, хотя еще за несколько десятилетий до этого наш соотечественник Екатерининской эпохи А.Т.Болотов утверждал не только безвредность, но и пользу этого овоща.</a:t>
            </a:r>
            <a:endParaRPr b="1">
              <a:solidFill>
                <a:srgbClr val="38761D"/>
              </a:solidFill>
            </a:endParaRPr>
          </a:p>
        </p:txBody>
      </p:sp>
      <p:pic>
        <p:nvPicPr>
          <p:cNvPr id="74" name="Google Shape;7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95651" y="3687250"/>
            <a:ext cx="2310704" cy="125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>
            <a:spLocks noGrp="1"/>
          </p:cNvSpPr>
          <p:nvPr>
            <p:ph type="title"/>
          </p:nvPr>
        </p:nvSpPr>
        <p:spPr>
          <a:xfrm>
            <a:off x="311700" y="494400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660000"/>
                </a:solidFill>
              </a:rPr>
              <a:t>Содержание биоактивных веществ.</a:t>
            </a:r>
            <a:endParaRPr>
              <a:solidFill>
                <a:srgbClr val="660000"/>
              </a:solidFill>
            </a:endParaRPr>
          </a:p>
        </p:txBody>
      </p:sp>
      <p:sp>
        <p:nvSpPr>
          <p:cNvPr id="80" name="Google Shape;80;p15"/>
          <p:cNvSpPr txBox="1">
            <a:spLocks noGrp="1"/>
          </p:cNvSpPr>
          <p:nvPr>
            <p:ph type="body" idx="1"/>
          </p:nvPr>
        </p:nvSpPr>
        <p:spPr>
          <a:xfrm>
            <a:off x="108625" y="1266325"/>
            <a:ext cx="9035400" cy="36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chemeClr val="accent1"/>
                </a:solidFill>
                <a:latin typeface="Lobster"/>
                <a:ea typeface="Lobster"/>
                <a:cs typeface="Lobster"/>
                <a:sym typeface="Lobster"/>
              </a:rPr>
              <a:t>Плоды: сахара-фруктоза, рафиноза, сахароза; органические кислоты-лимонная, яблочная, щавелевая, янтарная, винная; жиры; витамины В1, В2, В3, К, Р, В6, С, каротин, фолиевая и пантотеновая кислоты; пектиновые вещества; стерины; азотистые вещества; минеральные соли калия, кальция, железа, фосфора, меди, цинка, йода, фтора; клетчатка. По содержанию аскорбиновой кислоты томат приближается к цитрусовым-лимону, апельсину, мандарину. В 1 стакане свежевыжатого сока содержится половинная суточная доза витамина С и каротина.</a:t>
            </a:r>
            <a:endParaRPr b="1">
              <a:solidFill>
                <a:schemeClr val="accent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chemeClr val="accent1"/>
                </a:solidFill>
                <a:latin typeface="Lobster"/>
                <a:ea typeface="Lobster"/>
                <a:cs typeface="Lobster"/>
                <a:sym typeface="Lobster"/>
              </a:rPr>
              <a:t>Это ценный диетический продукт, почти не имеющий ограничений. Содержащийся в повышенном количестве калий способствует выведению избытка жидкости из организма.</a:t>
            </a:r>
            <a:endParaRPr b="1">
              <a:solidFill>
                <a:schemeClr val="accent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chemeClr val="accent5"/>
                </a:solidFill>
                <a:latin typeface="Lobster"/>
                <a:ea typeface="Lobster"/>
                <a:cs typeface="Lobster"/>
                <a:sym typeface="Lobster"/>
              </a:rPr>
              <a:t>***************************************************************************</a:t>
            </a:r>
            <a:endParaRPr b="1">
              <a:solidFill>
                <a:schemeClr val="accent5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>
            <a:spLocks noGrp="1"/>
          </p:cNvSpPr>
          <p:nvPr>
            <p:ph type="title"/>
          </p:nvPr>
        </p:nvSpPr>
        <p:spPr>
          <a:xfrm>
            <a:off x="311700" y="102700"/>
            <a:ext cx="8520600" cy="69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  <a:latin typeface="Lobster"/>
                <a:ea typeface="Lobster"/>
                <a:cs typeface="Lobster"/>
                <a:sym typeface="Lobster"/>
              </a:rPr>
              <a:t>ПОЛЕЗНОСТЬ ТОМАТОВ и ИСПОЛЬЗОВАНИЕ</a:t>
            </a:r>
            <a:endParaRPr>
              <a:solidFill>
                <a:srgbClr val="99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86" name="Google Shape;86;p16"/>
          <p:cNvSpPr txBox="1">
            <a:spLocks noGrp="1"/>
          </p:cNvSpPr>
          <p:nvPr>
            <p:ph type="body" idx="1"/>
          </p:nvPr>
        </p:nvSpPr>
        <p:spPr>
          <a:xfrm>
            <a:off x="0" y="793900"/>
            <a:ext cx="9252600" cy="425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                     </a:t>
            </a:r>
            <a:r>
              <a:rPr lang="ru" b="1">
                <a:solidFill>
                  <a:schemeClr val="accent5"/>
                </a:solidFill>
              </a:rPr>
              <a:t>К</a:t>
            </a:r>
            <a:r>
              <a:rPr lang="ru" sz="1700" b="1">
                <a:solidFill>
                  <a:schemeClr val="accent5"/>
                </a:solidFill>
              </a:rPr>
              <a:t>ак диетический продукт свежие помидоры и томатный</a:t>
            </a:r>
            <a:endParaRPr sz="1700" b="1">
              <a:solidFill>
                <a:schemeClr val="accent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chemeClr val="accent5"/>
                </a:solidFill>
              </a:rPr>
              <a:t>                                   сок назначают при заболеваниях, сопровождающихся</a:t>
            </a:r>
            <a:endParaRPr sz="1700" b="1">
              <a:solidFill>
                <a:schemeClr val="accent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700" b="1">
                <a:solidFill>
                  <a:schemeClr val="accent5"/>
                </a:solidFill>
              </a:rPr>
              <a:t>                                  нарушением обмена веществ, особенно водно-солевого, се                              сердечно-сосудистых заболеваниях и расстройствах деятельности желудочно-кишечного тракта. При язвенной болезни желудка и двенадцатиперстной кишки, почечнокаменной болезни, истощении организма свежий томатный сок и плоды следует принимать регулярно.Эффективно применение томатного сока при А-витаминной недостаточности. Народный опыт применения томатной мякоти в лечении инфицированных ран и язв нашел научное обоснование, когда в помидорах были обнаружены сильно действующие фитонциды.                                                                                     </a:t>
            </a:r>
            <a:endParaRPr sz="1700" b="1">
              <a:solidFill>
                <a:schemeClr val="accent5"/>
              </a:solidFill>
            </a:endParaRPr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793900"/>
            <a:ext cx="2076150" cy="1619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311700" y="102700"/>
            <a:ext cx="8520600" cy="65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</a:rPr>
              <a:t>Диетический кулинарный рецепт.</a:t>
            </a:r>
            <a:endParaRPr>
              <a:solidFill>
                <a:srgbClr val="38761D"/>
              </a:solidFill>
            </a:endParaRPr>
          </a:p>
        </p:txBody>
      </p:sp>
      <p:sp>
        <p:nvSpPr>
          <p:cNvPr id="93" name="Google Shape;93;p17"/>
          <p:cNvSpPr txBox="1">
            <a:spLocks noGrp="1"/>
          </p:cNvSpPr>
          <p:nvPr>
            <p:ph type="body" idx="1"/>
          </p:nvPr>
        </p:nvSpPr>
        <p:spPr>
          <a:xfrm>
            <a:off x="0" y="902550"/>
            <a:ext cx="9144000" cy="406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83F04"/>
                </a:solidFill>
              </a:rPr>
              <a:t>Помидоры-60 г, огурцы свежие-60 г, лук зеленый-10 г, петрушка, укроп(зелень)-по 5 г,салат-20 г, масло растительное-10 г,уксус яблочный-3 г, 1 яйцо.</a:t>
            </a:r>
            <a:endParaRPr b="1">
              <a:solidFill>
                <a:srgbClr val="783F04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783F04"/>
                </a:solidFill>
              </a:rPr>
              <a:t>Помидоры и свежие огурцы нарезать ломтиками, лук нашинковать, салат нарезать крупными кусками.овощи и зелень соединить, заправить растительным маслом, яблочным уксусом, украсить веточками укропа и дольками вареного яйца.</a:t>
            </a:r>
            <a:endParaRPr b="1" i="1">
              <a:solidFill>
                <a:srgbClr val="783F04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b="1" i="1">
              <a:solidFill>
                <a:srgbClr val="783F04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b="1" i="1">
              <a:solidFill>
                <a:srgbClr val="783F04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 i="1">
                <a:solidFill>
                  <a:srgbClr val="783F04"/>
                </a:solidFill>
              </a:rPr>
              <a:t>При заболеваниях печени этот салат готовится без лука, при заболеваниях почек и сердечно-сосудистой системы- без соли, лука и укропа, при ожирении и диабете-без сахара.</a:t>
            </a:r>
            <a:endParaRPr b="1" i="1">
              <a:solidFill>
                <a:srgbClr val="783F04"/>
              </a:solidFill>
            </a:endParaRPr>
          </a:p>
        </p:txBody>
      </p:sp>
      <p:pic>
        <p:nvPicPr>
          <p:cNvPr id="94" name="Google Shape;9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85200" y="2778750"/>
            <a:ext cx="2300800" cy="1184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03025" y="2744200"/>
            <a:ext cx="2735275" cy="125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15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CC0000"/>
                </a:solidFill>
              </a:rPr>
              <a:t>Болгарский сладкий перец.</a:t>
            </a:r>
            <a:endParaRPr>
              <a:solidFill>
                <a:srgbClr val="CC0000"/>
              </a:solidFill>
            </a:endParaRPr>
          </a:p>
        </p:txBody>
      </p:sp>
      <p:sp>
        <p:nvSpPr>
          <p:cNvPr id="101" name="Google Shape;101;p18"/>
          <p:cNvSpPr txBox="1">
            <a:spLocks noGrp="1"/>
          </p:cNvSpPr>
          <p:nvPr>
            <p:ph type="body" idx="1"/>
          </p:nvPr>
        </p:nvSpPr>
        <p:spPr>
          <a:xfrm>
            <a:off x="79000" y="793925"/>
            <a:ext cx="9065100" cy="412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5B0F00"/>
                </a:solidFill>
              </a:rPr>
              <a:t>Стоит отметить, что болгарский перец вовсе не болгарский и даже не перец.Растение данного овоща относится к семейству пасленовых и является дальним родственником помидора и баклажана. А родиной его считается латинская Америка. Именно его жители и начали употреблять в пищу и использовать для других целей. Попасть в Европу ему удалось после завоевания Кортеса индийских земель, откуда стали вывозится все их богатства, в том числе и необычный овощ. Европейцы же начали искать ему название и таким образом, стало появлятся много наименований, таких как “сладкий овощ”, “сладкий перец” и “паприка”. В Россию же он попал как раз-таки из Болгарии, за счет чего и получил название “болгарский перец”</a:t>
            </a:r>
            <a:endParaRPr b="1">
              <a:solidFill>
                <a:srgbClr val="5B0F00"/>
              </a:solidFill>
            </a:endParaRPr>
          </a:p>
        </p:txBody>
      </p:sp>
      <p:pic>
        <p:nvPicPr>
          <p:cNvPr id="102" name="Google Shape;10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44575" y="107513"/>
            <a:ext cx="1855176" cy="789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9"/>
          <p:cNvSpPr txBox="1">
            <a:spLocks noGrp="1"/>
          </p:cNvSpPr>
          <p:nvPr>
            <p:ph type="title"/>
          </p:nvPr>
        </p:nvSpPr>
        <p:spPr>
          <a:xfrm>
            <a:off x="311700" y="169850"/>
            <a:ext cx="8520600" cy="98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C1130"/>
                </a:solidFill>
              </a:rPr>
              <a:t>ЛИТЕРАТУРА:</a:t>
            </a:r>
            <a:endParaRPr>
              <a:solidFill>
                <a:srgbClr val="4C1130"/>
              </a:solidFill>
            </a:endParaRPr>
          </a:p>
        </p:txBody>
      </p:sp>
      <p:sp>
        <p:nvSpPr>
          <p:cNvPr id="108" name="Google Shape;108;p19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И.А.Лившиц Природы мудрые советы.Иркутск.1993г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Новая энциклопедия растений.Москва.2003г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Википедия.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/>
              <a:t>Домашние рецепты.Журнал 1000 советов.</a:t>
            </a:r>
            <a:endParaRPr/>
          </a:p>
        </p:txBody>
      </p:sp>
      <p:pic>
        <p:nvPicPr>
          <p:cNvPr id="109" name="Google Shape;10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0350" y="2936750"/>
            <a:ext cx="3229025" cy="1484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0"/>
          <p:cNvSpPr txBox="1">
            <a:spLocks noGrp="1"/>
          </p:cNvSpPr>
          <p:nvPr>
            <p:ph type="title"/>
          </p:nvPr>
        </p:nvSpPr>
        <p:spPr>
          <a:xfrm>
            <a:off x="311700" y="142200"/>
            <a:ext cx="8520600" cy="101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              </a:t>
            </a:r>
            <a:r>
              <a:rPr lang="ru" sz="4300"/>
              <a:t>Овощ-чемпион.</a:t>
            </a:r>
            <a:endParaRPr sz="4300"/>
          </a:p>
        </p:txBody>
      </p:sp>
      <p:sp>
        <p:nvSpPr>
          <p:cNvPr id="115" name="Google Shape;115;p20"/>
          <p:cNvSpPr txBox="1">
            <a:spLocks noGrp="1"/>
          </p:cNvSpPr>
          <p:nvPr>
            <p:ph type="body" idx="1"/>
          </p:nvPr>
        </p:nvSpPr>
        <p:spPr>
          <a:xfrm>
            <a:off x="69125" y="912425"/>
            <a:ext cx="8985900" cy="396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b="1">
                <a:solidFill>
                  <a:schemeClr val="accent5"/>
                </a:solidFill>
              </a:rPr>
              <a:t>По содержанию витамина С болгарский перец уступает только шиповнику и черной смородине, а среди овощей- он абсолютный чемпион. К тому же в перце есть довольно редкий витамин Р, который помогает усвоению аскорбинки и делает перец незаменимым помощником нашего сердца и сосудов .Витамин Р делает стенки сосудов более эластичными, а витамин С “чистит” их от холестериновых бляшек.Благодаря этому сочетанию, регулярное поедание перца способно снизить риск инсульта на 46%.</a:t>
            </a:r>
            <a:endParaRPr b="1">
              <a:solidFill>
                <a:schemeClr val="accent5"/>
              </a:solidFill>
            </a:endParaRPr>
          </a:p>
        </p:txBody>
      </p:sp>
      <p:pic>
        <p:nvPicPr>
          <p:cNvPr id="116" name="Google Shape;11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24" y="3623900"/>
            <a:ext cx="3622830" cy="1307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76875" y="3539100"/>
            <a:ext cx="2998501" cy="139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1"/>
          <p:cNvSpPr txBox="1">
            <a:spLocks noGrp="1"/>
          </p:cNvSpPr>
          <p:nvPr>
            <p:ph type="title"/>
          </p:nvPr>
        </p:nvSpPr>
        <p:spPr>
          <a:xfrm>
            <a:off x="311700" y="191575"/>
            <a:ext cx="8520600" cy="68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</a:rPr>
              <a:t>Секреты и особенности приготовления перца.</a:t>
            </a:r>
            <a:endParaRPr>
              <a:solidFill>
                <a:srgbClr val="741B47"/>
              </a:solidFill>
            </a:endParaRPr>
          </a:p>
        </p:txBody>
      </p:sp>
      <p:sp>
        <p:nvSpPr>
          <p:cNvPr id="123" name="Google Shape;123;p21"/>
          <p:cNvSpPr txBox="1">
            <a:spLocks noGrp="1"/>
          </p:cNvSpPr>
          <p:nvPr>
            <p:ph type="body" idx="1"/>
          </p:nvPr>
        </p:nvSpPr>
        <p:spPr>
          <a:xfrm>
            <a:off x="138300" y="823550"/>
            <a:ext cx="8956200" cy="413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4" name="Google Shape;12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71" y="1315600"/>
            <a:ext cx="4028976" cy="2895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64625" y="1163225"/>
            <a:ext cx="4647674" cy="30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22"/>
          <p:cNvSpPr txBox="1">
            <a:spLocks noGrp="1"/>
          </p:cNvSpPr>
          <p:nvPr>
            <p:ph type="body" idx="1"/>
          </p:nvPr>
        </p:nvSpPr>
        <p:spPr>
          <a:xfrm>
            <a:off x="108625" y="63200"/>
            <a:ext cx="9035400" cy="490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073763"/>
                </a:solidFill>
              </a:rPr>
              <a:t>Болгарский перец можно есть в свежем виде, а также варить, запекать, тушить, жарить на сковороде и гриле. Его можно добавлять как в качестве приправы и готовить как самостоятельное блюдо. закуски из него красиво смотрятся на праздничном столе. Отличное блюдо-фаршированный болгарский перец.Фаршируют его мясом, рисом, гречкой и другими крупами, с добавлением овощей и без них.</a:t>
            </a:r>
            <a:endParaRPr b="1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b="1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b="1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b="1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 dirty="0">
                <a:solidFill>
                  <a:srgbClr val="073763"/>
                </a:solidFill>
              </a:rPr>
              <a:t>Для некоторых блюд перец рекомендуют запекать  в духовке или на гриле. В этом случае кожицу после приготовления нужно аккуратно снять и использовать только мякоть, которая при запекании становится особенно нежной и ароматной.</a:t>
            </a:r>
            <a:endParaRPr b="1">
              <a:solidFill>
                <a:srgbClr val="073763"/>
              </a:solidFill>
            </a:endParaRPr>
          </a:p>
        </p:txBody>
      </p:sp>
      <p:pic>
        <p:nvPicPr>
          <p:cNvPr id="132" name="Google Shape;13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60400" y="1774675"/>
            <a:ext cx="2612678" cy="15941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ПОЛЕЗНЫЕ СВОЙСТВА и ВРЕД перца.</a:t>
            </a:r>
            <a:endParaRPr/>
          </a:p>
        </p:txBody>
      </p:sp>
      <p:sp>
        <p:nvSpPr>
          <p:cNvPr id="138" name="Google Shape;138;p23"/>
          <p:cNvSpPr txBox="1">
            <a:spLocks noGrp="1"/>
          </p:cNvSpPr>
          <p:nvPr>
            <p:ph type="body" idx="1"/>
          </p:nvPr>
        </p:nvSpPr>
        <p:spPr>
          <a:xfrm>
            <a:off x="118500" y="1100050"/>
            <a:ext cx="9025500" cy="387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5B0F00"/>
                </a:solidFill>
                <a:latin typeface="Comfortaa"/>
                <a:ea typeface="Comfortaa"/>
                <a:cs typeface="Comfortaa"/>
                <a:sym typeface="Comfortaa"/>
              </a:rPr>
              <a:t>Плоды сладкого перца богаты витаминами и другими полезными веществами, поэтому они рекомендуются в лечебном и здоровом питании.для максимального эффекта его нужно использовать только в сыром виде, поскольку при термообработке теряется до 70% полезных веществ. болгарский перец улучшает здоровье глаз, служит для профилактики злокачественных новообразований, предотвращает возникновение анемии, отлично укрепляет иммунитет и полезен при похудении. Перец нормализует сон, улучшает настроение и укрепляет память. Отлично укрепляет стенки сосудов, разжижает кровь и стабилизирует артериальное давление. Улучшает внешний вид и состояние ногтей и волос, предотвращает облысение и делает кожу более упругой.Благодаря большому содержанию важных микроэлементов очень полезен при беременности.</a:t>
            </a:r>
            <a:endParaRPr b="1">
              <a:solidFill>
                <a:srgbClr val="5B0F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5B0F00"/>
                </a:solidFill>
                <a:latin typeface="Comfortaa"/>
                <a:ea typeface="Comfortaa"/>
                <a:cs typeface="Comfortaa"/>
                <a:sym typeface="Comfortaa"/>
              </a:rPr>
              <a:t>Перец противопоказан: при заболеваниях ЖКТ, гипертонии, болезни сердца, эпилепсии, при болезни печени и почек, при проблемах сердечного ритма.</a:t>
            </a:r>
            <a:endParaRPr b="1">
              <a:solidFill>
                <a:srgbClr val="5B0F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 txBox="1">
            <a:spLocks noGrp="1"/>
          </p:cNvSpPr>
          <p:nvPr>
            <p:ph type="title"/>
          </p:nvPr>
        </p:nvSpPr>
        <p:spPr>
          <a:xfrm>
            <a:off x="311700" y="112575"/>
            <a:ext cx="8520600" cy="63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640">
                <a:solidFill>
                  <a:srgbClr val="351C75"/>
                </a:solidFill>
              </a:rPr>
              <a:t>Заготовки на зиму.  </a:t>
            </a:r>
            <a:r>
              <a:rPr lang="ru" sz="2640">
                <a:solidFill>
                  <a:srgbClr val="FF0000"/>
                </a:solidFill>
              </a:rPr>
              <a:t>Помидоры с чесноком, луком и петрушкой.</a:t>
            </a:r>
            <a:endParaRPr sz="2640">
              <a:solidFill>
                <a:srgbClr val="FF0000"/>
              </a:solidFill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body" idx="1"/>
          </p:nvPr>
        </p:nvSpPr>
        <p:spPr>
          <a:xfrm>
            <a:off x="148125" y="813675"/>
            <a:ext cx="8684100" cy="397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Ингридиенты: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1500-1600 г помидоров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пучок петрушки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4-5 зубчика чеснока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5-7 горошин душистого перца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1,5 л воды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1,5 ст.л соли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2,5 ст.л сахара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5-7 горошин черного перца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1 лавровый лист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25 мл уксуса 9%</a:t>
            </a:r>
            <a:endParaRPr b="1">
              <a:solidFill>
                <a:srgbClr val="351C75"/>
              </a:solidFill>
            </a:endParaRPr>
          </a:p>
        </p:txBody>
      </p:sp>
      <p:pic>
        <p:nvPicPr>
          <p:cNvPr id="145" name="Google Shape;14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16172" y="1382075"/>
            <a:ext cx="5330101" cy="3549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</a:rPr>
              <a:t>          Слоеный салат из помидор на зиму.</a:t>
            </a:r>
            <a:endParaRPr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25"/>
          <p:cNvSpPr txBox="1">
            <a:spLocks noGrp="1"/>
          </p:cNvSpPr>
          <p:nvPr>
            <p:ph type="body" idx="1"/>
          </p:nvPr>
        </p:nvSpPr>
        <p:spPr>
          <a:xfrm>
            <a:off x="79875" y="1049475"/>
            <a:ext cx="9064200" cy="380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0000FF"/>
                </a:solidFill>
              </a:rPr>
              <a:t>Помидоры-2 кг; лук репчатый-500 гр; растит.масло-180 мл</a:t>
            </a:r>
            <a:endParaRPr b="1" i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980000"/>
                </a:solidFill>
              </a:rPr>
              <a:t>Для маринада: </a:t>
            </a:r>
            <a:r>
              <a:rPr lang="ru" b="1" i="1">
                <a:solidFill>
                  <a:srgbClr val="0000FF"/>
                </a:solidFill>
              </a:rPr>
              <a:t>вода-1 л; сахар-20 гр; соль-15 гр; уксус-100 мл;перец горошком-18 шт; душистый перец-9 шт; лавровый лист-6 шт</a:t>
            </a:r>
            <a:endParaRPr b="1" i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A61C00"/>
                </a:solidFill>
              </a:rPr>
              <a:t>1)Помидоры вымойте под проточной водой, вырежьте место крепления плодоножки,нарежьте помидоры кружочками.</a:t>
            </a:r>
            <a:endParaRPr i="1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A61C00"/>
                </a:solidFill>
              </a:rPr>
              <a:t>2)Репчатый лук нарежьте кружочками.Толщина кружочков лука должна примерно соответствовать толщине помидоров.</a:t>
            </a:r>
            <a:endParaRPr i="1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A61C00"/>
                </a:solidFill>
              </a:rPr>
              <a:t>3) Приготовьте маринад. Отправьте кастрюлю на огонь.Доведите маринад до кипения. В уже кипящую жидкость налейте уксус.Дайте покипеть пару минут, отключите огонь.</a:t>
            </a:r>
            <a:endParaRPr i="1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i="1">
                <a:solidFill>
                  <a:srgbClr val="A61C00"/>
                </a:solidFill>
              </a:rPr>
              <a:t>4)В предварительно пастерилизованные банки уложите слоями помидоры и лук, залейте горячим маринадом и добавьте пару столовых ложек масла. Банки стерилизуйте в кастрюле в течении 15 минут. После чего закатайте банки переверните, укутав теплым одеялом.</a:t>
            </a:r>
            <a:endParaRPr i="1">
              <a:solidFill>
                <a:srgbClr val="A61C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311700" y="83075"/>
            <a:ext cx="8520600" cy="73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Заготовка на зиму.</a:t>
            </a:r>
            <a:r>
              <a:rPr lang="ru">
                <a:solidFill>
                  <a:srgbClr val="FF0000"/>
                </a:solidFill>
              </a:rPr>
              <a:t> Перчик маринованный.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57" name="Google Shape;157;p26"/>
          <p:cNvSpPr txBox="1">
            <a:spLocks noGrp="1"/>
          </p:cNvSpPr>
          <p:nvPr>
            <p:ph type="body" idx="1"/>
          </p:nvPr>
        </p:nvSpPr>
        <p:spPr>
          <a:xfrm>
            <a:off x="55900" y="817775"/>
            <a:ext cx="9088200" cy="424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</a:rPr>
              <a:t>Вода-1 литр.</a:t>
            </a:r>
            <a:endParaRPr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</a:rPr>
              <a:t>Масло растительное-200 мл.</a:t>
            </a:r>
            <a:endParaRPr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</a:rPr>
              <a:t>Уксус 9%-150 мл.</a:t>
            </a:r>
            <a:endParaRPr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</a:rPr>
              <a:t>Соль-2ст.ложки</a:t>
            </a:r>
            <a:endParaRPr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</a:rPr>
              <a:t>Сахар-250 гр.</a:t>
            </a:r>
            <a:endParaRPr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</a:rPr>
              <a:t>Перец-3 кг очищенный</a:t>
            </a:r>
            <a:endParaRPr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</a:rPr>
              <a:t>Специи на 1 банку литровую: перец душистый-5шт, лавровый лист-2 шт, гвоздика-2шт, корица на кончике ножа.</a:t>
            </a:r>
            <a:endParaRPr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</a:rPr>
              <a:t>Перец нарезаем крупными полосками и помещаем в кипящий маринад на 2-3 минуты.Затем выкладываем в уже приготовленные стерилизованные банки, банки наполнить доверху, утрамбовать и залить горячим маринадом, в котором кипел перец. Закатать банки и перевернуть.</a:t>
            </a:r>
            <a:endParaRPr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b="1">
              <a:solidFill>
                <a:srgbClr val="741B47"/>
              </a:solidFill>
            </a:endParaRPr>
          </a:p>
        </p:txBody>
      </p:sp>
      <p:pic>
        <p:nvPicPr>
          <p:cNvPr id="158" name="Google Shape;15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67000" y="1074500"/>
            <a:ext cx="3258625" cy="1992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7"/>
          <p:cNvSpPr txBox="1">
            <a:spLocks noGrp="1"/>
          </p:cNvSpPr>
          <p:nvPr>
            <p:ph type="title"/>
          </p:nvPr>
        </p:nvSpPr>
        <p:spPr>
          <a:xfrm>
            <a:off x="311700" y="191575"/>
            <a:ext cx="8520600" cy="67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</a:rPr>
              <a:t>Болгарский перец с огурцами на зиму.</a:t>
            </a:r>
            <a:endParaRPr>
              <a:solidFill>
                <a:srgbClr val="38761D"/>
              </a:solidFill>
            </a:endParaRPr>
          </a:p>
        </p:txBody>
      </p:sp>
      <p:sp>
        <p:nvSpPr>
          <p:cNvPr id="164" name="Google Shape;164;p27"/>
          <p:cNvSpPr txBox="1">
            <a:spLocks noGrp="1"/>
          </p:cNvSpPr>
          <p:nvPr>
            <p:ph type="body" idx="1"/>
          </p:nvPr>
        </p:nvSpPr>
        <p:spPr>
          <a:xfrm>
            <a:off x="128400" y="862975"/>
            <a:ext cx="8867400" cy="406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Понадобится: 1кг болгарского перца, 1 кг огурцов, 2 ч.л.уксуса, 4 укропных зонтика, 2 литра воды, 3ст.ложки соли, 4 ст.ложки сахара, специи.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i="1"/>
              <a:t>Приготовление:крупно нарезать перец и огурцы, а потом разложить по банкам. Добавить специи, укропные зонтики и по ложке уксуса в каждую банку. Вскипятить воду с сахаром и солью, залить овощи и закатать.</a:t>
            </a:r>
            <a:endParaRPr i="1"/>
          </a:p>
        </p:txBody>
      </p:sp>
      <p:pic>
        <p:nvPicPr>
          <p:cNvPr id="165" name="Google Shape;16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26700" y="3035875"/>
            <a:ext cx="3095624" cy="166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11700" y="482138"/>
            <a:ext cx="8520600" cy="4086887"/>
          </a:xfrm>
        </p:spPr>
        <p:txBody>
          <a:bodyPr/>
          <a:lstStyle/>
          <a:p>
            <a:r>
              <a:rPr lang="ru-RU" dirty="0" smtClean="0"/>
              <a:t>Использованные ресурсы: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://moefermerstvo.ru/retsepty/konservatsiya/zagotovki-na-zimu-iz-pertsa-i-pomidor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3084" y="1280160"/>
            <a:ext cx="60849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https://www.iamcook.ru/event/zagotovki/tomatoes-and-pepper?ysclid=ldvcehr81b158759931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/>
              <a:t>Спасибо за внимание!</a:t>
            </a:r>
            <a:endParaRPr lang="ru-RU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CE93D8"/>
      </a:accent2>
      <a:accent3>
        <a:srgbClr val="4DB6AC"/>
      </a:accent3>
      <a:accent4>
        <a:srgbClr val="FF9800"/>
      </a:accent4>
      <a:accent5>
        <a:srgbClr val="009668"/>
      </a:accent5>
      <a:accent6>
        <a:srgbClr val="EEFF41"/>
      </a:accent6>
      <a:hlink>
        <a:srgbClr val="009668"/>
      </a:hlink>
      <a:folHlink>
        <a:srgbClr val="00966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1206</Words>
  <PresentationFormat>Экран (16:9)</PresentationFormat>
  <Paragraphs>74</Paragraphs>
  <Slides>17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PT Sans Narrow</vt:lpstr>
      <vt:lpstr>Open Sans</vt:lpstr>
      <vt:lpstr>Lobster</vt:lpstr>
      <vt:lpstr>Comfortaa</vt:lpstr>
      <vt:lpstr>Times New Roman</vt:lpstr>
      <vt:lpstr>Tropic</vt:lpstr>
      <vt:lpstr> ГАУ «КЦСОН города Каменска-Уральского»    ШПВ по направлению “Садоводы и огородники” Тема: Все о томатах и перцах.Лучшие заготовки на зиму.</vt:lpstr>
      <vt:lpstr>ТОМАТ или помидор, особенности, состав, использование.</vt:lpstr>
      <vt:lpstr>Содержание биоактивных веществ.</vt:lpstr>
      <vt:lpstr>ПОЛЕЗНОСТЬ ТОМАТОВ и ИСПОЛЬЗОВАНИЕ</vt:lpstr>
      <vt:lpstr>Диетический кулинарный рецепт.</vt:lpstr>
      <vt:lpstr>Болгарский сладкий перец.</vt:lpstr>
      <vt:lpstr>ЛИТЕРАТУРА:</vt:lpstr>
      <vt:lpstr>                           Овощ-чемпион.</vt:lpstr>
      <vt:lpstr>Секреты и особенности приготовления перца.</vt:lpstr>
      <vt:lpstr>Слайд 10</vt:lpstr>
      <vt:lpstr>ПОЛЕЗНЫЕ СВОЙСТВА и ВРЕД перца.</vt:lpstr>
      <vt:lpstr>Заготовки на зиму.  Помидоры с чесноком, луком и петрушкой.</vt:lpstr>
      <vt:lpstr>          Слоеный салат из помидор на зиму. </vt:lpstr>
      <vt:lpstr>Заготовка на зиму. Перчик маринованный.</vt:lpstr>
      <vt:lpstr>Болгарский перец с огурцами на зиму.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ГАУ «КЦСОН города Каменска-Уральского»    ШПВ по направлению “Садоводы и огородники” Тема: Все о томатах и перцах.Лучшие заготовки на зиму.</dc:title>
  <cp:lastModifiedBy>Shafikova_GA</cp:lastModifiedBy>
  <cp:revision>4</cp:revision>
  <dcterms:modified xsi:type="dcterms:W3CDTF">2023-02-08T07:25:12Z</dcterms:modified>
</cp:coreProperties>
</file>