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0" r:id="rId15"/>
    <p:sldId id="273" r:id="rId16"/>
    <p:sldId id="271" r:id="rId17"/>
    <p:sldId id="272" r:id="rId18"/>
    <p:sldId id="274" r:id="rId19"/>
    <p:sldId id="275" r:id="rId20"/>
    <p:sldId id="276" r:id="rId21"/>
    <p:sldId id="277" r:id="rId22"/>
    <p:sldId id="278" r:id="rId23"/>
    <p:sldId id="279" r:id="rId24"/>
    <p:sldId id="280" r:id="rId25"/>
    <p:sldId id="261" r:id="rId26"/>
    <p:sldId id="28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5" autoAdjust="0"/>
    <p:restoredTop sz="94660"/>
  </p:normalViewPr>
  <p:slideViewPr>
    <p:cSldViewPr snapToGrid="0">
      <p:cViewPr varScale="1">
        <p:scale>
          <a:sx n="91" d="100"/>
          <a:sy n="91" d="100"/>
        </p:scale>
        <p:origin x="-528"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ru-RU" smtClean="0"/>
              <a:t>Образец заголовка</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796027F-7875-4030-9381-8BD8C4F21935}"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pPr/>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pPr/>
              <a:t>2/8/2023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7" name="Date Placeholder 4"/>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ru-RU" smtClean="0"/>
              <a:t>Образец заголовка</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ru-RU" smtClean="0"/>
              <a:t>Образец текста</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ru-RU" smtClean="0"/>
              <a:t>Образец заголовка</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pPr/>
              <a:t>2/8/2023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xmlns=""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xmlns=""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xmlns=""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xmlns=""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pPr/>
              <a:t>2/8/2023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ru.wikipedia.org/wiki/&#1053;&#1080;&#1078;&#1085;&#1077;&#1090;&#1072;&#1075;&#1080;&#1083;&#1100;&#1089;&#1082;&#1080;&#1081;_&#1084;&#1091;&#1079;&#1077;&#1081;_&#1080;&#1079;&#1086;&#1073;&#1088;&#1072;&#1079;&#1080;&#1090;&#1077;&#1083;&#1100;&#1085;&#1099;&#1093;_&#1080;&#1089;&#1082;&#1091;&#1089;&#1089;&#1090;&#1074;" TargetMode="External"/><Relationship Id="rId2" Type="http://schemas.openxmlformats.org/officeDocument/2006/relationships/hyperlink" Target="https://ru.wikipedia.org/wiki/&#1053;&#1080;&#1078;&#1085;&#1080;&#1081;_&#1058;&#1072;&#1075;&#1080;&#1083;" TargetMode="External"/><Relationship Id="rId1" Type="http://schemas.openxmlformats.org/officeDocument/2006/relationships/slideLayout" Target="../slideLayouts/slideLayout7.xml"/><Relationship Id="rId5" Type="http://schemas.openxmlformats.org/officeDocument/2006/relationships/hyperlink" Target="http://museum-nt.ru/index.php?option=com_content&amp;view=article&amp;id=5&amp;Itemid=6" TargetMode="External"/><Relationship Id="rId4" Type="http://schemas.openxmlformats.org/officeDocument/2006/relationships/hyperlink" Target="https://ru.wikipedia.org/wiki/&#1043;&#1086;&#1089;&#1087;&#1086;&#1076;&#1089;&#1082;&#1080;&#1081;_&#1076;&#1086;&#1084;_(&#1084;&#1091;&#1079;&#1077;&#1081;)"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430924"/>
            <a:ext cx="12192000" cy="3159495"/>
          </a:xfrm>
        </p:spPr>
        <p:txBody>
          <a:bodyPr/>
          <a:lstStyle/>
          <a:p>
            <a:pPr lvl="0" algn="ctr" defTabSz="914400">
              <a:lnSpc>
                <a:spcPct val="120000"/>
              </a:lnSpc>
              <a:spcBef>
                <a:spcPts val="500"/>
              </a:spcBef>
              <a:spcAft>
                <a:spcPts val="600"/>
              </a:spcAft>
            </a:pPr>
            <a:r>
              <a:rPr lang="ru-RU" sz="1600" dirty="0" smtClean="0">
                <a:solidFill>
                  <a:schemeClr val="tx1"/>
                </a:solidFill>
                <a:latin typeface="Times New Roman" panose="02020603050405020304" pitchFamily="18" charset="0"/>
                <a:ea typeface="+mn-ea"/>
                <a:cs typeface="Times New Roman" panose="02020603050405020304" pitchFamily="18" charset="0"/>
              </a:rPr>
              <a:t/>
            </a:r>
            <a:br>
              <a:rPr lang="ru-RU" sz="1600" dirty="0" smtClean="0">
                <a:solidFill>
                  <a:schemeClr val="tx1"/>
                </a:solidFill>
                <a:latin typeface="Times New Roman" panose="02020603050405020304" pitchFamily="18" charset="0"/>
                <a:ea typeface="+mn-ea"/>
                <a:cs typeface="Times New Roman" panose="02020603050405020304" pitchFamily="18" charset="0"/>
              </a:rPr>
            </a:br>
            <a:r>
              <a:rPr lang="ru-RU" sz="1600" dirty="0" smtClean="0">
                <a:solidFill>
                  <a:schemeClr val="tx1"/>
                </a:solidFill>
                <a:latin typeface="Times New Roman" panose="02020603050405020304" pitchFamily="18" charset="0"/>
                <a:ea typeface="+mn-ea"/>
                <a:cs typeface="Times New Roman" panose="02020603050405020304" pitchFamily="18" charset="0"/>
              </a:rPr>
              <a:t/>
            </a:r>
            <a:br>
              <a:rPr lang="ru-RU" sz="1600" dirty="0" smtClean="0">
                <a:solidFill>
                  <a:schemeClr val="tx1"/>
                </a:solidFill>
                <a:latin typeface="Times New Roman" panose="02020603050405020304" pitchFamily="18" charset="0"/>
                <a:ea typeface="+mn-ea"/>
                <a:cs typeface="Times New Roman" panose="02020603050405020304" pitchFamily="18" charset="0"/>
              </a:rPr>
            </a:br>
            <a:r>
              <a:rPr lang="ru-RU" sz="1600" dirty="0" smtClean="0">
                <a:solidFill>
                  <a:schemeClr val="tx1"/>
                </a:solidFill>
                <a:latin typeface="Times New Roman" panose="02020603050405020304" pitchFamily="18" charset="0"/>
                <a:ea typeface="+mn-ea"/>
                <a:cs typeface="Times New Roman" panose="02020603050405020304" pitchFamily="18" charset="0"/>
              </a:rPr>
              <a:t/>
            </a:r>
            <a:br>
              <a:rPr lang="ru-RU" sz="1600" dirty="0" smtClean="0">
                <a:solidFill>
                  <a:schemeClr val="tx1"/>
                </a:solidFill>
                <a:latin typeface="Times New Roman" panose="02020603050405020304" pitchFamily="18" charset="0"/>
                <a:ea typeface="+mn-ea"/>
                <a:cs typeface="Times New Roman" panose="02020603050405020304" pitchFamily="18" charset="0"/>
              </a:rPr>
            </a:br>
            <a:r>
              <a:rPr lang="ru-RU" sz="1600" dirty="0" smtClean="0">
                <a:solidFill>
                  <a:schemeClr val="tx1"/>
                </a:solidFill>
                <a:latin typeface="Times New Roman" panose="02020603050405020304" pitchFamily="18" charset="0"/>
                <a:ea typeface="+mn-ea"/>
                <a:cs typeface="Times New Roman" panose="02020603050405020304" pitchFamily="18" charset="0"/>
              </a:rPr>
              <a:t>ГАУ «КЦСОН города Каменска-Уральского»</a:t>
            </a:r>
            <a:br>
              <a:rPr lang="ru-RU" sz="1600" dirty="0" smtClean="0">
                <a:solidFill>
                  <a:schemeClr val="tx1"/>
                </a:solidFill>
                <a:latin typeface="Times New Roman" panose="02020603050405020304" pitchFamily="18" charset="0"/>
                <a:ea typeface="+mn-ea"/>
                <a:cs typeface="Times New Roman" panose="02020603050405020304" pitchFamily="18" charset="0"/>
              </a:rPr>
            </a:br>
            <a:r>
              <a:rPr lang="ru-RU" sz="2000" dirty="0" smtClean="0">
                <a:solidFill>
                  <a:schemeClr val="tx1"/>
                </a:solidFill>
                <a:latin typeface="Times New Roman" panose="02020603050405020304" pitchFamily="18" charset="0"/>
                <a:ea typeface="+mn-ea"/>
                <a:cs typeface="Times New Roman" panose="02020603050405020304" pitchFamily="18" charset="0"/>
              </a:rPr>
              <a:t>Школа </a:t>
            </a:r>
            <a:r>
              <a:rPr lang="ru-RU" sz="2000" dirty="0">
                <a:solidFill>
                  <a:schemeClr val="tx1"/>
                </a:solidFill>
                <a:latin typeface="Times New Roman" panose="02020603050405020304" pitchFamily="18" charset="0"/>
                <a:ea typeface="+mn-ea"/>
                <a:cs typeface="Times New Roman" panose="02020603050405020304" pitchFamily="18" charset="0"/>
              </a:rPr>
              <a:t>пожилого возраста по направлению:</a:t>
            </a:r>
            <a:r>
              <a:rPr lang="ru-RU" sz="3200" dirty="0">
                <a:solidFill>
                  <a:schemeClr val="tx1"/>
                </a:solidFill>
                <a:latin typeface="Times New Roman" panose="02020603050405020304" pitchFamily="18" charset="0"/>
                <a:ea typeface="+mn-ea"/>
                <a:cs typeface="Times New Roman" panose="02020603050405020304" pitchFamily="18" charset="0"/>
              </a:rPr>
              <a:t/>
            </a:r>
            <a:br>
              <a:rPr lang="ru-RU" sz="3200" dirty="0">
                <a:solidFill>
                  <a:schemeClr val="tx1"/>
                </a:solidFill>
                <a:latin typeface="Times New Roman" panose="02020603050405020304" pitchFamily="18" charset="0"/>
                <a:ea typeface="+mn-ea"/>
                <a:cs typeface="Times New Roman" panose="02020603050405020304" pitchFamily="18" charset="0"/>
              </a:rPr>
            </a:br>
            <a:r>
              <a:rPr lang="ru-RU" sz="2000" b="1" dirty="0">
                <a:solidFill>
                  <a:schemeClr val="tx1"/>
                </a:solidFill>
                <a:latin typeface="Times New Roman" panose="02020603050405020304" pitchFamily="18" charset="0"/>
                <a:ea typeface="+mn-ea"/>
                <a:cs typeface="Times New Roman" panose="02020603050405020304" pitchFamily="18" charset="0"/>
              </a:rPr>
              <a:t>« Социальный туризм по Свердловской области »</a:t>
            </a:r>
            <a:br>
              <a:rPr lang="ru-RU" sz="2000" b="1" dirty="0">
                <a:solidFill>
                  <a:schemeClr val="tx1"/>
                </a:solidFill>
                <a:latin typeface="Times New Roman" panose="02020603050405020304" pitchFamily="18" charset="0"/>
                <a:ea typeface="+mn-ea"/>
                <a:cs typeface="Times New Roman" panose="02020603050405020304" pitchFamily="18" charset="0"/>
              </a:rPr>
            </a:br>
            <a:r>
              <a:rPr lang="ru-RU" sz="2800" dirty="0">
                <a:solidFill>
                  <a:schemeClr val="tx1"/>
                </a:solidFill>
                <a:latin typeface="Times New Roman" panose="02020603050405020304" pitchFamily="18" charset="0"/>
                <a:ea typeface="+mn-ea"/>
                <a:cs typeface="Times New Roman" panose="02020603050405020304" pitchFamily="18" charset="0"/>
              </a:rPr>
              <a:t>Тема: город </a:t>
            </a:r>
            <a:r>
              <a:rPr lang="ru-RU" sz="2800" dirty="0" smtClean="0">
                <a:solidFill>
                  <a:schemeClr val="tx1"/>
                </a:solidFill>
                <a:latin typeface="Times New Roman" panose="02020603050405020304" pitchFamily="18" charset="0"/>
                <a:ea typeface="+mn-ea"/>
                <a:cs typeface="Times New Roman" panose="02020603050405020304" pitchFamily="18" charset="0"/>
              </a:rPr>
              <a:t>Нижний </a:t>
            </a:r>
            <a:r>
              <a:rPr lang="ru-RU" sz="2800" dirty="0" smtClean="0">
                <a:solidFill>
                  <a:schemeClr val="tx1"/>
                </a:solidFill>
                <a:latin typeface="Times New Roman" panose="02020603050405020304" pitchFamily="18" charset="0"/>
                <a:ea typeface="+mn-ea"/>
                <a:cs typeface="Times New Roman" panose="02020603050405020304" pitchFamily="18" charset="0"/>
              </a:rPr>
              <a:t>Тагил</a:t>
            </a:r>
            <a:br>
              <a:rPr lang="ru-RU" sz="2800" dirty="0" smtClean="0">
                <a:solidFill>
                  <a:schemeClr val="tx1"/>
                </a:solidFill>
                <a:latin typeface="Times New Roman" panose="02020603050405020304" pitchFamily="18" charset="0"/>
                <a:ea typeface="+mn-ea"/>
                <a:cs typeface="Times New Roman" panose="02020603050405020304" pitchFamily="18" charset="0"/>
              </a:rPr>
            </a:br>
            <a:r>
              <a:rPr lang="ru-RU" sz="1800" dirty="0" smtClean="0">
                <a:solidFill>
                  <a:schemeClr val="tx1"/>
                </a:solidFill>
                <a:latin typeface="Times New Roman" panose="02020603050405020304" pitchFamily="18" charset="0"/>
                <a:ea typeface="+mn-ea"/>
                <a:cs typeface="Times New Roman" panose="02020603050405020304" pitchFamily="18" charset="0"/>
              </a:rPr>
              <a:t>Руководитель</a:t>
            </a:r>
            <a:r>
              <a:rPr lang="ru-RU" sz="1800" dirty="0">
                <a:solidFill>
                  <a:schemeClr val="tx1"/>
                </a:solidFill>
                <a:latin typeface="Times New Roman" panose="02020603050405020304" pitchFamily="18" charset="0"/>
                <a:ea typeface="+mn-ea"/>
                <a:cs typeface="Times New Roman" panose="02020603050405020304" pitchFamily="18" charset="0"/>
              </a:rPr>
              <a:t>: специалист по социальной работе </a:t>
            </a:r>
            <a:r>
              <a:rPr lang="ru-RU" sz="1800" dirty="0" err="1">
                <a:solidFill>
                  <a:schemeClr val="tx1"/>
                </a:solidFill>
                <a:latin typeface="Times New Roman" panose="02020603050405020304" pitchFamily="18" charset="0"/>
                <a:ea typeface="+mn-ea"/>
                <a:cs typeface="Times New Roman" panose="02020603050405020304" pitchFamily="18" charset="0"/>
              </a:rPr>
              <a:t>Бабинова</a:t>
            </a:r>
            <a:r>
              <a:rPr lang="ru-RU" sz="1800" dirty="0">
                <a:solidFill>
                  <a:schemeClr val="tx1"/>
                </a:solidFill>
                <a:latin typeface="Times New Roman" panose="02020603050405020304" pitchFamily="18" charset="0"/>
                <a:ea typeface="+mn-ea"/>
                <a:cs typeface="Times New Roman" panose="02020603050405020304" pitchFamily="18" charset="0"/>
              </a:rPr>
              <a:t> Н.Д</a:t>
            </a:r>
            <a:r>
              <a:rPr lang="ru-RU" sz="3200" dirty="0">
                <a:solidFill>
                  <a:schemeClr val="tx1"/>
                </a:solidFill>
                <a:latin typeface="Times New Roman" panose="02020603050405020304" pitchFamily="18" charset="0"/>
                <a:ea typeface="+mn-ea"/>
                <a:cs typeface="Times New Roman" panose="02020603050405020304" pitchFamily="18" charset="0"/>
              </a:rPr>
              <a:t>.</a:t>
            </a:r>
            <a:r>
              <a:rPr lang="ru-RU" sz="3200" dirty="0">
                <a:solidFill>
                  <a:schemeClr val="bg1"/>
                </a:solidFill>
                <a:latin typeface="Times New Roman" panose="02020603050405020304" pitchFamily="18" charset="0"/>
                <a:ea typeface="+mn-ea"/>
                <a:cs typeface="Times New Roman" panose="02020603050405020304" pitchFamily="18" charset="0"/>
              </a:rPr>
              <a:t/>
            </a:r>
            <a:br>
              <a:rPr lang="ru-RU" sz="3200" dirty="0">
                <a:solidFill>
                  <a:schemeClr val="bg1"/>
                </a:solidFill>
                <a:latin typeface="Times New Roman" panose="02020603050405020304" pitchFamily="18" charset="0"/>
                <a:ea typeface="+mn-ea"/>
                <a:cs typeface="Times New Roman" panose="02020603050405020304" pitchFamily="18" charset="0"/>
              </a:rPr>
            </a:br>
            <a:endParaRPr lang="ru-RU" dirty="0">
              <a:solidFill>
                <a:schemeClr val="bg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462454" y="2328299"/>
            <a:ext cx="11288109" cy="4224901"/>
          </a:xfrm>
          <a:prstGeom prst="rect">
            <a:avLst/>
          </a:prstGeom>
        </p:spPr>
      </p:pic>
    </p:spTree>
    <p:extLst>
      <p:ext uri="{BB962C8B-B14F-4D97-AF65-F5344CB8AC3E}">
        <p14:creationId xmlns:p14="http://schemas.microsoft.com/office/powerpoint/2010/main" xmlns="" val="2409892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8883" y="336330"/>
            <a:ext cx="11571890" cy="5016758"/>
          </a:xfrm>
          <a:prstGeom prst="rect">
            <a:avLst/>
          </a:prstGeom>
        </p:spPr>
        <p:txBody>
          <a:bodyPr wrap="square">
            <a:spAutoFit/>
          </a:bodyPr>
          <a:lstStyle/>
          <a:p>
            <a:r>
              <a:rPr lang="ru-RU" sz="2000" dirty="0" err="1">
                <a:latin typeface="Times New Roman" panose="02020603050405020304" pitchFamily="18" charset="0"/>
                <a:cs typeface="Times New Roman" panose="02020603050405020304" pitchFamily="18" charset="0"/>
              </a:rPr>
              <a:t>Ни́жний</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Таги́л</a:t>
            </a:r>
            <a:r>
              <a:rPr lang="ru-RU" sz="2000" dirty="0">
                <a:latin typeface="Times New Roman" panose="02020603050405020304" pitchFamily="18" charset="0"/>
                <a:cs typeface="Times New Roman" panose="02020603050405020304" pitchFamily="18" charset="0"/>
              </a:rPr>
              <a:t> (Тагил — </a:t>
            </a:r>
            <a:r>
              <a:rPr lang="ru-RU" sz="2000" dirty="0" err="1">
                <a:latin typeface="Times New Roman" panose="02020603050405020304" pitchFamily="18" charset="0"/>
                <a:cs typeface="Times New Roman" panose="02020603050405020304" pitchFamily="18" charset="0"/>
              </a:rPr>
              <a:t>манс</a:t>
            </a:r>
            <a:r>
              <a:rPr lang="ru-RU" sz="2000" dirty="0">
                <a:latin typeface="Times New Roman" panose="02020603050405020304" pitchFamily="18" charset="0"/>
                <a:cs typeface="Times New Roman" panose="02020603050405020304" pitchFamily="18" charset="0"/>
              </a:rPr>
              <a:t>., букв. много воды[источник не указан 179 дней]) — город в Свердловской области России, административный центр городского округа город Нижний Тагил, относящегося к Горнозаводскому управленческому округу[4]. Железнодорожная станция Свердловской железной дороги. Город занимает второе место по численности населения в Свердловской области после Екатеринбурга и является крупным промышленным центром Урала. Объём отгруженных товаров собственного производства в обрабатывающей отрасли за 2007 год составил 131,8 млрд </a:t>
            </a:r>
            <a:r>
              <a:rPr lang="ru-RU" sz="2000" dirty="0" smtClean="0">
                <a:latin typeface="Times New Roman" panose="02020603050405020304" pitchFamily="18" charset="0"/>
                <a:cs typeface="Times New Roman" panose="02020603050405020304" pitchFamily="18" charset="0"/>
              </a:rPr>
              <a:t>рублей.</a:t>
            </a:r>
            <a:endParaRPr lang="ru-RU" sz="2000" dirty="0">
              <a:latin typeface="Times New Roman" panose="02020603050405020304" pitchFamily="18" charset="0"/>
              <a:cs typeface="Times New Roman" panose="02020603050405020304" pitchFamily="18" charset="0"/>
            </a:endParaRPr>
          </a:p>
          <a:p>
            <a:r>
              <a:rPr lang="ru-RU" sz="2000" b="1" dirty="0" smtClean="0">
                <a:latin typeface="Times New Roman" panose="02020603050405020304" pitchFamily="18" charset="0"/>
                <a:cs typeface="Times New Roman" panose="02020603050405020304" pitchFamily="18" charset="0"/>
              </a:rPr>
              <a:t>Нижний </a:t>
            </a:r>
            <a:r>
              <a:rPr lang="ru-RU" sz="2000" b="1" dirty="0">
                <a:latin typeface="Times New Roman" panose="02020603050405020304" pitchFamily="18" charset="0"/>
                <a:cs typeface="Times New Roman" panose="02020603050405020304" pitchFamily="18" charset="0"/>
              </a:rPr>
              <a:t>Тагил, вид из космоса</a:t>
            </a:r>
          </a:p>
          <a:p>
            <a:r>
              <a:rPr lang="ru-RU" sz="2000" dirty="0">
                <a:latin typeface="Times New Roman" panose="02020603050405020304" pitchFamily="18" charset="0"/>
                <a:cs typeface="Times New Roman" panose="02020603050405020304" pitchFamily="18" charset="0"/>
              </a:rPr>
              <a:t>Указом Президента Российской Федерации от 2 июля 2020 года городу было присвоено звание «Город трудовой доблести</a:t>
            </a:r>
            <a:r>
              <a:rPr lang="ru-RU" sz="2000" dirty="0" smtClean="0">
                <a:latin typeface="Times New Roman" panose="02020603050405020304" pitchFamily="18" charset="0"/>
                <a:cs typeface="Times New Roman" panose="02020603050405020304" pitchFamily="18" charset="0"/>
              </a:rPr>
              <a:t>».</a:t>
            </a:r>
          </a:p>
          <a:p>
            <a:r>
              <a:rPr lang="ru-RU" sz="2000" b="1" dirty="0">
                <a:latin typeface="Times New Roman" panose="02020603050405020304" pitchFamily="18" charset="0"/>
                <a:cs typeface="Times New Roman" panose="02020603050405020304" pitchFamily="18" charset="0"/>
              </a:rPr>
              <a:t>Этимология</a:t>
            </a:r>
          </a:p>
          <a:p>
            <a:r>
              <a:rPr lang="ru-RU" sz="2000" dirty="0">
                <a:latin typeface="Times New Roman" panose="02020603050405020304" pitchFamily="18" charset="0"/>
                <a:cs typeface="Times New Roman" panose="02020603050405020304" pitchFamily="18" charset="0"/>
              </a:rPr>
              <a:t>Название по расположению на реке Тагил (правый приток Туры); определение «нижний» указывало на наличие выше по течению реки Тагил другого завода. Этимология гидронима «Тагил» окончательно не установлена, по оценке Е. М. Поспелова, из ряда возможных наиболее предпочтительная происходит от древнетюркского </a:t>
            </a:r>
            <a:r>
              <a:rPr lang="ru-RU" sz="2000" dirty="0" err="1">
                <a:latin typeface="Times New Roman" panose="02020603050405020304" pitchFamily="18" charset="0"/>
                <a:cs typeface="Times New Roman" panose="02020603050405020304" pitchFamily="18" charset="0"/>
              </a:rPr>
              <a:t>тагыл</a:t>
            </a:r>
            <a:r>
              <a:rPr lang="ru-RU" sz="2000" dirty="0">
                <a:latin typeface="Times New Roman" panose="02020603050405020304" pitchFamily="18" charset="0"/>
                <a:cs typeface="Times New Roman" panose="02020603050405020304" pitchFamily="18" charset="0"/>
              </a:rPr>
              <a:t> — «горная местность</a:t>
            </a:r>
            <a:r>
              <a:rPr lang="ru-RU" sz="2000"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В </a:t>
            </a:r>
            <a:r>
              <a:rPr lang="ru-RU" sz="2000" dirty="0" err="1">
                <a:latin typeface="Times New Roman" panose="02020603050405020304" pitchFamily="18" charset="0"/>
                <a:cs typeface="Times New Roman" panose="02020603050405020304" pitchFamily="18" charset="0"/>
              </a:rPr>
              <a:t>южномансийском</a:t>
            </a:r>
            <a:r>
              <a:rPr lang="ru-RU" sz="2000" dirty="0">
                <a:latin typeface="Times New Roman" panose="02020603050405020304" pitchFamily="18" charset="0"/>
                <a:cs typeface="Times New Roman" panose="02020603050405020304" pitchFamily="18" charset="0"/>
              </a:rPr>
              <a:t> языке «</a:t>
            </a:r>
            <a:r>
              <a:rPr lang="ru-RU" sz="2000" dirty="0" err="1">
                <a:latin typeface="Times New Roman" panose="02020603050405020304" pitchFamily="18" charset="0"/>
                <a:cs typeface="Times New Roman" panose="02020603050405020304" pitchFamily="18" charset="0"/>
              </a:rPr>
              <a:t>тагил</a:t>
            </a:r>
            <a:r>
              <a:rPr lang="ru-RU" sz="2000" dirty="0">
                <a:latin typeface="Times New Roman" panose="02020603050405020304" pitchFamily="18" charset="0"/>
                <a:cs typeface="Times New Roman" panose="02020603050405020304" pitchFamily="18" charset="0"/>
              </a:rPr>
              <a:t>» означает «протока», «рукав реки», «приток</a:t>
            </a:r>
            <a:r>
              <a:rPr lang="ru-RU" sz="2000" dirty="0" smtClean="0">
                <a:latin typeface="Times New Roman" panose="02020603050405020304" pitchFamily="18" charset="0"/>
                <a:cs typeface="Times New Roman" panose="02020603050405020304" pitchFamily="18" charset="0"/>
              </a:rPr>
              <a:t>».</a:t>
            </a:r>
          </a:p>
          <a:p>
            <a:endParaRPr lang="ru-RU"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865811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463308"/>
          </a:xfrm>
          <a:prstGeom prst="rect">
            <a:avLst/>
          </a:prstGeom>
        </p:spPr>
        <p:txBody>
          <a:bodyPr wrap="square">
            <a:spAutoFit/>
          </a:bodyPr>
          <a:lstStyle/>
          <a:p>
            <a:r>
              <a:rPr lang="ru-RU" b="1" dirty="0">
                <a:latin typeface="Times New Roman" panose="02020603050405020304" pitchFamily="18" charset="0"/>
                <a:cs typeface="Times New Roman" panose="02020603050405020304" pitchFamily="18" charset="0"/>
              </a:rPr>
              <a:t>География</a:t>
            </a:r>
          </a:p>
          <a:p>
            <a:r>
              <a:rPr lang="ru-RU" dirty="0" smtClean="0">
                <a:latin typeface="Times New Roman" panose="02020603050405020304" pitchFamily="18" charset="0"/>
                <a:cs typeface="Times New Roman" panose="02020603050405020304" pitchFamily="18" charset="0"/>
              </a:rPr>
              <a:t>Вид </a:t>
            </a:r>
            <a:r>
              <a:rPr lang="ru-RU" dirty="0">
                <a:latin typeface="Times New Roman" panose="02020603050405020304" pitchFamily="18" charset="0"/>
                <a:cs typeface="Times New Roman" panose="02020603050405020304" pitchFamily="18" charset="0"/>
              </a:rPr>
              <a:t>на центр Нижнего Тагила с Лисьей горы</a:t>
            </a:r>
          </a:p>
          <a:p>
            <a:r>
              <a:rPr lang="ru-RU" dirty="0" smtClean="0">
                <a:latin typeface="Times New Roman" panose="02020603050405020304" pitchFamily="18" charset="0"/>
                <a:cs typeface="Times New Roman" panose="02020603050405020304" pitchFamily="18" charset="0"/>
              </a:rPr>
              <a:t>Гора </a:t>
            </a:r>
            <a:r>
              <a:rPr lang="ru-RU" dirty="0">
                <a:latin typeface="Times New Roman" panose="02020603050405020304" pitchFamily="18" charset="0"/>
                <a:cs typeface="Times New Roman" panose="02020603050405020304" pitchFamily="18" charset="0"/>
              </a:rPr>
              <a:t>Белая</a:t>
            </a:r>
          </a:p>
          <a:p>
            <a:r>
              <a:rPr lang="ru-RU" dirty="0">
                <a:latin typeface="Times New Roman" panose="02020603050405020304" pitchFamily="18" charset="0"/>
                <a:cs typeface="Times New Roman" panose="02020603050405020304" pitchFamily="18" charset="0"/>
              </a:rPr>
              <a:t>Город расположен на восточном склоне Уральских гор, в 20—25 км от условной границы Европы и Азии на высоте 200 м над уровнем моря. Западная граница города проходит по горному хребту Урала (Весёлые горы)[9].</a:t>
            </a:r>
          </a:p>
          <a:p>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Площадь города Нижний Тагил — 298,47 </a:t>
            </a:r>
            <a:r>
              <a:rPr lang="ru-RU" dirty="0" smtClean="0">
                <a:latin typeface="Times New Roman" panose="02020603050405020304" pitchFamily="18" charset="0"/>
                <a:cs typeface="Times New Roman" panose="02020603050405020304" pitchFamily="18" charset="0"/>
              </a:rPr>
              <a:t>км². </a:t>
            </a:r>
            <a:r>
              <a:rPr lang="ru-RU" dirty="0">
                <a:latin typeface="Times New Roman" panose="02020603050405020304" pitchFamily="18" charset="0"/>
                <a:cs typeface="Times New Roman" panose="02020603050405020304" pitchFamily="18" charset="0"/>
              </a:rPr>
              <a:t>Площадь городского округа (с 1 апреля 2008 года, после вхождения в его состав 22 посёлков, сёл и деревень, проголосовавших на референдуме за присоединение) составляет 4108 км²[10].</a:t>
            </a:r>
          </a:p>
          <a:p>
            <a:r>
              <a:rPr lang="ru-RU" dirty="0" smtClean="0">
                <a:latin typeface="Times New Roman" panose="02020603050405020304" pitchFamily="18" charset="0"/>
                <a:cs typeface="Times New Roman" panose="02020603050405020304" pitchFamily="18" charset="0"/>
              </a:rPr>
              <a:t>На </a:t>
            </a:r>
            <a:r>
              <a:rPr lang="ru-RU" dirty="0">
                <a:latin typeface="Times New Roman" panose="02020603050405020304" pitchFamily="18" charset="0"/>
                <a:cs typeface="Times New Roman" panose="02020603050405020304" pitchFamily="18" charset="0"/>
              </a:rPr>
              <a:t>западе от города проходит главный водораздел Уральского хребта с отдельными возвышенностями и горными кряжами, протянувшимися с севера на юг. Эта часть Главного Уральского хребта называется Весёлые горы. Средняя высота гор — 400—500 метров, и лишь некоторые вершины поднимаются выше 700 м — гора Белая (712 м), Старик-Камень (755 м), Широкая (746 м). Крутые обрывистые каменные вершины — «шиханы», увенчанные скалами — «останцами», создают неповторимый пейзаж Среднего Урала. Прямо в черте города расположены горы Медведь-Камень, Высокая с карьером — на северном склоне, Долгая с комплексом трамплинов — на восточном склоне, Голый Камень, </a:t>
            </a:r>
            <a:r>
              <a:rPr lang="ru-RU" dirty="0" err="1">
                <a:latin typeface="Times New Roman" panose="02020603050405020304" pitchFamily="18" charset="0"/>
                <a:cs typeface="Times New Roman" panose="02020603050405020304" pitchFamily="18" charset="0"/>
              </a:rPr>
              <a:t>Целовальникова</a:t>
            </a:r>
            <a:r>
              <a:rPr lang="ru-RU" dirty="0">
                <a:latin typeface="Times New Roman" panose="02020603050405020304" pitchFamily="18" charset="0"/>
                <a:cs typeface="Times New Roman" panose="02020603050405020304" pitchFamily="18" charset="0"/>
              </a:rPr>
              <a:t>, Палёная, Пихтовые горы, главный символ города — Лисья гора со сторожевой башней на вершине. К востоку от города рельеф постепенно выравнивается и переходит в Западно-Сибирскую низменность.</a:t>
            </a:r>
          </a:p>
          <a:p>
            <a:r>
              <a:rPr lang="ru-RU" dirty="0" smtClean="0">
                <a:latin typeface="Times New Roman" panose="02020603050405020304" pitchFamily="18" charset="0"/>
                <a:cs typeface="Times New Roman" panose="02020603050405020304" pitchFamily="18" charset="0"/>
              </a:rPr>
              <a:t>Гора </a:t>
            </a:r>
            <a:r>
              <a:rPr lang="ru-RU" dirty="0">
                <a:latin typeface="Times New Roman" panose="02020603050405020304" pitchFamily="18" charset="0"/>
                <a:cs typeface="Times New Roman" panose="02020603050405020304" pitchFamily="18" charset="0"/>
              </a:rPr>
              <a:t>Медведь-Камень</a:t>
            </a:r>
          </a:p>
          <a:p>
            <a:r>
              <a:rPr lang="ru-RU" dirty="0">
                <a:latin typeface="Times New Roman" panose="02020603050405020304" pitchFamily="18" charset="0"/>
                <a:cs typeface="Times New Roman" panose="02020603050405020304" pitchFamily="18" charset="0"/>
              </a:rPr>
              <a:t>Главная река — Тагил с многочисленными притоками — впадает в реку Туру Обь-Иртышского бассейна. Нижнетагильский пруд протянулся на 16 км, наибольшая ширина 1,5 км, глубина — до 12 метров. Вторая большая река Нижнего Тагила — Выя. В городской черте она запружена и образует Нижне-</a:t>
            </a:r>
            <a:r>
              <a:rPr lang="ru-RU" dirty="0" err="1">
                <a:latin typeface="Times New Roman" panose="02020603050405020304" pitchFamily="18" charset="0"/>
                <a:cs typeface="Times New Roman" panose="02020603050405020304" pitchFamily="18" charset="0"/>
              </a:rPr>
              <a:t>Выйский</a:t>
            </a:r>
            <a:r>
              <a:rPr lang="ru-RU" dirty="0">
                <a:latin typeface="Times New Roman" panose="02020603050405020304" pitchFamily="18" charset="0"/>
                <a:cs typeface="Times New Roman" panose="02020603050405020304" pitchFamily="18" charset="0"/>
              </a:rPr>
              <a:t> пруд. В пределах города в районе </a:t>
            </a:r>
            <a:r>
              <a:rPr lang="ru-RU" dirty="0" err="1">
                <a:latin typeface="Times New Roman" panose="02020603050405020304" pitchFamily="18" charset="0"/>
                <a:cs typeface="Times New Roman" panose="02020603050405020304" pitchFamily="18" charset="0"/>
              </a:rPr>
              <a:t>Лебяжки</a:t>
            </a:r>
            <a:r>
              <a:rPr lang="ru-RU" dirty="0">
                <a:latin typeface="Times New Roman" panose="02020603050405020304" pitchFamily="18" charset="0"/>
                <a:cs typeface="Times New Roman" panose="02020603050405020304" pitchFamily="18" charset="0"/>
              </a:rPr>
              <a:t> Выя впадает в Тагил.</a:t>
            </a:r>
          </a:p>
          <a:p>
            <a:r>
              <a:rPr lang="ru-RU" dirty="0" smtClean="0">
                <a:latin typeface="Times New Roman" panose="02020603050405020304" pitchFamily="18" charset="0"/>
                <a:cs typeface="Times New Roman" panose="02020603050405020304" pitchFamily="18" charset="0"/>
              </a:rPr>
              <a:t>Помимо </a:t>
            </a:r>
            <a:r>
              <a:rPr lang="ru-RU" dirty="0">
                <a:latin typeface="Times New Roman" panose="02020603050405020304" pitchFamily="18" charset="0"/>
                <a:cs typeface="Times New Roman" panose="02020603050405020304" pitchFamily="18" charset="0"/>
              </a:rPr>
              <a:t>Тагила и Выи, в черте города протекает 13 рек и речек: </a:t>
            </a:r>
            <a:r>
              <a:rPr lang="ru-RU" dirty="0" err="1">
                <a:latin typeface="Times New Roman" panose="02020603050405020304" pitchFamily="18" charset="0"/>
                <a:cs typeface="Times New Roman" panose="02020603050405020304" pitchFamily="18" charset="0"/>
              </a:rPr>
              <a:t>Баранча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Руш</a:t>
            </a:r>
            <a:r>
              <a:rPr lang="ru-RU" dirty="0">
                <a:latin typeface="Times New Roman" panose="02020603050405020304" pitchFamily="18" charset="0"/>
                <a:cs typeface="Times New Roman" panose="02020603050405020304" pitchFamily="18" charset="0"/>
              </a:rPr>
              <a:t>, Большая Кушва, Малая Кушва, </a:t>
            </a:r>
            <a:r>
              <a:rPr lang="ru-RU" dirty="0" err="1">
                <a:latin typeface="Times New Roman" panose="02020603050405020304" pitchFamily="18" charset="0"/>
                <a:cs typeface="Times New Roman" panose="02020603050405020304" pitchFamily="18" charset="0"/>
              </a:rPr>
              <a:t>Леба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Ватиха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Лебяжка</a:t>
            </a:r>
            <a:r>
              <a:rPr lang="ru-RU" dirty="0">
                <a:latin typeface="Times New Roman" panose="02020603050405020304" pitchFamily="18" charset="0"/>
                <a:cs typeface="Times New Roman" panose="02020603050405020304" pitchFamily="18" charset="0"/>
              </a:rPr>
              <a:t>, Вязовка, Ежовая, </a:t>
            </a:r>
            <a:r>
              <a:rPr lang="ru-RU" dirty="0" err="1">
                <a:latin typeface="Times New Roman" panose="02020603050405020304" pitchFamily="18" charset="0"/>
                <a:cs typeface="Times New Roman" panose="02020603050405020304" pitchFamily="18" charset="0"/>
              </a:rPr>
              <a:t>Гальянка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Рудянка</a:t>
            </a:r>
            <a:r>
              <a:rPr lang="ru-RU" dirty="0">
                <a:latin typeface="Times New Roman" panose="02020603050405020304" pitchFamily="18" charset="0"/>
                <a:cs typeface="Times New Roman" panose="02020603050405020304" pitchFamily="18" charset="0"/>
              </a:rPr>
              <a:t>, Черемшанка, Приказчица, Ольховка, Чёрная </a:t>
            </a:r>
            <a:r>
              <a:rPr lang="ru-RU" dirty="0" err="1">
                <a:latin typeface="Times New Roman" panose="02020603050405020304" pitchFamily="18" charset="0"/>
                <a:cs typeface="Times New Roman" panose="02020603050405020304" pitchFamily="18" charset="0"/>
              </a:rPr>
              <a:t>Катабка</a:t>
            </a:r>
            <a:r>
              <a:rPr lang="ru-RU"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xmlns="" val="15352464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632585"/>
          </a:xfrm>
          <a:prstGeom prst="rect">
            <a:avLst/>
          </a:prstGeom>
        </p:spPr>
        <p:txBody>
          <a:bodyPr wrap="square">
            <a:spAutoFit/>
          </a:bodyPr>
          <a:lstStyle/>
          <a:p>
            <a:r>
              <a:rPr lang="ru-RU" sz="1700" dirty="0">
                <a:latin typeface="Times New Roman" panose="02020603050405020304" pitchFamily="18" charset="0"/>
                <a:cs typeface="Times New Roman" panose="02020603050405020304" pitchFamily="18" charset="0"/>
              </a:rPr>
              <a:t>В 1696 году в районе горы Высокой, а в 1702 году по берегам реки Выи сыном боярским Михаилом </a:t>
            </a:r>
            <a:r>
              <a:rPr lang="ru-RU" sz="1700" dirty="0" err="1">
                <a:latin typeface="Times New Roman" panose="02020603050405020304" pitchFamily="18" charset="0"/>
                <a:cs typeface="Times New Roman" panose="02020603050405020304" pitchFamily="18" charset="0"/>
              </a:rPr>
              <a:t>Бибиковым</a:t>
            </a:r>
            <a:r>
              <a:rPr lang="ru-RU" sz="1700" dirty="0">
                <a:latin typeface="Times New Roman" panose="02020603050405020304" pitchFamily="18" charset="0"/>
                <a:cs typeface="Times New Roman" panose="02020603050405020304" pitchFamily="18" charset="0"/>
              </a:rPr>
              <a:t> была найдена медная руда. 1696 год считается началом истории города. В 1714 году о приисках было доложено тогдашнему владельцу Уральских заводов </a:t>
            </a:r>
            <a:r>
              <a:rPr lang="ru-RU" sz="1700" dirty="0" err="1">
                <a:latin typeface="Times New Roman" panose="02020603050405020304" pitchFamily="18" charset="0"/>
                <a:cs typeface="Times New Roman" panose="02020603050405020304" pitchFamily="18" charset="0"/>
              </a:rPr>
              <a:t>Акинфию</a:t>
            </a:r>
            <a:r>
              <a:rPr lang="ru-RU" sz="1700" dirty="0">
                <a:latin typeface="Times New Roman" panose="02020603050405020304" pitchFamily="18" charset="0"/>
                <a:cs typeface="Times New Roman" panose="02020603050405020304" pitchFamily="18" charset="0"/>
              </a:rPr>
              <a:t> Демидову, вскоре после этого по указу царя Петра I им были основаны </a:t>
            </a:r>
            <a:r>
              <a:rPr lang="ru-RU" sz="1700" dirty="0" err="1">
                <a:latin typeface="Times New Roman" panose="02020603050405020304" pitchFamily="18" charset="0"/>
                <a:cs typeface="Times New Roman" panose="02020603050405020304" pitchFamily="18" charset="0"/>
              </a:rPr>
              <a:t>Тагильский</a:t>
            </a:r>
            <a:r>
              <a:rPr lang="ru-RU" sz="1700" dirty="0">
                <a:latin typeface="Times New Roman" panose="02020603050405020304" pitchFamily="18" charset="0"/>
                <a:cs typeface="Times New Roman" panose="02020603050405020304" pitchFamily="18" charset="0"/>
              </a:rPr>
              <a:t> и </a:t>
            </a:r>
            <a:r>
              <a:rPr lang="ru-RU" sz="1700" dirty="0" err="1">
                <a:latin typeface="Times New Roman" panose="02020603050405020304" pitchFamily="18" charset="0"/>
                <a:cs typeface="Times New Roman" panose="02020603050405020304" pitchFamily="18" charset="0"/>
              </a:rPr>
              <a:t>Выйский</a:t>
            </a:r>
            <a:r>
              <a:rPr lang="ru-RU" sz="1700" dirty="0">
                <a:latin typeface="Times New Roman" panose="02020603050405020304" pitchFamily="18" charset="0"/>
                <a:cs typeface="Times New Roman" panose="02020603050405020304" pitchFamily="18" charset="0"/>
              </a:rPr>
              <a:t> железоделательные заводы, и на Урале началось производство чугуна, железа и меди. Руду брали на Высокогорском, </a:t>
            </a:r>
            <a:r>
              <a:rPr lang="ru-RU" sz="1700" dirty="0" err="1">
                <a:latin typeface="Times New Roman" panose="02020603050405020304" pitchFamily="18" charset="0"/>
                <a:cs typeface="Times New Roman" panose="02020603050405020304" pitchFamily="18" charset="0"/>
              </a:rPr>
              <a:t>Лебяжинском</a:t>
            </a:r>
            <a:r>
              <a:rPr lang="ru-RU" sz="1700" dirty="0">
                <a:latin typeface="Times New Roman" panose="02020603050405020304" pitchFamily="18" charset="0"/>
                <a:cs typeface="Times New Roman" panose="02020603050405020304" pitchFamily="18" charset="0"/>
              </a:rPr>
              <a:t> и Ивановском железных рудниках. В 1737 году медная руда была обнаружена и по берегам реки </a:t>
            </a:r>
            <a:r>
              <a:rPr lang="ru-RU" sz="1700" dirty="0" err="1">
                <a:latin typeface="Times New Roman" panose="02020603050405020304" pitchFamily="18" charset="0"/>
                <a:cs typeface="Times New Roman" panose="02020603050405020304" pitchFamily="18" charset="0"/>
              </a:rPr>
              <a:t>Лебяжки</a:t>
            </a:r>
            <a:r>
              <a:rPr lang="ru-RU" sz="1700" dirty="0">
                <a:latin typeface="Times New Roman" panose="02020603050405020304" pitchFamily="18" charset="0"/>
                <a:cs typeface="Times New Roman" panose="02020603050405020304" pitchFamily="18" charset="0"/>
              </a:rPr>
              <a:t>.</a:t>
            </a:r>
          </a:p>
          <a:p>
            <a:r>
              <a:rPr lang="ru-RU" sz="1700" dirty="0" smtClean="0">
                <a:latin typeface="Times New Roman" panose="02020603050405020304" pitchFamily="18" charset="0"/>
                <a:cs typeface="Times New Roman" panose="02020603050405020304" pitchFamily="18" charset="0"/>
              </a:rPr>
              <a:t>8 </a:t>
            </a:r>
            <a:r>
              <a:rPr lang="ru-RU" sz="1700" dirty="0">
                <a:latin typeface="Times New Roman" panose="02020603050405020304" pitchFamily="18" charset="0"/>
                <a:cs typeface="Times New Roman" panose="02020603050405020304" pitchFamily="18" charset="0"/>
              </a:rPr>
              <a:t>(19) октября 1722 год считается датой основания Нижнего Тагила, когда на </a:t>
            </a:r>
            <a:r>
              <a:rPr lang="ru-RU" sz="1700" dirty="0" err="1">
                <a:latin typeface="Times New Roman" panose="02020603050405020304" pitchFamily="18" charset="0"/>
                <a:cs typeface="Times New Roman" panose="02020603050405020304" pitchFamily="18" charset="0"/>
              </a:rPr>
              <a:t>Выйском</a:t>
            </a:r>
            <a:r>
              <a:rPr lang="ru-RU" sz="1700" dirty="0">
                <a:latin typeface="Times New Roman" panose="02020603050405020304" pitchFamily="18" charset="0"/>
                <a:cs typeface="Times New Roman" panose="02020603050405020304" pitchFamily="18" charset="0"/>
              </a:rPr>
              <a:t> заводе была получена первая продукция — чугун. Основан династией Демидовых, которым до революции и принадлежали </a:t>
            </a:r>
            <a:r>
              <a:rPr lang="ru-RU" sz="1700" dirty="0" err="1">
                <a:latin typeface="Times New Roman" panose="02020603050405020304" pitchFamily="18" charset="0"/>
                <a:cs typeface="Times New Roman" panose="02020603050405020304" pitchFamily="18" charset="0"/>
              </a:rPr>
              <a:t>Тагильские</a:t>
            </a:r>
            <a:r>
              <a:rPr lang="ru-RU" sz="1700" dirty="0">
                <a:latin typeface="Times New Roman" panose="02020603050405020304" pitchFamily="18" charset="0"/>
                <a:cs typeface="Times New Roman" panose="02020603050405020304" pitchFamily="18" charset="0"/>
              </a:rPr>
              <a:t> заводы: «Верхне-</a:t>
            </a:r>
            <a:r>
              <a:rPr lang="ru-RU" sz="1700" dirty="0" err="1">
                <a:latin typeface="Times New Roman" panose="02020603050405020304" pitchFamily="18" charset="0"/>
                <a:cs typeface="Times New Roman" panose="02020603050405020304" pitchFamily="18" charset="0"/>
              </a:rPr>
              <a:t>Выйский</a:t>
            </a:r>
            <a:r>
              <a:rPr lang="ru-RU" sz="1700" dirty="0">
                <a:latin typeface="Times New Roman" panose="02020603050405020304" pitchFamily="18" charset="0"/>
                <a:cs typeface="Times New Roman" panose="02020603050405020304" pitchFamily="18" charset="0"/>
              </a:rPr>
              <a:t>» и «</a:t>
            </a:r>
            <a:r>
              <a:rPr lang="ru-RU" sz="1700" dirty="0" err="1">
                <a:latin typeface="Times New Roman" panose="02020603050405020304" pitchFamily="18" charset="0"/>
                <a:cs typeface="Times New Roman" panose="02020603050405020304" pitchFamily="18" charset="0"/>
              </a:rPr>
              <a:t>Тагильский</a:t>
            </a:r>
            <a:r>
              <a:rPr lang="ru-RU" sz="1700" dirty="0">
                <a:latin typeface="Times New Roman" panose="02020603050405020304" pitchFamily="18" charset="0"/>
                <a:cs typeface="Times New Roman" panose="02020603050405020304" pitchFamily="18" charset="0"/>
              </a:rPr>
              <a:t>». Через 3 года, 25 декабря 1725 года, выдал первый чугун Нижнетагильский железоделательный завод. В это время мировую известность получает продукция </a:t>
            </a:r>
            <a:r>
              <a:rPr lang="ru-RU" sz="1700" dirty="0" err="1">
                <a:latin typeface="Times New Roman" panose="02020603050405020304" pitchFamily="18" charset="0"/>
                <a:cs typeface="Times New Roman" panose="02020603050405020304" pitchFamily="18" charset="0"/>
              </a:rPr>
              <a:t>тагильских</a:t>
            </a:r>
            <a:r>
              <a:rPr lang="ru-RU" sz="1700" dirty="0">
                <a:latin typeface="Times New Roman" panose="02020603050405020304" pitchFamily="18" charset="0"/>
                <a:cs typeface="Times New Roman" panose="02020603050405020304" pitchFamily="18" charset="0"/>
              </a:rPr>
              <a:t> железоделательных и медеплавильных заводов, известная под товарным знаком «Старый соболь». Легенда об использовании </a:t>
            </a:r>
            <a:r>
              <a:rPr lang="ru-RU" sz="1700" dirty="0" err="1">
                <a:latin typeface="Times New Roman" panose="02020603050405020304" pitchFamily="18" charset="0"/>
                <a:cs typeface="Times New Roman" panose="02020603050405020304" pitchFamily="18" charset="0"/>
              </a:rPr>
              <a:t>тагильской</a:t>
            </a:r>
            <a:r>
              <a:rPr lang="ru-RU" sz="1700" dirty="0">
                <a:latin typeface="Times New Roman" panose="02020603050405020304" pitchFamily="18" charset="0"/>
                <a:cs typeface="Times New Roman" panose="02020603050405020304" pitchFamily="18" charset="0"/>
              </a:rPr>
              <a:t> меди при создании статуи Свободы пока не находит документального </a:t>
            </a:r>
            <a:r>
              <a:rPr lang="ru-RU" sz="1700" dirty="0" smtClean="0">
                <a:latin typeface="Times New Roman" panose="02020603050405020304" pitchFamily="18" charset="0"/>
                <a:cs typeface="Times New Roman" panose="02020603050405020304" pitchFamily="18" charset="0"/>
              </a:rPr>
              <a:t>подтверждения.</a:t>
            </a:r>
            <a:endParaRPr lang="ru-RU" sz="1700" dirty="0">
              <a:latin typeface="Times New Roman" panose="02020603050405020304" pitchFamily="18" charset="0"/>
              <a:cs typeface="Times New Roman" panose="02020603050405020304" pitchFamily="18" charset="0"/>
            </a:endParaRPr>
          </a:p>
          <a:p>
            <a:r>
              <a:rPr lang="ru-RU" sz="1700" dirty="0" smtClean="0">
                <a:latin typeface="Times New Roman" panose="02020603050405020304" pitchFamily="18" charset="0"/>
                <a:cs typeface="Times New Roman" panose="02020603050405020304" pitchFamily="18" charset="0"/>
              </a:rPr>
              <a:t>Также </a:t>
            </a:r>
            <a:r>
              <a:rPr lang="ru-RU" sz="1700" dirty="0">
                <a:latin typeface="Times New Roman" panose="02020603050405020304" pitchFamily="18" charset="0"/>
                <a:cs typeface="Times New Roman" panose="02020603050405020304" pitchFamily="18" charset="0"/>
              </a:rPr>
              <a:t>Нижний Тагил широко известен в России своим народным промыслом </a:t>
            </a:r>
            <a:r>
              <a:rPr lang="ru-RU" sz="1700" dirty="0" err="1">
                <a:latin typeface="Times New Roman" panose="02020603050405020304" pitchFamily="18" charset="0"/>
                <a:cs typeface="Times New Roman" panose="02020603050405020304" pitchFamily="18" charset="0"/>
              </a:rPr>
              <a:t>тагильской</a:t>
            </a:r>
            <a:r>
              <a:rPr lang="ru-RU" sz="1700" dirty="0">
                <a:latin typeface="Times New Roman" panose="02020603050405020304" pitchFamily="18" charset="0"/>
                <a:cs typeface="Times New Roman" panose="02020603050405020304" pitchFamily="18" charset="0"/>
              </a:rPr>
              <a:t> росписи жестяных подносов. В 1833 году в Нижнем Тагиле крепостными изобретателями отцом и сыном Черепановыми (Ефим Алексеевич и Мирон Ефимович) были построены первые в России паровозы. Согласно легенде в 1800 году крепостной слесарь Ефим Артамонов сделал первый в мире велосипед с педалями и рулевым управлением.</a:t>
            </a:r>
          </a:p>
          <a:p>
            <a:r>
              <a:rPr lang="ru-RU" sz="1700" dirty="0" smtClean="0">
                <a:latin typeface="Times New Roman" panose="02020603050405020304" pitchFamily="18" charset="0"/>
                <a:cs typeface="Times New Roman" panose="02020603050405020304" pitchFamily="18" charset="0"/>
              </a:rPr>
              <a:t>В </a:t>
            </a:r>
            <a:r>
              <a:rPr lang="ru-RU" sz="1700" dirty="0">
                <a:latin typeface="Times New Roman" panose="02020603050405020304" pitchFamily="18" charset="0"/>
                <a:cs typeface="Times New Roman" panose="02020603050405020304" pitchFamily="18" charset="0"/>
              </a:rPr>
              <a:t>1807 году был образован Нижнетагильский горнозаводской округ. В него вошли заводы и рудники </a:t>
            </a:r>
            <a:r>
              <a:rPr lang="ru-RU" sz="1700" dirty="0" smtClean="0">
                <a:latin typeface="Times New Roman" panose="02020603050405020304" pitchFamily="18" charset="0"/>
                <a:cs typeface="Times New Roman" panose="02020603050405020304" pitchFamily="18" charset="0"/>
              </a:rPr>
              <a:t>Демидовых. </a:t>
            </a:r>
            <a:r>
              <a:rPr lang="ru-RU" sz="1700" dirty="0">
                <a:latin typeface="Times New Roman" panose="02020603050405020304" pitchFamily="18" charset="0"/>
                <a:cs typeface="Times New Roman" panose="02020603050405020304" pitchFamily="18" charset="0"/>
              </a:rPr>
              <a:t>В середине XIX века существенный вклад в развитие архитектуры Нижнего Тагила внесли архитекторы А. П. Чеботарёв, К. А. Луценко и А. З. </a:t>
            </a:r>
            <a:r>
              <a:rPr lang="ru-RU" sz="1700" dirty="0" smtClean="0">
                <a:latin typeface="Times New Roman" panose="02020603050405020304" pitchFamily="18" charset="0"/>
                <a:cs typeface="Times New Roman" panose="02020603050405020304" pitchFamily="18" charset="0"/>
              </a:rPr>
              <a:t>Комаров.</a:t>
            </a:r>
            <a:endParaRPr lang="ru-RU" sz="1700" dirty="0">
              <a:latin typeface="Times New Roman" panose="02020603050405020304" pitchFamily="18" charset="0"/>
              <a:cs typeface="Times New Roman" panose="02020603050405020304" pitchFamily="18" charset="0"/>
            </a:endParaRPr>
          </a:p>
          <a:p>
            <a:r>
              <a:rPr lang="ru-RU" sz="1700" dirty="0" smtClean="0">
                <a:latin typeface="Times New Roman" panose="02020603050405020304" pitchFamily="18" charset="0"/>
                <a:cs typeface="Times New Roman" panose="02020603050405020304" pitchFamily="18" charset="0"/>
              </a:rPr>
              <a:t>В </a:t>
            </a:r>
            <a:r>
              <a:rPr lang="ru-RU" sz="1700" dirty="0">
                <a:latin typeface="Times New Roman" panose="02020603050405020304" pitchFamily="18" charset="0"/>
                <a:cs typeface="Times New Roman" panose="02020603050405020304" pitchFamily="18" charset="0"/>
              </a:rPr>
              <a:t>1918 году в Нижнем Тагиле в ходе Гражданской войны прошли крупные бои. Они были очень ожесточёнными и продолжались с 9 сентября по 22 октября 1918 года. В них участвовали 10 тысяч солдат Красной Армии и шесть тысяч Белой Гвардии, на стороне которых выступали также и части чехословацкого легиона. Установлено, что всего в сражениях за Нижний Тагил погибло около 400 чехословацких легионеров. В ноябре 2009 года, в Нижнем Тагиле открылся памятник павшим там чехословацким легионерам. На памятнике 67 имён воинов, которые удалось </a:t>
            </a:r>
            <a:r>
              <a:rPr lang="ru-RU" sz="1700" dirty="0" smtClean="0">
                <a:latin typeface="Times New Roman" panose="02020603050405020304" pitchFamily="18" charset="0"/>
                <a:cs typeface="Times New Roman" panose="02020603050405020304" pitchFamily="18" charset="0"/>
              </a:rPr>
              <a:t>установить.</a:t>
            </a:r>
            <a:endParaRPr lang="ru-RU" sz="1700" dirty="0">
              <a:latin typeface="Times New Roman" panose="02020603050405020304" pitchFamily="18" charset="0"/>
              <a:cs typeface="Times New Roman" panose="02020603050405020304" pitchFamily="18" charset="0"/>
            </a:endParaRPr>
          </a:p>
          <a:p>
            <a:r>
              <a:rPr lang="ru-RU" sz="1700" dirty="0" smtClean="0">
                <a:latin typeface="Times New Roman" panose="02020603050405020304" pitchFamily="18" charset="0"/>
                <a:cs typeface="Times New Roman" panose="02020603050405020304" pitchFamily="18" charset="0"/>
              </a:rPr>
              <a:t>Статус </a:t>
            </a:r>
            <a:r>
              <a:rPr lang="ru-RU" sz="1700" dirty="0">
                <a:latin typeface="Times New Roman" panose="02020603050405020304" pitchFamily="18" charset="0"/>
                <a:cs typeface="Times New Roman" panose="02020603050405020304" pitchFamily="18" charset="0"/>
              </a:rPr>
              <a:t>города Нижний Тагил получил 20 августа 1919 года постановлением Екатеринбургского военно-революционного </a:t>
            </a:r>
            <a:r>
              <a:rPr lang="ru-RU" sz="1700" dirty="0" smtClean="0">
                <a:latin typeface="Times New Roman" panose="02020603050405020304" pitchFamily="18" charset="0"/>
                <a:cs typeface="Times New Roman" panose="02020603050405020304" pitchFamily="18" charset="0"/>
              </a:rPr>
              <a:t>комитета.</a:t>
            </a:r>
            <a:endParaRPr lang="ru-RU" sz="17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11193276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787662"/>
          </a:xfrm>
          <a:prstGeom prst="rect">
            <a:avLst/>
          </a:prstGeom>
        </p:spPr>
      </p:pic>
    </p:spTree>
    <p:extLst>
      <p:ext uri="{BB962C8B-B14F-4D97-AF65-F5344CB8AC3E}">
        <p14:creationId xmlns:p14="http://schemas.microsoft.com/office/powerpoint/2010/main" xmlns="" val="426811079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54" cy="6858277"/>
          </a:xfrm>
          <a:prstGeom prst="rect">
            <a:avLst/>
          </a:prstGeom>
        </p:spPr>
      </p:pic>
      <p:sp>
        <p:nvSpPr>
          <p:cNvPr id="3" name="Прямоугольник 2"/>
          <p:cNvSpPr/>
          <p:nvPr/>
        </p:nvSpPr>
        <p:spPr>
          <a:xfrm>
            <a:off x="0" y="-120658"/>
            <a:ext cx="12288429" cy="707886"/>
          </a:xfrm>
          <a:prstGeom prst="rect">
            <a:avLst/>
          </a:prstGeom>
        </p:spPr>
        <p:txBody>
          <a:bodyPr wrap="none">
            <a:spAutoFit/>
          </a:bodyPr>
          <a:lstStyle/>
          <a:p>
            <a:r>
              <a:rPr lang="ru-RU" sz="4000" b="1" dirty="0">
                <a:solidFill>
                  <a:schemeClr val="bg1"/>
                </a:solidFill>
                <a:latin typeface="Times New Roman" panose="02020603050405020304" pitchFamily="18" charset="0"/>
                <a:cs typeface="Times New Roman" panose="02020603050405020304" pitchFamily="18" charset="0"/>
              </a:rPr>
              <a:t>Нижнетагильский музей изобразительных искусств</a:t>
            </a:r>
          </a:p>
        </p:txBody>
      </p:sp>
    </p:spTree>
    <p:extLst>
      <p:ext uri="{BB962C8B-B14F-4D97-AF65-F5344CB8AC3E}">
        <p14:creationId xmlns:p14="http://schemas.microsoft.com/office/powerpoint/2010/main" xmlns="" val="20192717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786473"/>
          </a:xfrm>
          <a:prstGeom prst="rect">
            <a:avLst/>
          </a:prstGeom>
        </p:spPr>
        <p:txBody>
          <a:bodyPr wrap="square">
            <a:spAutoFit/>
          </a:bodyPr>
          <a:lstStyle/>
          <a:p>
            <a:r>
              <a:rPr lang="ru-RU" sz="1500" b="1" dirty="0">
                <a:latin typeface="Times New Roman" panose="02020603050405020304" pitchFamily="18" charset="0"/>
                <a:cs typeface="Times New Roman" panose="02020603050405020304" pitchFamily="18" charset="0"/>
              </a:rPr>
              <a:t>Экспозиция</a:t>
            </a:r>
          </a:p>
          <a:p>
            <a:r>
              <a:rPr lang="ru-RU" sz="1500" dirty="0">
                <a:latin typeface="Times New Roman" panose="02020603050405020304" pitchFamily="18" charset="0"/>
                <a:cs typeface="Times New Roman" panose="02020603050405020304" pitchFamily="18" charset="0"/>
              </a:rPr>
              <a:t>Сегодня собрание музея составляет почти 10 000 произведений русского и западно-европейского искусства XVI — начала XXI веков. Среди них подлинные произведения иконописи, живописные работы великих русских художников. Русское искусство XVIII—XIX вв.. Представлено произведениями В. </a:t>
            </a:r>
            <a:r>
              <a:rPr lang="ru-RU" sz="1500" dirty="0" err="1">
                <a:latin typeface="Times New Roman" panose="02020603050405020304" pitchFamily="18" charset="0"/>
                <a:cs typeface="Times New Roman" panose="02020603050405020304" pitchFamily="18" charset="0"/>
              </a:rPr>
              <a:t>Боровиковского</a:t>
            </a:r>
            <a:r>
              <a:rPr lang="ru-RU" sz="1500" dirty="0">
                <a:latin typeface="Times New Roman" panose="02020603050405020304" pitchFamily="18" charset="0"/>
                <a:cs typeface="Times New Roman" panose="02020603050405020304" pitchFamily="18" charset="0"/>
              </a:rPr>
              <a:t>, В. Тропинина, работами передвижников И. Крамского, И. Шишкина, А. </a:t>
            </a:r>
            <a:r>
              <a:rPr lang="ru-RU" sz="1500" dirty="0" err="1">
                <a:latin typeface="Times New Roman" panose="02020603050405020304" pitchFamily="18" charset="0"/>
                <a:cs typeface="Times New Roman" panose="02020603050405020304" pitchFamily="18" charset="0"/>
              </a:rPr>
              <a:t>Саврасова</a:t>
            </a:r>
            <a:r>
              <a:rPr lang="ru-RU" sz="1500" dirty="0">
                <a:latin typeface="Times New Roman" panose="02020603050405020304" pitchFamily="18" charset="0"/>
                <a:cs typeface="Times New Roman" panose="02020603050405020304" pitchFamily="18" charset="0"/>
              </a:rPr>
              <a:t>, К. Маковского, И. Левитана, И. Репина, В. Верещагина, А. Рябушкина, В. Поленова и других, представителями академии В. </a:t>
            </a:r>
            <a:r>
              <a:rPr lang="ru-RU" sz="1500" dirty="0" err="1">
                <a:latin typeface="Times New Roman" panose="02020603050405020304" pitchFamily="18" charset="0"/>
                <a:cs typeface="Times New Roman" panose="02020603050405020304" pitchFamily="18" charset="0"/>
              </a:rPr>
              <a:t>Раева</a:t>
            </a:r>
            <a:r>
              <a:rPr lang="ru-RU" sz="1500" dirty="0">
                <a:latin typeface="Times New Roman" panose="02020603050405020304" pitchFamily="18" charset="0"/>
                <a:cs typeface="Times New Roman" panose="02020603050405020304" pitchFamily="18" charset="0"/>
              </a:rPr>
              <a:t>, Б. </a:t>
            </a:r>
            <a:r>
              <a:rPr lang="ru-RU" sz="1500" dirty="0" err="1">
                <a:latin typeface="Times New Roman" panose="02020603050405020304" pitchFamily="18" charset="0"/>
                <a:cs typeface="Times New Roman" panose="02020603050405020304" pitchFamily="18" charset="0"/>
              </a:rPr>
              <a:t>Виллевальде</a:t>
            </a:r>
            <a:r>
              <a:rPr lang="ru-RU" sz="1500" dirty="0">
                <a:latin typeface="Times New Roman" panose="02020603050405020304" pitchFamily="18" charset="0"/>
                <a:cs typeface="Times New Roman" panose="02020603050405020304" pitchFamily="18" charset="0"/>
              </a:rPr>
              <a:t>, И. Айвазовского, рубеж XIX—XX веков — картинами К. Коровина, Б. </a:t>
            </a:r>
            <a:r>
              <a:rPr lang="ru-RU" sz="1500" dirty="0" err="1">
                <a:latin typeface="Times New Roman" panose="02020603050405020304" pitchFamily="18" charset="0"/>
                <a:cs typeface="Times New Roman" panose="02020603050405020304" pitchFamily="18" charset="0"/>
              </a:rPr>
              <a:t>Кустодиева</a:t>
            </a:r>
            <a:r>
              <a:rPr lang="ru-RU" sz="1500" dirty="0">
                <a:latin typeface="Times New Roman" panose="02020603050405020304" pitchFamily="18" charset="0"/>
                <a:cs typeface="Times New Roman" panose="02020603050405020304" pitchFamily="18" charset="0"/>
              </a:rPr>
              <a:t>, З. Серебряковой, Е. Лансере и других мастеров, чьи имена известны многим с детства. Неизменный интерес у зрителей вызывает и произведение В. </a:t>
            </a:r>
            <a:r>
              <a:rPr lang="ru-RU" sz="1500" dirty="0" err="1">
                <a:latin typeface="Times New Roman" panose="02020603050405020304" pitchFamily="18" charset="0"/>
                <a:cs typeface="Times New Roman" panose="02020603050405020304" pitchFamily="18" charset="0"/>
              </a:rPr>
              <a:t>Худоярова</a:t>
            </a:r>
            <a:r>
              <a:rPr lang="ru-RU" sz="1500" dirty="0">
                <a:latin typeface="Times New Roman" panose="02020603050405020304" pitchFamily="18" charset="0"/>
                <a:cs typeface="Times New Roman" panose="02020603050405020304" pitchFamily="18" charset="0"/>
              </a:rPr>
              <a:t>, представителя знаменитой фамилии </a:t>
            </a:r>
            <a:r>
              <a:rPr lang="ru-RU" sz="1500" dirty="0" err="1">
                <a:latin typeface="Times New Roman" panose="02020603050405020304" pitchFamily="18" charset="0"/>
                <a:cs typeface="Times New Roman" panose="02020603050405020304" pitchFamily="18" charset="0"/>
              </a:rPr>
              <a:t>тагильских</a:t>
            </a:r>
            <a:r>
              <a:rPr lang="ru-RU" sz="1500" dirty="0">
                <a:latin typeface="Times New Roman" panose="02020603050405020304" pitchFamily="18" charset="0"/>
                <a:cs typeface="Times New Roman" panose="02020603050405020304" pitchFamily="18" charset="0"/>
              </a:rPr>
              <a:t> художников. Русский авангард 1910—1930-х годов, который давно завоевал международное признание, представлен в коллекции музея работами А. </a:t>
            </a:r>
            <a:r>
              <a:rPr lang="ru-RU" sz="1500" dirty="0" err="1">
                <a:latin typeface="Times New Roman" panose="02020603050405020304" pitchFamily="18" charset="0"/>
                <a:cs typeface="Times New Roman" panose="02020603050405020304" pitchFamily="18" charset="0"/>
              </a:rPr>
              <a:t>Лентулова</a:t>
            </a:r>
            <a:r>
              <a:rPr lang="ru-RU" sz="1500" dirty="0">
                <a:latin typeface="Times New Roman" panose="02020603050405020304" pitchFamily="18" charset="0"/>
                <a:cs typeface="Times New Roman" panose="02020603050405020304" pitchFamily="18" charset="0"/>
              </a:rPr>
              <a:t>, Я. </a:t>
            </a:r>
            <a:r>
              <a:rPr lang="ru-RU" sz="1500" dirty="0" err="1">
                <a:latin typeface="Times New Roman" panose="02020603050405020304" pitchFamily="18" charset="0"/>
                <a:cs typeface="Times New Roman" panose="02020603050405020304" pitchFamily="18" charset="0"/>
              </a:rPr>
              <a:t>Паина</a:t>
            </a:r>
            <a:r>
              <a:rPr lang="ru-RU" sz="1500" dirty="0">
                <a:latin typeface="Times New Roman" panose="02020603050405020304" pitchFamily="18" charset="0"/>
                <a:cs typeface="Times New Roman" panose="02020603050405020304" pitchFamily="18" charset="0"/>
              </a:rPr>
              <a:t>, В. Пестель, О. Розановой, Н. Синезубова, А. </a:t>
            </a:r>
            <a:r>
              <a:rPr lang="ru-RU" sz="1500" dirty="0" err="1">
                <a:latin typeface="Times New Roman" panose="02020603050405020304" pitchFamily="18" charset="0"/>
                <a:cs typeface="Times New Roman" panose="02020603050405020304" pitchFamily="18" charset="0"/>
              </a:rPr>
              <a:t>Экстер</a:t>
            </a:r>
            <a:r>
              <a:rPr lang="ru-RU" sz="1500" dirty="0">
                <a:latin typeface="Times New Roman" panose="02020603050405020304" pitchFamily="18" charset="0"/>
                <a:cs typeface="Times New Roman" panose="02020603050405020304" pitchFamily="18" charset="0"/>
              </a:rPr>
              <a:t>, Б. </a:t>
            </a:r>
            <a:r>
              <a:rPr lang="ru-RU" sz="1500" dirty="0" err="1">
                <a:latin typeface="Times New Roman" panose="02020603050405020304" pitchFamily="18" charset="0"/>
                <a:cs typeface="Times New Roman" panose="02020603050405020304" pitchFamily="18" charset="0"/>
              </a:rPr>
              <a:t>Эндера</a:t>
            </a:r>
            <a:r>
              <a:rPr lang="ru-RU" sz="1500" dirty="0">
                <a:latin typeface="Times New Roman" panose="02020603050405020304" pitchFamily="18" charset="0"/>
                <a:cs typeface="Times New Roman" panose="02020603050405020304" pitchFamily="18" charset="0"/>
              </a:rPr>
              <a:t>, экспонировавшимся на многочисленных международных выставках.</a:t>
            </a:r>
          </a:p>
          <a:p>
            <a:r>
              <a:rPr lang="ru-RU" sz="1500" dirty="0" smtClean="0">
                <a:latin typeface="Times New Roman" panose="02020603050405020304" pitchFamily="18" charset="0"/>
                <a:cs typeface="Times New Roman" panose="02020603050405020304" pitchFamily="18" charset="0"/>
              </a:rPr>
              <a:t>В </a:t>
            </a:r>
            <a:r>
              <a:rPr lang="ru-RU" sz="1500" dirty="0">
                <a:latin typeface="Times New Roman" panose="02020603050405020304" pitchFamily="18" charset="0"/>
                <a:cs typeface="Times New Roman" panose="02020603050405020304" pitchFamily="18" charset="0"/>
              </a:rPr>
              <a:t>музее хранятся уникальные произведения Эпохи Возрождения, в том числе и знаменитая «</a:t>
            </a:r>
            <a:r>
              <a:rPr lang="ru-RU" sz="1500" dirty="0" err="1">
                <a:latin typeface="Times New Roman" panose="02020603050405020304" pitchFamily="18" charset="0"/>
                <a:cs typeface="Times New Roman" panose="02020603050405020304" pitchFamily="18" charset="0"/>
              </a:rPr>
              <a:t>Тагильская</a:t>
            </a:r>
            <a:r>
              <a:rPr lang="ru-RU" sz="1500" dirty="0">
                <a:latin typeface="Times New Roman" panose="02020603050405020304" pitchFamily="18" charset="0"/>
                <a:cs typeface="Times New Roman" panose="02020603050405020304" pitchFamily="18" charset="0"/>
              </a:rPr>
              <a:t> Мадонна» (1509 года), приписываемая Рафаэлю Санти (либо его ученику) и вот уже более тридцати лет являющейся своеобразной «визитной карточкой» города.</a:t>
            </a:r>
          </a:p>
          <a:p>
            <a:r>
              <a:rPr lang="ru-RU" sz="1500" dirty="0" smtClean="0">
                <a:latin typeface="Times New Roman" panose="02020603050405020304" pitchFamily="18" charset="0"/>
                <a:cs typeface="Times New Roman" panose="02020603050405020304" pitchFamily="18" charset="0"/>
              </a:rPr>
              <a:t>Основное </a:t>
            </a:r>
            <a:r>
              <a:rPr lang="ru-RU" sz="1500" dirty="0">
                <a:latin typeface="Times New Roman" panose="02020603050405020304" pitchFamily="18" charset="0"/>
                <a:cs typeface="Times New Roman" panose="02020603050405020304" pitchFamily="18" charset="0"/>
              </a:rPr>
              <a:t>направление в собирательской деятельности музея — отечественное искусство XX века, и потому в музейном собрании представлены прежде всего произведения художников Нижнего Тагила, Москвы и Санкт-Петербурга. Важными для собрания музея являются и мини-коллекции произведений художников XX века, вошедшие в серии проектов «Возвращенное имя» и «Художники-узники совести», которая была удостоена первой премии Всероссийского фестиваля «Интермузей-2009», Москва. Это коллекции работ ученика К. С. Петрова-Водкина П. Голубятникова, М. Шемякина, Э. </a:t>
            </a:r>
            <a:r>
              <a:rPr lang="ru-RU" sz="1500" dirty="0" err="1">
                <a:latin typeface="Times New Roman" panose="02020603050405020304" pitchFamily="18" charset="0"/>
                <a:cs typeface="Times New Roman" panose="02020603050405020304" pitchFamily="18" charset="0"/>
              </a:rPr>
              <a:t>Белютина</a:t>
            </a:r>
            <a:r>
              <a:rPr lang="ru-RU" sz="1500" dirty="0">
                <a:latin typeface="Times New Roman" panose="02020603050405020304" pitchFamily="18" charset="0"/>
                <a:cs typeface="Times New Roman" panose="02020603050405020304" pitchFamily="18" charset="0"/>
              </a:rPr>
              <a:t>, Ф. </a:t>
            </a:r>
            <a:r>
              <a:rPr lang="ru-RU" sz="1500" dirty="0" err="1">
                <a:latin typeface="Times New Roman" panose="02020603050405020304" pitchFamily="18" charset="0"/>
                <a:cs typeface="Times New Roman" panose="02020603050405020304" pitchFamily="18" charset="0"/>
              </a:rPr>
              <a:t>Лемберский</a:t>
            </a:r>
            <a:r>
              <a:rPr lang="ru-RU" sz="1500" dirty="0">
                <a:latin typeface="Times New Roman" panose="02020603050405020304" pitchFamily="18" charset="0"/>
                <a:cs typeface="Times New Roman" panose="02020603050405020304" pitchFamily="18" charset="0"/>
              </a:rPr>
              <a:t>, И. Рубан, В. </a:t>
            </a:r>
            <a:r>
              <a:rPr lang="ru-RU" sz="1500" dirty="0" err="1">
                <a:latin typeface="Times New Roman" panose="02020603050405020304" pitchFamily="18" charset="0"/>
                <a:cs typeface="Times New Roman" panose="02020603050405020304" pitchFamily="18" charset="0"/>
              </a:rPr>
              <a:t>Диффине</a:t>
            </a:r>
            <a:r>
              <a:rPr lang="ru-RU" sz="1500" dirty="0">
                <a:latin typeface="Times New Roman" panose="02020603050405020304" pitchFamily="18" charset="0"/>
                <a:cs typeface="Times New Roman" panose="02020603050405020304" pitchFamily="18" charset="0"/>
              </a:rPr>
              <a:t>-Кристи, А. Сафохина, Ф. </a:t>
            </a:r>
            <a:r>
              <a:rPr lang="ru-RU" sz="1500" dirty="0" err="1">
                <a:latin typeface="Times New Roman" panose="02020603050405020304" pitchFamily="18" charset="0"/>
                <a:cs typeface="Times New Roman" panose="02020603050405020304" pitchFamily="18" charset="0"/>
              </a:rPr>
              <a:t>Мулляра</a:t>
            </a:r>
            <a:r>
              <a:rPr lang="ru-RU" sz="1500" dirty="0">
                <a:latin typeface="Times New Roman" panose="02020603050405020304" pitchFamily="18" charset="0"/>
                <a:cs typeface="Times New Roman" panose="02020603050405020304" pitchFamily="18" charset="0"/>
              </a:rPr>
              <a:t>, и других.</a:t>
            </a:r>
          </a:p>
          <a:p>
            <a:r>
              <a:rPr lang="ru-RU" sz="1500" dirty="0" smtClean="0">
                <a:latin typeface="Times New Roman" panose="02020603050405020304" pitchFamily="18" charset="0"/>
                <a:cs typeface="Times New Roman" panose="02020603050405020304" pitchFamily="18" charset="0"/>
              </a:rPr>
              <a:t>Большое </a:t>
            </a:r>
            <a:r>
              <a:rPr lang="ru-RU" sz="1500" dirty="0">
                <a:latin typeface="Times New Roman" panose="02020603050405020304" pitchFamily="18" charset="0"/>
                <a:cs typeface="Times New Roman" panose="02020603050405020304" pitchFamily="18" charset="0"/>
              </a:rPr>
              <a:t>значение для собрания Нижнетагильского музея изобразительных искусств имеет коллекция произведений уральских и </a:t>
            </a:r>
            <a:r>
              <a:rPr lang="ru-RU" sz="1500" dirty="0" err="1">
                <a:latin typeface="Times New Roman" panose="02020603050405020304" pitchFamily="18" charset="0"/>
                <a:cs typeface="Times New Roman" panose="02020603050405020304" pitchFamily="18" charset="0"/>
              </a:rPr>
              <a:t>тагильских</a:t>
            </a:r>
            <a:r>
              <a:rPr lang="ru-RU" sz="1500" dirty="0">
                <a:latin typeface="Times New Roman" panose="02020603050405020304" pitchFamily="18" charset="0"/>
                <a:cs typeface="Times New Roman" panose="02020603050405020304" pitchFamily="18" charset="0"/>
              </a:rPr>
              <a:t> художников, среди которых ведущие мастера Екатеринбурга (Л. </a:t>
            </a:r>
            <a:r>
              <a:rPr lang="ru-RU" sz="1500" dirty="0" err="1">
                <a:latin typeface="Times New Roman" panose="02020603050405020304" pitchFamily="18" charset="0"/>
                <a:cs typeface="Times New Roman" panose="02020603050405020304" pitchFamily="18" charset="0"/>
              </a:rPr>
              <a:t>Туржанский</a:t>
            </a:r>
            <a:r>
              <a:rPr lang="ru-RU" sz="1500" dirty="0">
                <a:latin typeface="Times New Roman" panose="02020603050405020304" pitchFamily="18" charset="0"/>
                <a:cs typeface="Times New Roman" panose="02020603050405020304" pitchFamily="18" charset="0"/>
              </a:rPr>
              <a:t>, А. Антонов, О. </a:t>
            </a:r>
            <a:r>
              <a:rPr lang="ru-RU" sz="1500" dirty="0" err="1">
                <a:latin typeface="Times New Roman" panose="02020603050405020304" pitchFamily="18" charset="0"/>
                <a:cs typeface="Times New Roman" panose="02020603050405020304" pitchFamily="18" charset="0"/>
              </a:rPr>
              <a:t>Бернгард</a:t>
            </a:r>
            <a:r>
              <a:rPr lang="ru-RU" sz="1500" dirty="0">
                <a:latin typeface="Times New Roman" panose="02020603050405020304" pitchFamily="18" charset="0"/>
                <a:cs typeface="Times New Roman" panose="02020603050405020304" pitchFamily="18" charset="0"/>
              </a:rPr>
              <a:t>, М. Брусиловский, В. Волович, В. Комаров, Г. Мосин, Г. </a:t>
            </a:r>
            <a:r>
              <a:rPr lang="ru-RU" sz="1500" dirty="0" err="1">
                <a:latin typeface="Times New Roman" panose="02020603050405020304" pitchFamily="18" charset="0"/>
                <a:cs typeface="Times New Roman" panose="02020603050405020304" pitchFamily="18" charset="0"/>
              </a:rPr>
              <a:t>Метелев</a:t>
            </a:r>
            <a:r>
              <a:rPr lang="ru-RU" sz="1500" dirty="0">
                <a:latin typeface="Times New Roman" panose="02020603050405020304" pitchFamily="18" charset="0"/>
                <a:cs typeface="Times New Roman" panose="02020603050405020304" pitchFamily="18" charset="0"/>
              </a:rPr>
              <a:t>, Ю. Филоненко, В. Храмцов) и Нижнего Тагила (П. </a:t>
            </a:r>
            <a:r>
              <a:rPr lang="ru-RU" sz="1500" dirty="0" err="1">
                <a:latin typeface="Times New Roman" panose="02020603050405020304" pitchFamily="18" charset="0"/>
                <a:cs typeface="Times New Roman" panose="02020603050405020304" pitchFamily="18" charset="0"/>
              </a:rPr>
              <a:t>Бортнов</a:t>
            </a:r>
            <a:r>
              <a:rPr lang="ru-RU" sz="1500" dirty="0">
                <a:latin typeface="Times New Roman" panose="02020603050405020304" pitchFamily="18" charset="0"/>
                <a:cs typeface="Times New Roman" panose="02020603050405020304" pitchFamily="18" charset="0"/>
              </a:rPr>
              <a:t>, Е. Бортников, П. </a:t>
            </a:r>
            <a:r>
              <a:rPr lang="ru-RU" sz="1500" dirty="0" err="1">
                <a:latin typeface="Times New Roman" panose="02020603050405020304" pitchFamily="18" charset="0"/>
                <a:cs typeface="Times New Roman" panose="02020603050405020304" pitchFamily="18" charset="0"/>
              </a:rPr>
              <a:t>Болюх</a:t>
            </a:r>
            <a:r>
              <a:rPr lang="ru-RU" sz="1500" dirty="0">
                <a:latin typeface="Times New Roman" panose="02020603050405020304" pitchFamily="18" charset="0"/>
                <a:cs typeface="Times New Roman" panose="02020603050405020304" pitchFamily="18" charset="0"/>
              </a:rPr>
              <a:t>, Т. </a:t>
            </a:r>
            <a:r>
              <a:rPr lang="ru-RU" sz="1500" dirty="0" err="1">
                <a:latin typeface="Times New Roman" panose="02020603050405020304" pitchFamily="18" charset="0"/>
                <a:cs typeface="Times New Roman" panose="02020603050405020304" pitchFamily="18" charset="0"/>
              </a:rPr>
              <a:t>Баданина</a:t>
            </a:r>
            <a:r>
              <a:rPr lang="ru-RU" sz="1500" dirty="0">
                <a:latin typeface="Times New Roman" panose="02020603050405020304" pitchFamily="18" charset="0"/>
                <a:cs typeface="Times New Roman" panose="02020603050405020304" pitchFamily="18" charset="0"/>
              </a:rPr>
              <a:t>, Е. Вагин, Н. и Л. </a:t>
            </a:r>
            <a:r>
              <a:rPr lang="ru-RU" sz="1500" dirty="0" err="1">
                <a:latin typeface="Times New Roman" panose="02020603050405020304" pitchFamily="18" charset="0"/>
                <a:cs typeface="Times New Roman" panose="02020603050405020304" pitchFamily="18" charset="0"/>
              </a:rPr>
              <a:t>Грачиковы</a:t>
            </a:r>
            <a:r>
              <a:rPr lang="ru-RU" sz="1500" dirty="0">
                <a:latin typeface="Times New Roman" panose="02020603050405020304" pitchFamily="18" charset="0"/>
                <a:cs typeface="Times New Roman" panose="02020603050405020304" pitchFamily="18" charset="0"/>
              </a:rPr>
              <a:t>, Л. Зудов, М. </a:t>
            </a:r>
            <a:r>
              <a:rPr lang="ru-RU" sz="1500" dirty="0" err="1">
                <a:latin typeface="Times New Roman" panose="02020603050405020304" pitchFamily="18" charset="0"/>
                <a:cs typeface="Times New Roman" panose="02020603050405020304" pitchFamily="18" charset="0"/>
              </a:rPr>
              <a:t>Дистергефт</a:t>
            </a:r>
            <a:r>
              <a:rPr lang="ru-RU" sz="1500" dirty="0">
                <a:latin typeface="Times New Roman" panose="02020603050405020304" pitchFamily="18" charset="0"/>
                <a:cs typeface="Times New Roman" panose="02020603050405020304" pitchFamily="18" charset="0"/>
              </a:rPr>
              <a:t>, В. Зуев, М. Крамской, В. Могилевич, В. </a:t>
            </a:r>
            <a:r>
              <a:rPr lang="ru-RU" sz="1500" dirty="0" err="1">
                <a:latin typeface="Times New Roman" panose="02020603050405020304" pitchFamily="18" charset="0"/>
                <a:cs typeface="Times New Roman" panose="02020603050405020304" pitchFamily="18" charset="0"/>
              </a:rPr>
              <a:t>Наседкин</a:t>
            </a:r>
            <a:r>
              <a:rPr lang="ru-RU" sz="1500" dirty="0">
                <a:latin typeface="Times New Roman" panose="02020603050405020304" pitchFamily="18" charset="0"/>
                <a:cs typeface="Times New Roman" panose="02020603050405020304" pitchFamily="18" charset="0"/>
              </a:rPr>
              <a:t>, , А. Неверов, Ю. Платонов, Е. </a:t>
            </a:r>
            <a:r>
              <a:rPr lang="ru-RU" sz="1500" dirty="0" err="1">
                <a:latin typeface="Times New Roman" panose="02020603050405020304" pitchFamily="18" charset="0"/>
                <a:cs typeface="Times New Roman" panose="02020603050405020304" pitchFamily="18" charset="0"/>
              </a:rPr>
              <a:t>Седухин</a:t>
            </a:r>
            <a:r>
              <a:rPr lang="ru-RU" sz="1500" dirty="0">
                <a:latin typeface="Times New Roman" panose="02020603050405020304" pitchFamily="18" charset="0"/>
                <a:cs typeface="Times New Roman" panose="02020603050405020304" pitchFamily="18" charset="0"/>
              </a:rPr>
              <a:t>, В. Ушакова, Н. Чуднова, О. Подольский, А. Константинов, Г. Горелов, В. </a:t>
            </a:r>
            <a:r>
              <a:rPr lang="ru-RU" sz="1500" dirty="0" err="1">
                <a:latin typeface="Times New Roman" panose="02020603050405020304" pitchFamily="18" charset="0"/>
                <a:cs typeface="Times New Roman" panose="02020603050405020304" pitchFamily="18" charset="0"/>
              </a:rPr>
              <a:t>Мухаркин</a:t>
            </a:r>
            <a:r>
              <a:rPr lang="ru-RU" sz="1500" dirty="0">
                <a:latin typeface="Times New Roman" panose="02020603050405020304" pitchFamily="18" charset="0"/>
                <a:cs typeface="Times New Roman" panose="02020603050405020304" pitchFamily="18" charset="0"/>
              </a:rPr>
              <a:t> и другие). Данная часть собрания достаточно ясно представляет этапы развития искусства Урала и такой его составляющей, как «</a:t>
            </a:r>
            <a:r>
              <a:rPr lang="ru-RU" sz="1500" dirty="0" err="1">
                <a:latin typeface="Times New Roman" panose="02020603050405020304" pitchFamily="18" charset="0"/>
                <a:cs typeface="Times New Roman" panose="02020603050405020304" pitchFamily="18" charset="0"/>
              </a:rPr>
              <a:t>Тагильская</a:t>
            </a:r>
            <a:r>
              <a:rPr lang="ru-RU" sz="1500" dirty="0">
                <a:latin typeface="Times New Roman" panose="02020603050405020304" pitchFamily="18" charset="0"/>
                <a:cs typeface="Times New Roman" panose="02020603050405020304" pitchFamily="18" charset="0"/>
              </a:rPr>
              <a:t> школа».</a:t>
            </a:r>
          </a:p>
          <a:p>
            <a:r>
              <a:rPr lang="ru-RU" sz="1500" dirty="0" smtClean="0">
                <a:latin typeface="Times New Roman" panose="02020603050405020304" pitchFamily="18" charset="0"/>
                <a:cs typeface="Times New Roman" panose="02020603050405020304" pitchFamily="18" charset="0"/>
              </a:rPr>
              <a:t>Музей </a:t>
            </a:r>
            <a:r>
              <a:rPr lang="ru-RU" sz="1500" dirty="0">
                <a:latin typeface="Times New Roman" panose="02020603050405020304" pitchFamily="18" charset="0"/>
                <a:cs typeface="Times New Roman" panose="02020603050405020304" pitchFamily="18" charset="0"/>
              </a:rPr>
              <a:t>ведёт активную выставочную деятельность. Передвижные выставки или выставки из собрания музея знакомят с произведениями известных не только в России, но и за рубежом </a:t>
            </a:r>
            <a:r>
              <a:rPr lang="ru-RU" sz="1500" dirty="0" err="1">
                <a:latin typeface="Times New Roman" panose="02020603050405020304" pitchFamily="18" charset="0"/>
                <a:cs typeface="Times New Roman" panose="02020603050405020304" pitchFamily="18" charset="0"/>
              </a:rPr>
              <a:t>тагильских</a:t>
            </a:r>
            <a:r>
              <a:rPr lang="ru-RU" sz="1500" dirty="0">
                <a:latin typeface="Times New Roman" panose="02020603050405020304" pitchFamily="18" charset="0"/>
                <a:cs typeface="Times New Roman" panose="02020603050405020304" pitchFamily="18" charset="0"/>
              </a:rPr>
              <a:t> художников, мастеров известного с XVIII века </a:t>
            </a:r>
            <a:r>
              <a:rPr lang="ru-RU" sz="1500" dirty="0" err="1">
                <a:latin typeface="Times New Roman" panose="02020603050405020304" pitchFamily="18" charset="0"/>
                <a:cs typeface="Times New Roman" panose="02020603050405020304" pitchFamily="18" charset="0"/>
              </a:rPr>
              <a:t>Тагильского</a:t>
            </a:r>
            <a:r>
              <a:rPr lang="ru-RU" sz="1500" dirty="0">
                <a:latin typeface="Times New Roman" panose="02020603050405020304" pitchFamily="18" charset="0"/>
                <a:cs typeface="Times New Roman" panose="02020603050405020304" pitchFamily="18" charset="0"/>
              </a:rPr>
              <a:t> подноса, произведениями из частных коллекций или собраний других музеев. Ежегодно с 1967 года в музее проводятся выставки детского творчества. Музей активно занимается просветительской деятельностью, реставрационной, за которую был удостоен первой премии Всероссийского фестиваля «Интермузей-2008» (г. Москва), ведёт работу в области современного искусства. В 2010 и в 2011 гг. музей стал победителем </a:t>
            </a:r>
            <a:r>
              <a:rPr lang="ru-RU" sz="1500" dirty="0" err="1">
                <a:latin typeface="Times New Roman" panose="02020603050405020304" pitchFamily="18" charset="0"/>
                <a:cs typeface="Times New Roman" panose="02020603050405020304" pitchFamily="18" charset="0"/>
              </a:rPr>
              <a:t>грантового</a:t>
            </a:r>
            <a:r>
              <a:rPr lang="ru-RU" sz="1500" dirty="0">
                <a:latin typeface="Times New Roman" panose="02020603050405020304" pitchFamily="18" charset="0"/>
                <a:cs typeface="Times New Roman" panose="02020603050405020304" pitchFamily="18" charset="0"/>
              </a:rPr>
              <a:t> конкурса «Меняющийся музей в меняющемся мире» Благотворительного фонда В. Потанина, реализовав проекты «Солдаты. </a:t>
            </a:r>
            <a:r>
              <a:rPr lang="ru-RU" sz="1500" dirty="0" err="1">
                <a:latin typeface="Times New Roman" panose="02020603050405020304" pitchFamily="18" charset="0"/>
                <a:cs typeface="Times New Roman" panose="02020603050405020304" pitchFamily="18" charset="0"/>
              </a:rPr>
              <a:t>Soldaten</a:t>
            </a:r>
            <a:r>
              <a:rPr lang="ru-RU" sz="1500" dirty="0">
                <a:latin typeface="Times New Roman" panose="02020603050405020304" pitchFamily="18" charset="0"/>
                <a:cs typeface="Times New Roman" panose="02020603050405020304" pitchFamily="18" charset="0"/>
              </a:rPr>
              <a:t>. </a:t>
            </a:r>
            <a:r>
              <a:rPr lang="ru-RU" sz="1500" dirty="0" err="1">
                <a:latin typeface="Times New Roman" panose="02020603050405020304" pitchFamily="18" charset="0"/>
                <a:cs typeface="Times New Roman" panose="02020603050405020304" pitchFamily="18" charset="0"/>
              </a:rPr>
              <a:t>Soldiers</a:t>
            </a:r>
            <a:r>
              <a:rPr lang="ru-RU" sz="1500" dirty="0">
                <a:latin typeface="Times New Roman" panose="02020603050405020304" pitchFamily="18" charset="0"/>
                <a:cs typeface="Times New Roman" panose="02020603050405020304" pitchFamily="18" charset="0"/>
              </a:rPr>
              <a:t>» и «Исконный свет </a:t>
            </a:r>
            <a:r>
              <a:rPr lang="ru-RU" sz="1500" dirty="0" err="1">
                <a:latin typeface="Times New Roman" panose="02020603050405020304" pitchFamily="18" charset="0"/>
                <a:cs typeface="Times New Roman" panose="02020603050405020304" pitchFamily="18" charset="0"/>
              </a:rPr>
              <a:t>Салафиила</a:t>
            </a:r>
            <a:r>
              <a:rPr lang="ru-RU" sz="1500" dirty="0">
                <a:latin typeface="Times New Roman" panose="02020603050405020304" pitchFamily="18" charset="0"/>
                <a:cs typeface="Times New Roman" panose="02020603050405020304" pitchFamily="18" charset="0"/>
              </a:rPr>
              <a:t>. </a:t>
            </a:r>
            <a:r>
              <a:rPr lang="ru-RU" sz="1500" dirty="0" err="1">
                <a:latin typeface="Times New Roman" panose="02020603050405020304" pitchFamily="18" charset="0"/>
                <a:cs typeface="Times New Roman" panose="02020603050405020304" pitchFamily="18" charset="0"/>
              </a:rPr>
              <a:t>Светоживопись</a:t>
            </a:r>
            <a:r>
              <a:rPr lang="ru-RU" sz="1500" dirty="0">
                <a:latin typeface="Times New Roman" panose="02020603050405020304" pitchFamily="18" charset="0"/>
                <a:cs typeface="Times New Roman" panose="02020603050405020304" pitchFamily="18" charset="0"/>
              </a:rPr>
              <a:t> в творчества П. Голубятникова».</a:t>
            </a:r>
          </a:p>
        </p:txBody>
      </p:sp>
    </p:spTree>
    <p:extLst>
      <p:ext uri="{BB962C8B-B14F-4D97-AF65-F5344CB8AC3E}">
        <p14:creationId xmlns:p14="http://schemas.microsoft.com/office/powerpoint/2010/main" xmlns="" val="7291417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863417"/>
          </a:xfrm>
          <a:prstGeom prst="rect">
            <a:avLst/>
          </a:prstGeom>
        </p:spPr>
        <p:txBody>
          <a:bodyPr wrap="square">
            <a:spAutoFit/>
          </a:bodyPr>
          <a:lstStyle/>
          <a:p>
            <a:r>
              <a:rPr lang="ru-RU" sz="2000" b="1" dirty="0">
                <a:latin typeface="Times New Roman" panose="02020603050405020304" pitchFamily="18" charset="0"/>
                <a:cs typeface="Times New Roman" panose="02020603050405020304" pitchFamily="18" charset="0"/>
              </a:rPr>
              <a:t>История</a:t>
            </a:r>
          </a:p>
          <a:p>
            <a:r>
              <a:rPr lang="ru-RU" sz="2000" dirty="0">
                <a:latin typeface="Times New Roman" panose="02020603050405020304" pitchFamily="18" charset="0"/>
                <a:cs typeface="Times New Roman" panose="02020603050405020304" pitchFamily="18" charset="0"/>
              </a:rPr>
              <a:t>Основное здание Музея изобразительных искусств было построено в 1865 году </a:t>
            </a:r>
            <a:r>
              <a:rPr lang="ru-RU" sz="2000" dirty="0" err="1">
                <a:latin typeface="Times New Roman" panose="02020603050405020304" pitchFamily="18" charset="0"/>
                <a:cs typeface="Times New Roman" panose="02020603050405020304" pitchFamily="18" charset="0"/>
              </a:rPr>
              <a:t>тагильским</a:t>
            </a:r>
            <a:r>
              <a:rPr lang="ru-RU" sz="2000" dirty="0">
                <a:latin typeface="Times New Roman" panose="02020603050405020304" pitchFamily="18" charset="0"/>
                <a:cs typeface="Times New Roman" panose="02020603050405020304" pitchFamily="18" charset="0"/>
              </a:rPr>
              <a:t> купцом П. Т. Аксёновым и использовалось им как продовольственный склад. До революции основное здание музея здание принадлежало роду купца Аксёнова. После 1917 года в этом здании разместили молодёжный клуб «Первомайский».</a:t>
            </a:r>
          </a:p>
          <a:p>
            <a:r>
              <a:rPr lang="ru-RU" sz="2000" dirty="0" smtClean="0">
                <a:latin typeface="Times New Roman" panose="02020603050405020304" pitchFamily="18" charset="0"/>
                <a:cs typeface="Times New Roman" panose="02020603050405020304" pitchFamily="18" charset="0"/>
              </a:rPr>
              <a:t>Здание </a:t>
            </a:r>
            <a:r>
              <a:rPr lang="ru-RU" sz="2000" dirty="0">
                <a:latin typeface="Times New Roman" panose="02020603050405020304" pitchFamily="18" charset="0"/>
                <a:cs typeface="Times New Roman" panose="02020603050405020304" pitchFamily="18" charset="0"/>
              </a:rPr>
              <a:t>второго корпуса — это бывшее «Нижнетагильское городское училище».</a:t>
            </a:r>
          </a:p>
          <a:p>
            <a:r>
              <a:rPr lang="ru-RU" sz="2000" dirty="0" smtClean="0">
                <a:latin typeface="Times New Roman" panose="02020603050405020304" pitchFamily="18" charset="0"/>
                <a:cs typeface="Times New Roman" panose="02020603050405020304" pitchFamily="18" charset="0"/>
              </a:rPr>
              <a:t>Создание </a:t>
            </a:r>
            <a:r>
              <a:rPr lang="ru-RU" sz="2000" dirty="0">
                <a:latin typeface="Times New Roman" panose="02020603050405020304" pitchFamily="18" charset="0"/>
                <a:cs typeface="Times New Roman" panose="02020603050405020304" pitchFamily="18" charset="0"/>
              </a:rPr>
              <a:t>музея было обусловлено тем, что в годы Великой Отечественной войны в Нижний Тагил были эвакуированы представители технической и творческой интеллигенции из блокадного Ленинграда и оккупированной Украины, а также множество живописи из различных музеев европейской части СССР. Именно в годы войны в Нижнем Тагиле открылись театр кукол, Уральское художественно-техническое училище (ныне колледж) и Музей изобразительных искусств, который тогда назывался «Областной Картинной галерей».</a:t>
            </a:r>
          </a:p>
          <a:p>
            <a:r>
              <a:rPr lang="ru-RU" sz="2000" dirty="0" smtClean="0">
                <a:latin typeface="Times New Roman" panose="02020603050405020304" pitchFamily="18" charset="0"/>
                <a:cs typeface="Times New Roman" panose="02020603050405020304" pitchFamily="18" charset="0"/>
              </a:rPr>
              <a:t>Летом </a:t>
            </a:r>
            <a:r>
              <a:rPr lang="ru-RU" sz="2000" dirty="0">
                <a:latin typeface="Times New Roman" panose="02020603050405020304" pitchFamily="18" charset="0"/>
                <a:cs typeface="Times New Roman" panose="02020603050405020304" pitchFamily="18" charset="0"/>
              </a:rPr>
              <a:t>1942 года появляется Нижнетагильский Союз Художников, а уже осенью 1943 года проходит первая художественная выставка. в ней приняли участие и эвакуированные на Урал живописцы, и </a:t>
            </a:r>
            <a:r>
              <a:rPr lang="ru-RU" sz="2000" dirty="0" err="1">
                <a:latin typeface="Times New Roman" panose="02020603050405020304" pitchFamily="18" charset="0"/>
                <a:cs typeface="Times New Roman" panose="02020603050405020304" pitchFamily="18" charset="0"/>
              </a:rPr>
              <a:t>тагильские</a:t>
            </a:r>
            <a:r>
              <a:rPr lang="ru-RU" sz="2000" dirty="0">
                <a:latin typeface="Times New Roman" panose="02020603050405020304" pitchFamily="18" charset="0"/>
                <a:cs typeface="Times New Roman" panose="02020603050405020304" pitchFamily="18" charset="0"/>
              </a:rPr>
              <a:t> художники. Именно тогда в среде художественной интеллигенции возникла идея организации в Нижнем Тагиле картинной галереи (позднее «Музей изобразительных искусств»). Решение было принято в декабре 1943 года. Созданию музея помогали специалисты Эрмитажа, некоторые собрания которого в годы войны была эвакуирована в Свердловск.</a:t>
            </a:r>
          </a:p>
          <a:p>
            <a:r>
              <a:rPr lang="ru-RU" sz="2000" dirty="0" smtClean="0">
                <a:latin typeface="Times New Roman" panose="02020603050405020304" pitchFamily="18" charset="0"/>
                <a:cs typeface="Times New Roman" panose="02020603050405020304" pitchFamily="18" charset="0"/>
              </a:rPr>
              <a:t>Музей </a:t>
            </a:r>
            <a:r>
              <a:rPr lang="ru-RU" sz="2000" dirty="0">
                <a:latin typeface="Times New Roman" panose="02020603050405020304" pitchFamily="18" charset="0"/>
                <a:cs typeface="Times New Roman" panose="02020603050405020304" pitchFamily="18" charset="0"/>
              </a:rPr>
              <a:t>изобразительных искусств в Нижнем Тагиле был открыт в тяжёлый для страны период Великой Отечественной войны — 30 сентября 1944 года[1].</a:t>
            </a:r>
          </a:p>
          <a:p>
            <a:r>
              <a:rPr lang="ru-RU" sz="2000" dirty="0" smtClean="0">
                <a:latin typeface="Times New Roman" panose="02020603050405020304" pitchFamily="18" charset="0"/>
                <a:cs typeface="Times New Roman" panose="02020603050405020304" pitchFamily="18" charset="0"/>
              </a:rPr>
              <a:t>В </a:t>
            </a:r>
            <a:r>
              <a:rPr lang="ru-RU" sz="2000" dirty="0">
                <a:latin typeface="Times New Roman" panose="02020603050405020304" pitchFamily="18" charset="0"/>
                <a:cs typeface="Times New Roman" panose="02020603050405020304" pitchFamily="18" charset="0"/>
              </a:rPr>
              <a:t>1955—1963 годах основное здание музея закрывалось на реконструкцию, после которой здание увеличило свою площадь в полтора раза за счёт пристройки.</a:t>
            </a:r>
          </a:p>
        </p:txBody>
      </p:sp>
    </p:spTree>
    <p:extLst>
      <p:ext uri="{BB962C8B-B14F-4D97-AF65-F5344CB8AC3E}">
        <p14:creationId xmlns:p14="http://schemas.microsoft.com/office/powerpoint/2010/main" xmlns="" val="18534057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
        <p:nvSpPr>
          <p:cNvPr id="3" name="Прямоугольник 2"/>
          <p:cNvSpPr/>
          <p:nvPr/>
        </p:nvSpPr>
        <p:spPr>
          <a:xfrm>
            <a:off x="0" y="0"/>
            <a:ext cx="12192000" cy="954107"/>
          </a:xfrm>
          <a:prstGeom prst="rect">
            <a:avLst/>
          </a:prstGeom>
        </p:spPr>
        <p:txBody>
          <a:bodyPr wrap="square">
            <a:spAutoFit/>
          </a:bodyPr>
          <a:lstStyle/>
          <a:p>
            <a:pPr algn="ctr"/>
            <a:r>
              <a:rPr lang="ru-RU" sz="2800" dirty="0">
                <a:solidFill>
                  <a:srgbClr val="FF0000"/>
                </a:solidFill>
                <a:latin typeface="Times New Roman" panose="02020603050405020304" pitchFamily="18" charset="0"/>
                <a:cs typeface="Times New Roman" panose="02020603050405020304" pitchFamily="18" charset="0"/>
              </a:rPr>
              <a:t>Князь Глеб Святославович убивает волхва на Новгородском вече, худ. А. П. Рябушкин</a:t>
            </a:r>
          </a:p>
        </p:txBody>
      </p:sp>
    </p:spTree>
    <p:extLst>
      <p:ext uri="{BB962C8B-B14F-4D97-AF65-F5344CB8AC3E}">
        <p14:creationId xmlns:p14="http://schemas.microsoft.com/office/powerpoint/2010/main" xmlns="" val="7517876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3211"/>
            <a:ext cx="5222631" cy="6854789"/>
          </a:xfrm>
          <a:prstGeom prst="rect">
            <a:avLst/>
          </a:prstGeom>
        </p:spPr>
      </p:pic>
      <p:sp>
        <p:nvSpPr>
          <p:cNvPr id="3" name="Прямоугольник 2"/>
          <p:cNvSpPr/>
          <p:nvPr/>
        </p:nvSpPr>
        <p:spPr>
          <a:xfrm>
            <a:off x="5222631" y="2907385"/>
            <a:ext cx="6867008" cy="523220"/>
          </a:xfrm>
          <a:prstGeom prst="rect">
            <a:avLst/>
          </a:prstGeom>
        </p:spPr>
        <p:txBody>
          <a:bodyPr wrap="none">
            <a:spAutoFit/>
          </a:bodyPr>
          <a:lstStyle/>
          <a:p>
            <a:r>
              <a:rPr lang="ru-RU" sz="2800" dirty="0">
                <a:latin typeface="Times New Roman" panose="02020603050405020304" pitchFamily="18" charset="0"/>
                <a:cs typeface="Times New Roman" panose="02020603050405020304" pitchFamily="18" charset="0"/>
              </a:rPr>
              <a:t>Женщина в кокошнике, худ. И. Ф. </a:t>
            </a:r>
            <a:r>
              <a:rPr lang="ru-RU" sz="2800" dirty="0" err="1">
                <a:latin typeface="Times New Roman" panose="02020603050405020304" pitchFamily="18" charset="0"/>
                <a:cs typeface="Times New Roman" panose="02020603050405020304" pitchFamily="18" charset="0"/>
              </a:rPr>
              <a:t>Худояров</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4804356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8506"/>
            <a:ext cx="12191999" cy="6849494"/>
          </a:xfrm>
          <a:prstGeom prst="rect">
            <a:avLst/>
          </a:prstGeom>
        </p:spPr>
      </p:pic>
      <p:sp>
        <p:nvSpPr>
          <p:cNvPr id="3" name="Прямоугольник 2"/>
          <p:cNvSpPr/>
          <p:nvPr/>
        </p:nvSpPr>
        <p:spPr>
          <a:xfrm>
            <a:off x="4177909" y="0"/>
            <a:ext cx="2783198" cy="707886"/>
          </a:xfrm>
          <a:prstGeom prst="rect">
            <a:avLst/>
          </a:prstGeom>
        </p:spPr>
        <p:txBody>
          <a:bodyPr wrap="none">
            <a:spAutoFit/>
          </a:bodyPr>
          <a:lstStyle/>
          <a:p>
            <a:r>
              <a:rPr lang="ru-RU" sz="4000" b="1" dirty="0">
                <a:solidFill>
                  <a:schemeClr val="bg1"/>
                </a:solidFill>
                <a:latin typeface="Times New Roman" panose="02020603050405020304" pitchFamily="18" charset="0"/>
                <a:cs typeface="Times New Roman" panose="02020603050405020304" pitchFamily="18" charset="0"/>
              </a:rPr>
              <a:t>Лисья гора</a:t>
            </a:r>
          </a:p>
        </p:txBody>
      </p:sp>
    </p:spTree>
    <p:extLst>
      <p:ext uri="{BB962C8B-B14F-4D97-AF65-F5344CB8AC3E}">
        <p14:creationId xmlns:p14="http://schemas.microsoft.com/office/powerpoint/2010/main" xmlns="" val="9166130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14373"/>
            <a:ext cx="8281987" cy="6843627"/>
          </a:xfrm>
          <a:prstGeom prst="rect">
            <a:avLst/>
          </a:prstGeom>
        </p:spPr>
      </p:pic>
      <p:sp>
        <p:nvSpPr>
          <p:cNvPr id="3" name="Прямоугольник 2"/>
          <p:cNvSpPr/>
          <p:nvPr/>
        </p:nvSpPr>
        <p:spPr>
          <a:xfrm>
            <a:off x="8411308" y="2077136"/>
            <a:ext cx="3458307" cy="2062103"/>
          </a:xfrm>
          <a:prstGeom prst="rect">
            <a:avLst/>
          </a:prstGeom>
        </p:spPr>
        <p:txBody>
          <a:bodyPr wrap="square">
            <a:spAutoFit/>
          </a:bodyPr>
          <a:lstStyle/>
          <a:p>
            <a:r>
              <a:rPr lang="ru-RU" sz="3200" dirty="0">
                <a:solidFill>
                  <a:schemeClr val="bg1"/>
                </a:solidFill>
                <a:latin typeface="Times New Roman" panose="02020603050405020304" pitchFamily="18" charset="0"/>
                <a:cs typeface="Times New Roman" panose="02020603050405020304" pitchFamily="18" charset="0"/>
              </a:rPr>
              <a:t>Нижнетагильский городской парк культуры и отдыха им. </a:t>
            </a:r>
            <a:r>
              <a:rPr lang="ru-RU" sz="3200" dirty="0" err="1">
                <a:solidFill>
                  <a:schemeClr val="bg1"/>
                </a:solidFill>
                <a:latin typeface="Times New Roman" panose="02020603050405020304" pitchFamily="18" charset="0"/>
                <a:cs typeface="Times New Roman" panose="02020603050405020304" pitchFamily="18" charset="0"/>
              </a:rPr>
              <a:t>А.П.Бондина</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xmlns="" val="347527508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9426" y="0"/>
            <a:ext cx="12172574" cy="6858000"/>
          </a:xfrm>
          <a:prstGeom prst="rect">
            <a:avLst/>
          </a:prstGeom>
        </p:spPr>
      </p:pic>
      <p:sp>
        <p:nvSpPr>
          <p:cNvPr id="3" name="Прямоугольник 2"/>
          <p:cNvSpPr/>
          <p:nvPr/>
        </p:nvSpPr>
        <p:spPr>
          <a:xfrm>
            <a:off x="0" y="0"/>
            <a:ext cx="12192000" cy="1323439"/>
          </a:xfrm>
          <a:prstGeom prst="rect">
            <a:avLst/>
          </a:prstGeom>
        </p:spPr>
        <p:txBody>
          <a:bodyPr wrap="square">
            <a:spAutoFit/>
          </a:bodyPr>
          <a:lstStyle/>
          <a:p>
            <a:pPr algn="ctr"/>
            <a:r>
              <a:rPr lang="ru-RU" sz="4000" b="1" dirty="0">
                <a:solidFill>
                  <a:schemeClr val="bg1"/>
                </a:solidFill>
                <a:latin typeface="Times New Roman" panose="02020603050405020304" pitchFamily="18" charset="0"/>
                <a:cs typeface="Times New Roman" panose="02020603050405020304" pitchFamily="18" charset="0"/>
              </a:rPr>
              <a:t>Нижнетагильский музей быта и ремёсел горнозаводского населения «Господский дом»</a:t>
            </a:r>
          </a:p>
        </p:txBody>
      </p:sp>
    </p:spTree>
    <p:extLst>
      <p:ext uri="{BB962C8B-B14F-4D97-AF65-F5344CB8AC3E}">
        <p14:creationId xmlns:p14="http://schemas.microsoft.com/office/powerpoint/2010/main" xmlns="" val="26173443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5820" y="231228"/>
            <a:ext cx="11624441" cy="5632311"/>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Музей быта и ремёсел горнозаводского населения Нижнего Тагила «Господский дом» — музей, посвящённый жизни, труду, культуре и творчеству населения Горнозаводского округа Свердловской области, входит в состав музейного объединения «Музея-заповедника „Горнозаводской Урал“».</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Находится в бывшем доме-особняке князей Демидовых возле дома-музея династии уральских художников </a:t>
            </a:r>
            <a:r>
              <a:rPr lang="ru-RU" sz="2000" dirty="0" err="1">
                <a:latin typeface="Times New Roman" panose="02020603050405020304" pitchFamily="18" charset="0"/>
                <a:cs typeface="Times New Roman" panose="02020603050405020304" pitchFamily="18" charset="0"/>
              </a:rPr>
              <a:t>Худояровых</a:t>
            </a:r>
            <a:r>
              <a:rPr lang="ru-RU" sz="2000" dirty="0">
                <a:latin typeface="Times New Roman" panose="02020603050405020304" pitchFamily="18" charset="0"/>
                <a:cs typeface="Times New Roman" panose="02020603050405020304" pitchFamily="18" charset="0"/>
              </a:rPr>
              <a:t>, в котором сейчас находится Музей подносного промысла, вместе с которым является частью одного этнографического комплекса. Музей расположен в Ленинском районе Нижнего Тагила, на улице </a:t>
            </a:r>
            <a:r>
              <a:rPr lang="ru-RU" sz="2000" dirty="0" err="1">
                <a:latin typeface="Times New Roman" panose="02020603050405020304" pitchFamily="18" charset="0"/>
                <a:cs typeface="Times New Roman" panose="02020603050405020304" pitchFamily="18" charset="0"/>
              </a:rPr>
              <a:t>Тагильской</a:t>
            </a:r>
            <a:r>
              <a:rPr lang="ru-RU" sz="2000" dirty="0">
                <a:latin typeface="Times New Roman" panose="02020603050405020304" pitchFamily="18" charset="0"/>
                <a:cs typeface="Times New Roman" panose="02020603050405020304" pitchFamily="18" charset="0"/>
              </a:rPr>
              <a:t>, на Старой Вые.</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История</a:t>
            </a:r>
          </a:p>
          <a:p>
            <a:r>
              <a:rPr lang="ru-RU" sz="2000" dirty="0">
                <a:latin typeface="Times New Roman" panose="02020603050405020304" pitchFamily="18" charset="0"/>
                <a:cs typeface="Times New Roman" panose="02020603050405020304" pitchFamily="18" charset="0"/>
              </a:rPr>
              <a:t>В Нижнем Тагиле это здание принято называть «Господским домом». Здание музея является классическим примером барского дома начала XIX века в стиле неоклассицизма. Изначально служило основной резиденцией князей Демидовых. Там проходили балы, светские вечера с приёмом дорогих гостей. После Революции 1917 года здание использовалось как коммунальная квартира.</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В 1981 году появился проект реставрации здания.</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Музей был открыт в августе 1997 года.</a:t>
            </a:r>
          </a:p>
        </p:txBody>
      </p:sp>
    </p:spTree>
    <p:extLst>
      <p:ext uri="{BB962C8B-B14F-4D97-AF65-F5344CB8AC3E}">
        <p14:creationId xmlns:p14="http://schemas.microsoft.com/office/powerpoint/2010/main" xmlns="" val="7224938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72190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6740307"/>
          </a:xfrm>
          <a:prstGeom prst="rect">
            <a:avLst/>
          </a:prstGeom>
        </p:spPr>
        <p:txBody>
          <a:bodyPr wrap="square">
            <a:spAutoFit/>
          </a:bodyPr>
          <a:lstStyle/>
          <a:p>
            <a:r>
              <a:rPr lang="ru-RU" b="1" dirty="0">
                <a:latin typeface="Times New Roman" panose="02020603050405020304" pitchFamily="18" charset="0"/>
                <a:cs typeface="Times New Roman" panose="02020603050405020304" pitchFamily="18" charset="0"/>
              </a:rPr>
              <a:t>Экспозиция</a:t>
            </a:r>
          </a:p>
          <a:p>
            <a:r>
              <a:rPr lang="ru-RU" dirty="0">
                <a:latin typeface="Times New Roman" panose="02020603050405020304" pitchFamily="18" charset="0"/>
                <a:cs typeface="Times New Roman" panose="02020603050405020304" pitchFamily="18" charset="0"/>
              </a:rPr>
              <a:t>В музее собраны уникальные старинные изделия из бересты и металла, традиционная одежда жителей Горнозаводского округа Урала XIX—XX веков, образцы женского рукоделия (льняные изделия, ткачество и вышивка). Посетитель может получить обширное представление о быте, ремесле и жизни крепостных крестьян и рабочих. Уральской земли прошлых веков. Широко представлены кожевенный, обувной, бурачный, бондарей и сундучный промыслы Нижнего Тагила, некоторые из которых сформировались лишь к концу XIX века. Кроме того, представлены интерьеры различных сословий эпохи VIII — начала XX века, личные вещи князей Демидовых — владельцев </a:t>
            </a:r>
            <a:r>
              <a:rPr lang="ru-RU" dirty="0" err="1">
                <a:latin typeface="Times New Roman" panose="02020603050405020304" pitchFamily="18" charset="0"/>
                <a:cs typeface="Times New Roman" panose="02020603050405020304" pitchFamily="18" charset="0"/>
              </a:rPr>
              <a:t>Тагильского</a:t>
            </a:r>
            <a:r>
              <a:rPr lang="ru-RU" dirty="0">
                <a:latin typeface="Times New Roman" panose="02020603050405020304" pitchFamily="18" charset="0"/>
                <a:cs typeface="Times New Roman" panose="02020603050405020304" pitchFamily="18" charset="0"/>
              </a:rPr>
              <a:t> и </a:t>
            </a:r>
            <a:r>
              <a:rPr lang="ru-RU" dirty="0" err="1">
                <a:latin typeface="Times New Roman" panose="02020603050405020304" pitchFamily="18" charset="0"/>
                <a:cs typeface="Times New Roman" panose="02020603050405020304" pitchFamily="18" charset="0"/>
              </a:rPr>
              <a:t>Выйского</a:t>
            </a:r>
            <a:r>
              <a:rPr lang="ru-RU" dirty="0">
                <a:latin typeface="Times New Roman" panose="02020603050405020304" pitchFamily="18" charset="0"/>
                <a:cs typeface="Times New Roman" panose="02020603050405020304" pitchFamily="18" charset="0"/>
              </a:rPr>
              <a:t> заводских посёлков. Помимо этого музей располагает комплексом экспозиции исторических документов, карт и фотографий, наглядно демонстрирующих становление Нижнего Тагила как городского поселения в начале XX века и процесс урбанизации города. В частности показаны карты города разных времён, в совокупности с остальными экспонатами музея, иллюстрирующих, как менялась жизнь в Нижнем Тагиле от одной эпохи в другую</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Вся музейная экспозиция разделена на тематические комплексы</a:t>
            </a:r>
            <a:r>
              <a:rPr lang="ru-RU" b="1" dirty="0" smtClean="0">
                <a:latin typeface="Times New Roman" panose="02020603050405020304" pitchFamily="18" charset="0"/>
                <a:cs typeface="Times New Roman" panose="02020603050405020304" pitchFamily="18" charset="0"/>
              </a:rPr>
              <a:t>.</a:t>
            </a:r>
          </a:p>
          <a:p>
            <a:endParaRPr lang="ru-RU" b="1"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Первый этаж</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«Традиционные занятия населения округа»</a:t>
            </a:r>
          </a:p>
          <a:p>
            <a:r>
              <a:rPr lang="ru-RU" dirty="0">
                <a:latin typeface="Times New Roman" panose="02020603050405020304" pitchFamily="18" charset="0"/>
                <a:cs typeface="Times New Roman" panose="02020603050405020304" pitchFamily="18" charset="0"/>
              </a:rPr>
              <a:t>«Традиционные женские ремёсла. Обработка льна, домашнее ткачество, вышивка»</a:t>
            </a:r>
          </a:p>
          <a:p>
            <a:r>
              <a:rPr lang="ru-RU" dirty="0">
                <a:latin typeface="Times New Roman" panose="02020603050405020304" pitchFamily="18" charset="0"/>
                <a:cs typeface="Times New Roman" panose="02020603050405020304" pitchFamily="18" charset="0"/>
              </a:rPr>
              <a:t>«Традиционные ремесла XVIII — начала XX веков. Бурачный и бондарный промыслы»</a:t>
            </a:r>
          </a:p>
          <a:p>
            <a:r>
              <a:rPr lang="ru-RU" dirty="0">
                <a:latin typeface="Times New Roman" panose="02020603050405020304" pitchFamily="18" charset="0"/>
                <a:cs typeface="Times New Roman" panose="02020603050405020304" pitchFamily="18" charset="0"/>
              </a:rPr>
              <a:t>«Ремёсла и промыслы населения Нижнетагильского горнозаводского округа: кожевенный, обувной и сундучный</a:t>
            </a:r>
            <a:r>
              <a:rPr lang="ru-RU" dirty="0" smtClean="0">
                <a:latin typeface="Times New Roman" panose="02020603050405020304" pitchFamily="18" charset="0"/>
                <a:cs typeface="Times New Roman" panose="02020603050405020304" pitchFamily="18" charset="0"/>
              </a:rPr>
              <a:t>»</a:t>
            </a:r>
          </a:p>
          <a:p>
            <a:endParaRPr lang="ru-RU" dirty="0">
              <a:latin typeface="Times New Roman" panose="02020603050405020304" pitchFamily="18" charset="0"/>
              <a:cs typeface="Times New Roman" panose="02020603050405020304" pitchFamily="18" charset="0"/>
            </a:endParaRPr>
          </a:p>
          <a:p>
            <a:r>
              <a:rPr lang="ru-RU" b="1" dirty="0">
                <a:latin typeface="Times New Roman" panose="02020603050405020304" pitchFamily="18" charset="0"/>
                <a:cs typeface="Times New Roman" panose="02020603050405020304" pitchFamily="18" charset="0"/>
              </a:rPr>
              <a:t>Второй этаж</a:t>
            </a:r>
            <a:r>
              <a:rPr lang="ru-RU"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«Процесс урбанизации Нижнего Тагила и становление его как городского населения»</a:t>
            </a:r>
          </a:p>
          <a:p>
            <a:r>
              <a:rPr lang="ru-RU" dirty="0">
                <a:latin typeface="Times New Roman" panose="02020603050405020304" pitchFamily="18" charset="0"/>
                <a:cs typeface="Times New Roman" panose="02020603050405020304" pitchFamily="18" charset="0"/>
              </a:rPr>
              <a:t>«Одежда горнозаводского населения и её эволюция в XIX — начала XIX веков»</a:t>
            </a:r>
          </a:p>
          <a:p>
            <a:r>
              <a:rPr lang="ru-RU" dirty="0">
                <a:latin typeface="Times New Roman" panose="02020603050405020304" pitchFamily="18" charset="0"/>
                <a:cs typeface="Times New Roman" panose="02020603050405020304" pitchFamily="18" charset="0"/>
              </a:rPr>
              <a:t>«Быт крепостных служащих Нижнетагильского горнозаводского округа в первой половине XIX века»</a:t>
            </a:r>
          </a:p>
          <a:p>
            <a:r>
              <a:rPr lang="ru-RU" dirty="0">
                <a:latin typeface="Times New Roman" panose="02020603050405020304" pitchFamily="18" charset="0"/>
                <a:cs typeface="Times New Roman" panose="02020603050405020304" pitchFamily="18" charset="0"/>
              </a:rPr>
              <a:t>«Интерьеры купеческой гостиной и парадной комнаты в доме зажиточного ремесленника»</a:t>
            </a:r>
          </a:p>
        </p:txBody>
      </p:sp>
    </p:spTree>
    <p:extLst>
      <p:ext uri="{BB962C8B-B14F-4D97-AF65-F5344CB8AC3E}">
        <p14:creationId xmlns:p14="http://schemas.microsoft.com/office/powerpoint/2010/main" xmlns="" val="84227008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3091"/>
            <a:ext cx="12192000" cy="6850838"/>
          </a:xfrm>
          <a:prstGeom prst="rect">
            <a:avLst/>
          </a:prstGeom>
        </p:spPr>
      </p:pic>
    </p:spTree>
    <p:extLst>
      <p:ext uri="{BB962C8B-B14F-4D97-AF65-F5344CB8AC3E}">
        <p14:creationId xmlns:p14="http://schemas.microsoft.com/office/powerpoint/2010/main" xmlns="" val="389190051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40306382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0" y="0"/>
            <a:ext cx="12192000" cy="6850979"/>
          </a:xfrm>
          <a:prstGeom prst="rect">
            <a:avLst/>
          </a:prstGeom>
        </p:spPr>
      </p:pic>
      <p:sp>
        <p:nvSpPr>
          <p:cNvPr id="4" name="Прямоугольник 3"/>
          <p:cNvSpPr/>
          <p:nvPr/>
        </p:nvSpPr>
        <p:spPr>
          <a:xfrm>
            <a:off x="2625737" y="0"/>
            <a:ext cx="7330789" cy="707886"/>
          </a:xfrm>
          <a:prstGeom prst="rect">
            <a:avLst/>
          </a:prstGeom>
        </p:spPr>
        <p:txBody>
          <a:bodyPr wrap="none">
            <a:spAutoFit/>
          </a:bodyPr>
          <a:lstStyle/>
          <a:p>
            <a:r>
              <a:rPr lang="ru-RU" sz="4000" b="1" dirty="0">
                <a:solidFill>
                  <a:schemeClr val="bg1"/>
                </a:solidFill>
                <a:latin typeface="Times New Roman" panose="02020603050405020304" pitchFamily="18" charset="0"/>
                <a:cs typeface="Times New Roman" panose="02020603050405020304" pitchFamily="18" charset="0"/>
              </a:rPr>
              <a:t>Река Чусовая природный парк</a:t>
            </a:r>
          </a:p>
        </p:txBody>
      </p:sp>
    </p:spTree>
    <p:extLst>
      <p:ext uri="{BB962C8B-B14F-4D97-AF65-F5344CB8AC3E}">
        <p14:creationId xmlns:p14="http://schemas.microsoft.com/office/powerpoint/2010/main" xmlns="" val="18532930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7999"/>
          </a:xfrm>
          <a:prstGeom prst="rect">
            <a:avLst/>
          </a:prstGeom>
        </p:spPr>
      </p:pic>
      <p:sp>
        <p:nvSpPr>
          <p:cNvPr id="3" name="Прямоугольник 2"/>
          <p:cNvSpPr/>
          <p:nvPr/>
        </p:nvSpPr>
        <p:spPr>
          <a:xfrm>
            <a:off x="2486369" y="0"/>
            <a:ext cx="6675289" cy="707886"/>
          </a:xfrm>
          <a:prstGeom prst="rect">
            <a:avLst/>
          </a:prstGeom>
        </p:spPr>
        <p:txBody>
          <a:bodyPr wrap="none">
            <a:spAutoFit/>
          </a:bodyPr>
          <a:lstStyle/>
          <a:p>
            <a:pPr algn="ctr"/>
            <a:r>
              <a:rPr lang="ru-RU" sz="4000" b="1" dirty="0">
                <a:solidFill>
                  <a:schemeClr val="bg1"/>
                </a:solidFill>
                <a:latin typeface="Times New Roman" panose="02020603050405020304" pitchFamily="18" charset="0"/>
                <a:cs typeface="Times New Roman" panose="02020603050405020304" pitchFamily="18" charset="0"/>
              </a:rPr>
              <a:t>Музей "Демидовская Дача"</a:t>
            </a:r>
          </a:p>
        </p:txBody>
      </p:sp>
    </p:spTree>
    <p:extLst>
      <p:ext uri="{BB962C8B-B14F-4D97-AF65-F5344CB8AC3E}">
        <p14:creationId xmlns:p14="http://schemas.microsoft.com/office/powerpoint/2010/main" xmlns="" val="136100979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67109"/>
            <a:ext cx="12192000" cy="7294305"/>
          </a:xfrm>
          <a:prstGeom prst="rect">
            <a:avLst/>
          </a:prstGeom>
        </p:spPr>
        <p:txBody>
          <a:bodyPr wrap="square">
            <a:spAutoFit/>
          </a:bodyPr>
          <a:lstStyle/>
          <a:p>
            <a:r>
              <a:rPr lang="ru-RU" dirty="0">
                <a:latin typeface="Times New Roman" panose="02020603050405020304" pitchFamily="18" charset="0"/>
                <a:cs typeface="Times New Roman" panose="02020603050405020304" pitchFamily="18" charset="0"/>
              </a:rPr>
              <a:t>Усадьба была построена в первой половине XIX века (1837—1843). Его построил для себя знаменитый </a:t>
            </a:r>
            <a:r>
              <a:rPr lang="ru-RU" dirty="0" err="1">
                <a:latin typeface="Times New Roman" panose="02020603050405020304" pitchFamily="18" charset="0"/>
                <a:cs typeface="Times New Roman" panose="02020603050405020304" pitchFamily="18" charset="0"/>
              </a:rPr>
              <a:t>тагильский</a:t>
            </a:r>
            <a:r>
              <a:rPr lang="ru-RU" dirty="0">
                <a:latin typeface="Times New Roman" panose="02020603050405020304" pitchFamily="18" charset="0"/>
                <a:cs typeface="Times New Roman" panose="02020603050405020304" pitchFamily="18" charset="0"/>
              </a:rPr>
              <a:t> инженер-новатор </a:t>
            </a:r>
            <a:r>
              <a:rPr lang="ru-RU" dirty="0" err="1">
                <a:latin typeface="Times New Roman" panose="02020603050405020304" pitchFamily="18" charset="0"/>
                <a:cs typeface="Times New Roman" panose="02020603050405020304" pitchFamily="18" charset="0"/>
              </a:rPr>
              <a:t>Фотий</a:t>
            </a:r>
            <a:r>
              <a:rPr lang="ru-RU" dirty="0">
                <a:latin typeface="Times New Roman" panose="02020603050405020304" pitchFamily="18" charset="0"/>
                <a:cs typeface="Times New Roman" panose="02020603050405020304" pitchFamily="18" charset="0"/>
              </a:rPr>
              <a:t> Швецов. Он владел поместьем до 1855 года.</a:t>
            </a:r>
          </a:p>
          <a:p>
            <a:r>
              <a:rPr lang="ru-RU" dirty="0" smtClean="0">
                <a:latin typeface="Times New Roman" panose="02020603050405020304" pitchFamily="18" charset="0"/>
                <a:cs typeface="Times New Roman" panose="02020603050405020304" pitchFamily="18" charset="0"/>
              </a:rPr>
              <a:t>Известно</a:t>
            </a:r>
            <a:r>
              <a:rPr lang="ru-RU" dirty="0">
                <a:latin typeface="Times New Roman" panose="02020603050405020304" pitchFamily="18" charset="0"/>
                <a:cs typeface="Times New Roman" panose="02020603050405020304" pitchFamily="18" charset="0"/>
              </a:rPr>
              <a:t>, что на Генеральном плане Нижнетагильского округа, датируемом 1843 годом район вдоль Невьянского тракта обозначен как «</a:t>
            </a:r>
            <a:r>
              <a:rPr lang="ru-RU" dirty="0" err="1">
                <a:latin typeface="Times New Roman" panose="02020603050405020304" pitchFamily="18" charset="0"/>
                <a:cs typeface="Times New Roman" panose="02020603050405020304" pitchFamily="18" charset="0"/>
              </a:rPr>
              <a:t>Матильдино</a:t>
            </a:r>
            <a:r>
              <a:rPr lang="ru-RU" dirty="0">
                <a:latin typeface="Times New Roman" panose="02020603050405020304" pitchFamily="18" charset="0"/>
                <a:cs typeface="Times New Roman" panose="02020603050405020304" pitchFamily="18" charset="0"/>
              </a:rPr>
              <a:t> предместье». Так он был назван в честь супруги Анатолия Николаевича Демидова, французской принцессы, дочери младшего брата Наполеона Бонапарта — Матильды де </a:t>
            </a:r>
            <a:r>
              <a:rPr lang="ru-RU" dirty="0" err="1">
                <a:latin typeface="Times New Roman" panose="02020603050405020304" pitchFamily="18" charset="0"/>
                <a:cs typeface="Times New Roman" panose="02020603050405020304" pitchFamily="18" charset="0"/>
              </a:rPr>
              <a:t>Монфор</a:t>
            </a:r>
            <a:r>
              <a:rPr lang="ru-RU" dirty="0">
                <a:latin typeface="Times New Roman" panose="02020603050405020304" pitchFamily="18" charset="0"/>
                <a:cs typeface="Times New Roman" panose="02020603050405020304" pitchFamily="18" charset="0"/>
              </a:rPr>
              <a:t>.</a:t>
            </a:r>
          </a:p>
          <a:p>
            <a:r>
              <a:rPr lang="ru-RU" dirty="0" smtClean="0">
                <a:latin typeface="Times New Roman" panose="02020603050405020304" pitchFamily="18" charset="0"/>
                <a:cs typeface="Times New Roman" panose="02020603050405020304" pitchFamily="18" charset="0"/>
              </a:rPr>
              <a:t>Портрет </a:t>
            </a:r>
            <a:r>
              <a:rPr lang="ru-RU" dirty="0">
                <a:latin typeface="Times New Roman" panose="02020603050405020304" pitchFamily="18" charset="0"/>
                <a:cs typeface="Times New Roman" panose="02020603050405020304" pitchFamily="18" charset="0"/>
              </a:rPr>
              <a:t>Матильды Бонапарт. Луи-Эдуард </a:t>
            </a:r>
            <a:r>
              <a:rPr lang="ru-RU" dirty="0" err="1">
                <a:latin typeface="Times New Roman" panose="02020603050405020304" pitchFamily="18" charset="0"/>
                <a:cs typeface="Times New Roman" panose="02020603050405020304" pitchFamily="18" charset="0"/>
              </a:rPr>
              <a:t>Дюбюф</a:t>
            </a:r>
            <a:endParaRPr lang="ru-RU" dirty="0">
              <a:latin typeface="Times New Roman" panose="02020603050405020304" pitchFamily="18" charset="0"/>
              <a:cs typeface="Times New Roman" panose="02020603050405020304" pitchFamily="18" charset="0"/>
            </a:endParaRPr>
          </a:p>
          <a:p>
            <a:r>
              <a:rPr lang="ru-RU" dirty="0">
                <a:latin typeface="Times New Roman" panose="02020603050405020304" pitchFamily="18" charset="0"/>
                <a:cs typeface="Times New Roman" panose="02020603050405020304" pitchFamily="18" charset="0"/>
              </a:rPr>
              <a:t>Вторым владельцем дачи стал Князь Сан-</a:t>
            </a:r>
            <a:r>
              <a:rPr lang="ru-RU" dirty="0" err="1">
                <a:latin typeface="Times New Roman" panose="02020603050405020304" pitchFamily="18" charset="0"/>
                <a:cs typeface="Times New Roman" panose="02020603050405020304" pitchFamily="18" charset="0"/>
              </a:rPr>
              <a:t>Донато</a:t>
            </a:r>
            <a:r>
              <a:rPr lang="ru-RU" dirty="0">
                <a:latin typeface="Times New Roman" panose="02020603050405020304" pitchFamily="18" charset="0"/>
                <a:cs typeface="Times New Roman" panose="02020603050405020304" pitchFamily="18" charset="0"/>
              </a:rPr>
              <a:t> Павел Демидов.</a:t>
            </a:r>
          </a:p>
          <a:p>
            <a:r>
              <a:rPr lang="ru-RU" dirty="0" smtClean="0">
                <a:latin typeface="Times New Roman" panose="02020603050405020304" pitchFamily="18" charset="0"/>
                <a:cs typeface="Times New Roman" panose="02020603050405020304" pitchFamily="18" charset="0"/>
              </a:rPr>
              <a:t>В </a:t>
            </a:r>
            <a:r>
              <a:rPr lang="ru-RU" dirty="0">
                <a:latin typeface="Times New Roman" panose="02020603050405020304" pitchFamily="18" charset="0"/>
                <a:cs typeface="Times New Roman" panose="02020603050405020304" pitchFamily="18" charset="0"/>
              </a:rPr>
              <a:t>годы советской власти дача была отдана железнодорожникам. Здесь находился комитет комсомола, дом отдыха железнодорожников, железнодорожный техникум, детский сад с жилыми помещениями. Позднее здесь располагались секции спортивного общества «Локомотив», спортивная база с лодочной станцией. В последние годы усадьба была заброшена, здание находилось в упадке, разрушалось, парк зарастал бурьяном, скульптура обнажённой молодой пары была наполовину разрушена. Усадьба Демидовых превратилась в пристанище местных бомжей и бродячих собак. Кроме того полуразрушенное здание усадьбы несколько раз горело.</a:t>
            </a:r>
          </a:p>
          <a:p>
            <a:r>
              <a:rPr lang="ru-RU" dirty="0" smtClean="0">
                <a:latin typeface="Times New Roman" panose="02020603050405020304" pitchFamily="18" charset="0"/>
                <a:cs typeface="Times New Roman" panose="02020603050405020304" pitchFamily="18" charset="0"/>
              </a:rPr>
              <a:t>В </a:t>
            </a:r>
            <a:r>
              <a:rPr lang="ru-RU" dirty="0">
                <a:latin typeface="Times New Roman" panose="02020603050405020304" pitchFamily="18" charset="0"/>
                <a:cs typeface="Times New Roman" panose="02020603050405020304" pitchFamily="18" charset="0"/>
              </a:rPr>
              <a:t>2012 году мэр Нижнего Тагила Сергей Носов принял решение восстановить усадьбу. На реконструкцию Свердловская область выделила Нижнему Тагилу 50 млн рублей. Из городского бюджета было потрачено на это 8 млн рублей — на разработку проектно-сметной документации. Весной 2013 года начались работы по реставрации здания поместья. реконструкция продолжалась три месяца. На ремонт ушло три месяца. Поскольку большая часть здания выгорела, сгнила под дождями и не подлежала восстановлению, было принято радикальное решение демонтировать всю верхнюю его часть. Было снесено около 70% здания: весь второй этаж с полуразвалившейся башенкой. Второй этаж в сжатые сроки был отстроен заново. Были построены одноэтажные флигели, заасфальтированы дорожки и выложены брусчаткой площадки парка, установлены новые фонари в старинном европейском стиле, также поменяли поломанные секции забора и отстроили каменную пристань.</a:t>
            </a:r>
          </a:p>
          <a:p>
            <a:r>
              <a:rPr lang="ru-RU" dirty="0" smtClean="0">
                <a:latin typeface="Times New Roman" panose="02020603050405020304" pitchFamily="18" charset="0"/>
                <a:cs typeface="Times New Roman" panose="02020603050405020304" pitchFamily="18" charset="0"/>
              </a:rPr>
              <a:t>23 </a:t>
            </a:r>
            <a:r>
              <a:rPr lang="ru-RU" dirty="0">
                <a:latin typeface="Times New Roman" panose="02020603050405020304" pitchFamily="18" charset="0"/>
                <a:cs typeface="Times New Roman" panose="02020603050405020304" pitchFamily="18" charset="0"/>
              </a:rPr>
              <a:t>сентября 2013 года восстановление усадьбы и парка было закончено. В ней разместился музей «Демидовская дача». Музей в присутствии областных и городских властей был торжественно открыт для посещения.</a:t>
            </a:r>
          </a:p>
          <a:p>
            <a:r>
              <a:rPr lang="ru-RU" dirty="0" smtClean="0">
                <a:latin typeface="Times New Roman" panose="02020603050405020304" pitchFamily="18" charset="0"/>
                <a:cs typeface="Times New Roman" panose="02020603050405020304" pitchFamily="18" charset="0"/>
              </a:rPr>
              <a:t>В </a:t>
            </a:r>
            <a:r>
              <a:rPr lang="ru-RU" dirty="0">
                <a:latin typeface="Times New Roman" panose="02020603050405020304" pitchFamily="18" charset="0"/>
                <a:cs typeface="Times New Roman" panose="02020603050405020304" pitchFamily="18" charset="0"/>
              </a:rPr>
              <a:t>2014 году была отреставрирована советская парковая скульптура обнажённой молодой пары.</a:t>
            </a:r>
          </a:p>
        </p:txBody>
      </p:sp>
    </p:spTree>
    <p:extLst>
      <p:ext uri="{BB962C8B-B14F-4D97-AF65-F5344CB8AC3E}">
        <p14:creationId xmlns:p14="http://schemas.microsoft.com/office/powerpoint/2010/main" xmlns="" val="11020026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5257800" cy="6860154"/>
          </a:xfrm>
          <a:prstGeom prst="rect">
            <a:avLst/>
          </a:prstGeom>
        </p:spPr>
      </p:pic>
      <p:pic>
        <p:nvPicPr>
          <p:cNvPr id="3" name="Рисунок 2"/>
          <p:cNvPicPr>
            <a:picLocks noChangeAspect="1"/>
          </p:cNvPicPr>
          <p:nvPr/>
        </p:nvPicPr>
        <p:blipFill>
          <a:blip r:embed="rId3"/>
          <a:stretch>
            <a:fillRect/>
          </a:stretch>
        </p:blipFill>
        <p:spPr>
          <a:xfrm>
            <a:off x="8194430" y="0"/>
            <a:ext cx="3997569" cy="6869752"/>
          </a:xfrm>
          <a:prstGeom prst="rect">
            <a:avLst/>
          </a:prstGeom>
        </p:spPr>
      </p:pic>
      <p:sp>
        <p:nvSpPr>
          <p:cNvPr id="4" name="Прямоугольник 3"/>
          <p:cNvSpPr/>
          <p:nvPr/>
        </p:nvSpPr>
        <p:spPr>
          <a:xfrm>
            <a:off x="6216162" y="0"/>
            <a:ext cx="2266257" cy="2246769"/>
          </a:xfrm>
          <a:prstGeom prst="rect">
            <a:avLst/>
          </a:prstGeom>
        </p:spPr>
        <p:txBody>
          <a:bodyPr wrap="square">
            <a:spAutoFit/>
          </a:bodyPr>
          <a:lstStyle/>
          <a:p>
            <a:r>
              <a:rPr lang="ru-RU" sz="2800" dirty="0">
                <a:latin typeface="Times New Roman" panose="02020603050405020304" pitchFamily="18" charset="0"/>
                <a:cs typeface="Times New Roman" panose="02020603050405020304" pitchFamily="18" charset="0"/>
              </a:rPr>
              <a:t>Портрет Матильды Бонапарт. Луи-Эдуард </a:t>
            </a:r>
            <a:r>
              <a:rPr lang="ru-RU" sz="2800" dirty="0" err="1" smtClean="0">
                <a:latin typeface="Times New Roman" panose="02020603050405020304" pitchFamily="18" charset="0"/>
                <a:cs typeface="Times New Roman" panose="02020603050405020304" pitchFamily="18" charset="0"/>
              </a:rPr>
              <a:t>Дюбюф</a:t>
            </a:r>
            <a:r>
              <a:rPr lang="ru-RU" sz="2800" dirty="0" smtClean="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5510231" y="4888496"/>
            <a:ext cx="1695065" cy="1815882"/>
          </a:xfrm>
          <a:prstGeom prst="rect">
            <a:avLst/>
          </a:prstGeom>
        </p:spPr>
        <p:txBody>
          <a:bodyPr wrap="square">
            <a:spAutoFit/>
          </a:bodyPr>
          <a:lstStyle/>
          <a:p>
            <a:r>
              <a:rPr lang="ru-RU" sz="2800" dirty="0">
                <a:latin typeface="Times New Roman" panose="02020603050405020304" pitchFamily="18" charset="0"/>
                <a:cs typeface="Times New Roman" panose="02020603050405020304" pitchFamily="18" charset="0"/>
              </a:rPr>
              <a:t>Князь Павел Павлович Демидов</a:t>
            </a:r>
          </a:p>
        </p:txBody>
      </p:sp>
      <p:cxnSp>
        <p:nvCxnSpPr>
          <p:cNvPr id="10" name="Прямая со стрелкой 9"/>
          <p:cNvCxnSpPr/>
          <p:nvPr/>
        </p:nvCxnSpPr>
        <p:spPr>
          <a:xfrm flipH="1" flipV="1">
            <a:off x="5363307" y="3297115"/>
            <a:ext cx="791308" cy="17408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Прямая со стрелкой 11"/>
          <p:cNvCxnSpPr/>
          <p:nvPr/>
        </p:nvCxnSpPr>
        <p:spPr>
          <a:xfrm>
            <a:off x="6585438" y="2246769"/>
            <a:ext cx="1512277" cy="105034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27036319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465992"/>
            <a:ext cx="6581377" cy="4800600"/>
          </a:xfrm>
          <a:prstGeom prst="rect">
            <a:avLst/>
          </a:prstGeom>
        </p:spPr>
      </p:pic>
      <p:sp>
        <p:nvSpPr>
          <p:cNvPr id="3" name="Прямоугольник 2"/>
          <p:cNvSpPr/>
          <p:nvPr/>
        </p:nvSpPr>
        <p:spPr>
          <a:xfrm>
            <a:off x="6581377" y="0"/>
            <a:ext cx="5610623" cy="5940088"/>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На первом этаже главного здания «Демидовской дачи» для посетителей представлен кабинет горного инженера середины XIX века </a:t>
            </a:r>
            <a:r>
              <a:rPr lang="ru-RU" sz="2000" dirty="0" err="1">
                <a:latin typeface="Times New Roman" panose="02020603050405020304" pitchFamily="18" charset="0"/>
                <a:cs typeface="Times New Roman" panose="02020603050405020304" pitchFamily="18" charset="0"/>
              </a:rPr>
              <a:t>Фотия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Швецова</a:t>
            </a:r>
            <a:r>
              <a:rPr lang="ru-RU" sz="2000" dirty="0">
                <a:latin typeface="Times New Roman" panose="02020603050405020304" pitchFamily="18" charset="0"/>
                <a:cs typeface="Times New Roman" panose="02020603050405020304" pitchFamily="18" charset="0"/>
              </a:rPr>
              <a:t>. Здесь можно увидеть книжный шкаф, сделанный из древесины карельской березы, письменный стол, мягкие кресла, чайный столик, портрет царя Николая I, портрет Александра Гумбольдта.</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На втором этаже находится большой Демидовский зал для приёмов гостей и презентаций. Зал богато украшен живописными и скульптурными портретами представителей династии Демидовых. Также здесь находятся предметы </a:t>
            </a:r>
            <a:r>
              <a:rPr lang="ru-RU" sz="2000" dirty="0" err="1">
                <a:latin typeface="Times New Roman" panose="02020603050405020304" pitchFamily="18" charset="0"/>
                <a:cs typeface="Times New Roman" panose="02020603050405020304" pitchFamily="18" charset="0"/>
              </a:rPr>
              <a:t>Каслинского</a:t>
            </a:r>
            <a:r>
              <a:rPr lang="ru-RU" sz="2000" dirty="0">
                <a:latin typeface="Times New Roman" panose="02020603050405020304" pitchFamily="18" charset="0"/>
                <a:cs typeface="Times New Roman" panose="02020603050405020304" pitchFamily="18" charset="0"/>
              </a:rPr>
              <a:t> литья. Парадный зал используется в качестве выставочного зала. В 2015 году в стенах этого зала проходила выставка авторского фарфора.</a:t>
            </a:r>
          </a:p>
          <a:p>
            <a:endParaRPr lang="ru-RU" sz="2000" dirty="0">
              <a:solidFill>
                <a:schemeClr val="bg1"/>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0" y="5534561"/>
            <a:ext cx="12192000" cy="1323439"/>
          </a:xfrm>
          <a:prstGeom prst="rect">
            <a:avLst/>
          </a:prstGeom>
        </p:spPr>
        <p:txBody>
          <a:bodyPr wrap="square">
            <a:spAutoFit/>
          </a:bodyPr>
          <a:lstStyle/>
          <a:p>
            <a:r>
              <a:rPr lang="ru-RU" sz="2000" dirty="0">
                <a:latin typeface="Times New Roman" panose="02020603050405020304" pitchFamily="18" charset="0"/>
                <a:cs typeface="Times New Roman" panose="02020603050405020304" pitchFamily="18" charset="0"/>
              </a:rPr>
              <a:t>Также для посещения открыт южный флигель усадьбы, где можно ознакомиться с кухонной утварью, посудой эпохи XIX века. Это блюда из бронзы и фарфора, старинные жестяные банки, бочка, изготовленная из цельного ствола дерева, стеклянные штофы и многое другое. Посетителей особо привлекает старинная латунная вафельница.</a:t>
            </a:r>
          </a:p>
        </p:txBody>
      </p:sp>
    </p:spTree>
    <p:extLst>
      <p:ext uri="{BB962C8B-B14F-4D97-AF65-F5344CB8AC3E}">
        <p14:creationId xmlns:p14="http://schemas.microsoft.com/office/powerpoint/2010/main" xmlns="" val="189396568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84356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192000" cy="7017306"/>
          </a:xfrm>
          <a:prstGeom prst="rect">
            <a:avLst/>
          </a:prstGeom>
        </p:spPr>
        <p:txBody>
          <a:bodyPr wrap="square">
            <a:spAutoFit/>
          </a:bodyPr>
          <a:lstStyle/>
          <a:p>
            <a:r>
              <a:rPr lang="ru-RU" dirty="0" smtClean="0"/>
              <a:t>Источники:</a:t>
            </a:r>
          </a:p>
          <a:p>
            <a:r>
              <a:rPr lang="en-US" dirty="0" smtClean="0">
                <a:hlinkClick r:id="rId2"/>
              </a:rPr>
              <a:t>https</a:t>
            </a:r>
            <a:r>
              <a:rPr lang="en-US" dirty="0">
                <a:hlinkClick r:id="rId2"/>
              </a:rPr>
              <a:t>://ru.wikipedia.org/wiki/</a:t>
            </a:r>
            <a:r>
              <a:rPr lang="ru-RU" dirty="0" err="1">
                <a:hlinkClick r:id="rId2"/>
              </a:rPr>
              <a:t>Нижний_Тагил</a:t>
            </a:r>
            <a:r>
              <a:rPr lang="ru-RU" dirty="0">
                <a:hlinkClick r:id="rId2"/>
              </a:rPr>
              <a:t>#/</a:t>
            </a:r>
            <a:r>
              <a:rPr lang="en-US" dirty="0">
                <a:hlinkClick r:id="rId2"/>
              </a:rPr>
              <a:t>media/</a:t>
            </a:r>
            <a:r>
              <a:rPr lang="ru-RU" dirty="0">
                <a:hlinkClick r:id="rId2"/>
              </a:rPr>
              <a:t>Файл:</a:t>
            </a:r>
            <a:r>
              <a:rPr lang="en-US" dirty="0" smtClean="0">
                <a:hlinkClick r:id="rId2"/>
              </a:rPr>
              <a:t>Nizhniy_Tagil_HiRes_Panorama.jpg</a:t>
            </a:r>
            <a:endParaRPr lang="ru-RU" dirty="0" smtClean="0"/>
          </a:p>
          <a:p>
            <a:endParaRPr lang="ru-RU" dirty="0"/>
          </a:p>
          <a:p>
            <a:r>
              <a:rPr lang="en-US" dirty="0">
                <a:hlinkClick r:id="rId3"/>
              </a:rPr>
              <a:t>https://ru.wikipedia.org/wiki/</a:t>
            </a:r>
            <a:r>
              <a:rPr lang="ru-RU" dirty="0" err="1" smtClean="0">
                <a:hlinkClick r:id="rId3"/>
              </a:rPr>
              <a:t>Нижнетагильский_музей_изобразительных_искусств</a:t>
            </a:r>
            <a:endParaRPr lang="ru-RU" dirty="0" smtClean="0"/>
          </a:p>
          <a:p>
            <a:endParaRPr lang="ru-RU" dirty="0"/>
          </a:p>
          <a:p>
            <a:r>
              <a:rPr lang="en-US" dirty="0">
                <a:solidFill>
                  <a:schemeClr val="bg2">
                    <a:lumMod val="40000"/>
                    <a:lumOff val="60000"/>
                  </a:schemeClr>
                </a:solidFill>
              </a:rPr>
              <a:t>https://www.google.ru/search?q=</a:t>
            </a:r>
            <a:r>
              <a:rPr lang="ru-RU" dirty="0">
                <a:solidFill>
                  <a:schemeClr val="bg2">
                    <a:lumMod val="40000"/>
                    <a:lumOff val="60000"/>
                  </a:schemeClr>
                </a:solidFill>
              </a:rPr>
              <a:t>Нижнетагильский+городской+парк+культуры+и+отдыха+им.+А.П.Бондина&amp;</a:t>
            </a:r>
            <a:r>
              <a:rPr lang="en-US" dirty="0" err="1" smtClean="0">
                <a:solidFill>
                  <a:schemeClr val="bg2">
                    <a:lumMod val="40000"/>
                    <a:lumOff val="60000"/>
                  </a:schemeClr>
                </a:solidFill>
              </a:rPr>
              <a:t>newwindow</a:t>
            </a:r>
            <a:r>
              <a:rPr lang="en-US" dirty="0" smtClean="0">
                <a:solidFill>
                  <a:schemeClr val="bg2">
                    <a:lumMod val="40000"/>
                    <a:lumOff val="60000"/>
                  </a:schemeClr>
                </a:solidFill>
              </a:rPr>
              <a:t>=1&amp;stick=H4sIAAAAAAAAAONgFuLUz9U3MCtOyktS4tVP1zc0TDLPyCs3KcrTUsxOttLPyU9OLMnMz4MzrBJLSooSk0HMYgBmy_L_PwAAAA&amp;hl=</a:t>
            </a:r>
            <a:r>
              <a:rPr lang="en-US" dirty="0" err="1" smtClean="0">
                <a:solidFill>
                  <a:schemeClr val="bg2">
                    <a:lumMod val="40000"/>
                    <a:lumOff val="60000"/>
                  </a:schemeClr>
                </a:solidFill>
              </a:rPr>
              <a:t>ru-RU&amp;gl</a:t>
            </a:r>
            <a:r>
              <a:rPr lang="en-US" dirty="0" smtClean="0">
                <a:solidFill>
                  <a:schemeClr val="bg2">
                    <a:lumMod val="40000"/>
                    <a:lumOff val="60000"/>
                  </a:schemeClr>
                </a:solidFill>
              </a:rPr>
              <a:t>=</a:t>
            </a:r>
            <a:r>
              <a:rPr lang="en-US" dirty="0" err="1" smtClean="0">
                <a:solidFill>
                  <a:schemeClr val="bg2">
                    <a:lumMod val="40000"/>
                    <a:lumOff val="60000"/>
                  </a:schemeClr>
                </a:solidFill>
              </a:rPr>
              <a:t>ru&amp;sxsrf</a:t>
            </a:r>
            <a:r>
              <a:rPr lang="en-US" dirty="0" smtClean="0">
                <a:solidFill>
                  <a:schemeClr val="bg2">
                    <a:lumMod val="40000"/>
                    <a:lumOff val="60000"/>
                  </a:schemeClr>
                </a:solidFill>
              </a:rPr>
              <a:t>=ALiCzsYkAsI5IG_WnG8jj1J00IRVS7fiMA:1660760401594&amp;source=</a:t>
            </a:r>
            <a:r>
              <a:rPr lang="en-US" dirty="0" err="1" smtClean="0">
                <a:solidFill>
                  <a:schemeClr val="bg2">
                    <a:lumMod val="40000"/>
                    <a:lumOff val="60000"/>
                  </a:schemeClr>
                </a:solidFill>
              </a:rPr>
              <a:t>lnms&amp;tbm</a:t>
            </a:r>
            <a:r>
              <a:rPr lang="en-US" dirty="0" smtClean="0">
                <a:solidFill>
                  <a:schemeClr val="bg2">
                    <a:lumMod val="40000"/>
                    <a:lumOff val="60000"/>
                  </a:schemeClr>
                </a:solidFill>
              </a:rPr>
              <a:t>=</a:t>
            </a:r>
            <a:r>
              <a:rPr lang="en-US" dirty="0" err="1" smtClean="0">
                <a:solidFill>
                  <a:schemeClr val="bg2">
                    <a:lumMod val="40000"/>
                    <a:lumOff val="60000"/>
                  </a:schemeClr>
                </a:solidFill>
              </a:rPr>
              <a:t>isch&amp;sa</a:t>
            </a:r>
            <a:r>
              <a:rPr lang="en-US" dirty="0" smtClean="0">
                <a:solidFill>
                  <a:schemeClr val="bg2">
                    <a:lumMod val="40000"/>
                    <a:lumOff val="60000"/>
                  </a:schemeClr>
                </a:solidFill>
              </a:rPr>
              <a:t>=</a:t>
            </a:r>
            <a:r>
              <a:rPr lang="en-US" dirty="0" err="1" smtClean="0">
                <a:solidFill>
                  <a:schemeClr val="bg2">
                    <a:lumMod val="40000"/>
                    <a:lumOff val="60000"/>
                  </a:schemeClr>
                </a:solidFill>
              </a:rPr>
              <a:t>X&amp;ved</a:t>
            </a:r>
            <a:r>
              <a:rPr lang="en-US" dirty="0" smtClean="0">
                <a:solidFill>
                  <a:schemeClr val="bg2">
                    <a:lumMod val="40000"/>
                    <a:lumOff val="60000"/>
                  </a:schemeClr>
                </a:solidFill>
              </a:rPr>
              <a:t>=2ahUKEwj-5KzOvs75AhXaisMKHWJpBTEQ_AUoAnoECAIQBA&amp;biw=1536&amp;bih=742&amp;dpr=1.25#imgrc=tL1MBui2CsYbyM</a:t>
            </a:r>
            <a:endParaRPr lang="ru-RU" dirty="0" smtClean="0">
              <a:solidFill>
                <a:schemeClr val="bg2">
                  <a:lumMod val="40000"/>
                  <a:lumOff val="60000"/>
                </a:schemeClr>
              </a:solidFill>
            </a:endParaRPr>
          </a:p>
          <a:p>
            <a:endParaRPr lang="ru-RU" dirty="0" smtClean="0"/>
          </a:p>
          <a:p>
            <a:r>
              <a:rPr lang="en-US" dirty="0">
                <a:hlinkClick r:id="rId4"/>
              </a:rPr>
              <a:t>https://ru.wikipedia.org/wiki/</a:t>
            </a:r>
            <a:r>
              <a:rPr lang="ru-RU" dirty="0" err="1">
                <a:hlinkClick r:id="rId4"/>
              </a:rPr>
              <a:t>Господский_дом</a:t>
            </a:r>
            <a:r>
              <a:rPr lang="ru-RU" dirty="0">
                <a:hlinkClick r:id="rId4"/>
              </a:rPr>
              <a:t>_(музей</a:t>
            </a:r>
            <a:r>
              <a:rPr lang="ru-RU" dirty="0" smtClean="0">
                <a:hlinkClick r:id="rId4"/>
              </a:rPr>
              <a:t>)</a:t>
            </a:r>
            <a:endParaRPr lang="ru-RU" dirty="0" smtClean="0"/>
          </a:p>
          <a:p>
            <a:endParaRPr lang="ru-RU" dirty="0"/>
          </a:p>
          <a:p>
            <a:r>
              <a:rPr lang="en-US" dirty="0">
                <a:hlinkClick r:id="rId5"/>
              </a:rPr>
              <a:t>http://museum-nt.ru/index.php?option=com_content&amp;view=article&amp;id=5&amp;Itemid=6</a:t>
            </a:r>
            <a:endParaRPr lang="en-US" dirty="0"/>
          </a:p>
          <a:p>
            <a:endParaRPr lang="ru-RU" dirty="0" smtClean="0"/>
          </a:p>
          <a:p>
            <a:r>
              <a:rPr lang="en-US" dirty="0">
                <a:solidFill>
                  <a:schemeClr val="accent5">
                    <a:lumMod val="60000"/>
                    <a:lumOff val="40000"/>
                  </a:schemeClr>
                </a:solidFill>
              </a:rPr>
              <a:t>https://www.google.ru/search?q=</a:t>
            </a:r>
            <a:r>
              <a:rPr lang="ru-RU" dirty="0">
                <a:solidFill>
                  <a:schemeClr val="accent5">
                    <a:lumMod val="60000"/>
                    <a:lumOff val="40000"/>
                  </a:schemeClr>
                </a:solidFill>
              </a:rPr>
              <a:t>Музей+быта+и+ремесел+горнозаводского+населения+«Господский+дом»+музей&amp;</a:t>
            </a:r>
            <a:r>
              <a:rPr lang="en-US" dirty="0" err="1" smtClean="0">
                <a:solidFill>
                  <a:schemeClr val="accent5">
                    <a:lumMod val="60000"/>
                    <a:lumOff val="40000"/>
                  </a:schemeClr>
                </a:solidFill>
              </a:rPr>
              <a:t>newwindow</a:t>
            </a:r>
            <a:r>
              <a:rPr lang="en-US" dirty="0" smtClean="0">
                <a:solidFill>
                  <a:schemeClr val="accent5">
                    <a:lumMod val="60000"/>
                    <a:lumOff val="40000"/>
                  </a:schemeClr>
                </a:solidFill>
              </a:rPr>
              <a:t>=1&amp;stick=H4sIAAAAAAAAAONgFuLUz9U3MCtOyktS4tVP1zc0TDLPTs7KyC3SUsxOttLPyU9OLMnMz4MzrBJLSooSk0HMYgBM155dPwAAAA&amp;hl=</a:t>
            </a:r>
            <a:r>
              <a:rPr lang="en-US" dirty="0" err="1" smtClean="0">
                <a:solidFill>
                  <a:schemeClr val="accent5">
                    <a:lumMod val="60000"/>
                    <a:lumOff val="40000"/>
                  </a:schemeClr>
                </a:solidFill>
              </a:rPr>
              <a:t>ru-RU&amp;gl</a:t>
            </a:r>
            <a:r>
              <a:rPr lang="en-US" dirty="0" smtClean="0">
                <a:solidFill>
                  <a:schemeClr val="accent5">
                    <a:lumMod val="60000"/>
                    <a:lumOff val="40000"/>
                  </a:schemeClr>
                </a:solidFill>
              </a:rPr>
              <a:t>=</a:t>
            </a:r>
            <a:r>
              <a:rPr lang="en-US" dirty="0" err="1" smtClean="0">
                <a:solidFill>
                  <a:schemeClr val="accent5">
                    <a:lumMod val="60000"/>
                    <a:lumOff val="40000"/>
                  </a:schemeClr>
                </a:solidFill>
              </a:rPr>
              <a:t>ru&amp;sxsrf</a:t>
            </a:r>
            <a:r>
              <a:rPr lang="en-US" dirty="0" smtClean="0">
                <a:solidFill>
                  <a:schemeClr val="accent5">
                    <a:lumMod val="60000"/>
                    <a:lumOff val="40000"/>
                  </a:schemeClr>
                </a:solidFill>
              </a:rPr>
              <a:t>=ALiCzsb_qZx9dt65xi8_r81ONgIGA5trAw:1660760581459&amp;source=</a:t>
            </a:r>
            <a:r>
              <a:rPr lang="en-US" dirty="0" err="1" smtClean="0">
                <a:solidFill>
                  <a:schemeClr val="accent5">
                    <a:lumMod val="60000"/>
                    <a:lumOff val="40000"/>
                  </a:schemeClr>
                </a:solidFill>
              </a:rPr>
              <a:t>lnms&amp;tbm</a:t>
            </a:r>
            <a:r>
              <a:rPr lang="en-US" dirty="0" smtClean="0">
                <a:solidFill>
                  <a:schemeClr val="accent5">
                    <a:lumMod val="60000"/>
                    <a:lumOff val="40000"/>
                  </a:schemeClr>
                </a:solidFill>
              </a:rPr>
              <a:t>=</a:t>
            </a:r>
            <a:r>
              <a:rPr lang="en-US" dirty="0" err="1" smtClean="0">
                <a:solidFill>
                  <a:schemeClr val="accent5">
                    <a:lumMod val="60000"/>
                    <a:lumOff val="40000"/>
                  </a:schemeClr>
                </a:solidFill>
              </a:rPr>
              <a:t>isch&amp;sa</a:t>
            </a:r>
            <a:r>
              <a:rPr lang="en-US" dirty="0" smtClean="0">
                <a:solidFill>
                  <a:schemeClr val="accent5">
                    <a:lumMod val="60000"/>
                    <a:lumOff val="40000"/>
                  </a:schemeClr>
                </a:solidFill>
              </a:rPr>
              <a:t>=</a:t>
            </a:r>
            <a:r>
              <a:rPr lang="en-US" dirty="0" err="1" smtClean="0">
                <a:solidFill>
                  <a:schemeClr val="accent5">
                    <a:lumMod val="60000"/>
                    <a:lumOff val="40000"/>
                  </a:schemeClr>
                </a:solidFill>
              </a:rPr>
              <a:t>X&amp;ved</a:t>
            </a:r>
            <a:r>
              <a:rPr lang="en-US" dirty="0" smtClean="0">
                <a:solidFill>
                  <a:schemeClr val="accent5">
                    <a:lumMod val="60000"/>
                    <a:lumOff val="40000"/>
                  </a:schemeClr>
                </a:solidFill>
              </a:rPr>
              <a:t>=2ahUKEwiM546kv875AhWDw4sKHXo7CLwQ_AUoA3oECAIQBQ&amp;biw=1536&amp;bih=742&amp;dpr=1.25#imgrc=WspAJDava01GDM&amp;imgdii=ZRqCMOnW7ajiVM</a:t>
            </a:r>
            <a:endParaRPr lang="ru-RU" dirty="0" smtClean="0">
              <a:solidFill>
                <a:schemeClr val="accent5">
                  <a:lumMod val="60000"/>
                  <a:lumOff val="40000"/>
                </a:schemeClr>
              </a:solidFill>
            </a:endParaRPr>
          </a:p>
          <a:p>
            <a:endParaRPr lang="ru-RU" dirty="0">
              <a:solidFill>
                <a:schemeClr val="accent5">
                  <a:lumMod val="60000"/>
                  <a:lumOff val="40000"/>
                </a:schemeClr>
              </a:solidFill>
            </a:endParaRPr>
          </a:p>
          <a:p>
            <a:endParaRPr lang="ru-RU" dirty="0">
              <a:solidFill>
                <a:schemeClr val="accent5">
                  <a:lumMod val="60000"/>
                  <a:lumOff val="40000"/>
                </a:schemeClr>
              </a:solidFill>
            </a:endParaRPr>
          </a:p>
          <a:p>
            <a:endParaRPr lang="ru-RU" dirty="0"/>
          </a:p>
        </p:txBody>
      </p:sp>
    </p:spTree>
    <p:extLst>
      <p:ext uri="{BB962C8B-B14F-4D97-AF65-F5344CB8AC3E}">
        <p14:creationId xmlns:p14="http://schemas.microsoft.com/office/powerpoint/2010/main" xmlns="" val="11198953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5995812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xmlns=""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62</TotalTime>
  <Words>2903</Words>
  <Application>Microsoft Office PowerPoint</Application>
  <PresentationFormat>Произвольный</PresentationFormat>
  <Paragraphs>96</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Ион</vt:lpstr>
      <vt:lpstr>   ГАУ «КЦСОН города Каменска-Уральского» Школа пожилого возраста по направлению: « Социальный туризм по Свердловской области » Тема: город Нижний Тагил Руководитель: специалист по социальной работе Бабинова Н.Д.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vector>
  </TitlesOfParts>
  <Company>SPecialiST RePack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по направлению: « Социальный туризм по Свердловской области » Тема: город Нижний Тагил Руководитель: специалист по социальной работе Бабинова Н.Д.</dc:title>
  <dc:creator>ДНС</dc:creator>
  <cp:lastModifiedBy>Shafikova_GA</cp:lastModifiedBy>
  <cp:revision>8</cp:revision>
  <dcterms:created xsi:type="dcterms:W3CDTF">2022-08-17T19:56:51Z</dcterms:created>
  <dcterms:modified xsi:type="dcterms:W3CDTF">2023-02-08T07:18:23Z</dcterms:modified>
</cp:coreProperties>
</file>