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0"/>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3" orient="horz" pos="4315" userDrawn="1">
          <p15:clr>
            <a:srgbClr val="A4A3A4"/>
          </p15:clr>
        </p15:guide>
        <p15:guide id="4" orient="horz"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B2A3"/>
    <a:srgbClr val="ABD2E1"/>
    <a:srgbClr val="99DAB9"/>
    <a:srgbClr val="C0C8E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83294" autoAdjust="0"/>
  </p:normalViewPr>
  <p:slideViewPr>
    <p:cSldViewPr snapToGrid="0" showGuides="1">
      <p:cViewPr varScale="1">
        <p:scale>
          <a:sx n="92" d="100"/>
          <a:sy n="92" d="100"/>
        </p:scale>
        <p:origin x="2052" y="78"/>
      </p:cViewPr>
      <p:guideLst>
        <p:guide orient="horz" pos="2160"/>
        <p:guide pos="2880"/>
        <p:guide orient="horz" pos="4315"/>
        <p:guide orient="horz"/>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F889BD2-644D-440A-A9C1-F02C8185938E}" type="datetimeFigureOut">
              <a:rPr lang="ru-RU" smtClean="0"/>
              <a:pPr/>
              <a:t>25.08.2021</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43420B0-6B86-4345-9069-E56A6F43B4BD}" type="slidenum">
              <a:rPr lang="ru-RU" smtClean="0"/>
              <a:pPr/>
              <a:t>‹#›</a:t>
            </a:fld>
            <a:endParaRPr lang="ru-RU"/>
          </a:p>
        </p:txBody>
      </p:sp>
    </p:spTree>
    <p:extLst>
      <p:ext uri="{BB962C8B-B14F-4D97-AF65-F5344CB8AC3E}">
        <p14:creationId xmlns:p14="http://schemas.microsoft.com/office/powerpoint/2010/main" val="3214132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200" kern="1200" dirty="0">
                <a:solidFill>
                  <a:schemeClr val="tx1"/>
                </a:solidFill>
                <a:latin typeface="+mn-lt"/>
                <a:ea typeface="+mn-ea"/>
                <a:cs typeface="+mn-cs"/>
              </a:rPr>
              <a:t>Контрацепция – это предупреждение нежелательной беременности. И как бы противоречиво на первый взгляд это не звучало, но основная цель контрацепции – это планирование ЖЕЛАТЕЛЬНОЙ беременности в рамках мероприятий по сохранению репродуктивного здоровья. Ведь каждая женщина имеет полное право решать самостоятельно, хочет ли она иметь детей в данный период своей жизни или нет. </a:t>
            </a:r>
          </a:p>
          <a:p>
            <a:endParaRPr lang="ru-RU" dirty="0"/>
          </a:p>
        </p:txBody>
      </p:sp>
      <p:sp>
        <p:nvSpPr>
          <p:cNvPr id="4" name="Номер слайда 3"/>
          <p:cNvSpPr>
            <a:spLocks noGrp="1"/>
          </p:cNvSpPr>
          <p:nvPr>
            <p:ph type="sldNum" sz="quarter" idx="10"/>
          </p:nvPr>
        </p:nvSpPr>
        <p:spPr/>
        <p:txBody>
          <a:bodyPr/>
          <a:lstStyle/>
          <a:p>
            <a:fld id="{D03B95E0-2207-40CB-B47C-2C2EE06CA867}" type="slidenum">
              <a:rPr lang="ru-RU" smtClean="0"/>
              <a:pPr/>
              <a:t>2</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pPr lvl="0"/>
            <a:r>
              <a:rPr lang="ru-RU" sz="1200" kern="1200" dirty="0">
                <a:solidFill>
                  <a:schemeClr val="tx1"/>
                </a:solidFill>
                <a:latin typeface="+mn-lt"/>
                <a:ea typeface="+mn-ea"/>
                <a:cs typeface="+mn-cs"/>
              </a:rPr>
              <a:t>Для того, чтобы сравнивать различные методы контрацепции и сделать в итоге выбор, необходим инструмент, который бы позволил оценить эффективность того или иного вида предохранения.  С этой целью разработан индекс </a:t>
            </a:r>
            <a:r>
              <a:rPr lang="ru-RU" sz="1200" kern="1200" dirty="0" err="1">
                <a:solidFill>
                  <a:schemeClr val="tx1"/>
                </a:solidFill>
                <a:latin typeface="+mn-lt"/>
                <a:ea typeface="+mn-ea"/>
                <a:cs typeface="+mn-cs"/>
              </a:rPr>
              <a:t>Перля</a:t>
            </a:r>
            <a:r>
              <a:rPr lang="ru-RU" sz="1200" kern="1200" dirty="0">
                <a:solidFill>
                  <a:schemeClr val="tx1"/>
                </a:solidFill>
                <a:latin typeface="+mn-lt"/>
                <a:ea typeface="+mn-ea"/>
                <a:cs typeface="+mn-cs"/>
              </a:rPr>
              <a:t> или коэффициент неудач. </a:t>
            </a:r>
          </a:p>
          <a:p>
            <a:r>
              <a:rPr lang="ru-RU" sz="1200" kern="1200" dirty="0">
                <a:solidFill>
                  <a:schemeClr val="tx1"/>
                </a:solidFill>
                <a:latin typeface="+mn-lt"/>
                <a:ea typeface="+mn-ea"/>
                <a:cs typeface="+mn-cs"/>
              </a:rPr>
              <a:t>Индекс </a:t>
            </a:r>
            <a:r>
              <a:rPr lang="ru-RU" sz="1200" kern="1200" dirty="0" err="1">
                <a:solidFill>
                  <a:schemeClr val="tx1"/>
                </a:solidFill>
                <a:latin typeface="+mn-lt"/>
                <a:ea typeface="+mn-ea"/>
                <a:cs typeface="+mn-cs"/>
              </a:rPr>
              <a:t>Перля</a:t>
            </a:r>
            <a:r>
              <a:rPr lang="ru-RU" sz="1200" kern="1200" dirty="0">
                <a:solidFill>
                  <a:schemeClr val="tx1"/>
                </a:solidFill>
                <a:latin typeface="+mn-lt"/>
                <a:ea typeface="+mn-ea"/>
                <a:cs typeface="+mn-cs"/>
              </a:rPr>
              <a:t> = число незапланированных зачатий в течение одного года у 100 женщин при использовании того или иного метода контрацепции. То есть чем ниже этот показатель, тем надежнее рассматриваемый метод контрацепции.</a:t>
            </a:r>
          </a:p>
          <a:p>
            <a:endParaRPr lang="ru-RU" dirty="0"/>
          </a:p>
        </p:txBody>
      </p:sp>
      <p:sp>
        <p:nvSpPr>
          <p:cNvPr id="4" name="Номер слайда 3"/>
          <p:cNvSpPr>
            <a:spLocks noGrp="1"/>
          </p:cNvSpPr>
          <p:nvPr>
            <p:ph type="sldNum" sz="quarter" idx="10"/>
          </p:nvPr>
        </p:nvSpPr>
        <p:spPr/>
        <p:txBody>
          <a:bodyPr/>
          <a:lstStyle/>
          <a:p>
            <a:fld id="{D03B95E0-2207-40CB-B47C-2C2EE06CA867}" type="slidenum">
              <a:rPr lang="ru-RU" smtClean="0"/>
              <a:pPr/>
              <a:t>3</a:t>
            </a:fld>
            <a:endParaRPr lang="ru-RU"/>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pPr lvl="0"/>
            <a:r>
              <a:rPr lang="ru-RU" sz="1200" kern="1200" dirty="0">
                <a:solidFill>
                  <a:schemeClr val="tx1"/>
                </a:solidFill>
                <a:latin typeface="+mn-lt"/>
                <a:ea typeface="+mn-ea"/>
                <a:cs typeface="+mn-cs"/>
              </a:rPr>
              <a:t>В настоящее время существуют следующие виды контрацепции:</a:t>
            </a:r>
          </a:p>
          <a:p>
            <a:pPr lvl="0"/>
            <a:r>
              <a:rPr lang="ru-RU" sz="1200" kern="1200" dirty="0">
                <a:solidFill>
                  <a:schemeClr val="tx1"/>
                </a:solidFill>
                <a:latin typeface="+mn-lt"/>
                <a:ea typeface="+mn-ea"/>
                <a:cs typeface="+mn-cs"/>
              </a:rPr>
              <a:t>естественные (или биологические) </a:t>
            </a:r>
          </a:p>
          <a:p>
            <a:pPr lvl="0"/>
            <a:r>
              <a:rPr lang="ru-RU" sz="1200" kern="1200" dirty="0">
                <a:solidFill>
                  <a:schemeClr val="tx1"/>
                </a:solidFill>
                <a:latin typeface="+mn-lt"/>
                <a:ea typeface="+mn-ea"/>
                <a:cs typeface="+mn-cs"/>
              </a:rPr>
              <a:t>барьерные</a:t>
            </a:r>
          </a:p>
          <a:p>
            <a:pPr lvl="0"/>
            <a:r>
              <a:rPr lang="ru-RU" sz="1200" kern="1200" dirty="0">
                <a:solidFill>
                  <a:schemeClr val="tx1"/>
                </a:solidFill>
                <a:latin typeface="+mn-lt"/>
                <a:ea typeface="+mn-ea"/>
                <a:cs typeface="+mn-cs"/>
              </a:rPr>
              <a:t>гормональные</a:t>
            </a:r>
          </a:p>
          <a:p>
            <a:pPr lvl="0"/>
            <a:r>
              <a:rPr lang="ru-RU" sz="1200" kern="1200" dirty="0">
                <a:solidFill>
                  <a:schemeClr val="tx1"/>
                </a:solidFill>
                <a:latin typeface="+mn-lt"/>
                <a:ea typeface="+mn-ea"/>
                <a:cs typeface="+mn-cs"/>
              </a:rPr>
              <a:t>внутриматочные</a:t>
            </a:r>
          </a:p>
          <a:p>
            <a:pPr lvl="0"/>
            <a:r>
              <a:rPr lang="ru-RU" sz="1200" kern="1200" dirty="0">
                <a:solidFill>
                  <a:schemeClr val="tx1"/>
                </a:solidFill>
                <a:latin typeface="+mn-lt"/>
                <a:ea typeface="+mn-ea"/>
                <a:cs typeface="+mn-cs"/>
              </a:rPr>
              <a:t>химические</a:t>
            </a:r>
          </a:p>
          <a:p>
            <a:pPr lvl="0"/>
            <a:r>
              <a:rPr lang="ru-RU" sz="1200" kern="1200" dirty="0">
                <a:solidFill>
                  <a:schemeClr val="tx1"/>
                </a:solidFill>
                <a:latin typeface="+mn-lt"/>
                <a:ea typeface="+mn-ea"/>
                <a:cs typeface="+mn-cs"/>
              </a:rPr>
              <a:t>хирургические</a:t>
            </a:r>
          </a:p>
          <a:p>
            <a:pPr lvl="0"/>
            <a:r>
              <a:rPr lang="ru-RU" sz="1200" kern="1200" dirty="0">
                <a:solidFill>
                  <a:schemeClr val="tx1"/>
                </a:solidFill>
                <a:latin typeface="+mn-lt"/>
                <a:ea typeface="+mn-ea"/>
                <a:cs typeface="+mn-cs"/>
              </a:rPr>
              <a:t>и отдельно экстренная или неотложная контрацепция</a:t>
            </a:r>
          </a:p>
          <a:p>
            <a:r>
              <a:rPr lang="ru-RU" sz="1200" kern="1200" dirty="0">
                <a:solidFill>
                  <a:schemeClr val="tx1"/>
                </a:solidFill>
                <a:latin typeface="+mn-lt"/>
                <a:ea typeface="+mn-ea"/>
                <a:cs typeface="+mn-cs"/>
              </a:rPr>
              <a:t>Обсудим каждый метод подробнее</a:t>
            </a:r>
          </a:p>
          <a:p>
            <a:endParaRPr lang="ru-RU" dirty="0"/>
          </a:p>
        </p:txBody>
      </p:sp>
      <p:sp>
        <p:nvSpPr>
          <p:cNvPr id="4" name="Номер слайда 3"/>
          <p:cNvSpPr>
            <a:spLocks noGrp="1"/>
          </p:cNvSpPr>
          <p:nvPr>
            <p:ph type="sldNum" sz="quarter" idx="10"/>
          </p:nvPr>
        </p:nvSpPr>
        <p:spPr/>
        <p:txBody>
          <a:bodyPr/>
          <a:lstStyle/>
          <a:p>
            <a:fld id="{D03B95E0-2207-40CB-B47C-2C2EE06CA867}" type="slidenum">
              <a:rPr lang="ru-RU" smtClean="0"/>
              <a:pPr/>
              <a:t>4</a:t>
            </a:fld>
            <a:endParaRPr lang="ru-RU"/>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200" kern="1200" dirty="0">
                <a:solidFill>
                  <a:schemeClr val="tx1"/>
                </a:solidFill>
                <a:latin typeface="+mn-lt"/>
                <a:ea typeface="+mn-ea"/>
                <a:cs typeface="+mn-cs"/>
              </a:rPr>
              <a:t>Группа естественных видов контрацепции основана на определении/вычислении/расчета фертильного периода в менструальном цикле (опасных дней). Фертильный период – это то время, когда наиболее всего возможно зачатие, а именно за несколько дней до, после и во время овуляции, что мы как раз разбирали на прошлом занятии. Такой промежуток можно высчитать следующими методами:</a:t>
            </a:r>
          </a:p>
          <a:p>
            <a:endParaRPr lang="ru-RU" dirty="0"/>
          </a:p>
        </p:txBody>
      </p:sp>
      <p:sp>
        <p:nvSpPr>
          <p:cNvPr id="4" name="Номер слайда 3"/>
          <p:cNvSpPr>
            <a:spLocks noGrp="1"/>
          </p:cNvSpPr>
          <p:nvPr>
            <p:ph type="sldNum" sz="quarter" idx="10"/>
          </p:nvPr>
        </p:nvSpPr>
        <p:spPr/>
        <p:txBody>
          <a:bodyPr/>
          <a:lstStyle/>
          <a:p>
            <a:fld id="{D03B95E0-2207-40CB-B47C-2C2EE06CA867}" type="slidenum">
              <a:rPr lang="ru-RU" smtClean="0"/>
              <a:pPr/>
              <a:t>5</a:t>
            </a:fld>
            <a:endParaRPr lang="ru-RU"/>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200" u="sng" kern="1200" dirty="0">
                <a:solidFill>
                  <a:schemeClr val="tx1"/>
                </a:solidFill>
                <a:latin typeface="+mn-lt"/>
                <a:ea typeface="+mn-ea"/>
                <a:cs typeface="+mn-cs"/>
              </a:rPr>
              <a:t>календарный метод.</a:t>
            </a:r>
            <a:r>
              <a:rPr lang="ru-RU" sz="1200" kern="1200" dirty="0">
                <a:solidFill>
                  <a:schemeClr val="tx1"/>
                </a:solidFill>
                <a:latin typeface="+mn-lt"/>
                <a:ea typeface="+mn-ea"/>
                <a:cs typeface="+mn-cs"/>
              </a:rPr>
              <a:t> Его использование возможно только при регулярном менструальном цикле (т.е. у него всегда одинаковая продолжительность). Начало фертильного периода определяется по формуле = продолжительность цикла-18 дней, окончание фертильного периода = продолжительность цикла-11 дней. Например, при продолжительности цикла в 26 дней «опасными» днями будут 8-18 дни </a:t>
            </a:r>
            <a:r>
              <a:rPr lang="ru-RU" sz="1200" kern="1200" dirty="0" err="1">
                <a:solidFill>
                  <a:schemeClr val="tx1"/>
                </a:solidFill>
                <a:latin typeface="+mn-lt"/>
                <a:ea typeface="+mn-ea"/>
                <a:cs typeface="+mn-cs"/>
              </a:rPr>
              <a:t>мц</a:t>
            </a:r>
            <a:r>
              <a:rPr lang="ru-RU" sz="1200" kern="1200" dirty="0">
                <a:solidFill>
                  <a:schemeClr val="tx1"/>
                </a:solidFill>
                <a:latin typeface="+mn-lt"/>
                <a:ea typeface="+mn-ea"/>
                <a:cs typeface="+mn-cs"/>
              </a:rPr>
              <a:t>. Специальные приложения-календари для телефона чаще всего автоматически высчитывают такие дни. Индекс </a:t>
            </a:r>
            <a:r>
              <a:rPr lang="ru-RU" sz="1200" kern="1200" dirty="0" err="1">
                <a:solidFill>
                  <a:schemeClr val="tx1"/>
                </a:solidFill>
                <a:latin typeface="+mn-lt"/>
                <a:ea typeface="+mn-ea"/>
                <a:cs typeface="+mn-cs"/>
              </a:rPr>
              <a:t>Перля</a:t>
            </a:r>
            <a:r>
              <a:rPr lang="ru-RU" sz="1200" kern="1200" dirty="0">
                <a:solidFill>
                  <a:schemeClr val="tx1"/>
                </a:solidFill>
                <a:latin typeface="+mn-lt"/>
                <a:ea typeface="+mn-ea"/>
                <a:cs typeface="+mn-cs"/>
              </a:rPr>
              <a:t> – 40, то есть эффективность данного метода очень низкая.</a:t>
            </a:r>
          </a:p>
          <a:p>
            <a:endParaRPr lang="ru-RU" dirty="0"/>
          </a:p>
        </p:txBody>
      </p:sp>
      <p:sp>
        <p:nvSpPr>
          <p:cNvPr id="4" name="Номер слайда 3"/>
          <p:cNvSpPr>
            <a:spLocks noGrp="1"/>
          </p:cNvSpPr>
          <p:nvPr>
            <p:ph type="sldNum" sz="quarter" idx="10"/>
          </p:nvPr>
        </p:nvSpPr>
        <p:spPr/>
        <p:txBody>
          <a:bodyPr/>
          <a:lstStyle/>
          <a:p>
            <a:fld id="{D03B95E0-2207-40CB-B47C-2C2EE06CA867}" type="slidenum">
              <a:rPr lang="ru-RU" smtClean="0"/>
              <a:pPr/>
              <a:t>6</a:t>
            </a:fld>
            <a:endParaRPr lang="ru-RU"/>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200" u="sng" kern="1200" dirty="0">
                <a:solidFill>
                  <a:schemeClr val="tx1"/>
                </a:solidFill>
                <a:latin typeface="+mn-lt"/>
                <a:ea typeface="+mn-ea"/>
                <a:cs typeface="+mn-cs"/>
              </a:rPr>
              <a:t>температурный метод</a:t>
            </a:r>
            <a:r>
              <a:rPr lang="ru-RU" sz="1200" kern="1200" dirty="0">
                <a:solidFill>
                  <a:schemeClr val="tx1"/>
                </a:solidFill>
                <a:latin typeface="+mn-lt"/>
                <a:ea typeface="+mn-ea"/>
                <a:cs typeface="+mn-cs"/>
              </a:rPr>
              <a:t> основан на физиологическом изменении ректальной температуры в течение цикла (в первую фазу она держится на уровне ниже 37 </a:t>
            </a:r>
            <a:r>
              <a:rPr lang="ru-RU" sz="1200" kern="1200" dirty="0" err="1">
                <a:solidFill>
                  <a:schemeClr val="tx1"/>
                </a:solidFill>
                <a:latin typeface="+mn-lt"/>
                <a:ea typeface="+mn-ea"/>
                <a:cs typeface="+mn-cs"/>
              </a:rPr>
              <a:t>гр</a:t>
            </a:r>
            <a:r>
              <a:rPr lang="ru-RU" sz="1200" kern="1200" dirty="0">
                <a:solidFill>
                  <a:schemeClr val="tx1"/>
                </a:solidFill>
                <a:latin typeface="+mn-lt"/>
                <a:ea typeface="+mn-ea"/>
                <a:cs typeface="+mn-cs"/>
              </a:rPr>
              <a:t>, перед овуляцией она несколько снижается, и затем спустя 1-2 дня становится выше 37 </a:t>
            </a:r>
            <a:r>
              <a:rPr lang="ru-RU" sz="1200" kern="1200" dirty="0" err="1">
                <a:solidFill>
                  <a:schemeClr val="tx1"/>
                </a:solidFill>
                <a:latin typeface="+mn-lt"/>
                <a:ea typeface="+mn-ea"/>
                <a:cs typeface="+mn-cs"/>
              </a:rPr>
              <a:t>гр</a:t>
            </a:r>
            <a:r>
              <a:rPr lang="ru-RU" sz="1200" kern="1200" dirty="0">
                <a:solidFill>
                  <a:schemeClr val="tx1"/>
                </a:solidFill>
                <a:latin typeface="+mn-lt"/>
                <a:ea typeface="+mn-ea"/>
                <a:cs typeface="+mn-cs"/>
              </a:rPr>
              <a:t> примерно на 0,4). Поэтому осуществляя такое ежедневное измерение хотя бы в течение 1-2 циклов, женщина может высчитать точный фертильный период. Индекс </a:t>
            </a:r>
            <a:r>
              <a:rPr lang="ru-RU" sz="1200" kern="1200" dirty="0" err="1">
                <a:solidFill>
                  <a:schemeClr val="tx1"/>
                </a:solidFill>
                <a:latin typeface="+mn-lt"/>
                <a:ea typeface="+mn-ea"/>
                <a:cs typeface="+mn-cs"/>
              </a:rPr>
              <a:t>Перля</a:t>
            </a:r>
            <a:r>
              <a:rPr lang="ru-RU" sz="1200" kern="1200" dirty="0">
                <a:solidFill>
                  <a:schemeClr val="tx1"/>
                </a:solidFill>
                <a:latin typeface="+mn-lt"/>
                <a:ea typeface="+mn-ea"/>
                <a:cs typeface="+mn-cs"/>
              </a:rPr>
              <a:t> 0,8-3, то есть метод достаточно надежный, но он довольно сложный в применении и также подразумевает условие регулярного цикла</a:t>
            </a:r>
          </a:p>
          <a:p>
            <a:endParaRPr lang="ru-RU" dirty="0"/>
          </a:p>
        </p:txBody>
      </p:sp>
      <p:sp>
        <p:nvSpPr>
          <p:cNvPr id="4" name="Номер слайда 3"/>
          <p:cNvSpPr>
            <a:spLocks noGrp="1"/>
          </p:cNvSpPr>
          <p:nvPr>
            <p:ph type="sldNum" sz="quarter" idx="10"/>
          </p:nvPr>
        </p:nvSpPr>
        <p:spPr/>
        <p:txBody>
          <a:bodyPr/>
          <a:lstStyle/>
          <a:p>
            <a:fld id="{D03B95E0-2207-40CB-B47C-2C2EE06CA867}" type="slidenum">
              <a:rPr lang="ru-RU" smtClean="0"/>
              <a:pPr/>
              <a:t>7</a:t>
            </a:fld>
            <a:endParaRPr lang="ru-RU"/>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pPr lvl="0"/>
            <a:r>
              <a:rPr lang="ru-RU" sz="1200" u="sng" kern="1200" dirty="0">
                <a:solidFill>
                  <a:schemeClr val="tx1"/>
                </a:solidFill>
                <a:latin typeface="+mn-lt"/>
                <a:ea typeface="+mn-ea"/>
                <a:cs typeface="+mn-cs"/>
              </a:rPr>
              <a:t>цервикальный метод </a:t>
            </a:r>
            <a:r>
              <a:rPr lang="ru-RU" sz="1200" kern="1200" dirty="0">
                <a:solidFill>
                  <a:schemeClr val="tx1"/>
                </a:solidFill>
                <a:latin typeface="+mn-lt"/>
                <a:ea typeface="+mn-ea"/>
                <a:cs typeface="+mn-cs"/>
              </a:rPr>
              <a:t>основан на физиологическом изменении влагалищных выделений во время овуляции. Индекс </a:t>
            </a:r>
            <a:r>
              <a:rPr lang="ru-RU" sz="1200" kern="1200" dirty="0" err="1">
                <a:solidFill>
                  <a:schemeClr val="tx1"/>
                </a:solidFill>
                <a:latin typeface="+mn-lt"/>
                <a:ea typeface="+mn-ea"/>
                <a:cs typeface="+mn-cs"/>
              </a:rPr>
              <a:t>Перля</a:t>
            </a:r>
            <a:r>
              <a:rPr lang="ru-RU" sz="1200" kern="1200" dirty="0">
                <a:solidFill>
                  <a:schemeClr val="tx1"/>
                </a:solidFill>
                <a:latin typeface="+mn-lt"/>
                <a:ea typeface="+mn-ea"/>
                <a:cs typeface="+mn-cs"/>
              </a:rPr>
              <a:t> равен 15, так как метод довольно субъективный и зависит от множества других факторов.</a:t>
            </a:r>
          </a:p>
          <a:p>
            <a:endParaRPr lang="ru-RU" sz="1200" kern="1200" dirty="0">
              <a:solidFill>
                <a:schemeClr val="tx1"/>
              </a:solidFill>
              <a:latin typeface="+mn-lt"/>
              <a:ea typeface="+mn-ea"/>
              <a:cs typeface="+mn-cs"/>
            </a:endParaRPr>
          </a:p>
          <a:p>
            <a:r>
              <a:rPr lang="ru-RU" sz="1200" kern="1200" dirty="0">
                <a:solidFill>
                  <a:schemeClr val="tx1"/>
                </a:solidFill>
                <a:latin typeface="+mn-lt"/>
                <a:ea typeface="+mn-ea"/>
                <a:cs typeface="+mn-cs"/>
              </a:rPr>
              <a:t>Надо сказать, что еще одним важным условием для всех естественных видов контрацепции (помимо регулярности менструального цикла) является наличие одного и постоянного полового партнера, в котором Вы можете быть уверены. </a:t>
            </a:r>
          </a:p>
        </p:txBody>
      </p:sp>
      <p:sp>
        <p:nvSpPr>
          <p:cNvPr id="4" name="Номер слайда 3"/>
          <p:cNvSpPr>
            <a:spLocks noGrp="1"/>
          </p:cNvSpPr>
          <p:nvPr>
            <p:ph type="sldNum" sz="quarter" idx="10"/>
          </p:nvPr>
        </p:nvSpPr>
        <p:spPr/>
        <p:txBody>
          <a:bodyPr/>
          <a:lstStyle/>
          <a:p>
            <a:fld id="{D03B95E0-2207-40CB-B47C-2C2EE06CA867}" type="slidenum">
              <a:rPr lang="ru-RU" smtClean="0"/>
              <a:pPr/>
              <a:t>8</a:t>
            </a:fld>
            <a:endParaRPr lang="ru-RU"/>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200" kern="1200" dirty="0">
                <a:solidFill>
                  <a:schemeClr val="tx1"/>
                </a:solidFill>
                <a:latin typeface="+mn-lt"/>
                <a:ea typeface="+mn-ea"/>
                <a:cs typeface="+mn-cs"/>
              </a:rPr>
              <a:t>К группе естественных видов контрацепции еще часто ошибочно относят такой метод, как прерванный половой акт, ППА (при котором мужчина извлекает половой член из влагалища до момента семяизвержения). Но ППА не является методом контрацепции! Дело в том, что при половом контакте выделяется специальная жидкость, которая уже содержит в себе сперматозоиды, поэтому индекс </a:t>
            </a:r>
            <a:r>
              <a:rPr lang="ru-RU" sz="1200" kern="1200" dirty="0" err="1">
                <a:solidFill>
                  <a:schemeClr val="tx1"/>
                </a:solidFill>
                <a:latin typeface="+mn-lt"/>
                <a:ea typeface="+mn-ea"/>
                <a:cs typeface="+mn-cs"/>
              </a:rPr>
              <a:t>Перля</a:t>
            </a:r>
            <a:r>
              <a:rPr lang="ru-RU" sz="1200" kern="1200" dirty="0">
                <a:solidFill>
                  <a:schemeClr val="tx1"/>
                </a:solidFill>
                <a:latin typeface="+mn-lt"/>
                <a:ea typeface="+mn-ea"/>
                <a:cs typeface="+mn-cs"/>
              </a:rPr>
              <a:t> для данного метода достигает 27!</a:t>
            </a:r>
          </a:p>
          <a:p>
            <a:endParaRPr lang="ru-RU" dirty="0"/>
          </a:p>
        </p:txBody>
      </p:sp>
      <p:sp>
        <p:nvSpPr>
          <p:cNvPr id="4" name="Номер слайда 3"/>
          <p:cNvSpPr>
            <a:spLocks noGrp="1"/>
          </p:cNvSpPr>
          <p:nvPr>
            <p:ph type="sldNum" sz="quarter" idx="10"/>
          </p:nvPr>
        </p:nvSpPr>
        <p:spPr/>
        <p:txBody>
          <a:bodyPr/>
          <a:lstStyle/>
          <a:p>
            <a:fld id="{D03B95E0-2207-40CB-B47C-2C2EE06CA867}" type="slidenum">
              <a:rPr lang="ru-RU" smtClean="0"/>
              <a:pPr/>
              <a:t>9</a:t>
            </a:fld>
            <a:endParaRPr lang="ru-RU"/>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sz="1200" u="sng" kern="1200" dirty="0">
                <a:solidFill>
                  <a:schemeClr val="tx1"/>
                </a:solidFill>
                <a:latin typeface="+mn-lt"/>
                <a:ea typeface="+mn-ea"/>
                <a:cs typeface="+mn-cs"/>
              </a:rPr>
              <a:t>Барьерная контрацепция</a:t>
            </a:r>
            <a:r>
              <a:rPr lang="ru-RU" sz="1200" kern="1200" dirty="0">
                <a:solidFill>
                  <a:schemeClr val="tx1"/>
                </a:solidFill>
                <a:latin typeface="+mn-lt"/>
                <a:ea typeface="+mn-ea"/>
                <a:cs typeface="+mn-cs"/>
              </a:rPr>
              <a:t> основана на механическом предотвращении встречи женской яйцеклетки и мужского сперматозоида. Различают методы для мужчин и для женщин. </a:t>
            </a:r>
          </a:p>
          <a:p>
            <a:endParaRPr lang="ru-RU" sz="1200" kern="1200" dirty="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ru-RU" sz="1200" kern="1200" dirty="0">
                <a:solidFill>
                  <a:schemeClr val="tx1"/>
                </a:solidFill>
                <a:latin typeface="+mn-lt"/>
                <a:ea typeface="+mn-ea"/>
                <a:cs typeface="+mn-cs"/>
              </a:rPr>
              <a:t>Индекс </a:t>
            </a:r>
            <a:r>
              <a:rPr lang="ru-RU" sz="1200" kern="1200" dirty="0" err="1">
                <a:solidFill>
                  <a:schemeClr val="tx1"/>
                </a:solidFill>
                <a:latin typeface="+mn-lt"/>
                <a:ea typeface="+mn-ea"/>
                <a:cs typeface="+mn-cs"/>
              </a:rPr>
              <a:t>Перля</a:t>
            </a:r>
            <a:r>
              <a:rPr lang="ru-RU" sz="1200" kern="1200" dirty="0">
                <a:solidFill>
                  <a:schemeClr val="tx1"/>
                </a:solidFill>
                <a:latin typeface="+mn-lt"/>
                <a:ea typeface="+mn-ea"/>
                <a:cs typeface="+mn-cs"/>
              </a:rPr>
              <a:t> составляет для данных методов промежуток от 2 до 20. Такое высокое значение в некоторых случаях обусловлено неверным применением. </a:t>
            </a:r>
          </a:p>
          <a:p>
            <a:endParaRPr lang="ru-RU" dirty="0"/>
          </a:p>
        </p:txBody>
      </p:sp>
      <p:sp>
        <p:nvSpPr>
          <p:cNvPr id="4" name="Номер слайда 3"/>
          <p:cNvSpPr>
            <a:spLocks noGrp="1"/>
          </p:cNvSpPr>
          <p:nvPr>
            <p:ph type="sldNum" sz="quarter" idx="10"/>
          </p:nvPr>
        </p:nvSpPr>
        <p:spPr/>
        <p:txBody>
          <a:bodyPr/>
          <a:lstStyle/>
          <a:p>
            <a:fld id="{D03B95E0-2207-40CB-B47C-2C2EE06CA867}" type="slidenum">
              <a:rPr lang="ru-RU" smtClean="0"/>
              <a:pPr/>
              <a:t>10</a:t>
            </a:fld>
            <a:endParaRPr lang="ru-RU"/>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dirty="0"/>
              <a:t>К барьерным</a:t>
            </a:r>
            <a:r>
              <a:rPr lang="ru-RU" baseline="0" dirty="0"/>
              <a:t> методам предохранения для мужчин относится презерватив. Это самый распространенный, удобный и надежный способ контрацепции, который предотвращает не только беременность, но и распространение ИППП.</a:t>
            </a:r>
          </a:p>
          <a:p>
            <a:r>
              <a:rPr lang="ru-RU" baseline="0" dirty="0"/>
              <a:t>Но для достижения надежности очень важно правильно использовать презерватив</a:t>
            </a:r>
          </a:p>
          <a:p>
            <a:endParaRPr lang="ru-RU" baseline="0" dirty="0"/>
          </a:p>
          <a:p>
            <a:r>
              <a:rPr lang="ru-RU" sz="1200" kern="1200" dirty="0">
                <a:solidFill>
                  <a:schemeClr val="tx1"/>
                </a:solidFill>
                <a:latin typeface="+mn-lt"/>
                <a:ea typeface="+mn-ea"/>
                <a:cs typeface="+mn-cs"/>
              </a:rPr>
              <a:t>Важные правила использования презервативов: </a:t>
            </a:r>
          </a:p>
          <a:p>
            <a:pPr lvl="0"/>
            <a:r>
              <a:rPr lang="ru-RU" sz="1200" kern="1200" dirty="0">
                <a:solidFill>
                  <a:schemeClr val="tx1"/>
                </a:solidFill>
                <a:latin typeface="+mn-lt"/>
                <a:ea typeface="+mn-ea"/>
                <a:cs typeface="+mn-cs"/>
              </a:rPr>
              <a:t>-Контроль срока годности и герметичности упаковки</a:t>
            </a:r>
          </a:p>
          <a:p>
            <a:pPr lvl="0"/>
            <a:r>
              <a:rPr lang="ru-RU" sz="1200" kern="1200" dirty="0">
                <a:solidFill>
                  <a:schemeClr val="tx1"/>
                </a:solidFill>
                <a:latin typeface="+mn-lt"/>
                <a:ea typeface="+mn-ea"/>
                <a:cs typeface="+mn-cs"/>
              </a:rPr>
              <a:t>-Контроль целостности презерватива</a:t>
            </a:r>
          </a:p>
          <a:p>
            <a:pPr lvl="0"/>
            <a:r>
              <a:rPr lang="ru-RU" sz="1200" kern="1200" dirty="0">
                <a:solidFill>
                  <a:schemeClr val="tx1"/>
                </a:solidFill>
                <a:latin typeface="+mn-lt"/>
                <a:ea typeface="+mn-ea"/>
                <a:cs typeface="+mn-cs"/>
              </a:rPr>
              <a:t>-Нельзя использовать масляные средства в качестве </a:t>
            </a:r>
            <a:r>
              <a:rPr lang="ru-RU" sz="1200" kern="1200" dirty="0" err="1">
                <a:solidFill>
                  <a:schemeClr val="tx1"/>
                </a:solidFill>
                <a:latin typeface="+mn-lt"/>
                <a:ea typeface="+mn-ea"/>
                <a:cs typeface="+mn-cs"/>
              </a:rPr>
              <a:t>лубриканта</a:t>
            </a:r>
            <a:r>
              <a:rPr lang="ru-RU" sz="1200" kern="1200" dirty="0">
                <a:solidFill>
                  <a:schemeClr val="tx1"/>
                </a:solidFill>
                <a:latin typeface="+mn-lt"/>
                <a:ea typeface="+mn-ea"/>
                <a:cs typeface="+mn-cs"/>
              </a:rPr>
              <a:t> (то есть применять смазки только на водной основе)</a:t>
            </a:r>
          </a:p>
          <a:p>
            <a:pPr lvl="0"/>
            <a:r>
              <a:rPr lang="ru-RU" sz="1200" kern="1200" dirty="0">
                <a:solidFill>
                  <a:schemeClr val="tx1"/>
                </a:solidFill>
                <a:latin typeface="+mn-lt"/>
                <a:ea typeface="+mn-ea"/>
                <a:cs typeface="+mn-cs"/>
              </a:rPr>
              <a:t>-Может быть использован только один раз</a:t>
            </a:r>
          </a:p>
          <a:p>
            <a:endParaRPr lang="ru-RU" dirty="0"/>
          </a:p>
        </p:txBody>
      </p:sp>
      <p:sp>
        <p:nvSpPr>
          <p:cNvPr id="4" name="Номер слайда 3"/>
          <p:cNvSpPr>
            <a:spLocks noGrp="1"/>
          </p:cNvSpPr>
          <p:nvPr>
            <p:ph type="sldNum" sz="quarter" idx="10"/>
          </p:nvPr>
        </p:nvSpPr>
        <p:spPr/>
        <p:txBody>
          <a:bodyPr/>
          <a:lstStyle/>
          <a:p>
            <a:fld id="{D03B95E0-2207-40CB-B47C-2C2EE06CA867}" type="slidenum">
              <a:rPr lang="ru-RU" smtClean="0"/>
              <a:pPr/>
              <a:t>11</a:t>
            </a:fld>
            <a:endParaRPr lang="ru-RU"/>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sz="1200" kern="1200" dirty="0">
                <a:solidFill>
                  <a:schemeClr val="tx1"/>
                </a:solidFill>
                <a:latin typeface="+mn-lt"/>
                <a:ea typeface="+mn-ea"/>
                <a:cs typeface="+mn-cs"/>
              </a:rPr>
              <a:t>Женщина же может использовать женский презерватив, влагалищную диафрагму, шеечный колпачок</a:t>
            </a:r>
          </a:p>
          <a:p>
            <a:endParaRPr lang="ru-RU" sz="1200" kern="1200" dirty="0">
              <a:solidFill>
                <a:schemeClr val="tx1"/>
              </a:solidFill>
              <a:latin typeface="+mn-lt"/>
              <a:ea typeface="+mn-ea"/>
              <a:cs typeface="+mn-cs"/>
            </a:endParaRPr>
          </a:p>
          <a:p>
            <a:r>
              <a:rPr lang="ru-RU" sz="1200" kern="1200" dirty="0">
                <a:solidFill>
                  <a:schemeClr val="tx1"/>
                </a:solidFill>
                <a:latin typeface="+mn-lt"/>
                <a:ea typeface="+mn-ea"/>
                <a:cs typeface="+mn-cs"/>
              </a:rPr>
              <a:t>Женский презерватив представляет собой трубку из полиуретана с двумя жесткими кольца на концах, которая вставляется во влагалище. Одно кольцо располагается рядом с шейкой матки, создавая как раз препятствие для проникновения спермы в полость матки, а второе – остается снаружи. Женский презерватив подходит тем парам, в которой один из партнеров имеет аллергию на латекс презерватива.</a:t>
            </a:r>
          </a:p>
          <a:p>
            <a:endParaRPr lang="ru-RU" sz="1200" kern="1200" dirty="0">
              <a:solidFill>
                <a:schemeClr val="tx1"/>
              </a:solidFill>
              <a:latin typeface="+mn-lt"/>
              <a:ea typeface="+mn-ea"/>
              <a:cs typeface="+mn-cs"/>
            </a:endParaRPr>
          </a:p>
        </p:txBody>
      </p:sp>
      <p:sp>
        <p:nvSpPr>
          <p:cNvPr id="4" name="Номер слайда 3"/>
          <p:cNvSpPr>
            <a:spLocks noGrp="1"/>
          </p:cNvSpPr>
          <p:nvPr>
            <p:ph type="sldNum" sz="quarter" idx="10"/>
          </p:nvPr>
        </p:nvSpPr>
        <p:spPr/>
        <p:txBody>
          <a:bodyPr/>
          <a:lstStyle/>
          <a:p>
            <a:fld id="{D03B95E0-2207-40CB-B47C-2C2EE06CA867}" type="slidenum">
              <a:rPr lang="ru-RU" smtClean="0"/>
              <a:pPr/>
              <a:t>12</a:t>
            </a:fld>
            <a:endParaRPr lang="ru-RU"/>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200" kern="1200" dirty="0">
                <a:solidFill>
                  <a:schemeClr val="tx1"/>
                </a:solidFill>
                <a:latin typeface="+mn-lt"/>
                <a:ea typeface="+mn-ea"/>
                <a:cs typeface="+mn-cs"/>
              </a:rPr>
              <a:t>Влагалищная диафрагма представляет собой резиновый или латексный куполообразный колпачок с гибким ободком. Располагая ее во влагалище как показано на схеме (схема), диафрагма также создает механическое препятствие для сперматозоидов. Очень часто ее используют вместе химическим методом контрацепции, о котором поговорим позже. Размер и форму диафрагмы подбирает врач-гинеколог.</a:t>
            </a:r>
          </a:p>
          <a:p>
            <a:endParaRPr lang="ru-RU" dirty="0"/>
          </a:p>
        </p:txBody>
      </p:sp>
      <p:sp>
        <p:nvSpPr>
          <p:cNvPr id="4" name="Номер слайда 3"/>
          <p:cNvSpPr>
            <a:spLocks noGrp="1"/>
          </p:cNvSpPr>
          <p:nvPr>
            <p:ph type="sldNum" sz="quarter" idx="10"/>
          </p:nvPr>
        </p:nvSpPr>
        <p:spPr/>
        <p:txBody>
          <a:bodyPr/>
          <a:lstStyle/>
          <a:p>
            <a:fld id="{D03B95E0-2207-40CB-B47C-2C2EE06CA867}" type="slidenum">
              <a:rPr lang="ru-RU" smtClean="0"/>
              <a:pPr/>
              <a:t>13</a:t>
            </a:fld>
            <a:endParaRPr lang="ru-RU"/>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200" kern="1200" dirty="0">
                <a:solidFill>
                  <a:schemeClr val="tx1"/>
                </a:solidFill>
                <a:latin typeface="+mn-lt"/>
                <a:ea typeface="+mn-ea"/>
                <a:cs typeface="+mn-cs"/>
              </a:rPr>
              <a:t>Шеечный колпачок – это латексное изделие в форме колпачка (шапочки) меньшего размере, чем диафрагма, которое устанавливается на шейку матки.</a:t>
            </a:r>
            <a:endParaRPr lang="ru-RU" sz="1200" kern="1200">
              <a:solidFill>
                <a:schemeClr val="tx1"/>
              </a:solidFill>
              <a:latin typeface="+mn-lt"/>
              <a:ea typeface="+mn-ea"/>
              <a:cs typeface="+mn-cs"/>
            </a:endParaRPr>
          </a:p>
          <a:p>
            <a:endParaRPr lang="ru-RU"/>
          </a:p>
        </p:txBody>
      </p:sp>
      <p:sp>
        <p:nvSpPr>
          <p:cNvPr id="4" name="Номер слайда 3"/>
          <p:cNvSpPr>
            <a:spLocks noGrp="1"/>
          </p:cNvSpPr>
          <p:nvPr>
            <p:ph type="sldNum" sz="quarter" idx="10"/>
          </p:nvPr>
        </p:nvSpPr>
        <p:spPr/>
        <p:txBody>
          <a:bodyPr/>
          <a:lstStyle/>
          <a:p>
            <a:fld id="{D03B95E0-2207-40CB-B47C-2C2EE06CA867}" type="slidenum">
              <a:rPr lang="ru-RU" smtClean="0"/>
              <a:pPr/>
              <a:t>14</a:t>
            </a:fld>
            <a:endParaRPr lang="ru-RU"/>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pPr lvl="0"/>
            <a:r>
              <a:rPr lang="ru-RU" sz="1200" u="sng" kern="1200" dirty="0">
                <a:solidFill>
                  <a:schemeClr val="tx1"/>
                </a:solidFill>
                <a:effectLst/>
                <a:latin typeface="+mn-lt"/>
                <a:ea typeface="+mn-ea"/>
                <a:cs typeface="+mn-cs"/>
              </a:rPr>
              <a:t>Гормональная контрацепция</a:t>
            </a:r>
            <a:r>
              <a:rPr lang="ru-RU" sz="1200" kern="1200" dirty="0">
                <a:solidFill>
                  <a:schemeClr val="tx1"/>
                </a:solidFill>
                <a:effectLst/>
                <a:latin typeface="+mn-lt"/>
                <a:ea typeface="+mn-ea"/>
                <a:cs typeface="+mn-cs"/>
              </a:rPr>
              <a:t> подразумевает под собой использование препаратов, содержащих синтетические аналоги женских половых гормонов. Выделяют две основных группы препаратов</a:t>
            </a:r>
            <a:r>
              <a:rPr lang="ru-RU" sz="1200" kern="1200" baseline="0" dirty="0">
                <a:solidFill>
                  <a:schemeClr val="tx1"/>
                </a:solidFill>
                <a:effectLst/>
                <a:latin typeface="+mn-lt"/>
                <a:ea typeface="+mn-ea"/>
                <a:cs typeface="+mn-cs"/>
              </a:rPr>
              <a:t> </a:t>
            </a:r>
            <a:r>
              <a:rPr lang="mr-IN" sz="1200" kern="1200" baseline="0" dirty="0">
                <a:solidFill>
                  <a:schemeClr val="tx1"/>
                </a:solidFill>
                <a:effectLst/>
                <a:latin typeface="+mn-lt"/>
                <a:ea typeface="+mn-ea"/>
                <a:cs typeface="+mn-cs"/>
              </a:rPr>
              <a:t>–</a:t>
            </a:r>
            <a:r>
              <a:rPr lang="ru-RU" sz="1200" kern="1200" baseline="0" dirty="0">
                <a:solidFill>
                  <a:schemeClr val="tx1"/>
                </a:solidFill>
                <a:effectLst/>
                <a:latin typeface="+mn-lt"/>
                <a:ea typeface="+mn-ea"/>
                <a:cs typeface="+mn-cs"/>
              </a:rPr>
              <a:t> КОК и мини-пили</a:t>
            </a:r>
            <a:endParaRPr lang="ru-RU" sz="1200" kern="1200" dirty="0">
              <a:solidFill>
                <a:schemeClr val="tx1"/>
              </a:solidFill>
              <a:effectLst/>
              <a:latin typeface="+mn-lt"/>
              <a:ea typeface="+mn-ea"/>
              <a:cs typeface="+mn-cs"/>
            </a:endParaRPr>
          </a:p>
          <a:p>
            <a:pPr lvl="0"/>
            <a:r>
              <a:rPr lang="ru-RU" sz="1200" u="sng" kern="1200" dirty="0">
                <a:solidFill>
                  <a:schemeClr val="tx1"/>
                </a:solidFill>
                <a:effectLst/>
                <a:latin typeface="+mn-lt"/>
                <a:ea typeface="+mn-ea"/>
                <a:cs typeface="+mn-cs"/>
              </a:rPr>
              <a:t>комбинированные оральные контрацептивны</a:t>
            </a:r>
            <a:r>
              <a:rPr lang="ru-RU" sz="1200" kern="1200" dirty="0">
                <a:solidFill>
                  <a:schemeClr val="tx1"/>
                </a:solidFill>
                <a:effectLst/>
                <a:latin typeface="+mn-lt"/>
                <a:ea typeface="+mn-ea"/>
                <a:cs typeface="+mn-cs"/>
              </a:rPr>
              <a:t> (КОК) – таблетки, содержащие два гормона – эстроген и прогестерон. Их действие основано на подавлении овуляции, сгущении цервикальной слизи и изменении слизистой оболочки матки (к которой как раз прикрепляется оплодотворенная яйцеклетка), что в итоге мешает развитию беременности. Индекс </a:t>
            </a:r>
            <a:r>
              <a:rPr lang="ru-RU" sz="1200" kern="1200" dirty="0" err="1">
                <a:solidFill>
                  <a:schemeClr val="tx1"/>
                </a:solidFill>
                <a:effectLst/>
                <a:latin typeface="+mn-lt"/>
                <a:ea typeface="+mn-ea"/>
                <a:cs typeface="+mn-cs"/>
              </a:rPr>
              <a:t>Перля</a:t>
            </a:r>
            <a:r>
              <a:rPr lang="ru-RU" sz="1200" kern="1200" dirty="0">
                <a:solidFill>
                  <a:schemeClr val="tx1"/>
                </a:solidFill>
                <a:effectLst/>
                <a:latin typeface="+mn-lt"/>
                <a:ea typeface="+mn-ea"/>
                <a:cs typeface="+mn-cs"/>
              </a:rPr>
              <a:t> равен 0,1-0,9, метод надежный, но имеющий определенные противопоказания. Поэтому его назначение не может быть самостоятельным, такие препараты подбираются строго с врачом-гинекологом! </a:t>
            </a:r>
          </a:p>
        </p:txBody>
      </p:sp>
      <p:sp>
        <p:nvSpPr>
          <p:cNvPr id="4" name="Номер слайда 3"/>
          <p:cNvSpPr>
            <a:spLocks noGrp="1"/>
          </p:cNvSpPr>
          <p:nvPr>
            <p:ph type="sldNum" sz="quarter" idx="10"/>
          </p:nvPr>
        </p:nvSpPr>
        <p:spPr/>
        <p:txBody>
          <a:bodyPr/>
          <a:lstStyle/>
          <a:p>
            <a:fld id="{D03B95E0-2207-40CB-B47C-2C2EE06CA867}" type="slidenum">
              <a:rPr lang="ru-RU" smtClean="0"/>
              <a:pPr/>
              <a:t>15</a:t>
            </a:fld>
            <a:endParaRPr lang="ru-RU"/>
          </a:p>
        </p:txBody>
      </p:sp>
    </p:spTree>
    <p:extLst>
      <p:ext uri="{BB962C8B-B14F-4D97-AF65-F5344CB8AC3E}">
        <p14:creationId xmlns:p14="http://schemas.microsoft.com/office/powerpoint/2010/main" val="12420151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kern="1200" dirty="0">
                <a:solidFill>
                  <a:schemeClr val="tx1"/>
                </a:solidFill>
                <a:effectLst/>
                <a:latin typeface="+mn-lt"/>
                <a:ea typeface="+mn-ea"/>
                <a:cs typeface="+mn-cs"/>
              </a:rPr>
              <a:t>КОК принимаются ежедневно по 1 таблетке в одно и то же время в течение 21 дня, следующие 7 дней делается перерыв (либо можно принимать таблетки-«пустышки» для простоты), в результате чего начинается </a:t>
            </a:r>
            <a:r>
              <a:rPr lang="ru-RU" sz="1200" kern="1200" dirty="0" err="1">
                <a:solidFill>
                  <a:schemeClr val="tx1"/>
                </a:solidFill>
                <a:effectLst/>
                <a:latin typeface="+mn-lt"/>
                <a:ea typeface="+mn-ea"/>
                <a:cs typeface="+mn-cs"/>
              </a:rPr>
              <a:t>менструальноподобное</a:t>
            </a:r>
            <a:r>
              <a:rPr lang="ru-RU" sz="1200" kern="1200" dirty="0">
                <a:solidFill>
                  <a:schemeClr val="tx1"/>
                </a:solidFill>
                <a:effectLst/>
                <a:latin typeface="+mn-lt"/>
                <a:ea typeface="+mn-ea"/>
                <a:cs typeface="+mn-cs"/>
              </a:rPr>
              <a:t> кровотечение. </a:t>
            </a:r>
          </a:p>
          <a:p>
            <a:r>
              <a:rPr lang="ru-RU" sz="1200" kern="1200" dirty="0">
                <a:solidFill>
                  <a:schemeClr val="tx1"/>
                </a:solidFill>
                <a:effectLst/>
                <a:latin typeface="+mn-lt"/>
                <a:ea typeface="+mn-ea"/>
                <a:cs typeface="+mn-cs"/>
              </a:rPr>
              <a:t>После этих 28 дней начинают новую упаковку КОК.</a:t>
            </a:r>
          </a:p>
          <a:p>
            <a:r>
              <a:rPr lang="ru-RU" sz="1200" kern="1200" dirty="0">
                <a:solidFill>
                  <a:schemeClr val="tx1"/>
                </a:solidFill>
                <a:effectLst/>
                <a:latin typeface="+mn-lt"/>
                <a:ea typeface="+mn-ea"/>
                <a:cs typeface="+mn-cs"/>
              </a:rPr>
              <a:t>При необходимости возможна отсрочка </a:t>
            </a:r>
            <a:r>
              <a:rPr lang="ru-RU" sz="1200" kern="1200" dirty="0" err="1">
                <a:solidFill>
                  <a:schemeClr val="tx1"/>
                </a:solidFill>
                <a:effectLst/>
                <a:latin typeface="+mn-lt"/>
                <a:ea typeface="+mn-ea"/>
                <a:cs typeface="+mn-cs"/>
              </a:rPr>
              <a:t>менструальноподобного</a:t>
            </a:r>
            <a:r>
              <a:rPr lang="ru-RU" sz="1200" kern="1200" dirty="0">
                <a:solidFill>
                  <a:schemeClr val="tx1"/>
                </a:solidFill>
                <a:effectLst/>
                <a:latin typeface="+mn-lt"/>
                <a:ea typeface="+mn-ea"/>
                <a:cs typeface="+mn-cs"/>
              </a:rPr>
              <a:t> кровотечения (например, поездка на море, важные мероприятия) – для этого девушка начинает новую упаковку КОК без перерыва на «пустышки». </a:t>
            </a: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ru-RU" sz="1200" kern="1200" dirty="0">
                <a:solidFill>
                  <a:schemeClr val="tx1"/>
                </a:solidFill>
                <a:effectLst/>
                <a:latin typeface="+mn-lt"/>
                <a:ea typeface="+mn-ea"/>
                <a:cs typeface="+mn-cs"/>
              </a:rPr>
              <a:t>Наверное, многие слышали, что довольно часто КОК применяются не только с целью предохранения от нежелательной беременности, но и для «лечения» прыщей, чрезмерной жирности кожи, борьбы с лишними волосами на теле, лишним весом и ПМС. К сожалению, данный препарат не лечит эти проблемы, а только маскирует, создавая нужный эффект. Поэтому я только снова повторюсь – при волнующих Вас таких симптомах или желании начать принимать КОК нужно обязательно посетить врача-гинеколога.  </a:t>
            </a:r>
          </a:p>
          <a:p>
            <a:endParaRPr lang="ru-RU" sz="1200" kern="1200" dirty="0">
              <a:solidFill>
                <a:schemeClr val="tx1"/>
              </a:solidFill>
              <a:effectLst/>
              <a:latin typeface="+mn-lt"/>
              <a:ea typeface="+mn-ea"/>
              <a:cs typeface="+mn-cs"/>
            </a:endParaRPr>
          </a:p>
        </p:txBody>
      </p:sp>
      <p:sp>
        <p:nvSpPr>
          <p:cNvPr id="4" name="Номер слайда 3"/>
          <p:cNvSpPr>
            <a:spLocks noGrp="1"/>
          </p:cNvSpPr>
          <p:nvPr>
            <p:ph type="sldNum" sz="quarter" idx="10"/>
          </p:nvPr>
        </p:nvSpPr>
        <p:spPr/>
        <p:txBody>
          <a:bodyPr/>
          <a:lstStyle/>
          <a:p>
            <a:fld id="{D03B95E0-2207-40CB-B47C-2C2EE06CA867}" type="slidenum">
              <a:rPr lang="ru-RU" smtClean="0"/>
              <a:pPr/>
              <a:t>16</a:t>
            </a:fld>
            <a:endParaRPr lang="ru-RU"/>
          </a:p>
        </p:txBody>
      </p:sp>
    </p:spTree>
    <p:extLst>
      <p:ext uri="{BB962C8B-B14F-4D97-AF65-F5344CB8AC3E}">
        <p14:creationId xmlns:p14="http://schemas.microsoft.com/office/powerpoint/2010/main" val="16855835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200" kern="1200" dirty="0">
                <a:solidFill>
                  <a:schemeClr val="tx1"/>
                </a:solidFill>
                <a:effectLst/>
                <a:latin typeface="+mn-lt"/>
                <a:ea typeface="+mn-ea"/>
                <a:cs typeface="+mn-cs"/>
              </a:rPr>
              <a:t>Важно знать, что при пропуске приема таблетки – снижается эффективность противозачаточного действия! Если пропуск таблетки составляет менее 12 часов – нужно срочно принять пропущенную таблетку. Если пропуск таблетки составил более 12 часов и это: 1) первая неделя приема – необходимо выпить пропущенную таблетку и в течение недели дополнительно применять другие методы контрацепции; 2) вторая неделя приема – необходимо принять пропущенную таблетку, дополнительная контрацепция не требуется; 3) третья неделя приема – необходимо выпить пропущенную таблетку, затем продолжить принимать до 21ого дня и без обычного 7-дневного перерыва начать новую упаковку.</a:t>
            </a:r>
          </a:p>
          <a:p>
            <a:endParaRPr lang="ru-RU" dirty="0"/>
          </a:p>
        </p:txBody>
      </p:sp>
      <p:sp>
        <p:nvSpPr>
          <p:cNvPr id="4" name="Номер слайда 3"/>
          <p:cNvSpPr>
            <a:spLocks noGrp="1"/>
          </p:cNvSpPr>
          <p:nvPr>
            <p:ph type="sldNum" sz="quarter" idx="10"/>
          </p:nvPr>
        </p:nvSpPr>
        <p:spPr/>
        <p:txBody>
          <a:bodyPr/>
          <a:lstStyle/>
          <a:p>
            <a:fld id="{D03B95E0-2207-40CB-B47C-2C2EE06CA867}" type="slidenum">
              <a:rPr lang="ru-RU" smtClean="0"/>
              <a:pPr/>
              <a:t>17</a:t>
            </a:fld>
            <a:endParaRPr lang="ru-RU"/>
          </a:p>
        </p:txBody>
      </p:sp>
    </p:spTree>
    <p:extLst>
      <p:ext uri="{BB962C8B-B14F-4D97-AF65-F5344CB8AC3E}">
        <p14:creationId xmlns:p14="http://schemas.microsoft.com/office/powerpoint/2010/main" val="377888153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lvl="0"/>
            <a:r>
              <a:rPr lang="ru-RU" sz="1200" u="sng" kern="1200" dirty="0">
                <a:solidFill>
                  <a:schemeClr val="tx1"/>
                </a:solidFill>
                <a:effectLst/>
                <a:latin typeface="+mn-lt"/>
                <a:ea typeface="+mn-ea"/>
                <a:cs typeface="+mn-cs"/>
              </a:rPr>
              <a:t>мини-пили</a:t>
            </a:r>
            <a:r>
              <a:rPr lang="ru-RU" sz="1200" kern="1200" dirty="0">
                <a:solidFill>
                  <a:schemeClr val="tx1"/>
                </a:solidFill>
                <a:effectLst/>
                <a:latin typeface="+mn-lt"/>
                <a:ea typeface="+mn-ea"/>
                <a:cs typeface="+mn-cs"/>
              </a:rPr>
              <a:t> – таблетки, содержащие только прогестерон, который не подавляет овуляцию, но также способствует сгущению цервикальной слизи и изменению слизистой оболочки матки. Благодаря отсутствию эстрогена, мини-пили обладают меньшим количеством побочных эффектов, но их применение также должно быть согласовано с врачом – именно гинеколог определит, нужны мини-пили или КОК.</a:t>
            </a:r>
          </a:p>
          <a:p>
            <a:endParaRPr lang="ru-RU" dirty="0"/>
          </a:p>
        </p:txBody>
      </p:sp>
      <p:sp>
        <p:nvSpPr>
          <p:cNvPr id="4" name="Номер слайда 3"/>
          <p:cNvSpPr>
            <a:spLocks noGrp="1"/>
          </p:cNvSpPr>
          <p:nvPr>
            <p:ph type="sldNum" sz="quarter" idx="10"/>
          </p:nvPr>
        </p:nvSpPr>
        <p:spPr/>
        <p:txBody>
          <a:bodyPr/>
          <a:lstStyle/>
          <a:p>
            <a:fld id="{D03B95E0-2207-40CB-B47C-2C2EE06CA867}" type="slidenum">
              <a:rPr lang="ru-RU" smtClean="0"/>
              <a:pPr/>
              <a:t>18</a:t>
            </a:fld>
            <a:endParaRPr lang="ru-RU"/>
          </a:p>
        </p:txBody>
      </p:sp>
    </p:spTree>
    <p:extLst>
      <p:ext uri="{BB962C8B-B14F-4D97-AF65-F5344CB8AC3E}">
        <p14:creationId xmlns:p14="http://schemas.microsoft.com/office/powerpoint/2010/main" val="35354028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kern="1200" dirty="0">
                <a:solidFill>
                  <a:schemeClr val="tx1"/>
                </a:solidFill>
                <a:effectLst/>
                <a:latin typeface="+mn-lt"/>
                <a:ea typeface="+mn-ea"/>
                <a:cs typeface="+mn-cs"/>
              </a:rPr>
              <a:t>Существуют и другие лекарственные формы гормональных препаратов: </a:t>
            </a:r>
          </a:p>
          <a:p>
            <a:pPr lvl="0"/>
            <a:r>
              <a:rPr lang="ru-RU" sz="1200" u="sng" kern="1200" dirty="0">
                <a:solidFill>
                  <a:schemeClr val="tx1"/>
                </a:solidFill>
                <a:effectLst/>
                <a:latin typeface="+mn-lt"/>
                <a:ea typeface="+mn-ea"/>
                <a:cs typeface="+mn-cs"/>
              </a:rPr>
              <a:t>гормональный пластырь «</a:t>
            </a:r>
            <a:r>
              <a:rPr lang="ru-RU" sz="1200" u="sng" kern="1200" dirty="0" err="1">
                <a:solidFill>
                  <a:schemeClr val="tx1"/>
                </a:solidFill>
                <a:effectLst/>
                <a:latin typeface="+mn-lt"/>
                <a:ea typeface="+mn-ea"/>
                <a:cs typeface="+mn-cs"/>
              </a:rPr>
              <a:t>Евра</a:t>
            </a:r>
            <a:r>
              <a:rPr lang="ru-RU" sz="1200" u="sng" kern="1200" dirty="0">
                <a:solidFill>
                  <a:schemeClr val="tx1"/>
                </a:solidFill>
                <a:effectLst/>
                <a:latin typeface="+mn-lt"/>
                <a:ea typeface="+mn-ea"/>
                <a:cs typeface="+mn-cs"/>
              </a:rPr>
              <a:t>»</a:t>
            </a:r>
            <a:r>
              <a:rPr lang="ru-RU" sz="1200" kern="1200" dirty="0">
                <a:solidFill>
                  <a:schemeClr val="tx1"/>
                </a:solidFill>
                <a:effectLst/>
                <a:latin typeface="+mn-lt"/>
                <a:ea typeface="+mn-ea"/>
                <a:cs typeface="+mn-cs"/>
              </a:rPr>
              <a:t> - он клеится на область живота, ягодиц или плеча, благодаря его действию лекарство поступает через кожу (1 пластырь клеится на 1 неделю, то есть за весь цикл используют 3 пластыря, при этом каждый новый пластырь размещается на новом участке кожи). Не стоит бояться, что он может отклеиться или как-то повредиться – с ним можно спокойно совершать все свои привычные повседневные процедуры: принимать душ или ванну, ходить в бассейн, заниматься спортом и </a:t>
            </a:r>
            <a:r>
              <a:rPr lang="ru-RU" sz="1200" kern="1200" dirty="0" err="1">
                <a:solidFill>
                  <a:schemeClr val="tx1"/>
                </a:solidFill>
                <a:effectLst/>
                <a:latin typeface="+mn-lt"/>
                <a:ea typeface="+mn-ea"/>
                <a:cs typeface="+mn-cs"/>
              </a:rPr>
              <a:t>тд</a:t>
            </a:r>
            <a:r>
              <a:rPr lang="ru-RU" sz="1200" kern="1200" dirty="0">
                <a:solidFill>
                  <a:schemeClr val="tx1"/>
                </a:solidFill>
                <a:effectLst/>
                <a:latin typeface="+mn-lt"/>
                <a:ea typeface="+mn-ea"/>
                <a:cs typeface="+mn-cs"/>
              </a:rPr>
              <a:t>. Индекс </a:t>
            </a:r>
            <a:r>
              <a:rPr lang="ru-RU" sz="1200" kern="1200" dirty="0" err="1">
                <a:solidFill>
                  <a:schemeClr val="tx1"/>
                </a:solidFill>
                <a:effectLst/>
                <a:latin typeface="+mn-lt"/>
                <a:ea typeface="+mn-ea"/>
                <a:cs typeface="+mn-cs"/>
              </a:rPr>
              <a:t>Перля</a:t>
            </a:r>
            <a:r>
              <a:rPr lang="ru-RU" sz="1200" kern="1200" dirty="0">
                <a:solidFill>
                  <a:schemeClr val="tx1"/>
                </a:solidFill>
                <a:effectLst/>
                <a:latin typeface="+mn-lt"/>
                <a:ea typeface="+mn-ea"/>
                <a:cs typeface="+mn-cs"/>
              </a:rPr>
              <a:t> 0,4-0,9.</a:t>
            </a:r>
          </a:p>
          <a:p>
            <a:endParaRPr lang="ru-RU" dirty="0"/>
          </a:p>
        </p:txBody>
      </p:sp>
      <p:sp>
        <p:nvSpPr>
          <p:cNvPr id="4" name="Номер слайда 3"/>
          <p:cNvSpPr>
            <a:spLocks noGrp="1"/>
          </p:cNvSpPr>
          <p:nvPr>
            <p:ph type="sldNum" sz="quarter" idx="10"/>
          </p:nvPr>
        </p:nvSpPr>
        <p:spPr/>
        <p:txBody>
          <a:bodyPr/>
          <a:lstStyle/>
          <a:p>
            <a:fld id="{D03B95E0-2207-40CB-B47C-2C2EE06CA867}" type="slidenum">
              <a:rPr lang="ru-RU" smtClean="0"/>
              <a:pPr/>
              <a:t>19</a:t>
            </a:fld>
            <a:endParaRPr lang="ru-RU"/>
          </a:p>
        </p:txBody>
      </p:sp>
    </p:spTree>
    <p:extLst>
      <p:ext uri="{BB962C8B-B14F-4D97-AF65-F5344CB8AC3E}">
        <p14:creationId xmlns:p14="http://schemas.microsoft.com/office/powerpoint/2010/main" val="4655505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200" u="sng" kern="1200" dirty="0">
                <a:solidFill>
                  <a:schemeClr val="tx1"/>
                </a:solidFill>
                <a:effectLst/>
                <a:latin typeface="+mn-lt"/>
                <a:ea typeface="+mn-ea"/>
                <a:cs typeface="+mn-cs"/>
              </a:rPr>
              <a:t>гормональное кольцо «</a:t>
            </a:r>
            <a:r>
              <a:rPr lang="ru-RU" sz="1200" u="sng" kern="1200" dirty="0" err="1">
                <a:solidFill>
                  <a:schemeClr val="tx1"/>
                </a:solidFill>
                <a:effectLst/>
                <a:latin typeface="+mn-lt"/>
                <a:ea typeface="+mn-ea"/>
                <a:cs typeface="+mn-cs"/>
              </a:rPr>
              <a:t>НоваРинг</a:t>
            </a:r>
            <a:r>
              <a:rPr lang="ru-RU" sz="1200" u="sng" kern="1200" dirty="0">
                <a:solidFill>
                  <a:schemeClr val="tx1"/>
                </a:solidFill>
                <a:effectLst/>
                <a:latin typeface="+mn-lt"/>
                <a:ea typeface="+mn-ea"/>
                <a:cs typeface="+mn-cs"/>
              </a:rPr>
              <a:t>»</a:t>
            </a:r>
            <a:r>
              <a:rPr lang="ru-RU" sz="1200" kern="1200" dirty="0">
                <a:solidFill>
                  <a:schemeClr val="tx1"/>
                </a:solidFill>
                <a:effectLst/>
                <a:latin typeface="+mn-lt"/>
                <a:ea typeface="+mn-ea"/>
                <a:cs typeface="+mn-cs"/>
              </a:rPr>
              <a:t> для введения во влагалище, оно выделяет ежедневно необходимую дозу гормона (1 кольцо помещается на 3 недели, после чего его удаляют и спустя недельный перерыв вводят новое кольцо). Кольцо устанавливается самостоятельно женщиной, при этом не стоит бояться, что оно может выпасть, потому что мышцы влагалища не дадут этому произойти. Индекс </a:t>
            </a:r>
            <a:r>
              <a:rPr lang="ru-RU" sz="1200" kern="1200" dirty="0" err="1">
                <a:solidFill>
                  <a:schemeClr val="tx1"/>
                </a:solidFill>
                <a:effectLst/>
                <a:latin typeface="+mn-lt"/>
                <a:ea typeface="+mn-ea"/>
                <a:cs typeface="+mn-cs"/>
              </a:rPr>
              <a:t>Перля</a:t>
            </a:r>
            <a:r>
              <a:rPr lang="ru-RU" sz="1200" kern="1200" dirty="0">
                <a:solidFill>
                  <a:schemeClr val="tx1"/>
                </a:solidFill>
                <a:effectLst/>
                <a:latin typeface="+mn-lt"/>
                <a:ea typeface="+mn-ea"/>
                <a:cs typeface="+mn-cs"/>
              </a:rPr>
              <a:t> 0,4-0,65.</a:t>
            </a:r>
          </a:p>
          <a:p>
            <a:endParaRPr lang="ru-RU" dirty="0"/>
          </a:p>
        </p:txBody>
      </p:sp>
      <p:sp>
        <p:nvSpPr>
          <p:cNvPr id="4" name="Номер слайда 3"/>
          <p:cNvSpPr>
            <a:spLocks noGrp="1"/>
          </p:cNvSpPr>
          <p:nvPr>
            <p:ph type="sldNum" sz="quarter" idx="10"/>
          </p:nvPr>
        </p:nvSpPr>
        <p:spPr/>
        <p:txBody>
          <a:bodyPr/>
          <a:lstStyle/>
          <a:p>
            <a:fld id="{D03B95E0-2207-40CB-B47C-2C2EE06CA867}" type="slidenum">
              <a:rPr lang="ru-RU" smtClean="0"/>
              <a:pPr/>
              <a:t>20</a:t>
            </a:fld>
            <a:endParaRPr lang="ru-RU"/>
          </a:p>
        </p:txBody>
      </p:sp>
    </p:spTree>
    <p:extLst>
      <p:ext uri="{BB962C8B-B14F-4D97-AF65-F5344CB8AC3E}">
        <p14:creationId xmlns:p14="http://schemas.microsoft.com/office/powerpoint/2010/main" val="39967519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lvl="0"/>
            <a:r>
              <a:rPr lang="ru-RU" sz="1200" u="sng" kern="1200" dirty="0">
                <a:solidFill>
                  <a:schemeClr val="tx1"/>
                </a:solidFill>
                <a:effectLst/>
                <a:latin typeface="+mn-lt"/>
                <a:ea typeface="+mn-ea"/>
                <a:cs typeface="+mn-cs"/>
              </a:rPr>
              <a:t>гормональная внутриматочная спираль «</a:t>
            </a:r>
            <a:r>
              <a:rPr lang="ru-RU" sz="1200" u="sng" kern="1200" dirty="0" err="1">
                <a:solidFill>
                  <a:schemeClr val="tx1"/>
                </a:solidFill>
                <a:effectLst/>
                <a:latin typeface="+mn-lt"/>
                <a:ea typeface="+mn-ea"/>
                <a:cs typeface="+mn-cs"/>
              </a:rPr>
              <a:t>Мирена</a:t>
            </a:r>
            <a:r>
              <a:rPr lang="ru-RU" sz="1200" u="sng" kern="1200" dirty="0">
                <a:solidFill>
                  <a:schemeClr val="tx1"/>
                </a:solidFill>
                <a:effectLst/>
                <a:latin typeface="+mn-lt"/>
                <a:ea typeface="+mn-ea"/>
                <a:cs typeface="+mn-cs"/>
              </a:rPr>
              <a:t>»</a:t>
            </a:r>
            <a:r>
              <a:rPr lang="ru-RU" sz="1200" kern="1200" dirty="0">
                <a:solidFill>
                  <a:schemeClr val="tx1"/>
                </a:solidFill>
                <a:effectLst/>
                <a:latin typeface="+mn-lt"/>
                <a:ea typeface="+mn-ea"/>
                <a:cs typeface="+mn-cs"/>
              </a:rPr>
              <a:t> - устанавливается врачом-гинекологом на длительное время в полость</a:t>
            </a:r>
            <a:r>
              <a:rPr lang="ru-RU" sz="1200" kern="1200" baseline="0" dirty="0">
                <a:solidFill>
                  <a:schemeClr val="tx1"/>
                </a:solidFill>
                <a:effectLst/>
                <a:latin typeface="+mn-lt"/>
                <a:ea typeface="+mn-ea"/>
                <a:cs typeface="+mn-cs"/>
              </a:rPr>
              <a:t> матки</a:t>
            </a:r>
            <a:r>
              <a:rPr lang="ru-RU" sz="1200" kern="1200" dirty="0">
                <a:solidFill>
                  <a:schemeClr val="tx1"/>
                </a:solidFill>
                <a:effectLst/>
                <a:latin typeface="+mn-lt"/>
                <a:ea typeface="+mn-ea"/>
                <a:cs typeface="+mn-cs"/>
              </a:rPr>
              <a:t>, до 5 лет. Индекс </a:t>
            </a:r>
            <a:r>
              <a:rPr lang="ru-RU" sz="1200" kern="1200" dirty="0" err="1">
                <a:solidFill>
                  <a:schemeClr val="tx1"/>
                </a:solidFill>
                <a:effectLst/>
                <a:latin typeface="+mn-lt"/>
                <a:ea typeface="+mn-ea"/>
                <a:cs typeface="+mn-cs"/>
              </a:rPr>
              <a:t>Перля</a:t>
            </a:r>
            <a:r>
              <a:rPr lang="ru-RU" sz="1200" kern="1200" dirty="0">
                <a:solidFill>
                  <a:schemeClr val="tx1"/>
                </a:solidFill>
                <a:effectLst/>
                <a:latin typeface="+mn-lt"/>
                <a:ea typeface="+mn-ea"/>
                <a:cs typeface="+mn-cs"/>
              </a:rPr>
              <a:t> 0,1-0,5.</a:t>
            </a:r>
          </a:p>
          <a:p>
            <a:endParaRPr lang="ru-RU"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ru-RU" dirty="0"/>
              <a:t>Существуют</a:t>
            </a:r>
            <a:r>
              <a:rPr lang="ru-RU" baseline="0" dirty="0"/>
              <a:t> и негормональные внутриматочные спирали. Все они в составе имеют медь. И препятствуют наступлению беременности, механически действуя на стенки матки и маточные трубы. </a:t>
            </a:r>
            <a:r>
              <a:rPr lang="ru-RU" sz="1200" kern="1200" dirty="0">
                <a:solidFill>
                  <a:schemeClr val="tx1"/>
                </a:solidFill>
                <a:effectLst/>
                <a:latin typeface="+mn-lt"/>
                <a:ea typeface="+mn-ea"/>
                <a:cs typeface="+mn-cs"/>
              </a:rPr>
              <a:t>Этот метод достаточно надежный, но в основном применяется уже рожавшими женщинами.</a:t>
            </a:r>
          </a:p>
          <a:p>
            <a:endParaRPr lang="ru-RU" dirty="0"/>
          </a:p>
          <a:p>
            <a:endParaRPr lang="ru-RU" dirty="0"/>
          </a:p>
        </p:txBody>
      </p:sp>
      <p:sp>
        <p:nvSpPr>
          <p:cNvPr id="4" name="Номер слайда 3"/>
          <p:cNvSpPr>
            <a:spLocks noGrp="1"/>
          </p:cNvSpPr>
          <p:nvPr>
            <p:ph type="sldNum" sz="quarter" idx="10"/>
          </p:nvPr>
        </p:nvSpPr>
        <p:spPr/>
        <p:txBody>
          <a:bodyPr/>
          <a:lstStyle/>
          <a:p>
            <a:fld id="{D03B95E0-2207-40CB-B47C-2C2EE06CA867}" type="slidenum">
              <a:rPr lang="ru-RU" smtClean="0"/>
              <a:pPr/>
              <a:t>21</a:t>
            </a:fld>
            <a:endParaRPr lang="ru-RU"/>
          </a:p>
        </p:txBody>
      </p:sp>
    </p:spTree>
    <p:extLst>
      <p:ext uri="{BB962C8B-B14F-4D97-AF65-F5344CB8AC3E}">
        <p14:creationId xmlns:p14="http://schemas.microsoft.com/office/powerpoint/2010/main" val="307740658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200" u="sng" kern="1200" dirty="0">
                <a:solidFill>
                  <a:schemeClr val="tx1"/>
                </a:solidFill>
                <a:effectLst/>
                <a:latin typeface="+mn-lt"/>
                <a:ea typeface="+mn-ea"/>
                <a:cs typeface="+mn-cs"/>
              </a:rPr>
              <a:t>Экстренная (или неотложна) контрацепция </a:t>
            </a:r>
            <a:r>
              <a:rPr lang="ru-RU" sz="1200" kern="1200" dirty="0">
                <a:solidFill>
                  <a:schemeClr val="tx1"/>
                </a:solidFill>
                <a:effectLst/>
                <a:latin typeface="+mn-lt"/>
                <a:ea typeface="+mn-ea"/>
                <a:cs typeface="+mn-cs"/>
              </a:rPr>
              <a:t>также относится к гормональным методам предотвращения беременности. Применяется она, как видно из названия, экстренно после незащищенного полового акта (например, если порвался презерватив или случайно пропустила прием двух и более таблеток КОК). Для этого используют препараты </a:t>
            </a:r>
            <a:r>
              <a:rPr lang="ru-RU" sz="1200" kern="1200" dirty="0" err="1">
                <a:solidFill>
                  <a:schemeClr val="tx1"/>
                </a:solidFill>
                <a:effectLst/>
                <a:latin typeface="+mn-lt"/>
                <a:ea typeface="+mn-ea"/>
                <a:cs typeface="+mn-cs"/>
              </a:rPr>
              <a:t>Эскапел</a:t>
            </a:r>
            <a:r>
              <a:rPr lang="ru-RU" sz="1200" kern="1200" dirty="0">
                <a:solidFill>
                  <a:schemeClr val="tx1"/>
                </a:solidFill>
                <a:effectLst/>
                <a:latin typeface="+mn-lt"/>
                <a:ea typeface="+mn-ea"/>
                <a:cs typeface="+mn-cs"/>
              </a:rPr>
              <a:t> и </a:t>
            </a:r>
            <a:r>
              <a:rPr lang="ru-RU" sz="1200" kern="1200" dirty="0" err="1">
                <a:solidFill>
                  <a:schemeClr val="tx1"/>
                </a:solidFill>
                <a:effectLst/>
                <a:latin typeface="+mn-lt"/>
                <a:ea typeface="+mn-ea"/>
                <a:cs typeface="+mn-cs"/>
              </a:rPr>
              <a:t>Постинор</a:t>
            </a:r>
            <a:r>
              <a:rPr lang="ru-RU" sz="1200" kern="1200" dirty="0">
                <a:solidFill>
                  <a:schemeClr val="tx1"/>
                </a:solidFill>
                <a:effectLst/>
                <a:latin typeface="+mn-lt"/>
                <a:ea typeface="+mn-ea"/>
                <a:cs typeface="+mn-cs"/>
              </a:rPr>
              <a:t>, согласно их инструкции, но обязательно в течение первых 72 часов после контакта. Но этот метод не может быть использован регулярно, потому что данные препараты имеют большое количество серьезных побочных эффектов (тошнота, маточные ациклические кровотечения, боли в животе). Согласно инструкции данных препаратов, их прием запрещен до 16 лет, поэтому в любом случае выбор метода экстренной контрацепции нужно в первую очередь обсудить с врачом-гинекологом (на это есть 3 дня).</a:t>
            </a:r>
          </a:p>
          <a:p>
            <a:endParaRPr lang="ru-RU" dirty="0"/>
          </a:p>
        </p:txBody>
      </p:sp>
      <p:sp>
        <p:nvSpPr>
          <p:cNvPr id="4" name="Номер слайда 3"/>
          <p:cNvSpPr>
            <a:spLocks noGrp="1"/>
          </p:cNvSpPr>
          <p:nvPr>
            <p:ph type="sldNum" sz="quarter" idx="10"/>
          </p:nvPr>
        </p:nvSpPr>
        <p:spPr/>
        <p:txBody>
          <a:bodyPr/>
          <a:lstStyle/>
          <a:p>
            <a:fld id="{D03B95E0-2207-40CB-B47C-2C2EE06CA867}" type="slidenum">
              <a:rPr lang="ru-RU" smtClean="0"/>
              <a:pPr/>
              <a:t>22</a:t>
            </a:fld>
            <a:endParaRPr lang="ru-RU"/>
          </a:p>
        </p:txBody>
      </p:sp>
    </p:spTree>
    <p:extLst>
      <p:ext uri="{BB962C8B-B14F-4D97-AF65-F5344CB8AC3E}">
        <p14:creationId xmlns:p14="http://schemas.microsoft.com/office/powerpoint/2010/main" val="18532502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200" u="sng" kern="1200" dirty="0">
                <a:solidFill>
                  <a:schemeClr val="tx1"/>
                </a:solidFill>
                <a:effectLst/>
                <a:latin typeface="+mn-lt"/>
                <a:ea typeface="+mn-ea"/>
                <a:cs typeface="+mn-cs"/>
              </a:rPr>
              <a:t>Химические методы контрацепции </a:t>
            </a:r>
            <a:r>
              <a:rPr lang="ru-RU" sz="1200" kern="1200" dirty="0">
                <a:solidFill>
                  <a:schemeClr val="tx1"/>
                </a:solidFill>
                <a:effectLst/>
                <a:latin typeface="+mn-lt"/>
                <a:ea typeface="+mn-ea"/>
                <a:cs typeface="+mn-cs"/>
              </a:rPr>
              <a:t>основаны на местном использовании специальных веществ (спермициды), которые уничтожают или снижают активность сперматозоидов. Спермициды выпускаются в виде кремов, гелей, свечей, таблеток, которые вводятся во влагалище непосредственно перед половым контактом. Но эффективность данного метода очень сильно зависит от правильности их использования, и поэтому индекс </a:t>
            </a:r>
            <a:r>
              <a:rPr lang="ru-RU" sz="1200" kern="1200" dirty="0" err="1">
                <a:solidFill>
                  <a:schemeClr val="tx1"/>
                </a:solidFill>
                <a:effectLst/>
                <a:latin typeface="+mn-lt"/>
                <a:ea typeface="+mn-ea"/>
                <a:cs typeface="+mn-cs"/>
              </a:rPr>
              <a:t>Перля</a:t>
            </a:r>
            <a:r>
              <a:rPr lang="ru-RU" sz="1200" kern="1200" dirty="0">
                <a:solidFill>
                  <a:schemeClr val="tx1"/>
                </a:solidFill>
                <a:effectLst/>
                <a:latin typeface="+mn-lt"/>
                <a:ea typeface="+mn-ea"/>
                <a:cs typeface="+mn-cs"/>
              </a:rPr>
              <a:t> составляет  25-30 беременностей на 100 женщин.</a:t>
            </a:r>
          </a:p>
          <a:p>
            <a:endParaRPr lang="ru-RU" dirty="0"/>
          </a:p>
        </p:txBody>
      </p:sp>
      <p:sp>
        <p:nvSpPr>
          <p:cNvPr id="4" name="Номер слайда 3"/>
          <p:cNvSpPr>
            <a:spLocks noGrp="1"/>
          </p:cNvSpPr>
          <p:nvPr>
            <p:ph type="sldNum" sz="quarter" idx="10"/>
          </p:nvPr>
        </p:nvSpPr>
        <p:spPr/>
        <p:txBody>
          <a:bodyPr/>
          <a:lstStyle/>
          <a:p>
            <a:fld id="{D03B95E0-2207-40CB-B47C-2C2EE06CA867}" type="slidenum">
              <a:rPr lang="ru-RU" smtClean="0"/>
              <a:pPr/>
              <a:t>23</a:t>
            </a:fld>
            <a:endParaRPr lang="ru-RU"/>
          </a:p>
        </p:txBody>
      </p:sp>
    </p:spTree>
    <p:extLst>
      <p:ext uri="{BB962C8B-B14F-4D97-AF65-F5344CB8AC3E}">
        <p14:creationId xmlns:p14="http://schemas.microsoft.com/office/powerpoint/2010/main" val="291516407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200" kern="1200" dirty="0">
                <a:solidFill>
                  <a:schemeClr val="tx1"/>
                </a:solidFill>
                <a:effectLst/>
                <a:latin typeface="+mn-lt"/>
                <a:ea typeface="+mn-ea"/>
                <a:cs typeface="+mn-cs"/>
              </a:rPr>
              <a:t>И наконец, </a:t>
            </a:r>
            <a:r>
              <a:rPr lang="ru-RU" sz="1200" u="sng" kern="1200" dirty="0">
                <a:solidFill>
                  <a:schemeClr val="tx1"/>
                </a:solidFill>
                <a:effectLst/>
                <a:latin typeface="+mn-lt"/>
                <a:ea typeface="+mn-ea"/>
                <a:cs typeface="+mn-cs"/>
              </a:rPr>
              <a:t>хирургический метод контрацепции</a:t>
            </a:r>
            <a:r>
              <a:rPr lang="ru-RU" sz="1200" kern="1200" dirty="0">
                <a:solidFill>
                  <a:schemeClr val="tx1"/>
                </a:solidFill>
                <a:effectLst/>
                <a:latin typeface="+mn-lt"/>
                <a:ea typeface="+mn-ea"/>
                <a:cs typeface="+mn-cs"/>
              </a:rPr>
              <a:t> мы обсудим только лишь для ознакомления, потому что для молодых людей он не подходит. Он является одним из самых надежных, и при этом практически необратимым. При женской стерилизации перевязывают маточные трубы, через которые как раз проходит яйцеклетка для оплодотворения; а при мужской стерилизации – пересекают семявыводящие протоки, благодаря чему сперматозоиды не способны попасть в </a:t>
            </a:r>
            <a:r>
              <a:rPr lang="ru-RU" sz="1200" kern="1200" dirty="0" err="1">
                <a:solidFill>
                  <a:schemeClr val="tx1"/>
                </a:solidFill>
                <a:effectLst/>
                <a:latin typeface="+mn-lt"/>
                <a:ea typeface="+mn-ea"/>
                <a:cs typeface="+mn-cs"/>
              </a:rPr>
              <a:t>эякулят</a:t>
            </a:r>
            <a:r>
              <a:rPr lang="ru-RU" sz="1200" kern="1200" dirty="0">
                <a:solidFill>
                  <a:schemeClr val="tx1"/>
                </a:solidFill>
                <a:effectLst/>
                <a:latin typeface="+mn-lt"/>
                <a:ea typeface="+mn-ea"/>
                <a:cs typeface="+mn-cs"/>
              </a:rPr>
              <a:t>. Стерилизация возможна только при достижении возраста 35 лет и при наличии двух детей.</a:t>
            </a:r>
          </a:p>
          <a:p>
            <a:endParaRPr lang="ru-RU" dirty="0"/>
          </a:p>
        </p:txBody>
      </p:sp>
      <p:sp>
        <p:nvSpPr>
          <p:cNvPr id="4" name="Номер слайда 3"/>
          <p:cNvSpPr>
            <a:spLocks noGrp="1"/>
          </p:cNvSpPr>
          <p:nvPr>
            <p:ph type="sldNum" sz="quarter" idx="10"/>
          </p:nvPr>
        </p:nvSpPr>
        <p:spPr/>
        <p:txBody>
          <a:bodyPr/>
          <a:lstStyle/>
          <a:p>
            <a:fld id="{D03B95E0-2207-40CB-B47C-2C2EE06CA867}" type="slidenum">
              <a:rPr lang="ru-RU" smtClean="0"/>
              <a:pPr/>
              <a:t>24</a:t>
            </a:fld>
            <a:endParaRPr lang="ru-RU"/>
          </a:p>
        </p:txBody>
      </p:sp>
    </p:spTree>
    <p:extLst>
      <p:ext uri="{BB962C8B-B14F-4D97-AF65-F5344CB8AC3E}">
        <p14:creationId xmlns:p14="http://schemas.microsoft.com/office/powerpoint/2010/main" val="23865240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lvl="0"/>
            <a:r>
              <a:rPr lang="ru-RU" sz="1200" kern="1200" dirty="0">
                <a:solidFill>
                  <a:schemeClr val="tx1"/>
                </a:solidFill>
                <a:effectLst/>
                <a:latin typeface="+mn-lt"/>
                <a:ea typeface="+mn-ea"/>
                <a:cs typeface="+mn-cs"/>
              </a:rPr>
              <a:t>Теперь давайте обсудим самые распространенные мифы о контрацепции:</a:t>
            </a:r>
          </a:p>
          <a:p>
            <a:r>
              <a:rPr lang="ru-RU" sz="1200" kern="1200" dirty="0">
                <a:solidFill>
                  <a:schemeClr val="tx1"/>
                </a:solidFill>
                <a:effectLst/>
                <a:latin typeface="+mn-lt"/>
                <a:ea typeface="+mn-ea"/>
                <a:cs typeface="+mn-cs"/>
              </a:rPr>
              <a:t>Первый миф – «лучшая защита от беременности – прерванный половой акт». Кто вспомнит, почему это неверно?</a:t>
            </a:r>
          </a:p>
          <a:p>
            <a:r>
              <a:rPr lang="ru-RU" sz="1200" kern="1200" dirty="0">
                <a:solidFill>
                  <a:schemeClr val="tx1"/>
                </a:solidFill>
                <a:effectLst/>
                <a:latin typeface="+mn-lt"/>
                <a:ea typeface="+mn-ea"/>
                <a:cs typeface="+mn-cs"/>
              </a:rPr>
              <a:t>Второй миф – «специальные таблетки, как например, </a:t>
            </a:r>
            <a:r>
              <a:rPr lang="ru-RU" sz="1200" kern="1200" dirty="0" err="1">
                <a:solidFill>
                  <a:schemeClr val="tx1"/>
                </a:solidFill>
                <a:effectLst/>
                <a:latin typeface="+mn-lt"/>
                <a:ea typeface="+mn-ea"/>
                <a:cs typeface="+mn-cs"/>
              </a:rPr>
              <a:t>Постинор</a:t>
            </a:r>
            <a:r>
              <a:rPr lang="ru-RU" sz="1200" kern="1200" dirty="0">
                <a:solidFill>
                  <a:schemeClr val="tx1"/>
                </a:solidFill>
                <a:effectLst/>
                <a:latin typeface="+mn-lt"/>
                <a:ea typeface="+mn-ea"/>
                <a:cs typeface="+mn-cs"/>
              </a:rPr>
              <a:t>, можно использовать часто». Конечно, это заблуждение, кто вспомнит, какие побочные эффекты имеет данный препарат?</a:t>
            </a:r>
          </a:p>
          <a:p>
            <a:r>
              <a:rPr lang="ru-RU" sz="1200" kern="1200" dirty="0">
                <a:solidFill>
                  <a:schemeClr val="tx1"/>
                </a:solidFill>
                <a:effectLst/>
                <a:latin typeface="+mn-lt"/>
                <a:ea typeface="+mn-ea"/>
                <a:cs typeface="+mn-cs"/>
              </a:rPr>
              <a:t>Третий миф – «чтобы не забеременеть, достаточно не заниматься сексом только в дни овуляции (3 дня посередине цикла), а вот во время месячных, сразу после или за несколько дней – можно». Как вы считаете, почему существует такое заблуждение? При каком условии можно пользоваться календарным методом? …. И, к сожалению, даже при регулярном менструальном цикле в нашем современном мире каждая девушка довольно часто встречается с различного рода стрессами, ситуациями нервного напряжения, когда даже регулярно работающие яичники могут дать кратковременный сбой. Поэтому данный метод все же не надежен.</a:t>
            </a:r>
          </a:p>
          <a:p>
            <a:r>
              <a:rPr lang="ru-RU" sz="1200" kern="1200" dirty="0">
                <a:solidFill>
                  <a:schemeClr val="tx1"/>
                </a:solidFill>
                <a:effectLst/>
                <a:latin typeface="+mn-lt"/>
                <a:ea typeface="+mn-ea"/>
                <a:cs typeface="+mn-cs"/>
              </a:rPr>
              <a:t>Теперь вспомним о тех мифах, которые мы сегодня еще не упоминали.</a:t>
            </a:r>
          </a:p>
          <a:p>
            <a:endParaRPr lang="ru-RU" sz="1200" kern="1200" dirty="0">
              <a:solidFill>
                <a:schemeClr val="tx1"/>
              </a:solidFill>
              <a:effectLst/>
              <a:latin typeface="+mn-lt"/>
              <a:ea typeface="+mn-ea"/>
              <a:cs typeface="+mn-cs"/>
            </a:endParaRPr>
          </a:p>
          <a:p>
            <a:endParaRPr lang="ru-RU" dirty="0"/>
          </a:p>
        </p:txBody>
      </p:sp>
      <p:sp>
        <p:nvSpPr>
          <p:cNvPr id="4" name="Номер слайда 3"/>
          <p:cNvSpPr>
            <a:spLocks noGrp="1"/>
          </p:cNvSpPr>
          <p:nvPr>
            <p:ph type="sldNum" sz="quarter" idx="10"/>
          </p:nvPr>
        </p:nvSpPr>
        <p:spPr/>
        <p:txBody>
          <a:bodyPr/>
          <a:lstStyle/>
          <a:p>
            <a:fld id="{D03B95E0-2207-40CB-B47C-2C2EE06CA867}" type="slidenum">
              <a:rPr lang="ru-RU" smtClean="0"/>
              <a:pPr/>
              <a:t>25</a:t>
            </a:fld>
            <a:endParaRPr lang="ru-RU"/>
          </a:p>
        </p:txBody>
      </p:sp>
    </p:spTree>
    <p:extLst>
      <p:ext uri="{BB962C8B-B14F-4D97-AF65-F5344CB8AC3E}">
        <p14:creationId xmlns:p14="http://schemas.microsoft.com/office/powerpoint/2010/main" val="368261971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kern="1200" dirty="0">
                <a:solidFill>
                  <a:schemeClr val="tx1"/>
                </a:solidFill>
                <a:effectLst/>
                <a:latin typeface="+mn-lt"/>
                <a:ea typeface="+mn-ea"/>
                <a:cs typeface="+mn-cs"/>
              </a:rPr>
              <a:t>Миф четвертый – «после первого раза невозможно забеременеть». На самом деле шансы забеременеть у девушки, которая уже давно живет половой жизнью и девушкой, которая занимается сексом в первый раз, абсолютно одинаковые. Ведь, как вы помните, беременность наступает в результате оплодотворения зрелой яйцеклетки сперматозоидом. И абсолютно любая девушка, у которой уже идут месячные, в норме каждый цикл </a:t>
            </a:r>
            <a:r>
              <a:rPr lang="ru-RU" sz="1200" kern="1200" dirty="0" err="1">
                <a:solidFill>
                  <a:schemeClr val="tx1"/>
                </a:solidFill>
                <a:effectLst/>
                <a:latin typeface="+mn-lt"/>
                <a:ea typeface="+mn-ea"/>
                <a:cs typeface="+mn-cs"/>
              </a:rPr>
              <a:t>овулирует</a:t>
            </a:r>
            <a:r>
              <a:rPr lang="ru-RU" sz="1200" kern="1200" dirty="0">
                <a:solidFill>
                  <a:schemeClr val="tx1"/>
                </a:solidFill>
                <a:effectLst/>
                <a:latin typeface="+mn-lt"/>
                <a:ea typeface="+mn-ea"/>
                <a:cs typeface="+mn-cs"/>
              </a:rPr>
              <a:t>, в результате чего ее яйцеклетка выходит в полость матки, где имеет все шансы встретиться со сперматозоидом. </a:t>
            </a:r>
          </a:p>
          <a:p>
            <a:r>
              <a:rPr lang="ru-RU" sz="1200" kern="1200" dirty="0">
                <a:solidFill>
                  <a:schemeClr val="tx1"/>
                </a:solidFill>
                <a:effectLst/>
                <a:latin typeface="+mn-lt"/>
                <a:ea typeface="+mn-ea"/>
                <a:cs typeface="+mn-cs"/>
              </a:rPr>
              <a:t>Миф пятый – «Если после полового акта спринцеваться – не забеременеешь». Это является заблуждением, потому что чисто технически маловероятно самостоятельно данным методом избавиться от абсолютно всех сперматозоидов из влагалища после эякуляции. </a:t>
            </a:r>
          </a:p>
          <a:p>
            <a:endParaRPr lang="ru-RU" dirty="0"/>
          </a:p>
        </p:txBody>
      </p:sp>
      <p:sp>
        <p:nvSpPr>
          <p:cNvPr id="4" name="Номер слайда 3"/>
          <p:cNvSpPr>
            <a:spLocks noGrp="1"/>
          </p:cNvSpPr>
          <p:nvPr>
            <p:ph type="sldNum" sz="quarter" idx="10"/>
          </p:nvPr>
        </p:nvSpPr>
        <p:spPr/>
        <p:txBody>
          <a:bodyPr/>
          <a:lstStyle/>
          <a:p>
            <a:fld id="{D03B95E0-2207-40CB-B47C-2C2EE06CA867}" type="slidenum">
              <a:rPr lang="ru-RU" smtClean="0"/>
              <a:pPr/>
              <a:t>26</a:t>
            </a:fld>
            <a:endParaRPr lang="ru-RU"/>
          </a:p>
        </p:txBody>
      </p:sp>
    </p:spTree>
    <p:extLst>
      <p:ext uri="{BB962C8B-B14F-4D97-AF65-F5344CB8AC3E}">
        <p14:creationId xmlns:p14="http://schemas.microsoft.com/office/powerpoint/2010/main" val="405199776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200" kern="1200" dirty="0">
                <a:solidFill>
                  <a:schemeClr val="tx1"/>
                </a:solidFill>
                <a:effectLst/>
                <a:latin typeface="+mn-lt"/>
                <a:ea typeface="+mn-ea"/>
                <a:cs typeface="+mn-cs"/>
              </a:rPr>
              <a:t>Итак, давайте подведем итоги и обсудим все преимущества и недостатки каждого метода, который может быть использован для повседневной жизни (то есть мы не рассматриваем прерванный половой акт, хирургические методы контрацепции и экстренную контрацепцию)</a:t>
            </a:r>
          </a:p>
          <a:p>
            <a:endParaRPr lang="ru-RU" dirty="0"/>
          </a:p>
        </p:txBody>
      </p:sp>
      <p:sp>
        <p:nvSpPr>
          <p:cNvPr id="4" name="Номер слайда 3"/>
          <p:cNvSpPr>
            <a:spLocks noGrp="1"/>
          </p:cNvSpPr>
          <p:nvPr>
            <p:ph type="sldNum" sz="quarter" idx="10"/>
          </p:nvPr>
        </p:nvSpPr>
        <p:spPr/>
        <p:txBody>
          <a:bodyPr/>
          <a:lstStyle/>
          <a:p>
            <a:fld id="{D03B95E0-2207-40CB-B47C-2C2EE06CA867}" type="slidenum">
              <a:rPr lang="ru-RU" smtClean="0"/>
              <a:pPr/>
              <a:t>27</a:t>
            </a:fld>
            <a:endParaRPr lang="ru-RU"/>
          </a:p>
        </p:txBody>
      </p:sp>
    </p:spTree>
    <p:extLst>
      <p:ext uri="{BB962C8B-B14F-4D97-AF65-F5344CB8AC3E}">
        <p14:creationId xmlns:p14="http://schemas.microsoft.com/office/powerpoint/2010/main" val="369956862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pic>
        <p:nvPicPr>
          <p:cNvPr id="7" name="Picture 2" descr="E:\002-KIMS BUSINESS\007-02-Googleslidesppt\02-GSppt-Contents-Kim\20170215\03-abs\item03-png.png">
            <a:extLst>
              <a:ext uri="{FF2B5EF4-FFF2-40B4-BE49-F238E27FC236}">
                <a16:creationId xmlns:a16="http://schemas.microsoft.com/office/drawing/2014/main" id="{49A3D95C-35D8-4DA0-AF72-0F9979F5ACAE}"/>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0"/>
            <a:ext cx="3281586" cy="313141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3" descr="E:\002-KIMS BUSINESS\007-02-Googleslidesppt\02-GSppt-Contents-Kim\20170215\03-abs\item02-png.png">
            <a:extLst>
              <a:ext uri="{FF2B5EF4-FFF2-40B4-BE49-F238E27FC236}">
                <a16:creationId xmlns:a16="http://schemas.microsoft.com/office/drawing/2014/main" id="{4E702A32-EC66-41FD-8FFF-6C9215C4CA3A}"/>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6760724" y="4286250"/>
            <a:ext cx="2383276" cy="257175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hasCustomPrompt="1"/>
          </p:nvPr>
        </p:nvSpPr>
        <p:spPr>
          <a:xfrm>
            <a:off x="2281726" y="3221763"/>
            <a:ext cx="6503499" cy="1775167"/>
          </a:xfrm>
        </p:spPr>
        <p:txBody>
          <a:bodyPr anchor="t">
            <a:normAutofit/>
          </a:bodyPr>
          <a:lstStyle>
            <a:lvl1pPr algn="l">
              <a:lnSpc>
                <a:spcPct val="100000"/>
              </a:lnSpc>
              <a:defRPr sz="4000" b="1">
                <a:solidFill>
                  <a:schemeClr val="accent3">
                    <a:lumMod val="50000"/>
                  </a:schemeClr>
                </a:solidFill>
                <a:latin typeface="Arial" panose="020B0604020202020204" pitchFamily="34" charset="0"/>
                <a:cs typeface="Arial" panose="020B0604020202020204" pitchFamily="34" charset="0"/>
              </a:defRPr>
            </a:lvl1pPr>
          </a:lstStyle>
          <a:p>
            <a:r>
              <a:rPr lang="ru-RU" dirty="0"/>
              <a:t>ОБРАЗЕЦ ЗАГОЛОВКА</a:t>
            </a:r>
            <a:endParaRPr lang="en-US" dirty="0"/>
          </a:p>
        </p:txBody>
      </p:sp>
      <p:sp>
        <p:nvSpPr>
          <p:cNvPr id="3" name="Subtitle 2"/>
          <p:cNvSpPr>
            <a:spLocks noGrp="1"/>
          </p:cNvSpPr>
          <p:nvPr>
            <p:ph type="subTitle" idx="1"/>
          </p:nvPr>
        </p:nvSpPr>
        <p:spPr>
          <a:xfrm>
            <a:off x="2264636" y="5020640"/>
            <a:ext cx="6520589" cy="1226336"/>
          </a:xfrm>
        </p:spPr>
        <p:txBody>
          <a:bodyPr anchor="t">
            <a:normAutofit/>
          </a:bodyPr>
          <a:lstStyle>
            <a:lvl1pPr marL="0" indent="0" algn="l">
              <a:lnSpc>
                <a:spcPct val="100000"/>
              </a:lnSpc>
              <a:buNone/>
              <a:defRPr sz="2400">
                <a:solidFill>
                  <a:schemeClr val="tx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1AB3273B-FBC8-4113-9042-EC87FB0C918B}" type="datetimeFigureOut">
              <a:rPr lang="ru-RU" smtClean="0"/>
              <a:pPr/>
              <a:t>25.08.2021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0ECE59F-25B8-4234-A0B5-945976303515}" type="slidenum">
              <a:rPr lang="ru-RU" smtClean="0"/>
              <a:pPr/>
              <a:t>‹#›</a:t>
            </a:fld>
            <a:endParaRPr lang="ru-RU"/>
          </a:p>
        </p:txBody>
      </p:sp>
    </p:spTree>
    <p:extLst>
      <p:ext uri="{BB962C8B-B14F-4D97-AF65-F5344CB8AC3E}">
        <p14:creationId xmlns:p14="http://schemas.microsoft.com/office/powerpoint/2010/main" val="18318219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chor="t"/>
          <a:lstStyle>
            <a:lvl1pPr>
              <a:defRPr>
                <a:solidFill>
                  <a:schemeClr val="accent3">
                    <a:lumMod val="50000"/>
                  </a:schemeClr>
                </a:solidFill>
                <a:latin typeface="Arial" panose="020B0604020202020204" pitchFamily="34" charset="0"/>
                <a:cs typeface="Arial" panose="020B0604020202020204" pitchFamily="34" charset="0"/>
              </a:defRPr>
            </a:lvl1pPr>
          </a:lstStyle>
          <a:p>
            <a:r>
              <a:rPr lang="ru-RU" dirty="0"/>
              <a:t>Образец заголовка</a:t>
            </a:r>
            <a:endParaRPr lang="en-US" dirty="0"/>
          </a:p>
        </p:txBody>
      </p:sp>
      <p:sp>
        <p:nvSpPr>
          <p:cNvPr id="3" name="Content Placeholder 2"/>
          <p:cNvSpPr>
            <a:spLocks noGrp="1"/>
          </p:cNvSpPr>
          <p:nvPr>
            <p:ph idx="1"/>
          </p:nvPr>
        </p:nvSpPr>
        <p:spPr>
          <a:xfrm>
            <a:off x="358775" y="2042445"/>
            <a:ext cx="8426450" cy="4134517"/>
          </a:xfrm>
        </p:spPr>
        <p:txBody>
          <a:bodyPr>
            <a:normAutofit/>
          </a:bodyPr>
          <a:lstStyle>
            <a:lvl1pPr marL="358775" indent="-358775">
              <a:buClr>
                <a:schemeClr val="accent3">
                  <a:lumMod val="50000"/>
                </a:schemeClr>
              </a:buClr>
              <a:buFont typeface="Wingdings" panose="05000000000000000000" pitchFamily="2" charset="2"/>
              <a:buChar char="§"/>
              <a:defRPr sz="2400">
                <a:latin typeface="Arial" panose="020B0604020202020204" pitchFamily="34" charset="0"/>
                <a:cs typeface="Arial" panose="020B0604020202020204" pitchFamily="34" charset="0"/>
              </a:defRPr>
            </a:lvl1pPr>
            <a:lvl2pPr marL="717550" indent="-358775">
              <a:buClr>
                <a:schemeClr val="accent3">
                  <a:lumMod val="50000"/>
                </a:schemeClr>
              </a:buClr>
              <a:buFont typeface="Wingdings" panose="05000000000000000000" pitchFamily="2" charset="2"/>
              <a:buChar char="§"/>
              <a:defRPr sz="2400">
                <a:latin typeface="Arial" panose="020B0604020202020204" pitchFamily="34" charset="0"/>
                <a:cs typeface="Arial" panose="020B0604020202020204" pitchFamily="34" charset="0"/>
              </a:defRPr>
            </a:lvl2pPr>
            <a:lvl3pPr marL="1076325" indent="-358775">
              <a:buClr>
                <a:schemeClr val="accent3">
                  <a:lumMod val="50000"/>
                </a:schemeClr>
              </a:buClr>
              <a:buFont typeface="Wingdings" panose="05000000000000000000" pitchFamily="2" charset="2"/>
              <a:buChar char="§"/>
              <a:defRPr sz="2400">
                <a:latin typeface="Arial" panose="020B0604020202020204" pitchFamily="34" charset="0"/>
                <a:cs typeface="Arial" panose="020B0604020202020204" pitchFamily="34" charset="0"/>
              </a:defRPr>
            </a:lvl3pPr>
            <a:lvl4pPr marL="1435100" indent="-358775">
              <a:buClr>
                <a:schemeClr val="accent3">
                  <a:lumMod val="50000"/>
                </a:schemeClr>
              </a:buClr>
              <a:buFont typeface="Wingdings" panose="05000000000000000000" pitchFamily="2" charset="2"/>
              <a:buChar char="§"/>
              <a:defRPr sz="2400">
                <a:latin typeface="Arial" panose="020B0604020202020204" pitchFamily="34" charset="0"/>
                <a:cs typeface="Arial" panose="020B0604020202020204" pitchFamily="34" charset="0"/>
              </a:defRPr>
            </a:lvl4pPr>
            <a:lvl5pPr marL="1793875" indent="-358775">
              <a:buClr>
                <a:schemeClr val="accent3">
                  <a:lumMod val="50000"/>
                </a:schemeClr>
              </a:buClr>
              <a:buFont typeface="Wingdings" panose="05000000000000000000" pitchFamily="2" charset="2"/>
              <a:buChar char="§"/>
              <a:defRPr sz="2400">
                <a:latin typeface="Arial" panose="020B0604020202020204" pitchFamily="34" charset="0"/>
                <a:cs typeface="Arial" panose="020B0604020202020204" pitchFamily="34" charset="0"/>
              </a:defRPr>
            </a:lvl5p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endParaRPr lang="en-US" dirty="0"/>
          </a:p>
        </p:txBody>
      </p:sp>
      <p:sp>
        <p:nvSpPr>
          <p:cNvPr id="4" name="Date Placeholder 3"/>
          <p:cNvSpPr>
            <a:spLocks noGrp="1"/>
          </p:cNvSpPr>
          <p:nvPr>
            <p:ph type="dt" sz="half" idx="10"/>
          </p:nvPr>
        </p:nvSpPr>
        <p:spPr/>
        <p:txBody>
          <a:bodyPr/>
          <a:lstStyle/>
          <a:p>
            <a:fld id="{1AB3273B-FBC8-4113-9042-EC87FB0C918B}" type="datetimeFigureOut">
              <a:rPr lang="ru-RU" smtClean="0"/>
              <a:pPr/>
              <a:t>25.08.2021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0ECE59F-25B8-4234-A0B5-945976303515}" type="slidenum">
              <a:rPr lang="ru-RU" smtClean="0"/>
              <a:pPr/>
              <a:t>‹#›</a:t>
            </a:fld>
            <a:endParaRPr lang="ru-RU"/>
          </a:p>
        </p:txBody>
      </p:sp>
      <p:pic>
        <p:nvPicPr>
          <p:cNvPr id="7" name="Picture 2" descr="E:\002-KIMS BUSINESS\007-02-Googleslidesppt\02-GSppt-Contents-Kim\20170215\03-abs\item03-png.png">
            <a:extLst>
              <a:ext uri="{FF2B5EF4-FFF2-40B4-BE49-F238E27FC236}">
                <a16:creationId xmlns:a16="http://schemas.microsoft.com/office/drawing/2014/main" id="{BE2493AC-36A3-4BBB-B9F0-39557615C14E}"/>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flipH="1">
            <a:off x="7352874" y="0"/>
            <a:ext cx="1791126" cy="170915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3" descr="E:\002-KIMS BUSINESS\007-02-Googleslidesppt\02-GSppt-Contents-Kim\20170215\03-abs\item02-png.png">
            <a:extLst>
              <a:ext uri="{FF2B5EF4-FFF2-40B4-BE49-F238E27FC236}">
                <a16:creationId xmlns:a16="http://schemas.microsoft.com/office/drawing/2014/main" id="{99E0F569-4DE5-4E02-B6EF-4803B474C268}"/>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flipH="1">
            <a:off x="0" y="4717278"/>
            <a:ext cx="1983836" cy="21407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92234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ru-RU"/>
              <a:t>Образец заголовка</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1AB3273B-FBC8-4113-9042-EC87FB0C918B}" type="datetimeFigureOut">
              <a:rPr lang="ru-RU" smtClean="0"/>
              <a:pPr/>
              <a:t>25.08.2021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0ECE59F-25B8-4234-A0B5-945976303515}" type="slidenum">
              <a:rPr lang="ru-RU" smtClean="0"/>
              <a:pPr/>
              <a:t>‹#›</a:t>
            </a:fld>
            <a:endParaRPr lang="ru-RU"/>
          </a:p>
        </p:txBody>
      </p:sp>
    </p:spTree>
    <p:extLst>
      <p:ext uri="{BB962C8B-B14F-4D97-AF65-F5344CB8AC3E}">
        <p14:creationId xmlns:p14="http://schemas.microsoft.com/office/powerpoint/2010/main" val="25372134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1AB3273B-FBC8-4113-9042-EC87FB0C918B}" type="datetimeFigureOut">
              <a:rPr lang="ru-RU" smtClean="0"/>
              <a:pPr/>
              <a:t>25.08.2021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0ECE59F-25B8-4234-A0B5-945976303515}" type="slidenum">
              <a:rPr lang="ru-RU" smtClean="0"/>
              <a:pPr/>
              <a:t>‹#›</a:t>
            </a:fld>
            <a:endParaRPr lang="ru-RU"/>
          </a:p>
        </p:txBody>
      </p:sp>
    </p:spTree>
    <p:extLst>
      <p:ext uri="{BB962C8B-B14F-4D97-AF65-F5344CB8AC3E}">
        <p14:creationId xmlns:p14="http://schemas.microsoft.com/office/powerpoint/2010/main" val="25963016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ru-RU"/>
              <a:t>Образец заголовка</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629842" y="2505075"/>
            <a:ext cx="3868340"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4629150" y="2505075"/>
            <a:ext cx="3887391"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1AB3273B-FBC8-4113-9042-EC87FB0C918B}" type="datetimeFigureOut">
              <a:rPr lang="ru-RU" smtClean="0"/>
              <a:pPr/>
              <a:t>25.08.2021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70ECE59F-25B8-4234-A0B5-945976303515}" type="slidenum">
              <a:rPr lang="ru-RU" smtClean="0"/>
              <a:pPr/>
              <a:t>‹#›</a:t>
            </a:fld>
            <a:endParaRPr lang="ru-RU"/>
          </a:p>
        </p:txBody>
      </p:sp>
    </p:spTree>
    <p:extLst>
      <p:ext uri="{BB962C8B-B14F-4D97-AF65-F5344CB8AC3E}">
        <p14:creationId xmlns:p14="http://schemas.microsoft.com/office/powerpoint/2010/main" val="34912316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1AB3273B-FBC8-4113-9042-EC87FB0C918B}" type="datetimeFigureOut">
              <a:rPr lang="ru-RU" smtClean="0"/>
              <a:pPr/>
              <a:t>25.08.2021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70ECE59F-25B8-4234-A0B5-945976303515}" type="slidenum">
              <a:rPr lang="ru-RU" smtClean="0"/>
              <a:pPr/>
              <a:t>‹#›</a:t>
            </a:fld>
            <a:endParaRPr lang="ru-RU"/>
          </a:p>
        </p:txBody>
      </p:sp>
    </p:spTree>
    <p:extLst>
      <p:ext uri="{BB962C8B-B14F-4D97-AF65-F5344CB8AC3E}">
        <p14:creationId xmlns:p14="http://schemas.microsoft.com/office/powerpoint/2010/main" val="11993077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AB3273B-FBC8-4113-9042-EC87FB0C918B}" type="datetimeFigureOut">
              <a:rPr lang="ru-RU" smtClean="0"/>
              <a:pPr/>
              <a:t>25.08.2021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70ECE59F-25B8-4234-A0B5-945976303515}" type="slidenum">
              <a:rPr lang="ru-RU" smtClean="0"/>
              <a:pPr/>
              <a:t>‹#›</a:t>
            </a:fld>
            <a:endParaRPr lang="ru-RU"/>
          </a:p>
        </p:txBody>
      </p:sp>
    </p:spTree>
    <p:extLst>
      <p:ext uri="{BB962C8B-B14F-4D97-AF65-F5344CB8AC3E}">
        <p14:creationId xmlns:p14="http://schemas.microsoft.com/office/powerpoint/2010/main" val="2981365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ru-RU"/>
              <a:t>Образец заголовка</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1AB3273B-FBC8-4113-9042-EC87FB0C918B}" type="datetimeFigureOut">
              <a:rPr lang="ru-RU" smtClean="0"/>
              <a:pPr/>
              <a:t>25.08.2021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0ECE59F-25B8-4234-A0B5-945976303515}" type="slidenum">
              <a:rPr lang="ru-RU" smtClean="0"/>
              <a:pPr/>
              <a:t>‹#›</a:t>
            </a:fld>
            <a:endParaRPr lang="ru-RU"/>
          </a:p>
        </p:txBody>
      </p:sp>
    </p:spTree>
    <p:extLst>
      <p:ext uri="{BB962C8B-B14F-4D97-AF65-F5344CB8AC3E}">
        <p14:creationId xmlns:p14="http://schemas.microsoft.com/office/powerpoint/2010/main" val="820604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1AB3273B-FBC8-4113-9042-EC87FB0C918B}" type="datetimeFigureOut">
              <a:rPr lang="ru-RU" smtClean="0"/>
              <a:pPr/>
              <a:t>25.08.2021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0ECE59F-25B8-4234-A0B5-945976303515}" type="slidenum">
              <a:rPr lang="ru-RU" smtClean="0"/>
              <a:pPr/>
              <a:t>‹#›</a:t>
            </a:fld>
            <a:endParaRPr lang="ru-RU"/>
          </a:p>
        </p:txBody>
      </p:sp>
    </p:spTree>
    <p:extLst>
      <p:ext uri="{BB962C8B-B14F-4D97-AF65-F5344CB8AC3E}">
        <p14:creationId xmlns:p14="http://schemas.microsoft.com/office/powerpoint/2010/main" val="29826229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1AB3273B-FBC8-4113-9042-EC87FB0C918B}" type="datetimeFigureOut">
              <a:rPr lang="ru-RU" smtClean="0"/>
              <a:pPr/>
              <a:t>25.08.2021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0ECE59F-25B8-4234-A0B5-945976303515}" type="slidenum">
              <a:rPr lang="ru-RU" smtClean="0"/>
              <a:pPr/>
              <a:t>‹#›</a:t>
            </a:fld>
            <a:endParaRPr lang="ru-RU"/>
          </a:p>
        </p:txBody>
      </p:sp>
    </p:spTree>
    <p:extLst>
      <p:ext uri="{BB962C8B-B14F-4D97-AF65-F5344CB8AC3E}">
        <p14:creationId xmlns:p14="http://schemas.microsoft.com/office/powerpoint/2010/main" val="40120982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1AB3273B-FBC8-4113-9042-EC87FB0C918B}" type="datetimeFigureOut">
              <a:rPr lang="ru-RU" smtClean="0"/>
              <a:pPr/>
              <a:t>25.08.2021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0ECE59F-25B8-4234-A0B5-945976303515}" type="slidenum">
              <a:rPr lang="ru-RU" smtClean="0"/>
              <a:pPr/>
              <a:t>‹#›</a:t>
            </a:fld>
            <a:endParaRPr lang="ru-RU"/>
          </a:p>
        </p:txBody>
      </p:sp>
    </p:spTree>
    <p:extLst>
      <p:ext uri="{BB962C8B-B14F-4D97-AF65-F5344CB8AC3E}">
        <p14:creationId xmlns:p14="http://schemas.microsoft.com/office/powerpoint/2010/main" val="41373385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58775" y="365126"/>
            <a:ext cx="8426450" cy="1325563"/>
          </a:xfrm>
          <a:prstGeom prst="rect">
            <a:avLst/>
          </a:prstGeom>
        </p:spPr>
        <p:txBody>
          <a:bodyPr vert="horz" lIns="91440" tIns="45720" rIns="91440" bIns="45720" rtlCol="0" anchor="t">
            <a:normAutofit/>
          </a:bodyPr>
          <a:lstStyle/>
          <a:p>
            <a:r>
              <a:rPr lang="ru-RU" dirty="0"/>
              <a:t>Образец заголовка</a:t>
            </a:r>
            <a:endParaRPr lang="en-US" dirty="0"/>
          </a:p>
        </p:txBody>
      </p:sp>
      <p:sp>
        <p:nvSpPr>
          <p:cNvPr id="3" name="Text Placeholder 2"/>
          <p:cNvSpPr>
            <a:spLocks noGrp="1"/>
          </p:cNvSpPr>
          <p:nvPr>
            <p:ph type="body" idx="1"/>
          </p:nvPr>
        </p:nvSpPr>
        <p:spPr>
          <a:xfrm>
            <a:off x="358775" y="2042445"/>
            <a:ext cx="8426450" cy="4134518"/>
          </a:xfrm>
          <a:prstGeom prst="rect">
            <a:avLst/>
          </a:prstGeom>
        </p:spPr>
        <p:txBody>
          <a:bodyPr vert="horz" lIns="91440" tIns="45720" rIns="91440" bIns="45720" rtlCol="0">
            <a:normAutofit/>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B3273B-FBC8-4113-9042-EC87FB0C918B}" type="datetimeFigureOut">
              <a:rPr lang="ru-RU" smtClean="0"/>
              <a:pPr/>
              <a:t>25.08.2021</a:t>
            </a:fld>
            <a:endParaRPr lang="ru-RU"/>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ECE59F-25B8-4234-A0B5-945976303515}" type="slidenum">
              <a:rPr lang="ru-RU" smtClean="0"/>
              <a:pPr/>
              <a:t>‹#›</a:t>
            </a:fld>
            <a:endParaRPr lang="ru-RU"/>
          </a:p>
        </p:txBody>
      </p:sp>
    </p:spTree>
    <p:extLst>
      <p:ext uri="{BB962C8B-B14F-4D97-AF65-F5344CB8AC3E}">
        <p14:creationId xmlns:p14="http://schemas.microsoft.com/office/powerpoint/2010/main" val="169313125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000" b="1" kern="1200">
          <a:solidFill>
            <a:schemeClr val="accent3">
              <a:lumMod val="50000"/>
            </a:schemeClr>
          </a:solidFill>
          <a:latin typeface="Arial" panose="020B0604020202020204" pitchFamily="34" charset="0"/>
          <a:ea typeface="+mj-ea"/>
          <a:cs typeface="Arial" panose="020B0604020202020204" pitchFamily="34" charset="0"/>
        </a:defRPr>
      </a:lvl1pPr>
    </p:titleStyle>
    <p:bodyStyle>
      <a:lvl1pPr marL="358775" indent="-358775" algn="just" defTabSz="914400" rtl="0" eaLnBrk="1" latinLnBrk="0" hangingPunct="1">
        <a:lnSpc>
          <a:spcPct val="100000"/>
        </a:lnSpc>
        <a:spcBef>
          <a:spcPts val="1000"/>
        </a:spcBef>
        <a:buClr>
          <a:schemeClr val="accent3">
            <a:lumMod val="50000"/>
          </a:schemeClr>
        </a:buClr>
        <a:buFont typeface="Wingdings" panose="05000000000000000000" pitchFamily="2" charset="2"/>
        <a:buChar char="§"/>
        <a:defRPr sz="2400" kern="1200">
          <a:solidFill>
            <a:schemeClr val="tx1"/>
          </a:solidFill>
          <a:latin typeface="Arial" panose="020B0604020202020204" pitchFamily="34" charset="0"/>
          <a:ea typeface="+mn-ea"/>
          <a:cs typeface="Arial" panose="020B0604020202020204" pitchFamily="34" charset="0"/>
        </a:defRPr>
      </a:lvl1pPr>
      <a:lvl2pPr marL="717550" indent="-358775" algn="just" defTabSz="914400" rtl="0" eaLnBrk="1" latinLnBrk="0" hangingPunct="1">
        <a:lnSpc>
          <a:spcPct val="100000"/>
        </a:lnSpc>
        <a:spcBef>
          <a:spcPts val="500"/>
        </a:spcBef>
        <a:buClr>
          <a:schemeClr val="accent3">
            <a:lumMod val="50000"/>
          </a:schemeClr>
        </a:buClr>
        <a:buFont typeface="Wingdings" panose="05000000000000000000" pitchFamily="2" charset="2"/>
        <a:buChar char="§"/>
        <a:defRPr sz="2400" kern="1200">
          <a:solidFill>
            <a:schemeClr val="tx1"/>
          </a:solidFill>
          <a:latin typeface="Arial" panose="020B0604020202020204" pitchFamily="34" charset="0"/>
          <a:ea typeface="+mn-ea"/>
          <a:cs typeface="Arial" panose="020B0604020202020204" pitchFamily="34" charset="0"/>
        </a:defRPr>
      </a:lvl2pPr>
      <a:lvl3pPr marL="1076325" indent="-358775" algn="just" defTabSz="914400" rtl="0" eaLnBrk="1" latinLnBrk="0" hangingPunct="1">
        <a:lnSpc>
          <a:spcPct val="100000"/>
        </a:lnSpc>
        <a:spcBef>
          <a:spcPts val="500"/>
        </a:spcBef>
        <a:buClr>
          <a:schemeClr val="accent3">
            <a:lumMod val="50000"/>
          </a:schemeClr>
        </a:buClr>
        <a:buFont typeface="Wingdings" panose="05000000000000000000" pitchFamily="2" charset="2"/>
        <a:buChar char="§"/>
        <a:defRPr sz="2400" kern="1200">
          <a:solidFill>
            <a:schemeClr val="tx1"/>
          </a:solidFill>
          <a:latin typeface="Arial" panose="020B0604020202020204" pitchFamily="34" charset="0"/>
          <a:ea typeface="+mn-ea"/>
          <a:cs typeface="Arial" panose="020B0604020202020204" pitchFamily="34" charset="0"/>
        </a:defRPr>
      </a:lvl3pPr>
      <a:lvl4pPr marL="1435100" indent="-358775" algn="just" defTabSz="914400" rtl="0" eaLnBrk="1" latinLnBrk="0" hangingPunct="1">
        <a:lnSpc>
          <a:spcPct val="100000"/>
        </a:lnSpc>
        <a:spcBef>
          <a:spcPts val="500"/>
        </a:spcBef>
        <a:buClr>
          <a:schemeClr val="accent3">
            <a:lumMod val="50000"/>
          </a:schemeClr>
        </a:buClr>
        <a:buFont typeface="Wingdings" panose="05000000000000000000" pitchFamily="2" charset="2"/>
        <a:buChar char="§"/>
        <a:defRPr sz="2400" kern="1200">
          <a:solidFill>
            <a:schemeClr val="tx1"/>
          </a:solidFill>
          <a:latin typeface="Arial" panose="020B0604020202020204" pitchFamily="34" charset="0"/>
          <a:ea typeface="+mn-ea"/>
          <a:cs typeface="Arial" panose="020B0604020202020204" pitchFamily="34" charset="0"/>
        </a:defRPr>
      </a:lvl4pPr>
      <a:lvl5pPr marL="1793875" indent="-358775" algn="just" defTabSz="914400" rtl="0" eaLnBrk="1" latinLnBrk="0" hangingPunct="1">
        <a:lnSpc>
          <a:spcPct val="100000"/>
        </a:lnSpc>
        <a:spcBef>
          <a:spcPts val="500"/>
        </a:spcBef>
        <a:buClr>
          <a:schemeClr val="accent3">
            <a:lumMod val="50000"/>
          </a:schemeClr>
        </a:buClr>
        <a:buFont typeface="Wingdings" panose="05000000000000000000" pitchFamily="2" charset="2"/>
        <a:buChar char="§"/>
        <a:defRPr sz="24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26" userDrawn="1">
          <p15:clr>
            <a:srgbClr val="F26B43"/>
          </p15:clr>
        </p15:guide>
        <p15:guide id="2" pos="5534" userDrawn="1">
          <p15:clr>
            <a:srgbClr val="F26B43"/>
          </p15:clr>
        </p15:guide>
        <p15:guide id="3" orient="horz" pos="232" userDrawn="1">
          <p15:clr>
            <a:srgbClr val="F26B43"/>
          </p15:clr>
        </p15:guide>
        <p15:guide id="4" orient="horz" pos="4088"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902202" y="2902593"/>
            <a:ext cx="5860874" cy="1775167"/>
          </a:xfrm>
        </p:spPr>
        <p:txBody>
          <a:bodyPr/>
          <a:lstStyle/>
          <a:p>
            <a:r>
              <a:rPr lang="ru-RU" b="1" dirty="0"/>
              <a:t>Контрацепция</a:t>
            </a:r>
          </a:p>
        </p:txBody>
      </p:sp>
      <p:sp>
        <p:nvSpPr>
          <p:cNvPr id="11" name="Подзаголовок 2">
            <a:extLst>
              <a:ext uri="{FF2B5EF4-FFF2-40B4-BE49-F238E27FC236}">
                <a16:creationId xmlns:a16="http://schemas.microsoft.com/office/drawing/2014/main" id="{E5C8B6E8-2C53-42E3-A86B-7B77712CF448}"/>
              </a:ext>
            </a:extLst>
          </p:cNvPr>
          <p:cNvSpPr>
            <a:spLocks noGrp="1"/>
          </p:cNvSpPr>
          <p:nvPr>
            <p:ph type="subTitle" idx="1"/>
          </p:nvPr>
        </p:nvSpPr>
        <p:spPr>
          <a:xfrm>
            <a:off x="1908175" y="4787660"/>
            <a:ext cx="6877050" cy="1459153"/>
          </a:xfrm>
        </p:spPr>
        <p:txBody>
          <a:bodyPr>
            <a:noAutofit/>
          </a:bodyPr>
          <a:lstStyle/>
          <a:p>
            <a:r>
              <a:rPr lang="ru-RU" b="1" dirty="0"/>
              <a:t>Автор: </a:t>
            </a:r>
            <a:r>
              <a:rPr lang="ru-RU" dirty="0"/>
              <a:t>врач по медицинской профилактике</a:t>
            </a:r>
          </a:p>
          <a:p>
            <a:r>
              <a:rPr lang="ru-RU" dirty="0"/>
              <a:t>ОГБУЗ «</a:t>
            </a:r>
            <a:r>
              <a:rPr lang="ru-RU" dirty="0" err="1"/>
              <a:t>ЦОЗиМП</a:t>
            </a:r>
            <a:r>
              <a:rPr lang="ru-RU" dirty="0"/>
              <a:t>» </a:t>
            </a:r>
            <a:r>
              <a:rPr lang="ru-RU" dirty="0" err="1"/>
              <a:t>Раткина</a:t>
            </a:r>
            <a:r>
              <a:rPr lang="ru-RU" dirty="0"/>
              <a:t> Ксения </a:t>
            </a:r>
            <a:r>
              <a:rPr lang="ru-RU" dirty="0" err="1"/>
              <a:t>Рашитовна</a:t>
            </a:r>
            <a:endParaRPr lang="ru-RU" dirty="0"/>
          </a:p>
          <a:p>
            <a:endParaRPr lang="ru-RU" dirty="0"/>
          </a:p>
        </p:txBody>
      </p:sp>
      <p:grpSp>
        <p:nvGrpSpPr>
          <p:cNvPr id="13" name="Group 5">
            <a:extLst>
              <a:ext uri="{FF2B5EF4-FFF2-40B4-BE49-F238E27FC236}">
                <a16:creationId xmlns:a16="http://schemas.microsoft.com/office/drawing/2014/main" id="{1FEAAE7F-6531-4B33-8351-F2BB38C2EF2A}"/>
              </a:ext>
            </a:extLst>
          </p:cNvPr>
          <p:cNvGrpSpPr/>
          <p:nvPr/>
        </p:nvGrpSpPr>
        <p:grpSpPr>
          <a:xfrm>
            <a:off x="2574169" y="2796426"/>
            <a:ext cx="188006" cy="900000"/>
            <a:chOff x="3424672" y="2643758"/>
            <a:chExt cx="283232" cy="1584176"/>
          </a:xfrm>
        </p:grpSpPr>
        <p:sp>
          <p:nvSpPr>
            <p:cNvPr id="14" name="Rectangle 6">
              <a:extLst>
                <a:ext uri="{FF2B5EF4-FFF2-40B4-BE49-F238E27FC236}">
                  <a16:creationId xmlns:a16="http://schemas.microsoft.com/office/drawing/2014/main" id="{6270D4E1-7544-4B3A-B471-F654FDBAFDF2}"/>
                </a:ext>
              </a:extLst>
            </p:cNvPr>
            <p:cNvSpPr/>
            <p:nvPr/>
          </p:nvSpPr>
          <p:spPr>
            <a:xfrm>
              <a:off x="3635896" y="2643758"/>
              <a:ext cx="72008" cy="1584176"/>
            </a:xfrm>
            <a:prstGeom prst="rect">
              <a:avLst/>
            </a:prstGeom>
            <a:solidFill>
              <a:srgbClr val="ABD2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5" name="Rectangle 7">
              <a:extLst>
                <a:ext uri="{FF2B5EF4-FFF2-40B4-BE49-F238E27FC236}">
                  <a16:creationId xmlns:a16="http://schemas.microsoft.com/office/drawing/2014/main" id="{E203D2C3-DE23-4752-BDBF-F2CA6054D50A}"/>
                </a:ext>
              </a:extLst>
            </p:cNvPr>
            <p:cNvSpPr/>
            <p:nvPr/>
          </p:nvSpPr>
          <p:spPr>
            <a:xfrm>
              <a:off x="3565490" y="2643758"/>
              <a:ext cx="72007" cy="1584176"/>
            </a:xfrm>
            <a:prstGeom prst="rect">
              <a:avLst/>
            </a:prstGeom>
            <a:solidFill>
              <a:srgbClr val="F8B2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6" name="Rectangle 8">
              <a:extLst>
                <a:ext uri="{FF2B5EF4-FFF2-40B4-BE49-F238E27FC236}">
                  <a16:creationId xmlns:a16="http://schemas.microsoft.com/office/drawing/2014/main" id="{2630B174-34A1-4279-A289-31AE1D298E58}"/>
                </a:ext>
              </a:extLst>
            </p:cNvPr>
            <p:cNvSpPr/>
            <p:nvPr/>
          </p:nvSpPr>
          <p:spPr>
            <a:xfrm>
              <a:off x="3495081" y="2643758"/>
              <a:ext cx="72007" cy="1584176"/>
            </a:xfrm>
            <a:prstGeom prst="rect">
              <a:avLst/>
            </a:prstGeom>
            <a:solidFill>
              <a:srgbClr val="99DA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7" name="Rectangle 9">
              <a:extLst>
                <a:ext uri="{FF2B5EF4-FFF2-40B4-BE49-F238E27FC236}">
                  <a16:creationId xmlns:a16="http://schemas.microsoft.com/office/drawing/2014/main" id="{443F7995-CC63-4189-BDCD-82DC682467E5}"/>
                </a:ext>
              </a:extLst>
            </p:cNvPr>
            <p:cNvSpPr/>
            <p:nvPr/>
          </p:nvSpPr>
          <p:spPr>
            <a:xfrm>
              <a:off x="3424672" y="2643758"/>
              <a:ext cx="72008" cy="1584176"/>
            </a:xfrm>
            <a:prstGeom prst="rect">
              <a:avLst/>
            </a:prstGeom>
            <a:solidFill>
              <a:srgbClr val="C0C8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8775" y="365126"/>
            <a:ext cx="8426450" cy="1325563"/>
          </a:xfrm>
        </p:spPr>
        <p:txBody>
          <a:bodyPr>
            <a:normAutofit/>
          </a:bodyPr>
          <a:lstStyle/>
          <a:p>
            <a:r>
              <a:rPr lang="ru-RU" dirty="0"/>
              <a:t>Что такое контрацепция</a:t>
            </a:r>
          </a:p>
        </p:txBody>
      </p:sp>
      <p:sp>
        <p:nvSpPr>
          <p:cNvPr id="3" name="Содержимое 2"/>
          <p:cNvSpPr>
            <a:spLocks noGrp="1"/>
          </p:cNvSpPr>
          <p:nvPr>
            <p:ph idx="1"/>
          </p:nvPr>
        </p:nvSpPr>
        <p:spPr>
          <a:xfrm>
            <a:off x="358775" y="2504209"/>
            <a:ext cx="8426450" cy="3672753"/>
          </a:xfrm>
        </p:spPr>
        <p:txBody>
          <a:bodyPr>
            <a:normAutofit/>
          </a:bodyPr>
          <a:lstStyle/>
          <a:p>
            <a:pPr marL="0" indent="0" algn="just">
              <a:buNone/>
            </a:pPr>
            <a:r>
              <a:rPr lang="ru-RU" b="1" dirty="0">
                <a:solidFill>
                  <a:schemeClr val="accent3">
                    <a:lumMod val="50000"/>
                  </a:schemeClr>
                </a:solidFill>
              </a:rPr>
              <a:t>Контрацепция</a:t>
            </a:r>
            <a:r>
              <a:rPr lang="ru-RU" dirty="0"/>
              <a:t> – это предупреждение нежелательной беременности</a:t>
            </a:r>
          </a:p>
          <a:p>
            <a:pPr algn="just"/>
            <a:endParaRPr lang="ru-RU" dirty="0"/>
          </a:p>
          <a:p>
            <a:pPr marL="0" indent="0" algn="just">
              <a:buNone/>
            </a:pPr>
            <a:r>
              <a:rPr lang="ru-RU" dirty="0"/>
              <a:t>Основная цель контрацепции – это планирование </a:t>
            </a:r>
            <a:r>
              <a:rPr lang="ru-RU" b="1" dirty="0"/>
              <a:t>ЖЕЛАТЕЛЬНОЙ</a:t>
            </a:r>
            <a:r>
              <a:rPr lang="ru-RU" dirty="0"/>
              <a:t> беременности в рамках мероприятий по сохранению репродуктивного здоровья</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8775" y="365126"/>
            <a:ext cx="8426450" cy="1325563"/>
          </a:xfrm>
        </p:spPr>
        <p:txBody>
          <a:bodyPr>
            <a:normAutofit/>
          </a:bodyPr>
          <a:lstStyle/>
          <a:p>
            <a:r>
              <a:rPr lang="ru-RU" dirty="0"/>
              <a:t>Оценка эффективности контрацепции</a:t>
            </a:r>
          </a:p>
        </p:txBody>
      </p:sp>
      <p:sp>
        <p:nvSpPr>
          <p:cNvPr id="3" name="Содержимое 2"/>
          <p:cNvSpPr>
            <a:spLocks noGrp="1"/>
          </p:cNvSpPr>
          <p:nvPr>
            <p:ph idx="1"/>
          </p:nvPr>
        </p:nvSpPr>
        <p:spPr>
          <a:xfrm>
            <a:off x="358775" y="1984075"/>
            <a:ext cx="8426450" cy="4192888"/>
          </a:xfrm>
        </p:spPr>
        <p:txBody>
          <a:bodyPr>
            <a:normAutofit/>
          </a:bodyPr>
          <a:lstStyle/>
          <a:p>
            <a:pPr marL="0" indent="0" algn="ctr">
              <a:buNone/>
            </a:pPr>
            <a:r>
              <a:rPr lang="ru-RU" b="1" dirty="0">
                <a:solidFill>
                  <a:schemeClr val="accent3">
                    <a:lumMod val="50000"/>
                  </a:schemeClr>
                </a:solidFill>
              </a:rPr>
              <a:t>Индекс </a:t>
            </a:r>
            <a:r>
              <a:rPr lang="ru-RU" b="1" dirty="0" err="1">
                <a:solidFill>
                  <a:schemeClr val="accent3">
                    <a:lumMod val="50000"/>
                  </a:schemeClr>
                </a:solidFill>
              </a:rPr>
              <a:t>Перля</a:t>
            </a:r>
            <a:r>
              <a:rPr lang="ru-RU" b="1" dirty="0">
                <a:solidFill>
                  <a:schemeClr val="accent3">
                    <a:lumMod val="50000"/>
                  </a:schemeClr>
                </a:solidFill>
              </a:rPr>
              <a:t>  </a:t>
            </a:r>
            <a:r>
              <a:rPr lang="ru-RU" dirty="0"/>
              <a:t>=  число незапланированных зачатий </a:t>
            </a:r>
            <a:br>
              <a:rPr lang="ru-RU" dirty="0"/>
            </a:br>
            <a:r>
              <a:rPr lang="ru-RU" dirty="0"/>
              <a:t>в течение одного года у 100 женщин при использовании того или иного метода контрацепции</a:t>
            </a:r>
          </a:p>
        </p:txBody>
      </p:sp>
      <p:pic>
        <p:nvPicPr>
          <p:cNvPr id="8" name="Рисунок 7">
            <a:extLst>
              <a:ext uri="{FF2B5EF4-FFF2-40B4-BE49-F238E27FC236}">
                <a16:creationId xmlns:a16="http://schemas.microsoft.com/office/drawing/2014/main" id="{7A7D9A3A-17DC-4463-8E0A-DB4FF9C7713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7791" b="5073"/>
          <a:stretch/>
        </p:blipFill>
        <p:spPr>
          <a:xfrm>
            <a:off x="2117785" y="3429000"/>
            <a:ext cx="4908430" cy="305409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8775" y="365126"/>
            <a:ext cx="8426450" cy="1325563"/>
          </a:xfrm>
        </p:spPr>
        <p:txBody>
          <a:bodyPr>
            <a:normAutofit/>
          </a:bodyPr>
          <a:lstStyle/>
          <a:p>
            <a:r>
              <a:rPr lang="ru-RU" dirty="0"/>
              <a:t>Основные виды контрацепции</a:t>
            </a:r>
          </a:p>
        </p:txBody>
      </p:sp>
      <p:sp>
        <p:nvSpPr>
          <p:cNvPr id="3" name="Содержимое 2"/>
          <p:cNvSpPr>
            <a:spLocks noGrp="1"/>
          </p:cNvSpPr>
          <p:nvPr>
            <p:ph idx="1"/>
          </p:nvPr>
        </p:nvSpPr>
        <p:spPr>
          <a:xfrm>
            <a:off x="358775" y="2150918"/>
            <a:ext cx="8426450" cy="4026045"/>
          </a:xfrm>
        </p:spPr>
        <p:txBody>
          <a:bodyPr>
            <a:normAutofit/>
          </a:bodyPr>
          <a:lstStyle/>
          <a:p>
            <a:pPr lvl="0" algn="just"/>
            <a:r>
              <a:rPr lang="ru-RU" dirty="0"/>
              <a:t>Естественные (или биологические) </a:t>
            </a:r>
          </a:p>
          <a:p>
            <a:pPr lvl="0" algn="just"/>
            <a:r>
              <a:rPr lang="ru-RU" dirty="0"/>
              <a:t>Барьерные</a:t>
            </a:r>
          </a:p>
          <a:p>
            <a:pPr lvl="0" algn="just"/>
            <a:r>
              <a:rPr lang="ru-RU" dirty="0"/>
              <a:t>Гормональные</a:t>
            </a:r>
          </a:p>
          <a:p>
            <a:pPr lvl="0" algn="just"/>
            <a:r>
              <a:rPr lang="ru-RU" dirty="0"/>
              <a:t>Внутриматочные</a:t>
            </a:r>
          </a:p>
          <a:p>
            <a:pPr lvl="0" algn="just"/>
            <a:r>
              <a:rPr lang="ru-RU" dirty="0"/>
              <a:t>Химические</a:t>
            </a:r>
          </a:p>
          <a:p>
            <a:pPr lvl="0" algn="just"/>
            <a:r>
              <a:rPr lang="ru-RU" dirty="0"/>
              <a:t>Хирургические</a:t>
            </a:r>
          </a:p>
          <a:p>
            <a:pPr lvl="0" algn="just"/>
            <a:r>
              <a:rPr lang="ru-RU" dirty="0">
                <a:solidFill>
                  <a:srgbClr val="FF0000"/>
                </a:solidFill>
              </a:rPr>
              <a:t>Экстренная или неотложная контрацепция</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8775" y="365126"/>
            <a:ext cx="8426450" cy="1325563"/>
          </a:xfrm>
        </p:spPr>
        <p:txBody>
          <a:bodyPr>
            <a:normAutofit/>
          </a:bodyPr>
          <a:lstStyle/>
          <a:p>
            <a:r>
              <a:rPr lang="ru-RU" dirty="0"/>
              <a:t>Естественная контрацепция</a:t>
            </a:r>
          </a:p>
        </p:txBody>
      </p:sp>
      <p:sp>
        <p:nvSpPr>
          <p:cNvPr id="3" name="Содержимое 2"/>
          <p:cNvSpPr>
            <a:spLocks noGrp="1"/>
          </p:cNvSpPr>
          <p:nvPr>
            <p:ph idx="1"/>
          </p:nvPr>
        </p:nvSpPr>
        <p:spPr>
          <a:xfrm>
            <a:off x="358775" y="2608118"/>
            <a:ext cx="8426450" cy="3568845"/>
          </a:xfrm>
        </p:spPr>
        <p:txBody>
          <a:bodyPr>
            <a:normAutofit/>
          </a:bodyPr>
          <a:lstStyle/>
          <a:p>
            <a:pPr marL="0" lvl="0" indent="0" algn="just">
              <a:buNone/>
            </a:pPr>
            <a:r>
              <a:rPr lang="ru-RU" dirty="0"/>
              <a:t>Основана на определении </a:t>
            </a:r>
            <a:r>
              <a:rPr lang="ru-RU" b="1" dirty="0"/>
              <a:t>фертильного периода </a:t>
            </a:r>
            <a:r>
              <a:rPr lang="ru-RU" dirty="0"/>
              <a:t>в менструальном цикле (опасных дней)</a:t>
            </a:r>
          </a:p>
          <a:p>
            <a:pPr marL="0" lvl="0" indent="0" algn="just">
              <a:buNone/>
            </a:pPr>
            <a:endParaRPr lang="ru-RU" dirty="0"/>
          </a:p>
          <a:p>
            <a:pPr marL="0" lvl="0" indent="0" algn="just">
              <a:buNone/>
            </a:pPr>
            <a:r>
              <a:rPr lang="ru-RU" b="1" dirty="0"/>
              <a:t>Фертильный период </a:t>
            </a:r>
            <a:r>
              <a:rPr lang="ru-RU" dirty="0"/>
              <a:t>– это то время, когда наиболее всего возможно зачатие (за несколько дней до, после и во время овуляции)</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8775" y="365126"/>
            <a:ext cx="8426450" cy="1325563"/>
          </a:xfrm>
        </p:spPr>
        <p:txBody>
          <a:bodyPr>
            <a:normAutofit/>
          </a:bodyPr>
          <a:lstStyle/>
          <a:p>
            <a:r>
              <a:rPr lang="ru-RU" dirty="0"/>
              <a:t>Календарный метод</a:t>
            </a:r>
          </a:p>
        </p:txBody>
      </p:sp>
      <p:sp>
        <p:nvSpPr>
          <p:cNvPr id="3" name="Содержимое 2"/>
          <p:cNvSpPr>
            <a:spLocks noGrp="1"/>
          </p:cNvSpPr>
          <p:nvPr>
            <p:ph idx="1"/>
          </p:nvPr>
        </p:nvSpPr>
        <p:spPr>
          <a:xfrm>
            <a:off x="358775" y="2216989"/>
            <a:ext cx="8426449" cy="3959974"/>
          </a:xfrm>
        </p:spPr>
        <p:txBody>
          <a:bodyPr>
            <a:normAutofit/>
          </a:bodyPr>
          <a:lstStyle/>
          <a:p>
            <a:pPr marL="0" indent="0" algn="ctr">
              <a:buNone/>
            </a:pPr>
            <a:r>
              <a:rPr lang="ru-RU" b="1" dirty="0"/>
              <a:t>Начало фертильного периода =</a:t>
            </a:r>
          </a:p>
          <a:p>
            <a:pPr marL="0" indent="0" algn="ctr">
              <a:buNone/>
            </a:pPr>
            <a:r>
              <a:rPr lang="ru-RU" b="1" dirty="0"/>
              <a:t>продолжительность цикла – 18 дней</a:t>
            </a:r>
          </a:p>
          <a:p>
            <a:pPr marL="0" indent="0" algn="ctr">
              <a:buNone/>
            </a:pPr>
            <a:endParaRPr lang="ru-RU" b="1" dirty="0"/>
          </a:p>
          <a:p>
            <a:pPr marL="0" indent="0" algn="ctr">
              <a:buNone/>
            </a:pPr>
            <a:r>
              <a:rPr lang="ru-RU" b="1" dirty="0"/>
              <a:t>Окончание фертильного периода = продолжительность цикла – 11 дней</a:t>
            </a:r>
          </a:p>
          <a:p>
            <a:pPr algn="ctr"/>
            <a:endParaRPr lang="ru-RU" b="1" dirty="0"/>
          </a:p>
          <a:p>
            <a:pPr marL="0" indent="0" algn="ctr">
              <a:buNone/>
            </a:pPr>
            <a:r>
              <a:rPr lang="ru-RU" b="1" dirty="0">
                <a:solidFill>
                  <a:schemeClr val="accent3">
                    <a:lumMod val="50000"/>
                  </a:schemeClr>
                </a:solidFill>
              </a:rPr>
              <a:t>Индекс </a:t>
            </a:r>
            <a:r>
              <a:rPr lang="ru-RU" b="1" dirty="0" err="1">
                <a:solidFill>
                  <a:schemeClr val="accent3">
                    <a:lumMod val="50000"/>
                  </a:schemeClr>
                </a:solidFill>
              </a:rPr>
              <a:t>Перля</a:t>
            </a:r>
            <a:r>
              <a:rPr lang="ru-RU" b="1" dirty="0">
                <a:solidFill>
                  <a:schemeClr val="accent3">
                    <a:lumMod val="50000"/>
                  </a:schemeClr>
                </a:solidFill>
              </a:rPr>
              <a:t> – 40</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8775" y="365126"/>
            <a:ext cx="8426450" cy="1325563"/>
          </a:xfrm>
        </p:spPr>
        <p:txBody>
          <a:bodyPr>
            <a:normAutofit/>
          </a:bodyPr>
          <a:lstStyle/>
          <a:p>
            <a:r>
              <a:rPr lang="ru-RU" dirty="0"/>
              <a:t>Температурный метод</a:t>
            </a:r>
          </a:p>
        </p:txBody>
      </p:sp>
      <p:sp>
        <p:nvSpPr>
          <p:cNvPr id="3" name="Содержимое 2"/>
          <p:cNvSpPr>
            <a:spLocks noGrp="1"/>
          </p:cNvSpPr>
          <p:nvPr>
            <p:ph idx="1"/>
          </p:nvPr>
        </p:nvSpPr>
        <p:spPr>
          <a:xfrm>
            <a:off x="358775" y="2622430"/>
            <a:ext cx="8426450" cy="3554532"/>
          </a:xfrm>
        </p:spPr>
        <p:txBody>
          <a:bodyPr>
            <a:normAutofit/>
          </a:bodyPr>
          <a:lstStyle/>
          <a:p>
            <a:pPr marL="0" indent="0">
              <a:buNone/>
            </a:pPr>
            <a:r>
              <a:rPr lang="ru-RU" dirty="0"/>
              <a:t>Основан на физиологическом изменении ректальной температуры в течение цикла (в первую фазу она держится на уровне ниже 37°С, во вторую – выше 37°С)</a:t>
            </a:r>
          </a:p>
          <a:p>
            <a:pPr marL="0" indent="0">
              <a:buNone/>
            </a:pPr>
            <a:endParaRPr lang="ru-RU" dirty="0"/>
          </a:p>
          <a:p>
            <a:pPr marL="0" indent="0" algn="ctr">
              <a:buNone/>
            </a:pPr>
            <a:r>
              <a:rPr lang="ru-RU" b="1" dirty="0">
                <a:solidFill>
                  <a:schemeClr val="accent3">
                    <a:lumMod val="50000"/>
                  </a:schemeClr>
                </a:solidFill>
              </a:rPr>
              <a:t>Индекс </a:t>
            </a:r>
            <a:r>
              <a:rPr lang="ru-RU" b="1" dirty="0" err="1">
                <a:solidFill>
                  <a:schemeClr val="accent3">
                    <a:lumMod val="50000"/>
                  </a:schemeClr>
                </a:solidFill>
              </a:rPr>
              <a:t>Перля</a:t>
            </a:r>
            <a:r>
              <a:rPr lang="ru-RU" b="1" dirty="0">
                <a:solidFill>
                  <a:schemeClr val="accent3">
                    <a:lumMod val="50000"/>
                  </a:schemeClr>
                </a:solidFill>
              </a:rPr>
              <a:t> – 0,8-3</a:t>
            </a:r>
          </a:p>
          <a:p>
            <a:pPr marL="0" indent="0">
              <a:buNone/>
            </a:pPr>
            <a:endParaRPr lang="ru-R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8775" y="365126"/>
            <a:ext cx="8426450" cy="1325563"/>
          </a:xfrm>
        </p:spPr>
        <p:txBody>
          <a:bodyPr>
            <a:normAutofit/>
          </a:bodyPr>
          <a:lstStyle/>
          <a:p>
            <a:r>
              <a:rPr lang="ru-RU" dirty="0"/>
              <a:t>Цервикальный метод</a:t>
            </a:r>
          </a:p>
        </p:txBody>
      </p:sp>
      <p:sp>
        <p:nvSpPr>
          <p:cNvPr id="3" name="Содержимое 2"/>
          <p:cNvSpPr>
            <a:spLocks noGrp="1"/>
          </p:cNvSpPr>
          <p:nvPr>
            <p:ph idx="1"/>
          </p:nvPr>
        </p:nvSpPr>
        <p:spPr>
          <a:xfrm>
            <a:off x="358775" y="2805545"/>
            <a:ext cx="8426450" cy="3371417"/>
          </a:xfrm>
        </p:spPr>
        <p:txBody>
          <a:bodyPr>
            <a:normAutofit/>
          </a:bodyPr>
          <a:lstStyle/>
          <a:p>
            <a:pPr marL="0" indent="0">
              <a:buNone/>
            </a:pPr>
            <a:r>
              <a:rPr lang="ru-RU" dirty="0"/>
              <a:t>Основан на физиологическом изменении влагалищных выделений во время овуляции</a:t>
            </a:r>
          </a:p>
          <a:p>
            <a:pPr marL="0" indent="0">
              <a:buNone/>
            </a:pPr>
            <a:endParaRPr lang="ru-RU" dirty="0"/>
          </a:p>
          <a:p>
            <a:pPr marL="0" indent="0" algn="ctr">
              <a:buNone/>
            </a:pPr>
            <a:r>
              <a:rPr lang="ru-RU" b="1" dirty="0">
                <a:solidFill>
                  <a:schemeClr val="accent3">
                    <a:lumMod val="50000"/>
                  </a:schemeClr>
                </a:solidFill>
              </a:rPr>
              <a:t>Индекс </a:t>
            </a:r>
            <a:r>
              <a:rPr lang="ru-RU" b="1" dirty="0" err="1">
                <a:solidFill>
                  <a:schemeClr val="accent3">
                    <a:lumMod val="50000"/>
                  </a:schemeClr>
                </a:solidFill>
              </a:rPr>
              <a:t>Перля</a:t>
            </a:r>
            <a:r>
              <a:rPr lang="ru-RU" b="1" dirty="0">
                <a:solidFill>
                  <a:schemeClr val="accent3">
                    <a:lumMod val="50000"/>
                  </a:schemeClr>
                </a:solidFill>
              </a:rPr>
              <a:t> – 15</a:t>
            </a:r>
          </a:p>
          <a:p>
            <a:pPr marL="0" indent="0">
              <a:buNone/>
            </a:pPr>
            <a:endParaRPr lang="ru-RU"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358775" y="2375052"/>
            <a:ext cx="8426450" cy="1325563"/>
          </a:xfrm>
        </p:spPr>
        <p:txBody>
          <a:bodyPr>
            <a:normAutofit fontScale="90000"/>
          </a:bodyPr>
          <a:lstStyle/>
          <a:p>
            <a:pPr algn="ctr"/>
            <a:r>
              <a:rPr lang="ru-RU" dirty="0">
                <a:solidFill>
                  <a:schemeClr val="accent1">
                    <a:lumMod val="50000"/>
                  </a:schemeClr>
                </a:solidFill>
              </a:rPr>
              <a:t>Прерванный половой акт НЕ является методом контрацепции!</a:t>
            </a:r>
            <a:br>
              <a:rPr lang="ru-RU" dirty="0">
                <a:solidFill>
                  <a:schemeClr val="accent1">
                    <a:lumMod val="50000"/>
                  </a:schemeClr>
                </a:solidFill>
              </a:rPr>
            </a:br>
            <a:endParaRPr lang="ru-RU" dirty="0">
              <a:solidFill>
                <a:schemeClr val="accent1">
                  <a:lumMod val="50000"/>
                </a:schemeClr>
              </a:solidFill>
            </a:endParaRPr>
          </a:p>
        </p:txBody>
      </p:sp>
      <p:sp>
        <p:nvSpPr>
          <p:cNvPr id="5" name="Объект 4">
            <a:extLst>
              <a:ext uri="{FF2B5EF4-FFF2-40B4-BE49-F238E27FC236}">
                <a16:creationId xmlns:a16="http://schemas.microsoft.com/office/drawing/2014/main" id="{8875D135-D45E-44DB-A2F0-1E58F34EC146}"/>
              </a:ext>
            </a:extLst>
          </p:cNvPr>
          <p:cNvSpPr>
            <a:spLocks noGrp="1"/>
          </p:cNvSpPr>
          <p:nvPr>
            <p:ph idx="1"/>
          </p:nvPr>
        </p:nvSpPr>
        <p:spPr>
          <a:xfrm>
            <a:off x="358775" y="4347713"/>
            <a:ext cx="8426450" cy="1829248"/>
          </a:xfrm>
        </p:spPr>
        <p:txBody>
          <a:bodyPr/>
          <a:lstStyle/>
          <a:p>
            <a:pPr marL="0" indent="0" algn="ctr">
              <a:buNone/>
            </a:pPr>
            <a:r>
              <a:rPr lang="ru-RU" b="1" dirty="0">
                <a:solidFill>
                  <a:schemeClr val="accent3">
                    <a:lumMod val="50000"/>
                  </a:schemeClr>
                </a:solidFill>
              </a:rPr>
              <a:t>Индекс </a:t>
            </a:r>
            <a:r>
              <a:rPr lang="ru-RU" b="1" dirty="0" err="1">
                <a:solidFill>
                  <a:schemeClr val="accent3">
                    <a:lumMod val="50000"/>
                  </a:schemeClr>
                </a:solidFill>
              </a:rPr>
              <a:t>Перля</a:t>
            </a:r>
            <a:r>
              <a:rPr lang="ru-RU" b="1" dirty="0">
                <a:solidFill>
                  <a:schemeClr val="accent3">
                    <a:lumMod val="50000"/>
                  </a:schemeClr>
                </a:solidFill>
              </a:rPr>
              <a:t> – 27</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8775" y="365126"/>
            <a:ext cx="8426450" cy="1325563"/>
          </a:xfrm>
        </p:spPr>
        <p:txBody>
          <a:bodyPr>
            <a:normAutofit/>
          </a:bodyPr>
          <a:lstStyle/>
          <a:p>
            <a:r>
              <a:rPr lang="ru-RU" dirty="0"/>
              <a:t>Барьерная контрацепция</a:t>
            </a:r>
          </a:p>
        </p:txBody>
      </p:sp>
      <p:sp>
        <p:nvSpPr>
          <p:cNvPr id="3" name="Содержимое 2"/>
          <p:cNvSpPr>
            <a:spLocks noGrp="1"/>
          </p:cNvSpPr>
          <p:nvPr>
            <p:ph idx="1"/>
          </p:nvPr>
        </p:nvSpPr>
        <p:spPr>
          <a:xfrm>
            <a:off x="358775" y="2836719"/>
            <a:ext cx="8426450" cy="3340244"/>
          </a:xfrm>
        </p:spPr>
        <p:txBody>
          <a:bodyPr>
            <a:normAutofit/>
          </a:bodyPr>
          <a:lstStyle/>
          <a:p>
            <a:pPr marL="0" indent="0">
              <a:buNone/>
            </a:pPr>
            <a:r>
              <a:rPr lang="ru-RU" dirty="0"/>
              <a:t>Основана на механическом предотвращении встречи женской яйцеклетки и мужского сперматозоида</a:t>
            </a:r>
          </a:p>
          <a:p>
            <a:pPr marL="0" indent="0">
              <a:buNone/>
            </a:pPr>
            <a:endParaRPr lang="ru-RU" dirty="0"/>
          </a:p>
          <a:p>
            <a:pPr marL="0" indent="0" algn="ctr">
              <a:buNone/>
            </a:pPr>
            <a:r>
              <a:rPr lang="ru-RU" b="1" dirty="0">
                <a:solidFill>
                  <a:schemeClr val="accent3">
                    <a:lumMod val="50000"/>
                  </a:schemeClr>
                </a:solidFill>
              </a:rPr>
              <a:t>Индекс </a:t>
            </a:r>
            <a:r>
              <a:rPr lang="ru-RU" b="1" dirty="0" err="1">
                <a:solidFill>
                  <a:schemeClr val="accent3">
                    <a:lumMod val="50000"/>
                  </a:schemeClr>
                </a:solidFill>
              </a:rPr>
              <a:t>Перля</a:t>
            </a:r>
            <a:r>
              <a:rPr lang="ru-RU" b="1" dirty="0">
                <a:solidFill>
                  <a:schemeClr val="accent3">
                    <a:lumMod val="50000"/>
                  </a:schemeClr>
                </a:solidFill>
              </a:rPr>
              <a:t> – 2-20</a:t>
            </a:r>
            <a:endParaRPr lang="ru-RU"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8775" y="365126"/>
            <a:ext cx="8426450" cy="1325563"/>
          </a:xfrm>
        </p:spPr>
        <p:txBody>
          <a:bodyPr>
            <a:normAutofit/>
          </a:bodyPr>
          <a:lstStyle/>
          <a:p>
            <a:r>
              <a:rPr lang="ru-RU" dirty="0"/>
              <a:t>Правила использования презервативов</a:t>
            </a:r>
          </a:p>
        </p:txBody>
      </p:sp>
      <p:sp>
        <p:nvSpPr>
          <p:cNvPr id="3" name="Содержимое 2"/>
          <p:cNvSpPr>
            <a:spLocks noGrp="1"/>
          </p:cNvSpPr>
          <p:nvPr>
            <p:ph idx="1"/>
          </p:nvPr>
        </p:nvSpPr>
        <p:spPr>
          <a:xfrm>
            <a:off x="358775" y="2449902"/>
            <a:ext cx="8426450" cy="3718435"/>
          </a:xfrm>
        </p:spPr>
        <p:txBody>
          <a:bodyPr/>
          <a:lstStyle/>
          <a:p>
            <a:pPr lvl="0">
              <a:spcBef>
                <a:spcPts val="2500"/>
              </a:spcBef>
            </a:pPr>
            <a:r>
              <a:rPr lang="ru-RU" dirty="0"/>
              <a:t>Контроль срока годности и герметичности упаковки</a:t>
            </a:r>
          </a:p>
          <a:p>
            <a:pPr lvl="0">
              <a:spcBef>
                <a:spcPts val="2500"/>
              </a:spcBef>
            </a:pPr>
            <a:r>
              <a:rPr lang="ru-RU" dirty="0"/>
              <a:t>Контроль целостности презерватива</a:t>
            </a:r>
          </a:p>
          <a:p>
            <a:pPr lvl="0">
              <a:spcBef>
                <a:spcPts val="2500"/>
              </a:spcBef>
            </a:pPr>
            <a:r>
              <a:rPr lang="ru-RU" dirty="0"/>
              <a:t>Нельзя использовать масляные средства в качестве </a:t>
            </a:r>
            <a:r>
              <a:rPr lang="ru-RU" dirty="0" err="1"/>
              <a:t>лубриканта</a:t>
            </a:r>
            <a:r>
              <a:rPr lang="ru-RU" dirty="0"/>
              <a:t> (то есть применять смазки только на водной основе)</a:t>
            </a:r>
          </a:p>
          <a:p>
            <a:pPr lvl="0">
              <a:spcBef>
                <a:spcPts val="2500"/>
              </a:spcBef>
            </a:pPr>
            <a:r>
              <a:rPr lang="ru-RU" dirty="0"/>
              <a:t>Может быть использован только один раз</a:t>
            </a:r>
          </a:p>
          <a:p>
            <a:pPr>
              <a:spcBef>
                <a:spcPts val="2500"/>
              </a:spcBef>
            </a:pPr>
            <a:endParaRPr lang="ru-RU"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8775" y="365126"/>
            <a:ext cx="8426450" cy="1325563"/>
          </a:xfrm>
        </p:spPr>
        <p:txBody>
          <a:bodyPr>
            <a:normAutofit fontScale="90000"/>
          </a:bodyPr>
          <a:lstStyle/>
          <a:p>
            <a:r>
              <a:rPr lang="ru-RU" dirty="0"/>
              <a:t>Барьерные методы контрацепции для женщин (женский презерватив)</a:t>
            </a:r>
          </a:p>
        </p:txBody>
      </p:sp>
      <p:pic>
        <p:nvPicPr>
          <p:cNvPr id="4" name="Рисунок 3" descr="66adf099df892f681d4f44ca230a3f2b_ce_740x490x0x0_cropped_666x444.jpg"/>
          <p:cNvPicPr>
            <a:picLocks noChangeAspect="1"/>
          </p:cNvPicPr>
          <p:nvPr/>
        </p:nvPicPr>
        <p:blipFill>
          <a:blip r:embed="rId3" cstate="print"/>
          <a:stretch>
            <a:fillRect/>
          </a:stretch>
        </p:blipFill>
        <p:spPr>
          <a:xfrm>
            <a:off x="1089264" y="1846053"/>
            <a:ext cx="6965471" cy="4643647"/>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8775" y="365126"/>
            <a:ext cx="8426450" cy="1325563"/>
          </a:xfrm>
        </p:spPr>
        <p:txBody>
          <a:bodyPr>
            <a:normAutofit fontScale="90000"/>
          </a:bodyPr>
          <a:lstStyle/>
          <a:p>
            <a:r>
              <a:rPr lang="ru-RU" dirty="0"/>
              <a:t>Барьерные методы контрацепции для женщин (диафрагма)</a:t>
            </a:r>
          </a:p>
        </p:txBody>
      </p:sp>
      <p:pic>
        <p:nvPicPr>
          <p:cNvPr id="4" name="Рисунок 3" descr="post_5c56e113576f3.jpg"/>
          <p:cNvPicPr>
            <a:picLocks noChangeAspect="1"/>
          </p:cNvPicPr>
          <p:nvPr/>
        </p:nvPicPr>
        <p:blipFill>
          <a:blip r:embed="rId3" cstate="print"/>
          <a:stretch>
            <a:fillRect/>
          </a:stretch>
        </p:blipFill>
        <p:spPr>
          <a:xfrm>
            <a:off x="358775" y="2383015"/>
            <a:ext cx="4416491" cy="3312368"/>
          </a:xfrm>
          <a:prstGeom prst="rect">
            <a:avLst/>
          </a:prstGeom>
        </p:spPr>
      </p:pic>
      <p:pic>
        <p:nvPicPr>
          <p:cNvPr id="5" name="Рисунок 4" descr="EYoX4OsWkAICSx-.jpg"/>
          <p:cNvPicPr>
            <a:picLocks noChangeAspect="1"/>
          </p:cNvPicPr>
          <p:nvPr/>
        </p:nvPicPr>
        <p:blipFill rotWithShape="1">
          <a:blip r:embed="rId4" cstate="print"/>
          <a:srcRect l="1838" t="3256" r="1932" b="7829"/>
          <a:stretch/>
        </p:blipFill>
        <p:spPr>
          <a:xfrm>
            <a:off x="5167219" y="2380891"/>
            <a:ext cx="3614468" cy="3321169"/>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8775" y="365126"/>
            <a:ext cx="8426450" cy="1325563"/>
          </a:xfrm>
        </p:spPr>
        <p:txBody>
          <a:bodyPr>
            <a:normAutofit fontScale="90000"/>
          </a:bodyPr>
          <a:lstStyle/>
          <a:p>
            <a:r>
              <a:rPr lang="ru-RU" dirty="0"/>
              <a:t>Барьерные методы контрацепции для женщин (колпачок)</a:t>
            </a:r>
          </a:p>
        </p:txBody>
      </p:sp>
      <p:pic>
        <p:nvPicPr>
          <p:cNvPr id="4" name="Рисунок 3" descr="post_5c7ee62ca0039.jpg"/>
          <p:cNvPicPr>
            <a:picLocks noChangeAspect="1"/>
          </p:cNvPicPr>
          <p:nvPr/>
        </p:nvPicPr>
        <p:blipFill rotWithShape="1">
          <a:blip r:embed="rId3" cstate="print"/>
          <a:srcRect l="8573" r="5787"/>
          <a:stretch/>
        </p:blipFill>
        <p:spPr>
          <a:xfrm>
            <a:off x="370933" y="2383022"/>
            <a:ext cx="3792088" cy="3320988"/>
          </a:xfrm>
          <a:prstGeom prst="rect">
            <a:avLst/>
          </a:prstGeom>
        </p:spPr>
      </p:pic>
      <p:pic>
        <p:nvPicPr>
          <p:cNvPr id="5" name="Рисунок 4" descr="i.jpeg"/>
          <p:cNvPicPr>
            <a:picLocks noChangeAspect="1"/>
          </p:cNvPicPr>
          <p:nvPr/>
        </p:nvPicPr>
        <p:blipFill>
          <a:blip r:embed="rId4" cstate="print"/>
          <a:stretch>
            <a:fillRect/>
          </a:stretch>
        </p:blipFill>
        <p:spPr>
          <a:xfrm>
            <a:off x="4572000" y="2546417"/>
            <a:ext cx="4213225" cy="3002744"/>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a:xfrm>
            <a:off x="358775" y="365126"/>
            <a:ext cx="8426450" cy="1325563"/>
          </a:xfrm>
        </p:spPr>
        <p:txBody>
          <a:bodyPr>
            <a:normAutofit/>
          </a:bodyPr>
          <a:lstStyle/>
          <a:p>
            <a:r>
              <a:rPr lang="ru-RU" dirty="0"/>
              <a:t>Гормональная контрацепция</a:t>
            </a:r>
          </a:p>
        </p:txBody>
      </p:sp>
      <p:sp>
        <p:nvSpPr>
          <p:cNvPr id="3" name="Содержимое 2"/>
          <p:cNvSpPr>
            <a:spLocks noGrp="1"/>
          </p:cNvSpPr>
          <p:nvPr>
            <p:ph idx="1"/>
          </p:nvPr>
        </p:nvSpPr>
        <p:spPr>
          <a:xfrm>
            <a:off x="358775" y="1897811"/>
            <a:ext cx="8426450" cy="4279152"/>
          </a:xfrm>
        </p:spPr>
        <p:txBody>
          <a:bodyPr>
            <a:normAutofit lnSpcReduction="10000"/>
          </a:bodyPr>
          <a:lstStyle/>
          <a:p>
            <a:pPr marL="0" indent="0">
              <a:spcBef>
                <a:spcPts val="1500"/>
              </a:spcBef>
              <a:buNone/>
            </a:pPr>
            <a:r>
              <a:rPr lang="ru-RU" b="1" dirty="0"/>
              <a:t>Комбинированные оральные контрацептивы (КОК)</a:t>
            </a:r>
          </a:p>
          <a:p>
            <a:pPr marL="0" indent="0">
              <a:spcBef>
                <a:spcPts val="1500"/>
              </a:spcBef>
              <a:buNone/>
            </a:pPr>
            <a:r>
              <a:rPr lang="ru-RU" dirty="0"/>
              <a:t>Их действие основано:</a:t>
            </a:r>
          </a:p>
          <a:p>
            <a:pPr>
              <a:spcBef>
                <a:spcPts val="1500"/>
              </a:spcBef>
            </a:pPr>
            <a:r>
              <a:rPr lang="ru-RU" dirty="0"/>
              <a:t>на подавлении овуляции</a:t>
            </a:r>
          </a:p>
          <a:p>
            <a:pPr>
              <a:spcBef>
                <a:spcPts val="1500"/>
              </a:spcBef>
            </a:pPr>
            <a:r>
              <a:rPr lang="ru-RU" dirty="0"/>
              <a:t>сгущении цервикальной слизи </a:t>
            </a:r>
          </a:p>
          <a:p>
            <a:pPr>
              <a:spcBef>
                <a:spcPts val="1500"/>
              </a:spcBef>
            </a:pPr>
            <a:r>
              <a:rPr lang="ru-RU" dirty="0"/>
              <a:t>изменении слизистой оболочки матки (к которой как раз прикрепляется оплодотворенная яйцеклетка), что в итоге мешает развитию беременности</a:t>
            </a:r>
          </a:p>
          <a:p>
            <a:pPr marL="0" indent="0">
              <a:spcBef>
                <a:spcPts val="1500"/>
              </a:spcBef>
              <a:buNone/>
            </a:pPr>
            <a:endParaRPr lang="ru-RU" dirty="0"/>
          </a:p>
          <a:p>
            <a:pPr marL="0" indent="0" algn="ctr">
              <a:spcBef>
                <a:spcPts val="1500"/>
              </a:spcBef>
              <a:buNone/>
            </a:pPr>
            <a:r>
              <a:rPr lang="ru-RU" b="1" dirty="0">
                <a:solidFill>
                  <a:schemeClr val="accent3">
                    <a:lumMod val="50000"/>
                  </a:schemeClr>
                </a:solidFill>
              </a:rPr>
              <a:t>Индекс </a:t>
            </a:r>
            <a:r>
              <a:rPr lang="ru-RU" b="1" dirty="0" err="1">
                <a:solidFill>
                  <a:schemeClr val="accent3">
                    <a:lumMod val="50000"/>
                  </a:schemeClr>
                </a:solidFill>
              </a:rPr>
              <a:t>Перля</a:t>
            </a:r>
            <a:r>
              <a:rPr lang="ru-RU" b="1" dirty="0">
                <a:solidFill>
                  <a:schemeClr val="accent3">
                    <a:lumMod val="50000"/>
                  </a:schemeClr>
                </a:solidFill>
              </a:rPr>
              <a:t> – 0,1-0,9</a:t>
            </a:r>
          </a:p>
          <a:p>
            <a:pPr>
              <a:spcBef>
                <a:spcPts val="1500"/>
              </a:spcBef>
            </a:pPr>
            <a:endParaRPr lang="ru-RU" dirty="0"/>
          </a:p>
        </p:txBody>
      </p:sp>
    </p:spTree>
    <p:extLst>
      <p:ext uri="{BB962C8B-B14F-4D97-AF65-F5344CB8AC3E}">
        <p14:creationId xmlns:p14="http://schemas.microsoft.com/office/powerpoint/2010/main" val="35003814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a:xfrm>
            <a:off x="358775" y="365126"/>
            <a:ext cx="8426450" cy="1325563"/>
          </a:xfrm>
        </p:spPr>
        <p:txBody>
          <a:bodyPr>
            <a:normAutofit/>
          </a:bodyPr>
          <a:lstStyle/>
          <a:p>
            <a:r>
              <a:rPr lang="ru-RU" dirty="0"/>
              <a:t>Правила приема КОК</a:t>
            </a:r>
          </a:p>
        </p:txBody>
      </p:sp>
      <p:sp>
        <p:nvSpPr>
          <p:cNvPr id="3" name="Содержимое 2"/>
          <p:cNvSpPr>
            <a:spLocks noGrp="1"/>
          </p:cNvSpPr>
          <p:nvPr>
            <p:ph idx="1"/>
          </p:nvPr>
        </p:nvSpPr>
        <p:spPr>
          <a:xfrm>
            <a:off x="358775" y="2070339"/>
            <a:ext cx="4558282" cy="4106623"/>
          </a:xfrm>
        </p:spPr>
        <p:txBody>
          <a:bodyPr>
            <a:normAutofit/>
          </a:bodyPr>
          <a:lstStyle/>
          <a:p>
            <a:pPr>
              <a:spcBef>
                <a:spcPts val="2000"/>
              </a:spcBef>
            </a:pPr>
            <a:r>
              <a:rPr lang="ru-RU" dirty="0"/>
              <a:t>Принимаются ежедневно по 1 таблетке в одно и то же время в течение 21 дня</a:t>
            </a:r>
          </a:p>
          <a:p>
            <a:pPr>
              <a:spcBef>
                <a:spcPts val="2000"/>
              </a:spcBef>
            </a:pPr>
            <a:r>
              <a:rPr lang="ru-RU" dirty="0"/>
              <a:t>Следующие 7 дней делается перерыв</a:t>
            </a:r>
          </a:p>
          <a:p>
            <a:pPr>
              <a:spcBef>
                <a:spcPts val="2000"/>
              </a:spcBef>
            </a:pPr>
            <a:r>
              <a:rPr lang="ru-RU" dirty="0"/>
              <a:t>После этих 28 дней начинают новую упаковку КОК</a:t>
            </a:r>
          </a:p>
        </p:txBody>
      </p:sp>
      <p:pic>
        <p:nvPicPr>
          <p:cNvPr id="4" name="Изображение 3"/>
          <p:cNvPicPr>
            <a:picLocks noChangeAspect="1"/>
          </p:cNvPicPr>
          <p:nvPr/>
        </p:nvPicPr>
        <p:blipFill rotWithShape="1">
          <a:blip r:embed="rId3" cstate="print"/>
          <a:srcRect l="11924" t="15270" r="11768" b="16035"/>
          <a:stretch/>
        </p:blipFill>
        <p:spPr>
          <a:xfrm>
            <a:off x="5150139" y="2050072"/>
            <a:ext cx="3635086" cy="3272426"/>
          </a:xfrm>
          <a:prstGeom prst="rect">
            <a:avLst/>
          </a:prstGeom>
        </p:spPr>
      </p:pic>
    </p:spTree>
    <p:extLst>
      <p:ext uri="{BB962C8B-B14F-4D97-AF65-F5344CB8AC3E}">
        <p14:creationId xmlns:p14="http://schemas.microsoft.com/office/powerpoint/2010/main" val="42171227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a:xfrm>
            <a:off x="358775" y="365126"/>
            <a:ext cx="8426450" cy="1325563"/>
          </a:xfrm>
        </p:spPr>
        <p:txBody>
          <a:bodyPr>
            <a:normAutofit/>
          </a:bodyPr>
          <a:lstStyle/>
          <a:p>
            <a:r>
              <a:rPr lang="ru-RU" dirty="0"/>
              <a:t>Правила при пропуске приема</a:t>
            </a:r>
          </a:p>
        </p:txBody>
      </p:sp>
      <p:sp>
        <p:nvSpPr>
          <p:cNvPr id="3" name="Содержимое 2"/>
          <p:cNvSpPr>
            <a:spLocks noGrp="1"/>
          </p:cNvSpPr>
          <p:nvPr>
            <p:ph idx="1"/>
          </p:nvPr>
        </p:nvSpPr>
        <p:spPr>
          <a:xfrm>
            <a:off x="358775" y="1766455"/>
            <a:ext cx="8426450" cy="4723245"/>
          </a:xfrm>
        </p:spPr>
        <p:txBody>
          <a:bodyPr>
            <a:noAutofit/>
          </a:bodyPr>
          <a:lstStyle/>
          <a:p>
            <a:pPr marL="0" indent="0">
              <a:spcBef>
                <a:spcPts val="1500"/>
              </a:spcBef>
              <a:buNone/>
            </a:pPr>
            <a:r>
              <a:rPr lang="ru-RU" u="sng" dirty="0"/>
              <a:t>Если пропуск таблетки составляет менее 12 часов</a:t>
            </a:r>
            <a:r>
              <a:rPr lang="ru-RU" dirty="0"/>
              <a:t> – нужно срочно принять пропущенную таблетку</a:t>
            </a:r>
          </a:p>
          <a:p>
            <a:pPr marL="0" indent="0">
              <a:spcBef>
                <a:spcPts val="1500"/>
              </a:spcBef>
              <a:buNone/>
            </a:pPr>
            <a:r>
              <a:rPr lang="ru-RU" u="sng" dirty="0"/>
              <a:t>Если пропуск таблетки составил более 12 часов</a:t>
            </a:r>
            <a:r>
              <a:rPr lang="ru-RU" dirty="0"/>
              <a:t> и это:</a:t>
            </a:r>
          </a:p>
          <a:p>
            <a:pPr marL="457200" indent="-457200">
              <a:spcBef>
                <a:spcPts val="1500"/>
              </a:spcBef>
              <a:buFont typeface="+mj-lt"/>
              <a:buAutoNum type="arabicParenR"/>
            </a:pPr>
            <a:r>
              <a:rPr lang="ru-RU" b="1" dirty="0"/>
              <a:t>первая неделя приема </a:t>
            </a:r>
            <a:r>
              <a:rPr lang="ru-RU" dirty="0"/>
              <a:t>– выпить пропущенную таблетку  + применять другие методы контрацепции</a:t>
            </a:r>
          </a:p>
          <a:p>
            <a:pPr marL="457200" indent="-457200">
              <a:spcBef>
                <a:spcPts val="1500"/>
              </a:spcBef>
              <a:buFont typeface="+mj-lt"/>
              <a:buAutoNum type="arabicParenR"/>
            </a:pPr>
            <a:r>
              <a:rPr lang="ru-RU" b="1" dirty="0"/>
              <a:t>вторая неделя приема </a:t>
            </a:r>
            <a:r>
              <a:rPr lang="ru-RU" dirty="0"/>
              <a:t>– принять пропущенную таблетку</a:t>
            </a:r>
          </a:p>
          <a:p>
            <a:pPr marL="457200" indent="-457200">
              <a:spcBef>
                <a:spcPts val="1500"/>
              </a:spcBef>
              <a:buFont typeface="+mj-lt"/>
              <a:buAutoNum type="arabicParenR"/>
            </a:pPr>
            <a:r>
              <a:rPr lang="ru-RU" b="1" dirty="0"/>
              <a:t>третья неделя приема </a:t>
            </a:r>
            <a:r>
              <a:rPr lang="ru-RU" dirty="0"/>
              <a:t>– выпить пропущенную таблетку + без обычного 7-дневного перерыва начать новую упаковку</a:t>
            </a:r>
          </a:p>
          <a:p>
            <a:pPr>
              <a:spcBef>
                <a:spcPts val="1500"/>
              </a:spcBef>
            </a:pPr>
            <a:endParaRPr lang="ru-RU" dirty="0"/>
          </a:p>
        </p:txBody>
      </p:sp>
    </p:spTree>
    <p:extLst>
      <p:ext uri="{BB962C8B-B14F-4D97-AF65-F5344CB8AC3E}">
        <p14:creationId xmlns:p14="http://schemas.microsoft.com/office/powerpoint/2010/main" val="6305135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a:xfrm>
            <a:off x="358775" y="365126"/>
            <a:ext cx="8426450" cy="1325563"/>
          </a:xfrm>
        </p:spPr>
        <p:txBody>
          <a:bodyPr>
            <a:normAutofit/>
          </a:bodyPr>
          <a:lstStyle/>
          <a:p>
            <a:r>
              <a:rPr lang="ru-RU" dirty="0"/>
              <a:t>Гормональная контрацепция</a:t>
            </a:r>
          </a:p>
        </p:txBody>
      </p:sp>
      <p:sp>
        <p:nvSpPr>
          <p:cNvPr id="3" name="Содержимое 2"/>
          <p:cNvSpPr>
            <a:spLocks noGrp="1"/>
          </p:cNvSpPr>
          <p:nvPr>
            <p:ph idx="1"/>
          </p:nvPr>
        </p:nvSpPr>
        <p:spPr>
          <a:xfrm>
            <a:off x="358775" y="2244436"/>
            <a:ext cx="8426450" cy="3932527"/>
          </a:xfrm>
        </p:spPr>
        <p:txBody>
          <a:bodyPr/>
          <a:lstStyle/>
          <a:p>
            <a:pPr marL="0" indent="0" algn="ctr">
              <a:spcBef>
                <a:spcPts val="3000"/>
              </a:spcBef>
              <a:buNone/>
            </a:pPr>
            <a:r>
              <a:rPr lang="ru-RU" b="1" dirty="0">
                <a:solidFill>
                  <a:schemeClr val="accent3">
                    <a:lumMod val="50000"/>
                  </a:schemeClr>
                </a:solidFill>
              </a:rPr>
              <a:t>Мини-пили</a:t>
            </a:r>
          </a:p>
          <a:p>
            <a:pPr marL="0" indent="0">
              <a:spcBef>
                <a:spcPts val="3000"/>
              </a:spcBef>
              <a:buNone/>
            </a:pPr>
            <a:r>
              <a:rPr lang="ru-RU" dirty="0"/>
              <a:t>Содержат только прогестерон, который способствует сгущению цервикальной слизи и изменению слизистой оболочки матки</a:t>
            </a:r>
          </a:p>
          <a:p>
            <a:pPr marL="0" indent="0">
              <a:spcBef>
                <a:spcPts val="3000"/>
              </a:spcBef>
              <a:buNone/>
            </a:pPr>
            <a:r>
              <a:rPr lang="ru-RU" dirty="0"/>
              <a:t>Благодаря отсутствию эстрогена, обладают меньшим количеством побочных эффектов</a:t>
            </a:r>
          </a:p>
        </p:txBody>
      </p:sp>
    </p:spTree>
    <p:extLst>
      <p:ext uri="{BB962C8B-B14F-4D97-AF65-F5344CB8AC3E}">
        <p14:creationId xmlns:p14="http://schemas.microsoft.com/office/powerpoint/2010/main" val="1116507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a:xfrm>
            <a:off x="358775" y="365126"/>
            <a:ext cx="8426450" cy="1325563"/>
          </a:xfrm>
        </p:spPr>
        <p:txBody>
          <a:bodyPr>
            <a:normAutofit/>
          </a:bodyPr>
          <a:lstStyle/>
          <a:p>
            <a:r>
              <a:rPr lang="ru-RU" dirty="0"/>
              <a:t>Другие лекарственные формы гормональных препаратов</a:t>
            </a:r>
          </a:p>
        </p:txBody>
      </p:sp>
      <p:sp>
        <p:nvSpPr>
          <p:cNvPr id="3" name="Содержимое 2"/>
          <p:cNvSpPr>
            <a:spLocks noGrp="1"/>
          </p:cNvSpPr>
          <p:nvPr>
            <p:ph idx="1"/>
          </p:nvPr>
        </p:nvSpPr>
        <p:spPr>
          <a:xfrm>
            <a:off x="358775" y="1863306"/>
            <a:ext cx="8426450" cy="4313657"/>
          </a:xfrm>
        </p:spPr>
        <p:txBody>
          <a:bodyPr>
            <a:normAutofit/>
          </a:bodyPr>
          <a:lstStyle/>
          <a:p>
            <a:pPr marL="0" indent="0" algn="ctr">
              <a:buNone/>
            </a:pPr>
            <a:r>
              <a:rPr lang="ru-RU" b="1" dirty="0"/>
              <a:t>Гормональный пластырь «</a:t>
            </a:r>
            <a:r>
              <a:rPr lang="ru-RU" b="1" dirty="0" err="1"/>
              <a:t>Евра</a:t>
            </a:r>
            <a:r>
              <a:rPr lang="ru-RU" b="1" dirty="0"/>
              <a:t>»</a:t>
            </a:r>
          </a:p>
          <a:p>
            <a:pPr marL="0" indent="0" algn="ctr">
              <a:buNone/>
            </a:pPr>
            <a:r>
              <a:rPr lang="ru-RU" b="1" dirty="0">
                <a:solidFill>
                  <a:schemeClr val="accent3">
                    <a:lumMod val="50000"/>
                  </a:schemeClr>
                </a:solidFill>
              </a:rPr>
              <a:t>Индекс </a:t>
            </a:r>
            <a:r>
              <a:rPr lang="ru-RU" b="1" dirty="0" err="1">
                <a:solidFill>
                  <a:schemeClr val="accent3">
                    <a:lumMod val="50000"/>
                  </a:schemeClr>
                </a:solidFill>
              </a:rPr>
              <a:t>Перля</a:t>
            </a:r>
            <a:r>
              <a:rPr lang="ru-RU" b="1" dirty="0">
                <a:solidFill>
                  <a:schemeClr val="accent3">
                    <a:lumMod val="50000"/>
                  </a:schemeClr>
                </a:solidFill>
              </a:rPr>
              <a:t> – 0,4-0,9</a:t>
            </a:r>
          </a:p>
          <a:p>
            <a:pPr marL="0" indent="0" algn="ctr">
              <a:buNone/>
            </a:pPr>
            <a:endParaRPr lang="ru-RU" b="1" dirty="0"/>
          </a:p>
        </p:txBody>
      </p:sp>
      <p:pic>
        <p:nvPicPr>
          <p:cNvPr id="11" name="Рисунок 10">
            <a:extLst>
              <a:ext uri="{FF2B5EF4-FFF2-40B4-BE49-F238E27FC236}">
                <a16:creationId xmlns:a16="http://schemas.microsoft.com/office/drawing/2014/main" id="{531CD3E6-E26E-46D9-958C-629BFEDE7E3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506" b="2859"/>
          <a:stretch/>
        </p:blipFill>
        <p:spPr>
          <a:xfrm>
            <a:off x="358775" y="3037914"/>
            <a:ext cx="3609376" cy="3451786"/>
          </a:xfrm>
          <a:prstGeom prst="rect">
            <a:avLst/>
          </a:prstGeom>
        </p:spPr>
      </p:pic>
      <p:pic>
        <p:nvPicPr>
          <p:cNvPr id="13" name="Рисунок 12">
            <a:extLst>
              <a:ext uri="{FF2B5EF4-FFF2-40B4-BE49-F238E27FC236}">
                <a16:creationId xmlns:a16="http://schemas.microsoft.com/office/drawing/2014/main" id="{4E84F3B9-1029-490C-B34F-FE72E20438B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09297" y="3071004"/>
            <a:ext cx="4375928" cy="3418695"/>
          </a:xfrm>
          <a:prstGeom prst="rect">
            <a:avLst/>
          </a:prstGeom>
        </p:spPr>
      </p:pic>
    </p:spTree>
    <p:extLst>
      <p:ext uri="{BB962C8B-B14F-4D97-AF65-F5344CB8AC3E}">
        <p14:creationId xmlns:p14="http://schemas.microsoft.com/office/powerpoint/2010/main" val="15194193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a:xfrm>
            <a:off x="358775" y="365126"/>
            <a:ext cx="8426450" cy="1325563"/>
          </a:xfrm>
        </p:spPr>
        <p:txBody>
          <a:bodyPr>
            <a:normAutofit/>
          </a:bodyPr>
          <a:lstStyle/>
          <a:p>
            <a:r>
              <a:rPr lang="ru-RU" dirty="0"/>
              <a:t>Другие лекарственные формы гормональных препаратов</a:t>
            </a:r>
          </a:p>
        </p:txBody>
      </p:sp>
      <p:sp>
        <p:nvSpPr>
          <p:cNvPr id="3" name="Содержимое 2"/>
          <p:cNvSpPr>
            <a:spLocks noGrp="1"/>
          </p:cNvSpPr>
          <p:nvPr>
            <p:ph idx="1"/>
          </p:nvPr>
        </p:nvSpPr>
        <p:spPr>
          <a:xfrm>
            <a:off x="358775" y="2053087"/>
            <a:ext cx="8426450" cy="4123876"/>
          </a:xfrm>
        </p:spPr>
        <p:txBody>
          <a:bodyPr>
            <a:normAutofit/>
          </a:bodyPr>
          <a:lstStyle/>
          <a:p>
            <a:pPr marL="0" indent="0" algn="ctr">
              <a:buNone/>
            </a:pPr>
            <a:r>
              <a:rPr lang="ru-RU" b="1" dirty="0"/>
              <a:t>Гормональное кольцо «</a:t>
            </a:r>
            <a:r>
              <a:rPr lang="ru-RU" b="1" dirty="0" err="1"/>
              <a:t>НоваРинг</a:t>
            </a:r>
            <a:r>
              <a:rPr lang="ru-RU" b="1" dirty="0"/>
              <a:t>»</a:t>
            </a:r>
          </a:p>
          <a:p>
            <a:pPr marL="0" indent="0" algn="ctr">
              <a:buNone/>
            </a:pPr>
            <a:r>
              <a:rPr lang="ru-RU" b="1" dirty="0">
                <a:solidFill>
                  <a:schemeClr val="accent3">
                    <a:lumMod val="50000"/>
                  </a:schemeClr>
                </a:solidFill>
              </a:rPr>
              <a:t>Индекс </a:t>
            </a:r>
            <a:r>
              <a:rPr lang="ru-RU" b="1" dirty="0" err="1">
                <a:solidFill>
                  <a:schemeClr val="accent3">
                    <a:lumMod val="50000"/>
                  </a:schemeClr>
                </a:solidFill>
              </a:rPr>
              <a:t>Перля</a:t>
            </a:r>
            <a:r>
              <a:rPr lang="ru-RU" b="1" dirty="0">
                <a:solidFill>
                  <a:schemeClr val="accent3">
                    <a:lumMod val="50000"/>
                  </a:schemeClr>
                </a:solidFill>
              </a:rPr>
              <a:t> – 0,4-0,65</a:t>
            </a:r>
          </a:p>
          <a:p>
            <a:endParaRPr lang="ru-RU" dirty="0"/>
          </a:p>
          <a:p>
            <a:endParaRPr lang="ru-RU" dirty="0"/>
          </a:p>
        </p:txBody>
      </p:sp>
      <p:pic>
        <p:nvPicPr>
          <p:cNvPr id="4" name="Изображение 3"/>
          <p:cNvPicPr>
            <a:picLocks noChangeAspect="1"/>
          </p:cNvPicPr>
          <p:nvPr/>
        </p:nvPicPr>
        <p:blipFill rotWithShape="1">
          <a:blip r:embed="rId3" cstate="print"/>
          <a:srcRect l="4646" t="1499" r="3708" b="1928"/>
          <a:stretch/>
        </p:blipFill>
        <p:spPr>
          <a:xfrm>
            <a:off x="358775" y="3444574"/>
            <a:ext cx="4223410" cy="3045126"/>
          </a:xfrm>
          <a:prstGeom prst="rect">
            <a:avLst/>
          </a:prstGeom>
        </p:spPr>
      </p:pic>
      <p:pic>
        <p:nvPicPr>
          <p:cNvPr id="5" name="Изображение 4"/>
          <p:cNvPicPr>
            <a:picLocks noChangeAspect="1"/>
          </p:cNvPicPr>
          <p:nvPr/>
        </p:nvPicPr>
        <p:blipFill rotWithShape="1">
          <a:blip r:embed="rId4" cstate="print"/>
          <a:srcRect l="947" t="1967" r="905" b="2095"/>
          <a:stretch/>
        </p:blipFill>
        <p:spPr>
          <a:xfrm>
            <a:off x="4968816" y="3444576"/>
            <a:ext cx="3816409" cy="3045124"/>
          </a:xfrm>
          <a:prstGeom prst="rect">
            <a:avLst/>
          </a:prstGeom>
        </p:spPr>
      </p:pic>
    </p:spTree>
    <p:extLst>
      <p:ext uri="{BB962C8B-B14F-4D97-AF65-F5344CB8AC3E}">
        <p14:creationId xmlns:p14="http://schemas.microsoft.com/office/powerpoint/2010/main" val="24487230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a:xfrm>
            <a:off x="358775" y="365126"/>
            <a:ext cx="8426450" cy="1325563"/>
          </a:xfrm>
        </p:spPr>
        <p:txBody>
          <a:bodyPr>
            <a:normAutofit/>
          </a:bodyPr>
          <a:lstStyle/>
          <a:p>
            <a:r>
              <a:rPr lang="ru-RU" dirty="0"/>
              <a:t>Другие лекарственные формы гормональных препаратов</a:t>
            </a:r>
          </a:p>
        </p:txBody>
      </p:sp>
      <p:sp>
        <p:nvSpPr>
          <p:cNvPr id="3" name="Содержимое 2"/>
          <p:cNvSpPr>
            <a:spLocks noGrp="1"/>
          </p:cNvSpPr>
          <p:nvPr>
            <p:ph idx="1"/>
          </p:nvPr>
        </p:nvSpPr>
        <p:spPr>
          <a:xfrm>
            <a:off x="358775" y="1854679"/>
            <a:ext cx="8426450" cy="4322283"/>
          </a:xfrm>
        </p:spPr>
        <p:txBody>
          <a:bodyPr>
            <a:normAutofit/>
          </a:bodyPr>
          <a:lstStyle/>
          <a:p>
            <a:pPr marL="0" indent="0" algn="ctr">
              <a:buNone/>
            </a:pPr>
            <a:r>
              <a:rPr lang="ru-RU" b="1" dirty="0"/>
              <a:t>Гормональная внутриматочная спираль «</a:t>
            </a:r>
            <a:r>
              <a:rPr lang="ru-RU" b="1" dirty="0" err="1"/>
              <a:t>Мирена</a:t>
            </a:r>
            <a:r>
              <a:rPr lang="ru-RU" b="1" dirty="0"/>
              <a:t>»</a:t>
            </a:r>
          </a:p>
        </p:txBody>
      </p:sp>
      <p:pic>
        <p:nvPicPr>
          <p:cNvPr id="4" name="Изображение 3"/>
          <p:cNvPicPr>
            <a:picLocks noChangeAspect="1"/>
          </p:cNvPicPr>
          <p:nvPr/>
        </p:nvPicPr>
        <p:blipFill>
          <a:blip r:embed="rId3" cstate="print"/>
          <a:stretch>
            <a:fillRect/>
          </a:stretch>
        </p:blipFill>
        <p:spPr>
          <a:xfrm>
            <a:off x="1968772" y="2515440"/>
            <a:ext cx="5206455" cy="3974260"/>
          </a:xfrm>
          <a:prstGeom prst="rect">
            <a:avLst/>
          </a:prstGeom>
        </p:spPr>
      </p:pic>
    </p:spTree>
    <p:extLst>
      <p:ext uri="{BB962C8B-B14F-4D97-AF65-F5344CB8AC3E}">
        <p14:creationId xmlns:p14="http://schemas.microsoft.com/office/powerpoint/2010/main" val="31787764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a:xfrm>
            <a:off x="358775" y="365126"/>
            <a:ext cx="8426450" cy="1325563"/>
          </a:xfrm>
        </p:spPr>
        <p:txBody>
          <a:bodyPr>
            <a:normAutofit/>
          </a:bodyPr>
          <a:lstStyle/>
          <a:p>
            <a:r>
              <a:rPr lang="ru-RU" dirty="0"/>
              <a:t>Экстренная контрацепция</a:t>
            </a:r>
          </a:p>
        </p:txBody>
      </p:sp>
      <p:sp>
        <p:nvSpPr>
          <p:cNvPr id="3" name="Содержимое 2"/>
          <p:cNvSpPr>
            <a:spLocks noGrp="1"/>
          </p:cNvSpPr>
          <p:nvPr>
            <p:ph idx="1"/>
          </p:nvPr>
        </p:nvSpPr>
        <p:spPr>
          <a:xfrm>
            <a:off x="358775" y="2296392"/>
            <a:ext cx="8426450" cy="3880570"/>
          </a:xfrm>
        </p:spPr>
        <p:txBody>
          <a:bodyPr>
            <a:normAutofit/>
          </a:bodyPr>
          <a:lstStyle/>
          <a:p>
            <a:pPr>
              <a:spcBef>
                <a:spcPts val="3000"/>
              </a:spcBef>
            </a:pPr>
            <a:r>
              <a:rPr lang="ru-RU" dirty="0"/>
              <a:t>Применяется экстренно после незащищенного полового акта </a:t>
            </a:r>
          </a:p>
          <a:p>
            <a:pPr>
              <a:spcBef>
                <a:spcPts val="3000"/>
              </a:spcBef>
            </a:pPr>
            <a:r>
              <a:rPr lang="ru-RU" dirty="0"/>
              <a:t>В течение первых 72 часов после контакта</a:t>
            </a:r>
          </a:p>
          <a:p>
            <a:pPr>
              <a:spcBef>
                <a:spcPts val="3000"/>
              </a:spcBef>
            </a:pPr>
            <a:r>
              <a:rPr lang="ru-RU" dirty="0"/>
              <a:t>Этот метод не может быть использован регулярно, потому что данные препараты имеют большое количество серьезных побочных эффектов </a:t>
            </a:r>
          </a:p>
        </p:txBody>
      </p:sp>
    </p:spTree>
    <p:extLst>
      <p:ext uri="{BB962C8B-B14F-4D97-AF65-F5344CB8AC3E}">
        <p14:creationId xmlns:p14="http://schemas.microsoft.com/office/powerpoint/2010/main" val="29431920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a:xfrm>
            <a:off x="358775" y="365126"/>
            <a:ext cx="8426450" cy="1325563"/>
          </a:xfrm>
        </p:spPr>
        <p:txBody>
          <a:bodyPr>
            <a:normAutofit/>
          </a:bodyPr>
          <a:lstStyle/>
          <a:p>
            <a:r>
              <a:rPr lang="ru-RU" dirty="0"/>
              <a:t>Химические методы контрацепции</a:t>
            </a:r>
          </a:p>
        </p:txBody>
      </p:sp>
      <p:sp>
        <p:nvSpPr>
          <p:cNvPr id="3" name="Содержимое 2"/>
          <p:cNvSpPr>
            <a:spLocks noGrp="1"/>
          </p:cNvSpPr>
          <p:nvPr>
            <p:ph idx="1"/>
          </p:nvPr>
        </p:nvSpPr>
        <p:spPr>
          <a:xfrm>
            <a:off x="358775" y="2380887"/>
            <a:ext cx="3825036" cy="3865083"/>
          </a:xfrm>
        </p:spPr>
        <p:txBody>
          <a:bodyPr>
            <a:noAutofit/>
          </a:bodyPr>
          <a:lstStyle/>
          <a:p>
            <a:pPr marL="0" indent="0">
              <a:spcBef>
                <a:spcPts val="1500"/>
              </a:spcBef>
              <a:buNone/>
            </a:pPr>
            <a:r>
              <a:rPr lang="ru-RU" dirty="0"/>
              <a:t>Основаны на местном использовании специальных веществ (спермициды), которые уничтожают или снижают активность сперматозоидов</a:t>
            </a:r>
          </a:p>
          <a:p>
            <a:pPr marL="0" indent="0">
              <a:spcBef>
                <a:spcPts val="1500"/>
              </a:spcBef>
              <a:buNone/>
            </a:pPr>
            <a:r>
              <a:rPr lang="ru-RU" b="1" dirty="0">
                <a:solidFill>
                  <a:schemeClr val="accent3">
                    <a:lumMod val="50000"/>
                  </a:schemeClr>
                </a:solidFill>
              </a:rPr>
              <a:t>Индекс </a:t>
            </a:r>
            <a:r>
              <a:rPr lang="ru-RU" b="1" dirty="0" err="1">
                <a:solidFill>
                  <a:schemeClr val="accent3">
                    <a:lumMod val="50000"/>
                  </a:schemeClr>
                </a:solidFill>
              </a:rPr>
              <a:t>Перля</a:t>
            </a:r>
            <a:r>
              <a:rPr lang="ru-RU" b="1" dirty="0">
                <a:solidFill>
                  <a:schemeClr val="accent3">
                    <a:lumMod val="50000"/>
                  </a:schemeClr>
                </a:solidFill>
              </a:rPr>
              <a:t> – 25-30</a:t>
            </a:r>
            <a:endParaRPr lang="ru-RU" dirty="0"/>
          </a:p>
        </p:txBody>
      </p:sp>
      <p:pic>
        <p:nvPicPr>
          <p:cNvPr id="5" name="Рисунок 4">
            <a:extLst>
              <a:ext uri="{FF2B5EF4-FFF2-40B4-BE49-F238E27FC236}">
                <a16:creationId xmlns:a16="http://schemas.microsoft.com/office/drawing/2014/main" id="{58944917-C0B3-4443-84F3-A6AE9E18243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82290" y="2570973"/>
            <a:ext cx="4202934" cy="2880920"/>
          </a:xfrm>
          <a:prstGeom prst="rect">
            <a:avLst/>
          </a:prstGeom>
        </p:spPr>
      </p:pic>
    </p:spTree>
    <p:extLst>
      <p:ext uri="{BB962C8B-B14F-4D97-AF65-F5344CB8AC3E}">
        <p14:creationId xmlns:p14="http://schemas.microsoft.com/office/powerpoint/2010/main" val="11388304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a:xfrm>
            <a:off x="358775" y="365126"/>
            <a:ext cx="8426450" cy="1325563"/>
          </a:xfrm>
        </p:spPr>
        <p:txBody>
          <a:bodyPr>
            <a:normAutofit/>
          </a:bodyPr>
          <a:lstStyle/>
          <a:p>
            <a:r>
              <a:rPr lang="ru-RU" dirty="0"/>
              <a:t>Хирургический метод контрацепции</a:t>
            </a:r>
          </a:p>
        </p:txBody>
      </p:sp>
      <p:sp>
        <p:nvSpPr>
          <p:cNvPr id="3" name="Содержимое 2"/>
          <p:cNvSpPr>
            <a:spLocks noGrp="1"/>
          </p:cNvSpPr>
          <p:nvPr>
            <p:ph idx="1"/>
          </p:nvPr>
        </p:nvSpPr>
        <p:spPr>
          <a:xfrm>
            <a:off x="358775" y="1984075"/>
            <a:ext cx="8426450" cy="4192888"/>
          </a:xfrm>
        </p:spPr>
        <p:txBody>
          <a:bodyPr>
            <a:normAutofit/>
          </a:bodyPr>
          <a:lstStyle/>
          <a:p>
            <a:pPr marL="0" indent="0">
              <a:buNone/>
            </a:pPr>
            <a:r>
              <a:rPr lang="ru-RU" dirty="0"/>
              <a:t>При женской стерилизации перевязывают маточные трубы, через которые как раз проходит яйцеклетка для оплодотворения</a:t>
            </a:r>
          </a:p>
        </p:txBody>
      </p:sp>
      <p:pic>
        <p:nvPicPr>
          <p:cNvPr id="4" name="Изображение 3"/>
          <p:cNvPicPr>
            <a:picLocks noChangeAspect="1"/>
          </p:cNvPicPr>
          <p:nvPr/>
        </p:nvPicPr>
        <p:blipFill>
          <a:blip r:embed="rId3" cstate="print"/>
          <a:stretch>
            <a:fillRect/>
          </a:stretch>
        </p:blipFill>
        <p:spPr>
          <a:xfrm>
            <a:off x="358775" y="3251110"/>
            <a:ext cx="4464496" cy="3238590"/>
          </a:xfrm>
          <a:prstGeom prst="rect">
            <a:avLst/>
          </a:prstGeom>
        </p:spPr>
      </p:pic>
      <p:sp>
        <p:nvSpPr>
          <p:cNvPr id="5" name="TextBox 4"/>
          <p:cNvSpPr txBox="1"/>
          <p:nvPr/>
        </p:nvSpPr>
        <p:spPr>
          <a:xfrm>
            <a:off x="5167223" y="3730925"/>
            <a:ext cx="3618002" cy="1938992"/>
          </a:xfrm>
          <a:prstGeom prst="rect">
            <a:avLst/>
          </a:prstGeom>
          <a:noFill/>
        </p:spPr>
        <p:txBody>
          <a:bodyPr wrap="square" rtlCol="0">
            <a:spAutoFit/>
          </a:bodyPr>
          <a:lstStyle/>
          <a:p>
            <a:pPr algn="ctr"/>
            <a:r>
              <a:rPr lang="ru-RU" sz="2400" b="1" dirty="0">
                <a:solidFill>
                  <a:schemeClr val="accent3">
                    <a:lumMod val="50000"/>
                  </a:schemeClr>
                </a:solidFill>
                <a:latin typeface="Arial" panose="020B0604020202020204" pitchFamily="34" charset="0"/>
                <a:cs typeface="Arial" panose="020B0604020202020204" pitchFamily="34" charset="0"/>
              </a:rPr>
              <a:t>Стерилизация возможна только при достижении возраста 35 лет и при наличии двух детей</a:t>
            </a:r>
          </a:p>
        </p:txBody>
      </p:sp>
    </p:spTree>
    <p:extLst>
      <p:ext uri="{BB962C8B-B14F-4D97-AF65-F5344CB8AC3E}">
        <p14:creationId xmlns:p14="http://schemas.microsoft.com/office/powerpoint/2010/main" val="32746103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a:extLst>
              <a:ext uri="{FF2B5EF4-FFF2-40B4-BE49-F238E27FC236}">
                <a16:creationId xmlns:a16="http://schemas.microsoft.com/office/drawing/2014/main" id="{18C3367E-A43F-4A52-9136-85EDDC6282F8}"/>
              </a:ext>
            </a:extLst>
          </p:cNvPr>
          <p:cNvSpPr>
            <a:spLocks noGrp="1"/>
          </p:cNvSpPr>
          <p:nvPr>
            <p:ph type="title"/>
          </p:nvPr>
        </p:nvSpPr>
        <p:spPr/>
        <p:txBody>
          <a:bodyPr/>
          <a:lstStyle/>
          <a:p>
            <a:r>
              <a:rPr lang="ru-RU" dirty="0"/>
              <a:t>Мифы о контрацепции</a:t>
            </a:r>
          </a:p>
        </p:txBody>
      </p:sp>
      <p:sp>
        <p:nvSpPr>
          <p:cNvPr id="3" name="Содержимое 2"/>
          <p:cNvSpPr>
            <a:spLocks noGrp="1"/>
          </p:cNvSpPr>
          <p:nvPr>
            <p:ph idx="1"/>
          </p:nvPr>
        </p:nvSpPr>
        <p:spPr>
          <a:xfrm>
            <a:off x="358775" y="2008191"/>
            <a:ext cx="8426450" cy="4149754"/>
          </a:xfrm>
        </p:spPr>
        <p:txBody>
          <a:bodyPr>
            <a:normAutofit fontScale="92500"/>
          </a:bodyPr>
          <a:lstStyle/>
          <a:p>
            <a:pPr marL="1346200" indent="0">
              <a:buNone/>
            </a:pPr>
            <a:r>
              <a:rPr lang="ru-RU" dirty="0"/>
              <a:t>«Лучшая защита от беременности – это прерванный половой акт»</a:t>
            </a:r>
          </a:p>
          <a:p>
            <a:pPr marL="1346200" indent="0">
              <a:buNone/>
            </a:pPr>
            <a:endParaRPr lang="ru-RU" dirty="0"/>
          </a:p>
          <a:p>
            <a:pPr marL="1346200" indent="0">
              <a:buNone/>
            </a:pPr>
            <a:r>
              <a:rPr lang="ru-RU" dirty="0"/>
              <a:t>«Специальные таблетки, как например, </a:t>
            </a:r>
            <a:r>
              <a:rPr lang="ru-RU" dirty="0" err="1"/>
              <a:t>Постинор</a:t>
            </a:r>
            <a:r>
              <a:rPr lang="ru-RU" dirty="0"/>
              <a:t>, можно использовать часто»</a:t>
            </a:r>
          </a:p>
          <a:p>
            <a:pPr marL="1346200" indent="0">
              <a:buNone/>
            </a:pPr>
            <a:endParaRPr lang="ru-RU" dirty="0"/>
          </a:p>
          <a:p>
            <a:pPr marL="1346200" indent="0">
              <a:buNone/>
            </a:pPr>
            <a:r>
              <a:rPr lang="ru-RU" dirty="0"/>
              <a:t>«Чтобы не забеременеть, достаточно не заниматься сексом только в дни овуляции (3 дня посередине цикла), а вот во время месячных, сразу после или за несколько дней – можно» </a:t>
            </a:r>
          </a:p>
          <a:p>
            <a:pPr marL="0" indent="0">
              <a:buNone/>
            </a:pPr>
            <a:endParaRPr lang="ru-RU" dirty="0"/>
          </a:p>
          <a:p>
            <a:pPr marL="0" indent="0">
              <a:buNone/>
            </a:pPr>
            <a:endParaRPr lang="ru-RU" dirty="0"/>
          </a:p>
        </p:txBody>
      </p:sp>
      <p:grpSp>
        <p:nvGrpSpPr>
          <p:cNvPr id="11" name="Group 5">
            <a:extLst>
              <a:ext uri="{FF2B5EF4-FFF2-40B4-BE49-F238E27FC236}">
                <a16:creationId xmlns:a16="http://schemas.microsoft.com/office/drawing/2014/main" id="{695C0108-EEF8-4CEB-A01A-BFEECB52A81A}"/>
              </a:ext>
            </a:extLst>
          </p:cNvPr>
          <p:cNvGrpSpPr/>
          <p:nvPr/>
        </p:nvGrpSpPr>
        <p:grpSpPr>
          <a:xfrm>
            <a:off x="361219" y="2002824"/>
            <a:ext cx="1144868" cy="833505"/>
            <a:chOff x="2391994" y="1635646"/>
            <a:chExt cx="805454" cy="1584088"/>
          </a:xfrm>
          <a:solidFill>
            <a:schemeClr val="accent2">
              <a:lumMod val="75000"/>
            </a:schemeClr>
          </a:solidFill>
        </p:grpSpPr>
        <p:sp>
          <p:nvSpPr>
            <p:cNvPr id="12" name="Rectangle 3">
              <a:extLst>
                <a:ext uri="{FF2B5EF4-FFF2-40B4-BE49-F238E27FC236}">
                  <a16:creationId xmlns:a16="http://schemas.microsoft.com/office/drawing/2014/main" id="{9AC0FEE6-5D85-41BA-9E3A-C052B18FFC8F}"/>
                </a:ext>
              </a:extLst>
            </p:cNvPr>
            <p:cNvSpPr/>
            <p:nvPr/>
          </p:nvSpPr>
          <p:spPr>
            <a:xfrm>
              <a:off x="2391994" y="1635646"/>
              <a:ext cx="805454" cy="792000"/>
            </a:xfrm>
            <a:prstGeom prst="rect">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ko-KR" altLang="en-US"/>
            </a:p>
          </p:txBody>
        </p:sp>
        <p:sp>
          <p:nvSpPr>
            <p:cNvPr id="13" name="Isosceles Triangle 4">
              <a:extLst>
                <a:ext uri="{FF2B5EF4-FFF2-40B4-BE49-F238E27FC236}">
                  <a16:creationId xmlns:a16="http://schemas.microsoft.com/office/drawing/2014/main" id="{986409EF-7659-4292-9EE3-232A9D13F819}"/>
                </a:ext>
              </a:extLst>
            </p:cNvPr>
            <p:cNvSpPr/>
            <p:nvPr/>
          </p:nvSpPr>
          <p:spPr>
            <a:xfrm rot="10800000">
              <a:off x="2391994" y="2427734"/>
              <a:ext cx="805454" cy="792000"/>
            </a:xfrm>
            <a:prstGeom prst="triangle">
              <a:avLst>
                <a:gd name="adj" fmla="val 0"/>
              </a:avLst>
            </a:prstGeom>
            <a:grp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p>
          </p:txBody>
        </p:sp>
      </p:grpSp>
      <p:sp>
        <p:nvSpPr>
          <p:cNvPr id="14" name="TextBox 13">
            <a:extLst>
              <a:ext uri="{FF2B5EF4-FFF2-40B4-BE49-F238E27FC236}">
                <a16:creationId xmlns:a16="http://schemas.microsoft.com/office/drawing/2014/main" id="{11E9BEB9-BA72-423B-A17F-8E50D3F4929B}"/>
              </a:ext>
            </a:extLst>
          </p:cNvPr>
          <p:cNvSpPr txBox="1"/>
          <p:nvPr/>
        </p:nvSpPr>
        <p:spPr>
          <a:xfrm>
            <a:off x="358775" y="2019692"/>
            <a:ext cx="1181818" cy="461665"/>
          </a:xfrm>
          <a:prstGeom prst="rect">
            <a:avLst/>
          </a:prstGeom>
          <a:noFill/>
        </p:spPr>
        <p:txBody>
          <a:bodyPr wrap="square" rtlCol="0">
            <a:spAutoFit/>
          </a:bodyPr>
          <a:lstStyle/>
          <a:p>
            <a:pPr algn="ctr"/>
            <a:r>
              <a:rPr lang="ru-RU" altLang="ko-KR" sz="2400" b="1" dirty="0">
                <a:solidFill>
                  <a:schemeClr val="bg1"/>
                </a:solidFill>
                <a:latin typeface="Arial" panose="020B0604020202020204" pitchFamily="34" charset="0"/>
                <a:cs typeface="Arial" panose="020B0604020202020204" pitchFamily="34" charset="0"/>
              </a:rPr>
              <a:t>Миф1</a:t>
            </a:r>
            <a:endParaRPr lang="ko-KR" altLang="en-US" sz="2400" b="1" dirty="0">
              <a:solidFill>
                <a:schemeClr val="bg1"/>
              </a:solidFill>
              <a:latin typeface="Arial" panose="020B0604020202020204" pitchFamily="34" charset="0"/>
              <a:cs typeface="Arial" panose="020B0604020202020204" pitchFamily="34" charset="0"/>
            </a:endParaRPr>
          </a:p>
        </p:txBody>
      </p:sp>
      <p:grpSp>
        <p:nvGrpSpPr>
          <p:cNvPr id="15" name="Group 5">
            <a:extLst>
              <a:ext uri="{FF2B5EF4-FFF2-40B4-BE49-F238E27FC236}">
                <a16:creationId xmlns:a16="http://schemas.microsoft.com/office/drawing/2014/main" id="{C718568E-108F-450C-84F7-6D7DB3F9C632}"/>
              </a:ext>
            </a:extLst>
          </p:cNvPr>
          <p:cNvGrpSpPr/>
          <p:nvPr/>
        </p:nvGrpSpPr>
        <p:grpSpPr>
          <a:xfrm>
            <a:off x="361219" y="3268048"/>
            <a:ext cx="1144868" cy="833505"/>
            <a:chOff x="2391994" y="1635646"/>
            <a:chExt cx="805454" cy="1584088"/>
          </a:xfrm>
          <a:solidFill>
            <a:schemeClr val="accent3">
              <a:lumMod val="75000"/>
            </a:schemeClr>
          </a:solidFill>
        </p:grpSpPr>
        <p:sp>
          <p:nvSpPr>
            <p:cNvPr id="16" name="Rectangle 3">
              <a:extLst>
                <a:ext uri="{FF2B5EF4-FFF2-40B4-BE49-F238E27FC236}">
                  <a16:creationId xmlns:a16="http://schemas.microsoft.com/office/drawing/2014/main" id="{32E3F03C-A7A3-4556-AD6F-7827CF6CA42C}"/>
                </a:ext>
              </a:extLst>
            </p:cNvPr>
            <p:cNvSpPr/>
            <p:nvPr/>
          </p:nvSpPr>
          <p:spPr>
            <a:xfrm>
              <a:off x="2391994" y="1635646"/>
              <a:ext cx="805454" cy="792000"/>
            </a:xfrm>
            <a:prstGeom prst="rect">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ko-KR" altLang="en-US"/>
            </a:p>
          </p:txBody>
        </p:sp>
        <p:sp>
          <p:nvSpPr>
            <p:cNvPr id="17" name="Isosceles Triangle 4">
              <a:extLst>
                <a:ext uri="{FF2B5EF4-FFF2-40B4-BE49-F238E27FC236}">
                  <a16:creationId xmlns:a16="http://schemas.microsoft.com/office/drawing/2014/main" id="{1F71B85A-4C9B-4869-9175-4807C40A852E}"/>
                </a:ext>
              </a:extLst>
            </p:cNvPr>
            <p:cNvSpPr/>
            <p:nvPr/>
          </p:nvSpPr>
          <p:spPr>
            <a:xfrm rot="10800000">
              <a:off x="2391994" y="2427734"/>
              <a:ext cx="805454" cy="792000"/>
            </a:xfrm>
            <a:prstGeom prst="triangle">
              <a:avLst>
                <a:gd name="adj" fmla="val 0"/>
              </a:avLst>
            </a:prstGeom>
            <a:grp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p>
          </p:txBody>
        </p:sp>
      </p:grpSp>
      <p:sp>
        <p:nvSpPr>
          <p:cNvPr id="18" name="TextBox 17">
            <a:extLst>
              <a:ext uri="{FF2B5EF4-FFF2-40B4-BE49-F238E27FC236}">
                <a16:creationId xmlns:a16="http://schemas.microsoft.com/office/drawing/2014/main" id="{BD415B09-FE54-4B07-8189-16C9F240AFC9}"/>
              </a:ext>
            </a:extLst>
          </p:cNvPr>
          <p:cNvSpPr txBox="1"/>
          <p:nvPr/>
        </p:nvSpPr>
        <p:spPr>
          <a:xfrm>
            <a:off x="358775" y="3284916"/>
            <a:ext cx="1181818" cy="461665"/>
          </a:xfrm>
          <a:prstGeom prst="rect">
            <a:avLst/>
          </a:prstGeom>
          <a:noFill/>
        </p:spPr>
        <p:txBody>
          <a:bodyPr wrap="square" rtlCol="0">
            <a:spAutoFit/>
          </a:bodyPr>
          <a:lstStyle/>
          <a:p>
            <a:pPr algn="ctr"/>
            <a:r>
              <a:rPr lang="ru-RU" altLang="ko-KR" sz="2400" b="1" dirty="0">
                <a:solidFill>
                  <a:schemeClr val="bg1"/>
                </a:solidFill>
                <a:latin typeface="Arial" panose="020B0604020202020204" pitchFamily="34" charset="0"/>
                <a:cs typeface="Arial" panose="020B0604020202020204" pitchFamily="34" charset="0"/>
              </a:rPr>
              <a:t>Миф</a:t>
            </a:r>
            <a:r>
              <a:rPr lang="en-US" altLang="ko-KR" sz="2400" b="1" dirty="0">
                <a:solidFill>
                  <a:schemeClr val="bg1"/>
                </a:solidFill>
                <a:latin typeface="Arial" panose="020B0604020202020204" pitchFamily="34" charset="0"/>
                <a:cs typeface="Arial" panose="020B0604020202020204" pitchFamily="34" charset="0"/>
              </a:rPr>
              <a:t>2</a:t>
            </a:r>
            <a:endParaRPr lang="ko-KR" altLang="en-US" sz="2400" b="1" dirty="0">
              <a:solidFill>
                <a:schemeClr val="bg1"/>
              </a:solidFill>
              <a:latin typeface="Arial" panose="020B0604020202020204" pitchFamily="34" charset="0"/>
              <a:cs typeface="Arial" panose="020B0604020202020204" pitchFamily="34" charset="0"/>
            </a:endParaRPr>
          </a:p>
        </p:txBody>
      </p:sp>
      <p:grpSp>
        <p:nvGrpSpPr>
          <p:cNvPr id="19" name="Group 5">
            <a:extLst>
              <a:ext uri="{FF2B5EF4-FFF2-40B4-BE49-F238E27FC236}">
                <a16:creationId xmlns:a16="http://schemas.microsoft.com/office/drawing/2014/main" id="{2C67DE24-2ECB-4609-96A0-78F004FDCFB9}"/>
              </a:ext>
            </a:extLst>
          </p:cNvPr>
          <p:cNvGrpSpPr/>
          <p:nvPr/>
        </p:nvGrpSpPr>
        <p:grpSpPr>
          <a:xfrm>
            <a:off x="361219" y="4812167"/>
            <a:ext cx="1144868" cy="833505"/>
            <a:chOff x="2391994" y="1635646"/>
            <a:chExt cx="805454" cy="1584088"/>
          </a:xfrm>
          <a:solidFill>
            <a:schemeClr val="accent1">
              <a:lumMod val="75000"/>
            </a:schemeClr>
          </a:solidFill>
        </p:grpSpPr>
        <p:sp>
          <p:nvSpPr>
            <p:cNvPr id="20" name="Rectangle 3">
              <a:extLst>
                <a:ext uri="{FF2B5EF4-FFF2-40B4-BE49-F238E27FC236}">
                  <a16:creationId xmlns:a16="http://schemas.microsoft.com/office/drawing/2014/main" id="{9CC18B4F-B787-4C33-B7F6-7086981F8B1C}"/>
                </a:ext>
              </a:extLst>
            </p:cNvPr>
            <p:cNvSpPr/>
            <p:nvPr/>
          </p:nvSpPr>
          <p:spPr>
            <a:xfrm>
              <a:off x="2391994" y="1635646"/>
              <a:ext cx="805454" cy="792000"/>
            </a:xfrm>
            <a:prstGeom prst="rect">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ko-KR" altLang="en-US"/>
            </a:p>
          </p:txBody>
        </p:sp>
        <p:sp>
          <p:nvSpPr>
            <p:cNvPr id="21" name="Isosceles Triangle 4">
              <a:extLst>
                <a:ext uri="{FF2B5EF4-FFF2-40B4-BE49-F238E27FC236}">
                  <a16:creationId xmlns:a16="http://schemas.microsoft.com/office/drawing/2014/main" id="{7D81FB92-8969-4AFB-B650-B4D55D2679FA}"/>
                </a:ext>
              </a:extLst>
            </p:cNvPr>
            <p:cNvSpPr/>
            <p:nvPr/>
          </p:nvSpPr>
          <p:spPr>
            <a:xfrm rot="10800000">
              <a:off x="2391994" y="2427734"/>
              <a:ext cx="805454" cy="792000"/>
            </a:xfrm>
            <a:prstGeom prst="triangle">
              <a:avLst>
                <a:gd name="adj" fmla="val 0"/>
              </a:avLst>
            </a:prstGeom>
            <a:grp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p>
          </p:txBody>
        </p:sp>
      </p:grpSp>
      <p:sp>
        <p:nvSpPr>
          <p:cNvPr id="22" name="TextBox 21">
            <a:extLst>
              <a:ext uri="{FF2B5EF4-FFF2-40B4-BE49-F238E27FC236}">
                <a16:creationId xmlns:a16="http://schemas.microsoft.com/office/drawing/2014/main" id="{2CEC4EE1-D282-4296-8536-EE9531FBDA21}"/>
              </a:ext>
            </a:extLst>
          </p:cNvPr>
          <p:cNvSpPr txBox="1"/>
          <p:nvPr/>
        </p:nvSpPr>
        <p:spPr>
          <a:xfrm>
            <a:off x="358775" y="4829035"/>
            <a:ext cx="1181818" cy="461665"/>
          </a:xfrm>
          <a:prstGeom prst="rect">
            <a:avLst/>
          </a:prstGeom>
          <a:noFill/>
        </p:spPr>
        <p:txBody>
          <a:bodyPr wrap="square" rtlCol="0">
            <a:spAutoFit/>
          </a:bodyPr>
          <a:lstStyle/>
          <a:p>
            <a:pPr algn="ctr"/>
            <a:r>
              <a:rPr lang="ru-RU" altLang="ko-KR" sz="2400" b="1" dirty="0">
                <a:solidFill>
                  <a:schemeClr val="bg1"/>
                </a:solidFill>
                <a:latin typeface="Arial" panose="020B0604020202020204" pitchFamily="34" charset="0"/>
                <a:cs typeface="Arial" panose="020B0604020202020204" pitchFamily="34" charset="0"/>
              </a:rPr>
              <a:t>Миф</a:t>
            </a:r>
            <a:r>
              <a:rPr lang="en-US" altLang="ko-KR" sz="2400" b="1" dirty="0">
                <a:solidFill>
                  <a:schemeClr val="bg1"/>
                </a:solidFill>
                <a:latin typeface="Arial" panose="020B0604020202020204" pitchFamily="34" charset="0"/>
                <a:cs typeface="Arial" panose="020B0604020202020204" pitchFamily="34" charset="0"/>
              </a:rPr>
              <a:t>3</a:t>
            </a:r>
            <a:endParaRPr lang="ko-KR" altLang="en-US" sz="2400"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351720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a:extLst>
              <a:ext uri="{FF2B5EF4-FFF2-40B4-BE49-F238E27FC236}">
                <a16:creationId xmlns:a16="http://schemas.microsoft.com/office/drawing/2014/main" id="{415805CB-6671-42CD-A401-A39D0E955FB6}"/>
              </a:ext>
            </a:extLst>
          </p:cNvPr>
          <p:cNvSpPr>
            <a:spLocks noGrp="1"/>
          </p:cNvSpPr>
          <p:nvPr>
            <p:ph type="title"/>
          </p:nvPr>
        </p:nvSpPr>
        <p:spPr/>
        <p:txBody>
          <a:bodyPr/>
          <a:lstStyle/>
          <a:p>
            <a:r>
              <a:rPr lang="ru-RU" dirty="0"/>
              <a:t>Мифы о контрацепции</a:t>
            </a:r>
          </a:p>
        </p:txBody>
      </p:sp>
      <p:sp>
        <p:nvSpPr>
          <p:cNvPr id="3" name="Содержимое 2"/>
          <p:cNvSpPr>
            <a:spLocks noGrp="1"/>
          </p:cNvSpPr>
          <p:nvPr>
            <p:ph idx="1"/>
          </p:nvPr>
        </p:nvSpPr>
        <p:spPr>
          <a:xfrm>
            <a:off x="358775" y="2689678"/>
            <a:ext cx="8426450" cy="3468268"/>
          </a:xfrm>
        </p:spPr>
        <p:txBody>
          <a:bodyPr>
            <a:normAutofit/>
          </a:bodyPr>
          <a:lstStyle/>
          <a:p>
            <a:pPr marL="1346200" indent="0">
              <a:spcBef>
                <a:spcPts val="2000"/>
              </a:spcBef>
              <a:buNone/>
            </a:pPr>
            <a:r>
              <a:rPr lang="ru-RU" dirty="0"/>
              <a:t>«После первого раза невозможно забеременеть»</a:t>
            </a:r>
          </a:p>
          <a:p>
            <a:pPr marL="1346200" indent="0">
              <a:spcBef>
                <a:spcPts val="2000"/>
              </a:spcBef>
              <a:buNone/>
            </a:pPr>
            <a:endParaRPr lang="ru-RU" dirty="0"/>
          </a:p>
          <a:p>
            <a:pPr marL="1346200" indent="0">
              <a:spcBef>
                <a:spcPts val="2000"/>
              </a:spcBef>
              <a:buNone/>
            </a:pPr>
            <a:r>
              <a:rPr lang="ru-RU" dirty="0"/>
              <a:t>«Если после полового акта спринцеваться – не забеременеешь»</a:t>
            </a:r>
          </a:p>
        </p:txBody>
      </p:sp>
      <p:grpSp>
        <p:nvGrpSpPr>
          <p:cNvPr id="4" name="Group 5">
            <a:extLst>
              <a:ext uri="{FF2B5EF4-FFF2-40B4-BE49-F238E27FC236}">
                <a16:creationId xmlns:a16="http://schemas.microsoft.com/office/drawing/2014/main" id="{06C9F6F5-33DD-4F54-BD0E-20E404A97F1C}"/>
              </a:ext>
            </a:extLst>
          </p:cNvPr>
          <p:cNvGrpSpPr/>
          <p:nvPr/>
        </p:nvGrpSpPr>
        <p:grpSpPr>
          <a:xfrm>
            <a:off x="361219" y="2698703"/>
            <a:ext cx="1144868" cy="833505"/>
            <a:chOff x="2391994" y="1635646"/>
            <a:chExt cx="805454" cy="1584088"/>
          </a:xfrm>
          <a:solidFill>
            <a:schemeClr val="accent4">
              <a:lumMod val="75000"/>
            </a:schemeClr>
          </a:solidFill>
        </p:grpSpPr>
        <p:sp>
          <p:nvSpPr>
            <p:cNvPr id="6" name="Rectangle 3">
              <a:extLst>
                <a:ext uri="{FF2B5EF4-FFF2-40B4-BE49-F238E27FC236}">
                  <a16:creationId xmlns:a16="http://schemas.microsoft.com/office/drawing/2014/main" id="{CAF4BA32-A4A6-4F62-8D57-CAA4C102B6D0}"/>
                </a:ext>
              </a:extLst>
            </p:cNvPr>
            <p:cNvSpPr/>
            <p:nvPr/>
          </p:nvSpPr>
          <p:spPr>
            <a:xfrm>
              <a:off x="2391994" y="1635646"/>
              <a:ext cx="805454" cy="792000"/>
            </a:xfrm>
            <a:prstGeom prst="rect">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ko-KR" altLang="en-US"/>
            </a:p>
          </p:txBody>
        </p:sp>
        <p:sp>
          <p:nvSpPr>
            <p:cNvPr id="7" name="Isosceles Triangle 4">
              <a:extLst>
                <a:ext uri="{FF2B5EF4-FFF2-40B4-BE49-F238E27FC236}">
                  <a16:creationId xmlns:a16="http://schemas.microsoft.com/office/drawing/2014/main" id="{7718355D-F39D-4DC5-B663-7D9346DA4C71}"/>
                </a:ext>
              </a:extLst>
            </p:cNvPr>
            <p:cNvSpPr/>
            <p:nvPr/>
          </p:nvSpPr>
          <p:spPr>
            <a:xfrm rot="10800000">
              <a:off x="2391994" y="2427734"/>
              <a:ext cx="805454" cy="792000"/>
            </a:xfrm>
            <a:prstGeom prst="triangle">
              <a:avLst>
                <a:gd name="adj" fmla="val 0"/>
              </a:avLst>
            </a:prstGeom>
            <a:grp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p>
          </p:txBody>
        </p:sp>
      </p:grpSp>
      <p:sp>
        <p:nvSpPr>
          <p:cNvPr id="8" name="TextBox 7">
            <a:extLst>
              <a:ext uri="{FF2B5EF4-FFF2-40B4-BE49-F238E27FC236}">
                <a16:creationId xmlns:a16="http://schemas.microsoft.com/office/drawing/2014/main" id="{0806F44C-1C0D-42A4-A0DE-5E8E542ABA0D}"/>
              </a:ext>
            </a:extLst>
          </p:cNvPr>
          <p:cNvSpPr txBox="1"/>
          <p:nvPr/>
        </p:nvSpPr>
        <p:spPr>
          <a:xfrm>
            <a:off x="358775" y="2715571"/>
            <a:ext cx="1181818" cy="461665"/>
          </a:xfrm>
          <a:prstGeom prst="rect">
            <a:avLst/>
          </a:prstGeom>
          <a:noFill/>
        </p:spPr>
        <p:txBody>
          <a:bodyPr wrap="square" rtlCol="0">
            <a:spAutoFit/>
          </a:bodyPr>
          <a:lstStyle/>
          <a:p>
            <a:pPr algn="ctr"/>
            <a:r>
              <a:rPr lang="ru-RU" altLang="ko-KR" sz="2400" b="1" dirty="0">
                <a:solidFill>
                  <a:schemeClr val="bg1"/>
                </a:solidFill>
                <a:latin typeface="Arial" panose="020B0604020202020204" pitchFamily="34" charset="0"/>
                <a:cs typeface="Arial" panose="020B0604020202020204" pitchFamily="34" charset="0"/>
              </a:rPr>
              <a:t>Миф</a:t>
            </a:r>
            <a:r>
              <a:rPr lang="en-US" altLang="ko-KR" sz="2400" b="1" dirty="0">
                <a:solidFill>
                  <a:schemeClr val="bg1"/>
                </a:solidFill>
                <a:latin typeface="Arial" panose="020B0604020202020204" pitchFamily="34" charset="0"/>
                <a:cs typeface="Arial" panose="020B0604020202020204" pitchFamily="34" charset="0"/>
              </a:rPr>
              <a:t>4</a:t>
            </a:r>
            <a:endParaRPr lang="ko-KR" altLang="en-US" sz="2400" b="1" dirty="0">
              <a:solidFill>
                <a:schemeClr val="bg1"/>
              </a:solidFill>
              <a:latin typeface="Arial" panose="020B0604020202020204" pitchFamily="34" charset="0"/>
              <a:cs typeface="Arial" panose="020B0604020202020204" pitchFamily="34" charset="0"/>
            </a:endParaRPr>
          </a:p>
        </p:txBody>
      </p:sp>
      <p:grpSp>
        <p:nvGrpSpPr>
          <p:cNvPr id="13" name="Group 5">
            <a:extLst>
              <a:ext uri="{FF2B5EF4-FFF2-40B4-BE49-F238E27FC236}">
                <a16:creationId xmlns:a16="http://schemas.microsoft.com/office/drawing/2014/main" id="{1050389F-FEF8-4B62-A198-45026DEDE891}"/>
              </a:ext>
            </a:extLst>
          </p:cNvPr>
          <p:cNvGrpSpPr/>
          <p:nvPr/>
        </p:nvGrpSpPr>
        <p:grpSpPr>
          <a:xfrm>
            <a:off x="361219" y="4311836"/>
            <a:ext cx="1144868" cy="833505"/>
            <a:chOff x="2391994" y="1635646"/>
            <a:chExt cx="805454" cy="1584088"/>
          </a:xfrm>
          <a:solidFill>
            <a:schemeClr val="accent1">
              <a:lumMod val="75000"/>
            </a:schemeClr>
          </a:solidFill>
        </p:grpSpPr>
        <p:sp>
          <p:nvSpPr>
            <p:cNvPr id="14" name="Rectangle 3">
              <a:extLst>
                <a:ext uri="{FF2B5EF4-FFF2-40B4-BE49-F238E27FC236}">
                  <a16:creationId xmlns:a16="http://schemas.microsoft.com/office/drawing/2014/main" id="{2993A7AA-BB7E-4E96-A573-FF0B51AA12B3}"/>
                </a:ext>
              </a:extLst>
            </p:cNvPr>
            <p:cNvSpPr/>
            <p:nvPr/>
          </p:nvSpPr>
          <p:spPr>
            <a:xfrm>
              <a:off x="2391994" y="1635646"/>
              <a:ext cx="805454" cy="792000"/>
            </a:xfrm>
            <a:prstGeom prst="rect">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ko-KR" altLang="en-US"/>
            </a:p>
          </p:txBody>
        </p:sp>
        <p:sp>
          <p:nvSpPr>
            <p:cNvPr id="15" name="Isosceles Triangle 4">
              <a:extLst>
                <a:ext uri="{FF2B5EF4-FFF2-40B4-BE49-F238E27FC236}">
                  <a16:creationId xmlns:a16="http://schemas.microsoft.com/office/drawing/2014/main" id="{6820A331-3CB9-452E-91C7-06229D9628AF}"/>
                </a:ext>
              </a:extLst>
            </p:cNvPr>
            <p:cNvSpPr/>
            <p:nvPr/>
          </p:nvSpPr>
          <p:spPr>
            <a:xfrm rot="10800000">
              <a:off x="2391994" y="2427734"/>
              <a:ext cx="805454" cy="792000"/>
            </a:xfrm>
            <a:prstGeom prst="triangle">
              <a:avLst>
                <a:gd name="adj" fmla="val 0"/>
              </a:avLst>
            </a:prstGeom>
            <a:grp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p>
          </p:txBody>
        </p:sp>
      </p:grpSp>
      <p:sp>
        <p:nvSpPr>
          <p:cNvPr id="16" name="TextBox 15">
            <a:extLst>
              <a:ext uri="{FF2B5EF4-FFF2-40B4-BE49-F238E27FC236}">
                <a16:creationId xmlns:a16="http://schemas.microsoft.com/office/drawing/2014/main" id="{F7AF24A4-35B9-47AC-9416-3C82FC04B53D}"/>
              </a:ext>
            </a:extLst>
          </p:cNvPr>
          <p:cNvSpPr txBox="1"/>
          <p:nvPr/>
        </p:nvSpPr>
        <p:spPr>
          <a:xfrm>
            <a:off x="358775" y="4328704"/>
            <a:ext cx="1181818" cy="461665"/>
          </a:xfrm>
          <a:prstGeom prst="rect">
            <a:avLst/>
          </a:prstGeom>
          <a:noFill/>
        </p:spPr>
        <p:txBody>
          <a:bodyPr wrap="square" rtlCol="0">
            <a:spAutoFit/>
          </a:bodyPr>
          <a:lstStyle/>
          <a:p>
            <a:pPr algn="ctr"/>
            <a:r>
              <a:rPr lang="ru-RU" altLang="ko-KR" sz="2400" b="1" dirty="0">
                <a:solidFill>
                  <a:schemeClr val="bg1"/>
                </a:solidFill>
                <a:latin typeface="Arial" panose="020B0604020202020204" pitchFamily="34" charset="0"/>
                <a:cs typeface="Arial" panose="020B0604020202020204" pitchFamily="34" charset="0"/>
              </a:rPr>
              <a:t>Миф</a:t>
            </a:r>
            <a:r>
              <a:rPr lang="en-US" altLang="ko-KR" sz="2400" b="1" dirty="0">
                <a:solidFill>
                  <a:schemeClr val="bg1"/>
                </a:solidFill>
                <a:latin typeface="Arial" panose="020B0604020202020204" pitchFamily="34" charset="0"/>
                <a:cs typeface="Arial" panose="020B0604020202020204" pitchFamily="34" charset="0"/>
              </a:rPr>
              <a:t>5</a:t>
            </a:r>
            <a:endParaRPr lang="ko-KR" altLang="en-US" sz="2400"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153843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Таблица 2"/>
          <p:cNvGraphicFramePr>
            <a:graphicFrameLocks noGrp="1"/>
          </p:cNvGraphicFramePr>
          <p:nvPr>
            <p:extLst>
              <p:ext uri="{D42A27DB-BD31-4B8C-83A1-F6EECF244321}">
                <p14:modId xmlns:p14="http://schemas.microsoft.com/office/powerpoint/2010/main" val="1689419062"/>
              </p:ext>
            </p:extLst>
          </p:nvPr>
        </p:nvGraphicFramePr>
        <p:xfrm>
          <a:off x="-2" y="-3"/>
          <a:ext cx="9144000" cy="6850066"/>
        </p:xfrm>
        <a:graphic>
          <a:graphicData uri="http://schemas.openxmlformats.org/drawingml/2006/table">
            <a:tbl>
              <a:tblPr firstRow="1" bandRow="1">
                <a:tableStyleId>{5C22544A-7EE6-4342-B048-85BDC9FD1C3A}</a:tableStyleId>
              </a:tblPr>
              <a:tblGrid>
                <a:gridCol w="457202">
                  <a:extLst>
                    <a:ext uri="{9D8B030D-6E8A-4147-A177-3AD203B41FA5}">
                      <a16:colId xmlns:a16="http://schemas.microsoft.com/office/drawing/2014/main" val="20000"/>
                    </a:ext>
                  </a:extLst>
                </a:gridCol>
                <a:gridCol w="2057400">
                  <a:extLst>
                    <a:ext uri="{9D8B030D-6E8A-4147-A177-3AD203B41FA5}">
                      <a16:colId xmlns:a16="http://schemas.microsoft.com/office/drawing/2014/main" val="20001"/>
                    </a:ext>
                  </a:extLst>
                </a:gridCol>
                <a:gridCol w="2161309">
                  <a:extLst>
                    <a:ext uri="{9D8B030D-6E8A-4147-A177-3AD203B41FA5}">
                      <a16:colId xmlns:a16="http://schemas.microsoft.com/office/drawing/2014/main" val="20002"/>
                    </a:ext>
                  </a:extLst>
                </a:gridCol>
                <a:gridCol w="2067791">
                  <a:extLst>
                    <a:ext uri="{9D8B030D-6E8A-4147-A177-3AD203B41FA5}">
                      <a16:colId xmlns:a16="http://schemas.microsoft.com/office/drawing/2014/main" val="20003"/>
                    </a:ext>
                  </a:extLst>
                </a:gridCol>
                <a:gridCol w="2400298">
                  <a:extLst>
                    <a:ext uri="{9D8B030D-6E8A-4147-A177-3AD203B41FA5}">
                      <a16:colId xmlns:a16="http://schemas.microsoft.com/office/drawing/2014/main" val="20004"/>
                    </a:ext>
                  </a:extLst>
                </a:gridCol>
              </a:tblGrid>
              <a:tr h="663593">
                <a:tc>
                  <a:txBody>
                    <a:bodyPr/>
                    <a:lstStyle/>
                    <a:p>
                      <a:endParaRPr lang="ru-RU" sz="1800" dirty="0">
                        <a:latin typeface="Arial" panose="020B0604020202020204" pitchFamily="34" charset="0"/>
                        <a:cs typeface="Arial" panose="020B0604020202020204" pitchFamily="34" charset="0"/>
                      </a:endParaRPr>
                    </a:p>
                  </a:txBody>
                  <a:tcPr vert="vert27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3">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accent3">
                        <a:lumMod val="50000"/>
                      </a:schemeClr>
                    </a:solidFill>
                  </a:tcPr>
                </a:tc>
                <a:tc>
                  <a:txBody>
                    <a:bodyPr/>
                    <a:lstStyle/>
                    <a:p>
                      <a:pPr algn="ctr"/>
                      <a:r>
                        <a:rPr lang="ru-RU" sz="1800" b="1" kern="1200" dirty="0">
                          <a:solidFill>
                            <a:schemeClr val="lt1"/>
                          </a:solidFill>
                          <a:latin typeface="Arial" panose="020B0604020202020204" pitchFamily="34" charset="0"/>
                          <a:ea typeface="+mn-ea"/>
                          <a:cs typeface="Arial" panose="020B0604020202020204" pitchFamily="34" charset="0"/>
                        </a:rPr>
                        <a:t>Естественные методы</a:t>
                      </a:r>
                      <a:endParaRPr lang="ru-RU" sz="1800" dirty="0">
                        <a:latin typeface="Arial" panose="020B0604020202020204" pitchFamily="34" charset="0"/>
                        <a:cs typeface="Arial" panose="020B0604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3">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accent3">
                        <a:lumMod val="50000"/>
                      </a:schemeClr>
                    </a:solidFill>
                  </a:tcPr>
                </a:tc>
                <a:tc>
                  <a:txBody>
                    <a:bodyPr/>
                    <a:lstStyle/>
                    <a:p>
                      <a:pPr algn="ctr"/>
                      <a:r>
                        <a:rPr lang="ru-RU" sz="1800" b="1" kern="1200" dirty="0">
                          <a:solidFill>
                            <a:schemeClr val="lt1"/>
                          </a:solidFill>
                          <a:latin typeface="Arial" panose="020B0604020202020204" pitchFamily="34" charset="0"/>
                          <a:ea typeface="+mn-ea"/>
                          <a:cs typeface="Arial" panose="020B0604020202020204" pitchFamily="34" charset="0"/>
                        </a:rPr>
                        <a:t>Барьерные методы</a:t>
                      </a:r>
                      <a:endParaRPr lang="ru-RU" sz="1800" dirty="0">
                        <a:latin typeface="Arial" panose="020B0604020202020204" pitchFamily="34" charset="0"/>
                        <a:cs typeface="Arial" panose="020B0604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3">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accent3">
                        <a:lumMod val="50000"/>
                      </a:schemeClr>
                    </a:solidFill>
                  </a:tcPr>
                </a:tc>
                <a:tc>
                  <a:txBody>
                    <a:bodyPr/>
                    <a:lstStyle/>
                    <a:p>
                      <a:pPr algn="ctr"/>
                      <a:r>
                        <a:rPr lang="ru-RU" sz="1800" b="1" kern="1200" dirty="0">
                          <a:solidFill>
                            <a:schemeClr val="lt1"/>
                          </a:solidFill>
                          <a:latin typeface="Arial" panose="020B0604020202020204" pitchFamily="34" charset="0"/>
                          <a:ea typeface="+mn-ea"/>
                          <a:cs typeface="Arial" panose="020B0604020202020204" pitchFamily="34" charset="0"/>
                        </a:rPr>
                        <a:t>Химические методы</a:t>
                      </a:r>
                      <a:endParaRPr lang="ru-RU" sz="1800" dirty="0">
                        <a:latin typeface="Arial" panose="020B0604020202020204" pitchFamily="34" charset="0"/>
                        <a:cs typeface="Arial" panose="020B0604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3">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accent3">
                        <a:lumMod val="50000"/>
                      </a:schemeClr>
                    </a:solidFill>
                  </a:tcPr>
                </a:tc>
                <a:tc>
                  <a:txBody>
                    <a:bodyPr/>
                    <a:lstStyle/>
                    <a:p>
                      <a:pPr algn="ctr"/>
                      <a:r>
                        <a:rPr lang="ru-RU" sz="1800" b="1" kern="1200" dirty="0">
                          <a:solidFill>
                            <a:schemeClr val="lt1"/>
                          </a:solidFill>
                          <a:latin typeface="Arial" panose="020B0604020202020204" pitchFamily="34" charset="0"/>
                          <a:ea typeface="+mn-ea"/>
                          <a:cs typeface="Arial" panose="020B0604020202020204" pitchFamily="34" charset="0"/>
                        </a:rPr>
                        <a:t>Гормональные методы</a:t>
                      </a:r>
                      <a:endParaRPr lang="ru-RU" sz="1800" dirty="0">
                        <a:latin typeface="Arial" panose="020B0604020202020204" pitchFamily="34" charset="0"/>
                        <a:cs typeface="Arial" panose="020B0604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3">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accent3">
                        <a:lumMod val="50000"/>
                      </a:schemeClr>
                    </a:solidFill>
                  </a:tcPr>
                </a:tc>
                <a:extLst>
                  <a:ext uri="{0D108BD9-81ED-4DB2-BD59-A6C34878D82A}">
                    <a16:rowId xmlns:a16="http://schemas.microsoft.com/office/drawing/2014/main" val="10000"/>
                  </a:ext>
                </a:extLst>
              </a:tr>
              <a:tr h="1893850">
                <a:tc>
                  <a:txBody>
                    <a:bodyPr/>
                    <a:lstStyle/>
                    <a:p>
                      <a:pPr algn="ctr"/>
                      <a:r>
                        <a:rPr lang="ru-RU" sz="1800" b="1" kern="1200" dirty="0">
                          <a:solidFill>
                            <a:schemeClr val="dk1"/>
                          </a:solidFill>
                          <a:latin typeface="Arial" panose="020B0604020202020204" pitchFamily="34" charset="0"/>
                          <a:ea typeface="+mn-ea"/>
                          <a:cs typeface="Arial" panose="020B0604020202020204" pitchFamily="34" charset="0"/>
                        </a:rPr>
                        <a:t>Представители</a:t>
                      </a:r>
                      <a:endParaRPr lang="ru-RU" sz="1800" b="1" dirty="0">
                        <a:latin typeface="Arial" panose="020B0604020202020204" pitchFamily="34" charset="0"/>
                        <a:cs typeface="Arial" panose="020B0604020202020204" pitchFamily="34" charset="0"/>
                      </a:endParaRPr>
                    </a:p>
                  </a:txBody>
                  <a:tcPr vert="vert270">
                    <a:lnL w="12700" cap="flat" cmpd="sng" algn="ctr">
                      <a:solidFill>
                        <a:schemeClr val="accent3">
                          <a:lumMod val="50000"/>
                        </a:schemeClr>
                      </a:solidFill>
                      <a:prstDash val="solid"/>
                      <a:round/>
                      <a:headEnd type="none" w="med" len="med"/>
                      <a:tailEnd type="none" w="med" len="med"/>
                    </a:lnL>
                    <a:lnR w="12700" cap="flat" cmpd="sng" algn="ctr">
                      <a:solidFill>
                        <a:schemeClr val="accent3">
                          <a:lumMod val="50000"/>
                        </a:schemeClr>
                      </a:solidFill>
                      <a:prstDash val="solid"/>
                      <a:round/>
                      <a:headEnd type="none" w="med" len="med"/>
                      <a:tailEnd type="none" w="med" len="med"/>
                    </a:lnR>
                    <a:lnT w="12700" cap="flat" cmpd="sng" algn="ctr">
                      <a:solidFill>
                        <a:schemeClr val="accent3">
                          <a:lumMod val="50000"/>
                        </a:schemeClr>
                      </a:solidFill>
                      <a:prstDash val="solid"/>
                      <a:round/>
                      <a:headEnd type="none" w="med" len="med"/>
                      <a:tailEnd type="none" w="med" len="med"/>
                    </a:lnT>
                    <a:lnB w="12700" cap="flat" cmpd="sng" algn="ctr">
                      <a:solidFill>
                        <a:schemeClr val="accent3">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r>
                        <a:rPr lang="ru-RU" sz="1800" kern="1200" dirty="0">
                          <a:solidFill>
                            <a:schemeClr val="dk1"/>
                          </a:solidFill>
                          <a:latin typeface="Arial" panose="020B0604020202020204" pitchFamily="34" charset="0"/>
                          <a:ea typeface="+mn-ea"/>
                          <a:cs typeface="Arial" panose="020B0604020202020204" pitchFamily="34" charset="0"/>
                        </a:rPr>
                        <a:t>Календарный, температурный, цервикальный методы</a:t>
                      </a:r>
                      <a:endParaRPr lang="ru-RU" sz="1800" dirty="0">
                        <a:latin typeface="Arial" panose="020B0604020202020204" pitchFamily="34" charset="0"/>
                        <a:cs typeface="Arial" panose="020B0604020202020204" pitchFamily="34" charset="0"/>
                      </a:endParaRPr>
                    </a:p>
                  </a:txBody>
                  <a:tcPr>
                    <a:lnL w="12700" cap="flat" cmpd="sng" algn="ctr">
                      <a:solidFill>
                        <a:schemeClr val="accent3">
                          <a:lumMod val="50000"/>
                        </a:schemeClr>
                      </a:solidFill>
                      <a:prstDash val="solid"/>
                      <a:round/>
                      <a:headEnd type="none" w="med" len="med"/>
                      <a:tailEnd type="none" w="med" len="med"/>
                    </a:lnL>
                    <a:lnR w="12700" cap="flat" cmpd="sng" algn="ctr">
                      <a:solidFill>
                        <a:schemeClr val="accent3">
                          <a:lumMod val="50000"/>
                        </a:schemeClr>
                      </a:solidFill>
                      <a:prstDash val="solid"/>
                      <a:round/>
                      <a:headEnd type="none" w="med" len="med"/>
                      <a:tailEnd type="none" w="med" len="med"/>
                    </a:lnR>
                    <a:lnT w="12700" cap="flat" cmpd="sng" algn="ctr">
                      <a:solidFill>
                        <a:schemeClr val="accent3">
                          <a:lumMod val="50000"/>
                        </a:schemeClr>
                      </a:solidFill>
                      <a:prstDash val="solid"/>
                      <a:round/>
                      <a:headEnd type="none" w="med" len="med"/>
                      <a:tailEnd type="none" w="med" len="med"/>
                    </a:lnT>
                    <a:lnB w="12700" cap="flat" cmpd="sng" algn="ctr">
                      <a:solidFill>
                        <a:schemeClr val="accent3">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r>
                        <a:rPr lang="ru-RU" sz="1800" kern="1200" dirty="0">
                          <a:solidFill>
                            <a:schemeClr val="dk1"/>
                          </a:solidFill>
                          <a:latin typeface="Arial" panose="020B0604020202020204" pitchFamily="34" charset="0"/>
                          <a:ea typeface="+mn-ea"/>
                          <a:cs typeface="Arial" panose="020B0604020202020204" pitchFamily="34" charset="0"/>
                        </a:rPr>
                        <a:t>Мужские и женские презервативы, диафрагма, колпачок</a:t>
                      </a:r>
                      <a:endParaRPr lang="ru-RU" sz="1800" dirty="0">
                        <a:latin typeface="Arial" panose="020B0604020202020204" pitchFamily="34" charset="0"/>
                        <a:cs typeface="Arial" panose="020B0604020202020204" pitchFamily="34" charset="0"/>
                      </a:endParaRPr>
                    </a:p>
                  </a:txBody>
                  <a:tcPr>
                    <a:lnL w="12700" cap="flat" cmpd="sng" algn="ctr">
                      <a:solidFill>
                        <a:schemeClr val="accent3">
                          <a:lumMod val="50000"/>
                        </a:schemeClr>
                      </a:solidFill>
                      <a:prstDash val="solid"/>
                      <a:round/>
                      <a:headEnd type="none" w="med" len="med"/>
                      <a:tailEnd type="none" w="med" len="med"/>
                    </a:lnL>
                    <a:lnR w="12700" cap="flat" cmpd="sng" algn="ctr">
                      <a:solidFill>
                        <a:schemeClr val="accent3">
                          <a:lumMod val="50000"/>
                        </a:schemeClr>
                      </a:solidFill>
                      <a:prstDash val="solid"/>
                      <a:round/>
                      <a:headEnd type="none" w="med" len="med"/>
                      <a:tailEnd type="none" w="med" len="med"/>
                    </a:lnR>
                    <a:lnT w="12700" cap="flat" cmpd="sng" algn="ctr">
                      <a:solidFill>
                        <a:schemeClr val="accent3">
                          <a:lumMod val="50000"/>
                        </a:schemeClr>
                      </a:solidFill>
                      <a:prstDash val="solid"/>
                      <a:round/>
                      <a:headEnd type="none" w="med" len="med"/>
                      <a:tailEnd type="none" w="med" len="med"/>
                    </a:lnT>
                    <a:lnB w="12700" cap="flat" cmpd="sng" algn="ctr">
                      <a:solidFill>
                        <a:schemeClr val="accent3">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r>
                        <a:rPr lang="ru-RU" sz="1800" kern="1200" dirty="0" err="1">
                          <a:solidFill>
                            <a:schemeClr val="dk1"/>
                          </a:solidFill>
                          <a:latin typeface="Arial" panose="020B0604020202020204" pitchFamily="34" charset="0"/>
                          <a:ea typeface="+mn-ea"/>
                          <a:cs typeface="Arial" panose="020B0604020202020204" pitchFamily="34" charset="0"/>
                        </a:rPr>
                        <a:t>Спермициды</a:t>
                      </a:r>
                      <a:endParaRPr lang="ru-RU" sz="1800" dirty="0">
                        <a:latin typeface="Arial" panose="020B0604020202020204" pitchFamily="34" charset="0"/>
                        <a:cs typeface="Arial" panose="020B0604020202020204" pitchFamily="34" charset="0"/>
                      </a:endParaRPr>
                    </a:p>
                  </a:txBody>
                  <a:tcPr>
                    <a:lnL w="12700" cap="flat" cmpd="sng" algn="ctr">
                      <a:solidFill>
                        <a:schemeClr val="accent3">
                          <a:lumMod val="50000"/>
                        </a:schemeClr>
                      </a:solidFill>
                      <a:prstDash val="solid"/>
                      <a:round/>
                      <a:headEnd type="none" w="med" len="med"/>
                      <a:tailEnd type="none" w="med" len="med"/>
                    </a:lnL>
                    <a:lnR w="12700" cap="flat" cmpd="sng" algn="ctr">
                      <a:solidFill>
                        <a:schemeClr val="accent3">
                          <a:lumMod val="50000"/>
                        </a:schemeClr>
                      </a:solidFill>
                      <a:prstDash val="solid"/>
                      <a:round/>
                      <a:headEnd type="none" w="med" len="med"/>
                      <a:tailEnd type="none" w="med" len="med"/>
                    </a:lnR>
                    <a:lnT w="12700" cap="flat" cmpd="sng" algn="ctr">
                      <a:solidFill>
                        <a:schemeClr val="accent3">
                          <a:lumMod val="50000"/>
                        </a:schemeClr>
                      </a:solidFill>
                      <a:prstDash val="solid"/>
                      <a:round/>
                      <a:headEnd type="none" w="med" len="med"/>
                      <a:tailEnd type="none" w="med" len="med"/>
                    </a:lnT>
                    <a:lnB w="12700" cap="flat" cmpd="sng" algn="ctr">
                      <a:solidFill>
                        <a:schemeClr val="accent3">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r>
                        <a:rPr lang="ru-RU" sz="1800" kern="1200" dirty="0">
                          <a:solidFill>
                            <a:schemeClr val="dk1"/>
                          </a:solidFill>
                          <a:latin typeface="Arial" panose="020B0604020202020204" pitchFamily="34" charset="0"/>
                          <a:ea typeface="+mn-ea"/>
                          <a:cs typeface="Arial" panose="020B0604020202020204" pitchFamily="34" charset="0"/>
                        </a:rPr>
                        <a:t>КОК, </a:t>
                      </a:r>
                      <a:r>
                        <a:rPr lang="ru-RU" sz="1800" kern="1200" dirty="0" err="1">
                          <a:solidFill>
                            <a:schemeClr val="dk1"/>
                          </a:solidFill>
                          <a:latin typeface="Arial" panose="020B0604020202020204" pitchFamily="34" charset="0"/>
                          <a:ea typeface="+mn-ea"/>
                          <a:cs typeface="Arial" panose="020B0604020202020204" pitchFamily="34" charset="0"/>
                        </a:rPr>
                        <a:t>мини-пили</a:t>
                      </a:r>
                      <a:r>
                        <a:rPr lang="ru-RU" sz="1800" kern="1200" dirty="0">
                          <a:solidFill>
                            <a:schemeClr val="dk1"/>
                          </a:solidFill>
                          <a:latin typeface="Arial" panose="020B0604020202020204" pitchFamily="34" charset="0"/>
                          <a:ea typeface="+mn-ea"/>
                          <a:cs typeface="Arial" panose="020B0604020202020204" pitchFamily="34" charset="0"/>
                        </a:rPr>
                        <a:t>, пластырь </a:t>
                      </a:r>
                      <a:r>
                        <a:rPr lang="ru-RU" sz="1800" kern="1200" dirty="0" err="1">
                          <a:solidFill>
                            <a:schemeClr val="dk1"/>
                          </a:solidFill>
                          <a:latin typeface="Arial" panose="020B0604020202020204" pitchFamily="34" charset="0"/>
                          <a:ea typeface="+mn-ea"/>
                          <a:cs typeface="Arial" panose="020B0604020202020204" pitchFamily="34" charset="0"/>
                        </a:rPr>
                        <a:t>Евра</a:t>
                      </a:r>
                      <a:r>
                        <a:rPr lang="ru-RU" sz="1800" kern="1200" dirty="0">
                          <a:solidFill>
                            <a:schemeClr val="dk1"/>
                          </a:solidFill>
                          <a:latin typeface="Arial" panose="020B0604020202020204" pitchFamily="34" charset="0"/>
                          <a:ea typeface="+mn-ea"/>
                          <a:cs typeface="Arial" panose="020B0604020202020204" pitchFamily="34" charset="0"/>
                        </a:rPr>
                        <a:t>, кольцо </a:t>
                      </a:r>
                      <a:r>
                        <a:rPr lang="ru-RU" sz="1800" kern="1200" dirty="0" err="1">
                          <a:solidFill>
                            <a:schemeClr val="dk1"/>
                          </a:solidFill>
                          <a:latin typeface="Arial" panose="020B0604020202020204" pitchFamily="34" charset="0"/>
                          <a:ea typeface="+mn-ea"/>
                          <a:cs typeface="Arial" panose="020B0604020202020204" pitchFamily="34" charset="0"/>
                        </a:rPr>
                        <a:t>НоваРинг</a:t>
                      </a:r>
                      <a:r>
                        <a:rPr lang="ru-RU" sz="1800" kern="1200" dirty="0">
                          <a:solidFill>
                            <a:schemeClr val="dk1"/>
                          </a:solidFill>
                          <a:latin typeface="Arial" panose="020B0604020202020204" pitchFamily="34" charset="0"/>
                          <a:ea typeface="+mn-ea"/>
                          <a:cs typeface="Arial" panose="020B0604020202020204" pitchFamily="34" charset="0"/>
                        </a:rPr>
                        <a:t>, ВМС Мирена</a:t>
                      </a:r>
                      <a:endParaRPr lang="ru-RU" sz="1800" dirty="0">
                        <a:latin typeface="Arial" panose="020B0604020202020204" pitchFamily="34" charset="0"/>
                        <a:cs typeface="Arial" panose="020B0604020202020204" pitchFamily="34" charset="0"/>
                      </a:endParaRPr>
                    </a:p>
                  </a:txBody>
                  <a:tcPr>
                    <a:lnL w="12700" cap="flat" cmpd="sng" algn="ctr">
                      <a:solidFill>
                        <a:schemeClr val="accent3">
                          <a:lumMod val="50000"/>
                        </a:schemeClr>
                      </a:solidFill>
                      <a:prstDash val="solid"/>
                      <a:round/>
                      <a:headEnd type="none" w="med" len="med"/>
                      <a:tailEnd type="none" w="med" len="med"/>
                    </a:lnL>
                    <a:lnR w="12700" cap="flat" cmpd="sng" algn="ctr">
                      <a:solidFill>
                        <a:schemeClr val="accent3">
                          <a:lumMod val="50000"/>
                        </a:schemeClr>
                      </a:solidFill>
                      <a:prstDash val="solid"/>
                      <a:round/>
                      <a:headEnd type="none" w="med" len="med"/>
                      <a:tailEnd type="none" w="med" len="med"/>
                    </a:lnR>
                    <a:lnT w="12700" cap="flat" cmpd="sng" algn="ctr">
                      <a:solidFill>
                        <a:schemeClr val="accent3">
                          <a:lumMod val="50000"/>
                        </a:schemeClr>
                      </a:solidFill>
                      <a:prstDash val="solid"/>
                      <a:round/>
                      <a:headEnd type="none" w="med" len="med"/>
                      <a:tailEnd type="none" w="med" len="med"/>
                    </a:lnT>
                    <a:lnB w="12700" cap="flat" cmpd="sng" algn="ctr">
                      <a:solidFill>
                        <a:schemeClr val="accent3">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1895740">
                <a:tc>
                  <a:txBody>
                    <a:bodyPr/>
                    <a:lstStyle/>
                    <a:p>
                      <a:pPr algn="ctr"/>
                      <a:r>
                        <a:rPr lang="ru-RU" sz="1800" b="1" kern="1200" dirty="0">
                          <a:solidFill>
                            <a:schemeClr val="dk1"/>
                          </a:solidFill>
                          <a:latin typeface="Arial" panose="020B0604020202020204" pitchFamily="34" charset="0"/>
                          <a:ea typeface="+mn-ea"/>
                          <a:cs typeface="Arial" panose="020B0604020202020204" pitchFamily="34" charset="0"/>
                        </a:rPr>
                        <a:t>Преимущества</a:t>
                      </a:r>
                      <a:endParaRPr lang="ru-RU" sz="1800" b="1" dirty="0">
                        <a:latin typeface="Arial" panose="020B0604020202020204" pitchFamily="34" charset="0"/>
                        <a:cs typeface="Arial" panose="020B0604020202020204" pitchFamily="34" charset="0"/>
                      </a:endParaRPr>
                    </a:p>
                  </a:txBody>
                  <a:tcPr vert="vert270">
                    <a:lnL w="12700" cap="flat" cmpd="sng" algn="ctr">
                      <a:solidFill>
                        <a:schemeClr val="accent3">
                          <a:lumMod val="50000"/>
                        </a:schemeClr>
                      </a:solidFill>
                      <a:prstDash val="solid"/>
                      <a:round/>
                      <a:headEnd type="none" w="med" len="med"/>
                      <a:tailEnd type="none" w="med" len="med"/>
                    </a:lnL>
                    <a:lnR w="12700" cap="flat" cmpd="sng" algn="ctr">
                      <a:solidFill>
                        <a:schemeClr val="accent3">
                          <a:lumMod val="50000"/>
                        </a:schemeClr>
                      </a:solidFill>
                      <a:prstDash val="solid"/>
                      <a:round/>
                      <a:headEnd type="none" w="med" len="med"/>
                      <a:tailEnd type="none" w="med" len="med"/>
                    </a:lnR>
                    <a:lnT w="12700" cap="flat" cmpd="sng" algn="ctr">
                      <a:solidFill>
                        <a:schemeClr val="accent3">
                          <a:lumMod val="50000"/>
                        </a:schemeClr>
                      </a:solidFill>
                      <a:prstDash val="solid"/>
                      <a:round/>
                      <a:headEnd type="none" w="med" len="med"/>
                      <a:tailEnd type="none" w="med" len="med"/>
                    </a:lnT>
                    <a:lnB w="12700" cap="flat" cmpd="sng" algn="ctr">
                      <a:solidFill>
                        <a:schemeClr val="accent3">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76213" indent="-176213" algn="l">
                        <a:buClr>
                          <a:schemeClr val="accent3">
                            <a:lumMod val="50000"/>
                          </a:schemeClr>
                        </a:buClr>
                        <a:buFont typeface="Wingdings" panose="05000000000000000000" pitchFamily="2" charset="2"/>
                        <a:buChar char="§"/>
                      </a:pPr>
                      <a:r>
                        <a:rPr lang="ru-RU" sz="1800" kern="1200" dirty="0">
                          <a:solidFill>
                            <a:schemeClr val="dk1"/>
                          </a:solidFill>
                          <a:latin typeface="Arial" panose="020B0604020202020204" pitchFamily="34" charset="0"/>
                          <a:ea typeface="+mn-ea"/>
                          <a:cs typeface="Arial" panose="020B0604020202020204" pitchFamily="34" charset="0"/>
                        </a:rPr>
                        <a:t>бесплатность и</a:t>
                      </a:r>
                      <a:r>
                        <a:rPr lang="ru-RU" sz="1800" kern="1200" baseline="0" dirty="0">
                          <a:solidFill>
                            <a:schemeClr val="dk1"/>
                          </a:solidFill>
                          <a:latin typeface="Arial" panose="020B0604020202020204" pitchFamily="34" charset="0"/>
                          <a:ea typeface="+mn-ea"/>
                          <a:cs typeface="Arial" panose="020B0604020202020204" pitchFamily="34" charset="0"/>
                        </a:rPr>
                        <a:t> </a:t>
                      </a:r>
                      <a:r>
                        <a:rPr lang="ru-RU" sz="1800" kern="1200" dirty="0">
                          <a:solidFill>
                            <a:schemeClr val="dk1"/>
                          </a:solidFill>
                          <a:latin typeface="Arial" panose="020B0604020202020204" pitchFamily="34" charset="0"/>
                          <a:ea typeface="+mn-ea"/>
                          <a:cs typeface="Arial" panose="020B0604020202020204" pitchFamily="34" charset="0"/>
                        </a:rPr>
                        <a:t>доступность</a:t>
                      </a:r>
                      <a:endParaRPr lang="ru-RU" sz="1800" dirty="0">
                        <a:latin typeface="Arial" panose="020B0604020202020204" pitchFamily="34" charset="0"/>
                        <a:cs typeface="Arial" panose="020B0604020202020204" pitchFamily="34" charset="0"/>
                      </a:endParaRPr>
                    </a:p>
                  </a:txBody>
                  <a:tcPr>
                    <a:lnL w="12700" cap="flat" cmpd="sng" algn="ctr">
                      <a:solidFill>
                        <a:schemeClr val="accent3">
                          <a:lumMod val="50000"/>
                        </a:schemeClr>
                      </a:solidFill>
                      <a:prstDash val="solid"/>
                      <a:round/>
                      <a:headEnd type="none" w="med" len="med"/>
                      <a:tailEnd type="none" w="med" len="med"/>
                    </a:lnL>
                    <a:lnR w="12700" cap="flat" cmpd="sng" algn="ctr">
                      <a:solidFill>
                        <a:schemeClr val="accent3">
                          <a:lumMod val="50000"/>
                        </a:schemeClr>
                      </a:solidFill>
                      <a:prstDash val="solid"/>
                      <a:round/>
                      <a:headEnd type="none" w="med" len="med"/>
                      <a:tailEnd type="none" w="med" len="med"/>
                    </a:lnR>
                    <a:lnT w="12700" cap="flat" cmpd="sng" algn="ctr">
                      <a:solidFill>
                        <a:schemeClr val="accent3">
                          <a:lumMod val="50000"/>
                        </a:schemeClr>
                      </a:solidFill>
                      <a:prstDash val="solid"/>
                      <a:round/>
                      <a:headEnd type="none" w="med" len="med"/>
                      <a:tailEnd type="none" w="med" len="med"/>
                    </a:lnT>
                    <a:lnB w="12700" cap="flat" cmpd="sng" algn="ctr">
                      <a:solidFill>
                        <a:schemeClr val="accent3">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76213" indent="-176213" algn="l">
                        <a:buClr>
                          <a:schemeClr val="accent3">
                            <a:lumMod val="50000"/>
                          </a:schemeClr>
                        </a:buClr>
                        <a:buFont typeface="Wingdings" panose="05000000000000000000" pitchFamily="2" charset="2"/>
                        <a:buChar char="§"/>
                      </a:pPr>
                      <a:r>
                        <a:rPr lang="ru-RU" sz="1800" kern="1200" dirty="0">
                          <a:solidFill>
                            <a:schemeClr val="dk1"/>
                          </a:solidFill>
                          <a:latin typeface="Arial" panose="020B0604020202020204" pitchFamily="34" charset="0"/>
                          <a:ea typeface="+mn-ea"/>
                          <a:cs typeface="Arial" panose="020B0604020202020204" pitchFamily="34" charset="0"/>
                        </a:rPr>
                        <a:t>доступность</a:t>
                      </a:r>
                    </a:p>
                    <a:p>
                      <a:pPr marL="176213" indent="-176213" algn="l">
                        <a:buClr>
                          <a:schemeClr val="accent3">
                            <a:lumMod val="50000"/>
                          </a:schemeClr>
                        </a:buClr>
                        <a:buFont typeface="Wingdings" panose="05000000000000000000" pitchFamily="2" charset="2"/>
                        <a:buChar char="§"/>
                      </a:pPr>
                      <a:r>
                        <a:rPr lang="ru-RU" sz="1800" kern="1200" dirty="0">
                          <a:solidFill>
                            <a:schemeClr val="dk1"/>
                          </a:solidFill>
                          <a:latin typeface="Arial" panose="020B0604020202020204" pitchFamily="34" charset="0"/>
                          <a:ea typeface="+mn-ea"/>
                          <a:cs typeface="Arial" panose="020B0604020202020204" pitchFamily="34" charset="0"/>
                        </a:rPr>
                        <a:t>легкость в использовании</a:t>
                      </a:r>
                    </a:p>
                    <a:p>
                      <a:pPr marL="176213" indent="-176213" algn="l">
                        <a:buClr>
                          <a:schemeClr val="accent3">
                            <a:lumMod val="50000"/>
                          </a:schemeClr>
                        </a:buClr>
                        <a:buFont typeface="Wingdings" panose="05000000000000000000" pitchFamily="2" charset="2"/>
                        <a:buChar char="§"/>
                      </a:pPr>
                      <a:r>
                        <a:rPr lang="ru-RU" sz="1800" kern="1200" dirty="0">
                          <a:solidFill>
                            <a:schemeClr val="dk1"/>
                          </a:solidFill>
                          <a:latin typeface="Arial" panose="020B0604020202020204" pitchFamily="34" charset="0"/>
                          <a:ea typeface="+mn-ea"/>
                          <a:cs typeface="Arial" panose="020B0604020202020204" pitchFamily="34" charset="0"/>
                        </a:rPr>
                        <a:t>высокая эффективность</a:t>
                      </a:r>
                    </a:p>
                    <a:p>
                      <a:pPr marL="176213" indent="-176213" algn="l">
                        <a:buClr>
                          <a:schemeClr val="accent3">
                            <a:lumMod val="50000"/>
                          </a:schemeClr>
                        </a:buClr>
                        <a:buFont typeface="Wingdings" panose="05000000000000000000" pitchFamily="2" charset="2"/>
                        <a:buChar char="§"/>
                      </a:pPr>
                      <a:r>
                        <a:rPr lang="ru-RU" sz="1800" kern="1200" dirty="0">
                          <a:solidFill>
                            <a:schemeClr val="dk1"/>
                          </a:solidFill>
                          <a:latin typeface="Arial" panose="020B0604020202020204" pitchFamily="34" charset="0"/>
                          <a:ea typeface="+mn-ea"/>
                          <a:cs typeface="Arial" panose="020B0604020202020204" pitchFamily="34" charset="0"/>
                        </a:rPr>
                        <a:t>защита</a:t>
                      </a:r>
                      <a:r>
                        <a:rPr lang="ru-RU" sz="1800" kern="1200" baseline="0" dirty="0">
                          <a:solidFill>
                            <a:schemeClr val="dk1"/>
                          </a:solidFill>
                          <a:latin typeface="Arial" panose="020B0604020202020204" pitchFamily="34" charset="0"/>
                          <a:ea typeface="+mn-ea"/>
                          <a:cs typeface="Arial" panose="020B0604020202020204" pitchFamily="34" charset="0"/>
                        </a:rPr>
                        <a:t> </a:t>
                      </a:r>
                      <a:r>
                        <a:rPr lang="ru-RU" sz="1800" kern="1200" dirty="0">
                          <a:solidFill>
                            <a:schemeClr val="dk1"/>
                          </a:solidFill>
                          <a:latin typeface="Arial" panose="020B0604020202020204" pitchFamily="34" charset="0"/>
                          <a:ea typeface="+mn-ea"/>
                          <a:cs typeface="Arial" panose="020B0604020202020204" pitchFamily="34" charset="0"/>
                        </a:rPr>
                        <a:t>от ИППП</a:t>
                      </a:r>
                      <a:endParaRPr lang="ru-RU" sz="1800" dirty="0">
                        <a:latin typeface="Arial" panose="020B0604020202020204" pitchFamily="34" charset="0"/>
                        <a:cs typeface="Arial" panose="020B0604020202020204" pitchFamily="34" charset="0"/>
                      </a:endParaRPr>
                    </a:p>
                  </a:txBody>
                  <a:tcPr>
                    <a:lnL w="12700" cap="flat" cmpd="sng" algn="ctr">
                      <a:solidFill>
                        <a:schemeClr val="accent3">
                          <a:lumMod val="50000"/>
                        </a:schemeClr>
                      </a:solidFill>
                      <a:prstDash val="solid"/>
                      <a:round/>
                      <a:headEnd type="none" w="med" len="med"/>
                      <a:tailEnd type="none" w="med" len="med"/>
                    </a:lnL>
                    <a:lnR w="12700" cap="flat" cmpd="sng" algn="ctr">
                      <a:solidFill>
                        <a:schemeClr val="accent3">
                          <a:lumMod val="50000"/>
                        </a:schemeClr>
                      </a:solidFill>
                      <a:prstDash val="solid"/>
                      <a:round/>
                      <a:headEnd type="none" w="med" len="med"/>
                      <a:tailEnd type="none" w="med" len="med"/>
                    </a:lnR>
                    <a:lnT w="12700" cap="flat" cmpd="sng" algn="ctr">
                      <a:solidFill>
                        <a:schemeClr val="accent3">
                          <a:lumMod val="50000"/>
                        </a:schemeClr>
                      </a:solidFill>
                      <a:prstDash val="solid"/>
                      <a:round/>
                      <a:headEnd type="none" w="med" len="med"/>
                      <a:tailEnd type="none" w="med" len="med"/>
                    </a:lnT>
                    <a:lnB w="12700" cap="flat" cmpd="sng" algn="ctr">
                      <a:solidFill>
                        <a:schemeClr val="accent3">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76213" indent="-176213" algn="l">
                        <a:buClr>
                          <a:schemeClr val="accent3">
                            <a:lumMod val="50000"/>
                          </a:schemeClr>
                        </a:buClr>
                        <a:buFont typeface="Wingdings" panose="05000000000000000000" pitchFamily="2" charset="2"/>
                        <a:buChar char="§"/>
                      </a:pPr>
                      <a:r>
                        <a:rPr lang="ru-RU" sz="1800" kern="1200" dirty="0">
                          <a:solidFill>
                            <a:schemeClr val="dk1"/>
                          </a:solidFill>
                          <a:latin typeface="Arial" panose="020B0604020202020204" pitchFamily="34" charset="0"/>
                          <a:ea typeface="+mn-ea"/>
                          <a:cs typeface="Arial" panose="020B0604020202020204" pitchFamily="34" charset="0"/>
                        </a:rPr>
                        <a:t>снижение риска ИППП</a:t>
                      </a:r>
                    </a:p>
                    <a:p>
                      <a:pPr marL="176213" indent="-176213" algn="l">
                        <a:buClr>
                          <a:schemeClr val="accent3">
                            <a:lumMod val="50000"/>
                          </a:schemeClr>
                        </a:buClr>
                        <a:buFont typeface="Wingdings" panose="05000000000000000000" pitchFamily="2" charset="2"/>
                        <a:buChar char="§"/>
                      </a:pPr>
                      <a:r>
                        <a:rPr lang="ru-RU" sz="1800" kern="1200" dirty="0">
                          <a:solidFill>
                            <a:schemeClr val="dk1"/>
                          </a:solidFill>
                          <a:latin typeface="Arial" panose="020B0604020202020204" pitchFamily="34" charset="0"/>
                          <a:ea typeface="+mn-ea"/>
                          <a:cs typeface="Arial" panose="020B0604020202020204" pitchFamily="34" charset="0"/>
                        </a:rPr>
                        <a:t>доступность</a:t>
                      </a:r>
                    </a:p>
                    <a:p>
                      <a:pPr marL="176213" indent="-176213" algn="l">
                        <a:buClr>
                          <a:schemeClr val="accent3">
                            <a:lumMod val="50000"/>
                          </a:schemeClr>
                        </a:buClr>
                        <a:buFont typeface="Wingdings" panose="05000000000000000000" pitchFamily="2" charset="2"/>
                        <a:buChar char="§"/>
                      </a:pPr>
                      <a:r>
                        <a:rPr lang="ru-RU" sz="1800" kern="1200" dirty="0">
                          <a:solidFill>
                            <a:schemeClr val="dk1"/>
                          </a:solidFill>
                          <a:latin typeface="Arial" panose="020B0604020202020204" pitchFamily="34" charset="0"/>
                          <a:ea typeface="+mn-ea"/>
                          <a:cs typeface="Arial" panose="020B0604020202020204" pitchFamily="34" charset="0"/>
                        </a:rPr>
                        <a:t>безвредность</a:t>
                      </a:r>
                    </a:p>
                    <a:p>
                      <a:pPr algn="l"/>
                      <a:endParaRPr lang="ru-RU" sz="1800" dirty="0">
                        <a:latin typeface="Arial" panose="020B0604020202020204" pitchFamily="34" charset="0"/>
                        <a:cs typeface="Arial" panose="020B0604020202020204" pitchFamily="34" charset="0"/>
                      </a:endParaRPr>
                    </a:p>
                  </a:txBody>
                  <a:tcPr>
                    <a:lnL w="12700" cap="flat" cmpd="sng" algn="ctr">
                      <a:solidFill>
                        <a:schemeClr val="accent3">
                          <a:lumMod val="50000"/>
                        </a:schemeClr>
                      </a:solidFill>
                      <a:prstDash val="solid"/>
                      <a:round/>
                      <a:headEnd type="none" w="med" len="med"/>
                      <a:tailEnd type="none" w="med" len="med"/>
                    </a:lnL>
                    <a:lnR w="12700" cap="flat" cmpd="sng" algn="ctr">
                      <a:solidFill>
                        <a:schemeClr val="accent3">
                          <a:lumMod val="50000"/>
                        </a:schemeClr>
                      </a:solidFill>
                      <a:prstDash val="solid"/>
                      <a:round/>
                      <a:headEnd type="none" w="med" len="med"/>
                      <a:tailEnd type="none" w="med" len="med"/>
                    </a:lnR>
                    <a:lnT w="12700" cap="flat" cmpd="sng" algn="ctr">
                      <a:solidFill>
                        <a:schemeClr val="accent3">
                          <a:lumMod val="50000"/>
                        </a:schemeClr>
                      </a:solidFill>
                      <a:prstDash val="solid"/>
                      <a:round/>
                      <a:headEnd type="none" w="med" len="med"/>
                      <a:tailEnd type="none" w="med" len="med"/>
                    </a:lnT>
                    <a:lnB w="12700" cap="flat" cmpd="sng" algn="ctr">
                      <a:solidFill>
                        <a:schemeClr val="accent3">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76213" indent="-176213" algn="l">
                        <a:buClr>
                          <a:schemeClr val="accent3">
                            <a:lumMod val="50000"/>
                          </a:schemeClr>
                        </a:buClr>
                        <a:buFont typeface="Wingdings" panose="05000000000000000000" pitchFamily="2" charset="2"/>
                        <a:buChar char="§"/>
                      </a:pPr>
                      <a:r>
                        <a:rPr lang="ru-RU" sz="1800" kern="1200" dirty="0">
                          <a:solidFill>
                            <a:schemeClr val="dk1"/>
                          </a:solidFill>
                          <a:latin typeface="Arial" panose="020B0604020202020204" pitchFamily="34" charset="0"/>
                          <a:ea typeface="+mn-ea"/>
                          <a:cs typeface="Arial" panose="020B0604020202020204" pitchFamily="34" charset="0"/>
                        </a:rPr>
                        <a:t>высокая эффективность</a:t>
                      </a:r>
                    </a:p>
                    <a:p>
                      <a:pPr marL="176213" indent="-176213" algn="l">
                        <a:buClr>
                          <a:schemeClr val="accent3">
                            <a:lumMod val="50000"/>
                          </a:schemeClr>
                        </a:buClr>
                        <a:buFont typeface="Wingdings" panose="05000000000000000000" pitchFamily="2" charset="2"/>
                        <a:buChar char="§"/>
                      </a:pPr>
                      <a:r>
                        <a:rPr lang="ru-RU" sz="1800" kern="1200" dirty="0">
                          <a:solidFill>
                            <a:schemeClr val="dk1"/>
                          </a:solidFill>
                          <a:latin typeface="Arial" panose="020B0604020202020204" pitchFamily="34" charset="0"/>
                          <a:ea typeface="+mn-ea"/>
                          <a:cs typeface="Arial" panose="020B0604020202020204" pitchFamily="34" charset="0"/>
                        </a:rPr>
                        <a:t>удобство в использовании</a:t>
                      </a:r>
                      <a:endParaRPr lang="ru-RU" sz="1800" dirty="0">
                        <a:latin typeface="Arial" panose="020B0604020202020204" pitchFamily="34" charset="0"/>
                        <a:cs typeface="Arial" panose="020B0604020202020204" pitchFamily="34" charset="0"/>
                      </a:endParaRPr>
                    </a:p>
                  </a:txBody>
                  <a:tcPr>
                    <a:lnL w="12700" cap="flat" cmpd="sng" algn="ctr">
                      <a:solidFill>
                        <a:schemeClr val="accent3">
                          <a:lumMod val="50000"/>
                        </a:schemeClr>
                      </a:solidFill>
                      <a:prstDash val="solid"/>
                      <a:round/>
                      <a:headEnd type="none" w="med" len="med"/>
                      <a:tailEnd type="none" w="med" len="med"/>
                    </a:lnL>
                    <a:lnR w="12700" cap="flat" cmpd="sng" algn="ctr">
                      <a:solidFill>
                        <a:schemeClr val="accent3">
                          <a:lumMod val="50000"/>
                        </a:schemeClr>
                      </a:solidFill>
                      <a:prstDash val="solid"/>
                      <a:round/>
                      <a:headEnd type="none" w="med" len="med"/>
                      <a:tailEnd type="none" w="med" len="med"/>
                    </a:lnR>
                    <a:lnT w="12700" cap="flat" cmpd="sng" algn="ctr">
                      <a:solidFill>
                        <a:schemeClr val="accent3">
                          <a:lumMod val="50000"/>
                        </a:schemeClr>
                      </a:solidFill>
                      <a:prstDash val="solid"/>
                      <a:round/>
                      <a:headEnd type="none" w="med" len="med"/>
                      <a:tailEnd type="none" w="med" len="med"/>
                    </a:lnT>
                    <a:lnB w="12700" cap="flat" cmpd="sng" algn="ctr">
                      <a:solidFill>
                        <a:schemeClr val="accent3">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2396883">
                <a:tc>
                  <a:txBody>
                    <a:bodyPr/>
                    <a:lstStyle/>
                    <a:p>
                      <a:pPr algn="ctr"/>
                      <a:r>
                        <a:rPr lang="ru-RU" sz="1800" b="1" kern="1200" dirty="0">
                          <a:solidFill>
                            <a:schemeClr val="dk1"/>
                          </a:solidFill>
                          <a:latin typeface="Arial" panose="020B0604020202020204" pitchFamily="34" charset="0"/>
                          <a:ea typeface="+mn-ea"/>
                          <a:cs typeface="Arial" panose="020B0604020202020204" pitchFamily="34" charset="0"/>
                        </a:rPr>
                        <a:t>Недостатки</a:t>
                      </a:r>
                      <a:endParaRPr lang="ru-RU" sz="1800" b="1" dirty="0">
                        <a:latin typeface="Arial" panose="020B0604020202020204" pitchFamily="34" charset="0"/>
                        <a:cs typeface="Arial" panose="020B0604020202020204" pitchFamily="34" charset="0"/>
                      </a:endParaRPr>
                    </a:p>
                  </a:txBody>
                  <a:tcPr vert="vert270">
                    <a:lnL w="12700" cap="flat" cmpd="sng" algn="ctr">
                      <a:solidFill>
                        <a:schemeClr val="accent3">
                          <a:lumMod val="50000"/>
                        </a:schemeClr>
                      </a:solidFill>
                      <a:prstDash val="solid"/>
                      <a:round/>
                      <a:headEnd type="none" w="med" len="med"/>
                      <a:tailEnd type="none" w="med" len="med"/>
                    </a:lnL>
                    <a:lnR w="12700" cap="flat" cmpd="sng" algn="ctr">
                      <a:solidFill>
                        <a:schemeClr val="accent3">
                          <a:lumMod val="50000"/>
                        </a:schemeClr>
                      </a:solidFill>
                      <a:prstDash val="solid"/>
                      <a:round/>
                      <a:headEnd type="none" w="med" len="med"/>
                      <a:tailEnd type="none" w="med" len="med"/>
                    </a:lnR>
                    <a:lnT w="12700" cap="flat" cmpd="sng" algn="ctr">
                      <a:solidFill>
                        <a:schemeClr val="accent3">
                          <a:lumMod val="50000"/>
                        </a:schemeClr>
                      </a:solidFill>
                      <a:prstDash val="solid"/>
                      <a:round/>
                      <a:headEnd type="none" w="med" len="med"/>
                      <a:tailEnd type="none" w="med" len="med"/>
                    </a:lnT>
                    <a:lnB w="12700" cap="flat" cmpd="sng" algn="ctr">
                      <a:solidFill>
                        <a:schemeClr val="accent3">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76213" indent="-176213" algn="l">
                        <a:buClr>
                          <a:schemeClr val="accent3">
                            <a:lumMod val="50000"/>
                          </a:schemeClr>
                        </a:buClr>
                        <a:buFont typeface="Wingdings" panose="05000000000000000000" pitchFamily="2" charset="2"/>
                        <a:buChar char="§"/>
                      </a:pPr>
                      <a:r>
                        <a:rPr lang="ru-RU" sz="1800" kern="1200" dirty="0">
                          <a:solidFill>
                            <a:schemeClr val="dk1"/>
                          </a:solidFill>
                          <a:latin typeface="Arial" panose="020B0604020202020204" pitchFamily="34" charset="0"/>
                          <a:ea typeface="+mn-ea"/>
                          <a:cs typeface="Arial" panose="020B0604020202020204" pitchFamily="34" charset="0"/>
                        </a:rPr>
                        <a:t>ненадежность</a:t>
                      </a:r>
                    </a:p>
                    <a:p>
                      <a:pPr marL="176213" indent="-176213" algn="l">
                        <a:buClr>
                          <a:schemeClr val="accent3">
                            <a:lumMod val="50000"/>
                          </a:schemeClr>
                        </a:buClr>
                        <a:buFont typeface="Wingdings" panose="05000000000000000000" pitchFamily="2" charset="2"/>
                        <a:buChar char="§"/>
                      </a:pPr>
                      <a:r>
                        <a:rPr lang="ru-RU" sz="1800" kern="1200" baseline="0" dirty="0">
                          <a:solidFill>
                            <a:schemeClr val="dk1"/>
                          </a:solidFill>
                          <a:latin typeface="Arial" panose="020B0604020202020204" pitchFamily="34" charset="0"/>
                          <a:ea typeface="+mn-ea"/>
                          <a:cs typeface="Arial" panose="020B0604020202020204" pitchFamily="34" charset="0"/>
                        </a:rPr>
                        <a:t>н</a:t>
                      </a:r>
                      <a:r>
                        <a:rPr lang="ru-RU" sz="1800" kern="1200" dirty="0">
                          <a:solidFill>
                            <a:schemeClr val="dk1"/>
                          </a:solidFill>
                          <a:latin typeface="Arial" panose="020B0604020202020204" pitchFamily="34" charset="0"/>
                          <a:ea typeface="+mn-ea"/>
                          <a:cs typeface="Arial" panose="020B0604020202020204" pitchFamily="34" charset="0"/>
                        </a:rPr>
                        <a:t>еобходим регулярный МЦ</a:t>
                      </a:r>
                    </a:p>
                    <a:p>
                      <a:pPr marL="176213" indent="-176213" algn="l">
                        <a:buClr>
                          <a:schemeClr val="accent3">
                            <a:lumMod val="50000"/>
                          </a:schemeClr>
                        </a:buClr>
                        <a:buFont typeface="Wingdings" panose="05000000000000000000" pitchFamily="2" charset="2"/>
                        <a:buChar char="§"/>
                      </a:pPr>
                      <a:r>
                        <a:rPr lang="ru-RU" sz="1800" kern="1200" dirty="0">
                          <a:solidFill>
                            <a:schemeClr val="dk1"/>
                          </a:solidFill>
                          <a:latin typeface="Arial" panose="020B0604020202020204" pitchFamily="34" charset="0"/>
                          <a:ea typeface="+mn-ea"/>
                          <a:cs typeface="Arial" panose="020B0604020202020204" pitchFamily="34" charset="0"/>
                        </a:rPr>
                        <a:t>трудоемкость</a:t>
                      </a:r>
                      <a:r>
                        <a:rPr lang="ru-RU" sz="1800" kern="1200" baseline="0" dirty="0">
                          <a:solidFill>
                            <a:schemeClr val="dk1"/>
                          </a:solidFill>
                          <a:latin typeface="Arial" panose="020B0604020202020204" pitchFamily="34" charset="0"/>
                          <a:ea typeface="+mn-ea"/>
                          <a:cs typeface="Arial" panose="020B0604020202020204" pitchFamily="34" charset="0"/>
                        </a:rPr>
                        <a:t>            </a:t>
                      </a:r>
                      <a:r>
                        <a:rPr lang="ru-RU" sz="1800" kern="1200" dirty="0">
                          <a:solidFill>
                            <a:schemeClr val="dk1"/>
                          </a:solidFill>
                          <a:latin typeface="Arial" panose="020B0604020202020204" pitchFamily="34" charset="0"/>
                          <a:ea typeface="+mn-ea"/>
                          <a:cs typeface="Arial" panose="020B0604020202020204" pitchFamily="34" charset="0"/>
                        </a:rPr>
                        <a:t>в ведении</a:t>
                      </a:r>
                    </a:p>
                    <a:p>
                      <a:pPr marL="176213" indent="-176213" algn="l">
                        <a:buClr>
                          <a:schemeClr val="accent3">
                            <a:lumMod val="50000"/>
                          </a:schemeClr>
                        </a:buClr>
                        <a:buFont typeface="Wingdings" panose="05000000000000000000" pitchFamily="2" charset="2"/>
                        <a:buChar char="§"/>
                      </a:pPr>
                      <a:r>
                        <a:rPr lang="ru-RU" sz="1800" kern="1200" dirty="0">
                          <a:solidFill>
                            <a:schemeClr val="dk1"/>
                          </a:solidFill>
                          <a:latin typeface="Arial" panose="020B0604020202020204" pitchFamily="34" charset="0"/>
                          <a:ea typeface="+mn-ea"/>
                          <a:cs typeface="Arial" panose="020B0604020202020204" pitchFamily="34" charset="0"/>
                        </a:rPr>
                        <a:t>нет защиты            </a:t>
                      </a:r>
                      <a:r>
                        <a:rPr lang="ru-RU" sz="1800" kern="1200" baseline="0" dirty="0">
                          <a:solidFill>
                            <a:schemeClr val="dk1"/>
                          </a:solidFill>
                          <a:latin typeface="Arial" panose="020B0604020202020204" pitchFamily="34" charset="0"/>
                          <a:ea typeface="+mn-ea"/>
                          <a:cs typeface="Arial" panose="020B0604020202020204" pitchFamily="34" charset="0"/>
                        </a:rPr>
                        <a:t> </a:t>
                      </a:r>
                      <a:r>
                        <a:rPr lang="ru-RU" sz="1800" kern="1200" dirty="0">
                          <a:solidFill>
                            <a:schemeClr val="dk1"/>
                          </a:solidFill>
                          <a:latin typeface="Arial" panose="020B0604020202020204" pitchFamily="34" charset="0"/>
                          <a:ea typeface="+mn-ea"/>
                          <a:cs typeface="Arial" panose="020B0604020202020204" pitchFamily="34" charset="0"/>
                        </a:rPr>
                        <a:t>от ИППП</a:t>
                      </a:r>
                    </a:p>
                    <a:p>
                      <a:pPr algn="l"/>
                      <a:endParaRPr lang="ru-RU" sz="1800" dirty="0">
                        <a:latin typeface="Arial" panose="020B0604020202020204" pitchFamily="34" charset="0"/>
                        <a:cs typeface="Arial" panose="020B0604020202020204" pitchFamily="34" charset="0"/>
                      </a:endParaRPr>
                    </a:p>
                  </a:txBody>
                  <a:tcPr>
                    <a:lnL w="12700" cap="flat" cmpd="sng" algn="ctr">
                      <a:solidFill>
                        <a:schemeClr val="accent3">
                          <a:lumMod val="50000"/>
                        </a:schemeClr>
                      </a:solidFill>
                      <a:prstDash val="solid"/>
                      <a:round/>
                      <a:headEnd type="none" w="med" len="med"/>
                      <a:tailEnd type="none" w="med" len="med"/>
                    </a:lnL>
                    <a:lnR w="12700" cap="flat" cmpd="sng" algn="ctr">
                      <a:solidFill>
                        <a:schemeClr val="accent3">
                          <a:lumMod val="50000"/>
                        </a:schemeClr>
                      </a:solidFill>
                      <a:prstDash val="solid"/>
                      <a:round/>
                      <a:headEnd type="none" w="med" len="med"/>
                      <a:tailEnd type="none" w="med" len="med"/>
                    </a:lnR>
                    <a:lnT w="12700" cap="flat" cmpd="sng" algn="ctr">
                      <a:solidFill>
                        <a:schemeClr val="accent3">
                          <a:lumMod val="50000"/>
                        </a:schemeClr>
                      </a:solidFill>
                      <a:prstDash val="solid"/>
                      <a:round/>
                      <a:headEnd type="none" w="med" len="med"/>
                      <a:tailEnd type="none" w="med" len="med"/>
                    </a:lnT>
                    <a:lnB w="12700" cap="flat" cmpd="sng" algn="ctr">
                      <a:solidFill>
                        <a:schemeClr val="accent3">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76213" indent="-176213" algn="l">
                        <a:buClr>
                          <a:schemeClr val="accent3">
                            <a:lumMod val="50000"/>
                          </a:schemeClr>
                        </a:buClr>
                        <a:buFont typeface="Wingdings" panose="05000000000000000000" pitchFamily="2" charset="2"/>
                        <a:buChar char="§"/>
                      </a:pPr>
                      <a:r>
                        <a:rPr lang="ru-RU" sz="1800" kern="1200" dirty="0">
                          <a:solidFill>
                            <a:schemeClr val="dk1"/>
                          </a:solidFill>
                          <a:latin typeface="Arial" panose="020B0604020202020204" pitchFamily="34" charset="0"/>
                          <a:ea typeface="+mn-ea"/>
                          <a:cs typeface="Arial" panose="020B0604020202020204" pitchFamily="34" charset="0"/>
                        </a:rPr>
                        <a:t>не всем нравится</a:t>
                      </a:r>
                    </a:p>
                    <a:p>
                      <a:pPr marL="176213" indent="-176213" algn="l">
                        <a:buClr>
                          <a:schemeClr val="accent3">
                            <a:lumMod val="50000"/>
                          </a:schemeClr>
                        </a:buClr>
                        <a:buFont typeface="Wingdings" panose="05000000000000000000" pitchFamily="2" charset="2"/>
                        <a:buChar char="§"/>
                      </a:pPr>
                      <a:r>
                        <a:rPr lang="ru-RU" sz="1800" kern="1200" dirty="0">
                          <a:solidFill>
                            <a:schemeClr val="dk1"/>
                          </a:solidFill>
                          <a:latin typeface="Arial" panose="020B0604020202020204" pitchFamily="34" charset="0"/>
                          <a:ea typeface="+mn-ea"/>
                          <a:cs typeface="Arial" panose="020B0604020202020204" pitchFamily="34" charset="0"/>
                        </a:rPr>
                        <a:t>необходимость правильного использования</a:t>
                      </a:r>
                      <a:endParaRPr lang="ru-RU" sz="1800" dirty="0">
                        <a:latin typeface="Arial" panose="020B0604020202020204" pitchFamily="34" charset="0"/>
                        <a:cs typeface="Arial" panose="020B0604020202020204" pitchFamily="34" charset="0"/>
                      </a:endParaRPr>
                    </a:p>
                  </a:txBody>
                  <a:tcPr>
                    <a:lnL w="12700" cap="flat" cmpd="sng" algn="ctr">
                      <a:solidFill>
                        <a:schemeClr val="accent3">
                          <a:lumMod val="50000"/>
                        </a:schemeClr>
                      </a:solidFill>
                      <a:prstDash val="solid"/>
                      <a:round/>
                      <a:headEnd type="none" w="med" len="med"/>
                      <a:tailEnd type="none" w="med" len="med"/>
                    </a:lnL>
                    <a:lnR w="12700" cap="flat" cmpd="sng" algn="ctr">
                      <a:solidFill>
                        <a:schemeClr val="accent3">
                          <a:lumMod val="50000"/>
                        </a:schemeClr>
                      </a:solidFill>
                      <a:prstDash val="solid"/>
                      <a:round/>
                      <a:headEnd type="none" w="med" len="med"/>
                      <a:tailEnd type="none" w="med" len="med"/>
                    </a:lnR>
                    <a:lnT w="12700" cap="flat" cmpd="sng" algn="ctr">
                      <a:solidFill>
                        <a:schemeClr val="accent3">
                          <a:lumMod val="50000"/>
                        </a:schemeClr>
                      </a:solidFill>
                      <a:prstDash val="solid"/>
                      <a:round/>
                      <a:headEnd type="none" w="med" len="med"/>
                      <a:tailEnd type="none" w="med" len="med"/>
                    </a:lnT>
                    <a:lnB w="12700" cap="flat" cmpd="sng" algn="ctr">
                      <a:solidFill>
                        <a:schemeClr val="accent3">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76213" indent="-176213" algn="l">
                        <a:buClr>
                          <a:schemeClr val="accent3">
                            <a:lumMod val="50000"/>
                          </a:schemeClr>
                        </a:buClr>
                        <a:buFont typeface="Wingdings" panose="05000000000000000000" pitchFamily="2" charset="2"/>
                        <a:buChar char="§"/>
                      </a:pPr>
                      <a:r>
                        <a:rPr lang="ru-RU" sz="1800" kern="1200" dirty="0">
                          <a:solidFill>
                            <a:schemeClr val="dk1"/>
                          </a:solidFill>
                          <a:latin typeface="Arial" panose="020B0604020202020204" pitchFamily="34" charset="0"/>
                          <a:ea typeface="+mn-ea"/>
                          <a:cs typeface="Arial" panose="020B0604020202020204" pitchFamily="34" charset="0"/>
                        </a:rPr>
                        <a:t>низкая эффективность</a:t>
                      </a:r>
                    </a:p>
                    <a:p>
                      <a:pPr marL="176213" indent="-176213" algn="l">
                        <a:buClr>
                          <a:schemeClr val="accent3">
                            <a:lumMod val="50000"/>
                          </a:schemeClr>
                        </a:buClr>
                        <a:buFont typeface="Wingdings" panose="05000000000000000000" pitchFamily="2" charset="2"/>
                        <a:buChar char="§"/>
                      </a:pPr>
                      <a:r>
                        <a:rPr lang="ru-RU" sz="1800" kern="1200" dirty="0">
                          <a:solidFill>
                            <a:schemeClr val="dk1"/>
                          </a:solidFill>
                          <a:latin typeface="Arial" panose="020B0604020202020204" pitchFamily="34" charset="0"/>
                          <a:ea typeface="+mn-ea"/>
                          <a:cs typeface="Arial" panose="020B0604020202020204" pitchFamily="34" charset="0"/>
                        </a:rPr>
                        <a:t>неудобство</a:t>
                      </a:r>
                      <a:r>
                        <a:rPr lang="ru-RU" sz="1800" kern="1200" baseline="0" dirty="0">
                          <a:solidFill>
                            <a:schemeClr val="dk1"/>
                          </a:solidFill>
                          <a:latin typeface="Arial" panose="020B0604020202020204" pitchFamily="34" charset="0"/>
                          <a:ea typeface="+mn-ea"/>
                          <a:cs typeface="Arial" panose="020B0604020202020204" pitchFamily="34" charset="0"/>
                        </a:rPr>
                        <a:t> </a:t>
                      </a:r>
                      <a:r>
                        <a:rPr lang="ru-RU" sz="1800" kern="1200" dirty="0">
                          <a:solidFill>
                            <a:schemeClr val="dk1"/>
                          </a:solidFill>
                          <a:latin typeface="Arial" panose="020B0604020202020204" pitchFamily="34" charset="0"/>
                          <a:ea typeface="+mn-ea"/>
                          <a:cs typeface="Arial" panose="020B0604020202020204" pitchFamily="34" charset="0"/>
                        </a:rPr>
                        <a:t>в</a:t>
                      </a:r>
                      <a:r>
                        <a:rPr lang="ru-RU" sz="1800" kern="1200" baseline="0" dirty="0">
                          <a:solidFill>
                            <a:schemeClr val="dk1"/>
                          </a:solidFill>
                          <a:latin typeface="Arial" panose="020B0604020202020204" pitchFamily="34" charset="0"/>
                          <a:ea typeface="+mn-ea"/>
                          <a:cs typeface="Arial" panose="020B0604020202020204" pitchFamily="34" charset="0"/>
                        </a:rPr>
                        <a:t> </a:t>
                      </a:r>
                      <a:r>
                        <a:rPr lang="ru-RU" sz="1800" kern="1200" dirty="0">
                          <a:solidFill>
                            <a:schemeClr val="dk1"/>
                          </a:solidFill>
                          <a:latin typeface="Arial" panose="020B0604020202020204" pitchFamily="34" charset="0"/>
                          <a:ea typeface="+mn-ea"/>
                          <a:cs typeface="Arial" panose="020B0604020202020204" pitchFamily="34" charset="0"/>
                        </a:rPr>
                        <a:t>использовании</a:t>
                      </a:r>
                      <a:endParaRPr lang="ru-RU" sz="1800" dirty="0">
                        <a:latin typeface="Arial" panose="020B0604020202020204" pitchFamily="34" charset="0"/>
                        <a:cs typeface="Arial" panose="020B0604020202020204" pitchFamily="34" charset="0"/>
                      </a:endParaRPr>
                    </a:p>
                  </a:txBody>
                  <a:tcPr>
                    <a:lnL w="12700" cap="flat" cmpd="sng" algn="ctr">
                      <a:solidFill>
                        <a:schemeClr val="accent3">
                          <a:lumMod val="50000"/>
                        </a:schemeClr>
                      </a:solidFill>
                      <a:prstDash val="solid"/>
                      <a:round/>
                      <a:headEnd type="none" w="med" len="med"/>
                      <a:tailEnd type="none" w="med" len="med"/>
                    </a:lnL>
                    <a:lnR w="12700" cap="flat" cmpd="sng" algn="ctr">
                      <a:solidFill>
                        <a:schemeClr val="accent3">
                          <a:lumMod val="50000"/>
                        </a:schemeClr>
                      </a:solidFill>
                      <a:prstDash val="solid"/>
                      <a:round/>
                      <a:headEnd type="none" w="med" len="med"/>
                      <a:tailEnd type="none" w="med" len="med"/>
                    </a:lnR>
                    <a:lnT w="12700" cap="flat" cmpd="sng" algn="ctr">
                      <a:solidFill>
                        <a:schemeClr val="accent3">
                          <a:lumMod val="50000"/>
                        </a:schemeClr>
                      </a:solidFill>
                      <a:prstDash val="solid"/>
                      <a:round/>
                      <a:headEnd type="none" w="med" len="med"/>
                      <a:tailEnd type="none" w="med" len="med"/>
                    </a:lnT>
                    <a:lnB w="12700" cap="flat" cmpd="sng" algn="ctr">
                      <a:solidFill>
                        <a:schemeClr val="accent3">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76213" indent="-176213" algn="l">
                        <a:buClr>
                          <a:schemeClr val="accent3">
                            <a:lumMod val="50000"/>
                          </a:schemeClr>
                        </a:buClr>
                        <a:buFont typeface="Wingdings" panose="05000000000000000000" pitchFamily="2" charset="2"/>
                        <a:buChar char="§"/>
                      </a:pPr>
                      <a:r>
                        <a:rPr lang="ru-RU" sz="1800" kern="1200" dirty="0">
                          <a:solidFill>
                            <a:schemeClr val="dk1"/>
                          </a:solidFill>
                          <a:latin typeface="Arial" panose="020B0604020202020204" pitchFamily="34" charset="0"/>
                          <a:ea typeface="+mn-ea"/>
                          <a:cs typeface="Arial" panose="020B0604020202020204" pitchFamily="34" charset="0"/>
                        </a:rPr>
                        <a:t>высокая цена </a:t>
                      </a:r>
                    </a:p>
                    <a:p>
                      <a:pPr marL="176213" indent="-176213" algn="l">
                        <a:buClr>
                          <a:schemeClr val="accent3">
                            <a:lumMod val="50000"/>
                          </a:schemeClr>
                        </a:buClr>
                        <a:buFont typeface="Wingdings" panose="05000000000000000000" pitchFamily="2" charset="2"/>
                        <a:buChar char="§"/>
                      </a:pPr>
                      <a:r>
                        <a:rPr lang="ru-RU" sz="1800" kern="1200" dirty="0">
                          <a:solidFill>
                            <a:schemeClr val="dk1"/>
                          </a:solidFill>
                          <a:latin typeface="Arial" panose="020B0604020202020204" pitchFamily="34" charset="0"/>
                          <a:ea typeface="+mn-ea"/>
                          <a:cs typeface="Arial" panose="020B0604020202020204" pitchFamily="34" charset="0"/>
                        </a:rPr>
                        <a:t>необходимость консультации с врачом</a:t>
                      </a:r>
                    </a:p>
                    <a:p>
                      <a:pPr marL="176213" indent="-176213" algn="l">
                        <a:buClr>
                          <a:schemeClr val="accent3">
                            <a:lumMod val="50000"/>
                          </a:schemeClr>
                        </a:buClr>
                        <a:buFont typeface="Wingdings" panose="05000000000000000000" pitchFamily="2" charset="2"/>
                        <a:buChar char="§"/>
                      </a:pPr>
                      <a:r>
                        <a:rPr lang="ru-RU" sz="1800" kern="1200" dirty="0">
                          <a:solidFill>
                            <a:schemeClr val="dk1"/>
                          </a:solidFill>
                          <a:latin typeface="Arial" panose="020B0604020202020204" pitchFamily="34" charset="0"/>
                          <a:ea typeface="+mn-ea"/>
                          <a:cs typeface="Arial" panose="020B0604020202020204" pitchFamily="34" charset="0"/>
                        </a:rPr>
                        <a:t>множество противопоказаний</a:t>
                      </a:r>
                    </a:p>
                    <a:p>
                      <a:pPr marL="176213" indent="-176213" algn="l">
                        <a:buClr>
                          <a:schemeClr val="accent3">
                            <a:lumMod val="50000"/>
                          </a:schemeClr>
                        </a:buClr>
                        <a:buFont typeface="Wingdings" panose="05000000000000000000" pitchFamily="2" charset="2"/>
                        <a:buChar char="§"/>
                      </a:pPr>
                      <a:r>
                        <a:rPr lang="ru-RU" sz="1800" kern="1200" dirty="0">
                          <a:solidFill>
                            <a:schemeClr val="dk1"/>
                          </a:solidFill>
                          <a:latin typeface="Arial" panose="020B0604020202020204" pitchFamily="34" charset="0"/>
                          <a:ea typeface="+mn-ea"/>
                          <a:cs typeface="Arial" panose="020B0604020202020204" pitchFamily="34" charset="0"/>
                        </a:rPr>
                        <a:t>нет защиты от ИППП</a:t>
                      </a:r>
                      <a:endParaRPr lang="ru-RU" sz="1800" dirty="0">
                        <a:latin typeface="Arial" panose="020B0604020202020204" pitchFamily="34" charset="0"/>
                        <a:cs typeface="Arial" panose="020B0604020202020204" pitchFamily="34" charset="0"/>
                      </a:endParaRPr>
                    </a:p>
                  </a:txBody>
                  <a:tcPr>
                    <a:lnL w="12700" cap="flat" cmpd="sng" algn="ctr">
                      <a:solidFill>
                        <a:schemeClr val="accent3">
                          <a:lumMod val="50000"/>
                        </a:schemeClr>
                      </a:solidFill>
                      <a:prstDash val="solid"/>
                      <a:round/>
                      <a:headEnd type="none" w="med" len="med"/>
                      <a:tailEnd type="none" w="med" len="med"/>
                    </a:lnL>
                    <a:lnR w="12700" cap="flat" cmpd="sng" algn="ctr">
                      <a:solidFill>
                        <a:schemeClr val="accent3">
                          <a:lumMod val="50000"/>
                        </a:schemeClr>
                      </a:solidFill>
                      <a:prstDash val="solid"/>
                      <a:round/>
                      <a:headEnd type="none" w="med" len="med"/>
                      <a:tailEnd type="none" w="med" len="med"/>
                    </a:lnR>
                    <a:lnT w="12700" cap="flat" cmpd="sng" algn="ctr">
                      <a:solidFill>
                        <a:schemeClr val="accent3">
                          <a:lumMod val="50000"/>
                        </a:schemeClr>
                      </a:solidFill>
                      <a:prstDash val="solid"/>
                      <a:round/>
                      <a:headEnd type="none" w="med" len="med"/>
                      <a:tailEnd type="none" w="med" len="med"/>
                    </a:lnT>
                    <a:lnB w="12700" cap="flat" cmpd="sng" algn="ctr">
                      <a:solidFill>
                        <a:schemeClr val="accent3">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7434375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азвание 3"/>
          <p:cNvSpPr>
            <a:spLocks noGrp="1"/>
          </p:cNvSpPr>
          <p:nvPr>
            <p:ph type="title"/>
          </p:nvPr>
        </p:nvSpPr>
        <p:spPr>
          <a:xfrm>
            <a:off x="358775" y="365126"/>
            <a:ext cx="8426450" cy="1325563"/>
          </a:xfrm>
        </p:spPr>
        <p:txBody>
          <a:bodyPr>
            <a:normAutofit/>
          </a:bodyPr>
          <a:lstStyle/>
          <a:p>
            <a:r>
              <a:rPr lang="ru-RU" dirty="0"/>
              <a:t>Спасибо за внимание!</a:t>
            </a:r>
          </a:p>
        </p:txBody>
      </p:sp>
      <p:sp>
        <p:nvSpPr>
          <p:cNvPr id="6" name="Содержимое 2">
            <a:extLst>
              <a:ext uri="{FF2B5EF4-FFF2-40B4-BE49-F238E27FC236}">
                <a16:creationId xmlns:a16="http://schemas.microsoft.com/office/drawing/2014/main" id="{315C64C3-39C1-4DB1-8975-7CF75D323589}"/>
              </a:ext>
            </a:extLst>
          </p:cNvPr>
          <p:cNvSpPr txBox="1">
            <a:spLocks/>
          </p:cNvSpPr>
          <p:nvPr/>
        </p:nvSpPr>
        <p:spPr>
          <a:xfrm>
            <a:off x="358775" y="5096180"/>
            <a:ext cx="8426450" cy="1393520"/>
          </a:xfrm>
          <a:prstGeom prst="rect">
            <a:avLst/>
          </a:prstGeom>
        </p:spPr>
        <p:txBody>
          <a:bodyPr lIns="182880" tIns="91440"/>
          <a:lstStyle/>
          <a:p>
            <a:pPr algn="ctr">
              <a:buClr>
                <a:schemeClr val="accent1"/>
              </a:buClr>
              <a:buSzPct val="80000"/>
              <a:defRPr/>
            </a:pPr>
            <a:r>
              <a:rPr lang="ru-RU" b="1" dirty="0">
                <a:latin typeface="Arial" panose="020B0604020202020204" pitchFamily="34" charset="0"/>
                <a:cs typeface="Arial" panose="020B0604020202020204" pitchFamily="34" charset="0"/>
              </a:rPr>
              <a:t>ОГБУЗ «Центр общественного здоровья</a:t>
            </a:r>
            <a:endParaRPr lang="en-US" b="1" dirty="0">
              <a:latin typeface="Arial" panose="020B0604020202020204" pitchFamily="34" charset="0"/>
              <a:cs typeface="Arial" panose="020B0604020202020204" pitchFamily="34" charset="0"/>
            </a:endParaRPr>
          </a:p>
          <a:p>
            <a:pPr algn="ctr">
              <a:spcAft>
                <a:spcPts val="500"/>
              </a:spcAft>
              <a:buClr>
                <a:schemeClr val="accent1"/>
              </a:buClr>
              <a:buSzPct val="80000"/>
              <a:defRPr/>
            </a:pPr>
            <a:r>
              <a:rPr lang="ru-RU" b="1" dirty="0">
                <a:latin typeface="Arial" panose="020B0604020202020204" pitchFamily="34" charset="0"/>
                <a:cs typeface="Arial" panose="020B0604020202020204" pitchFamily="34" charset="0"/>
              </a:rPr>
              <a:t>и медицинской профилактики»</a:t>
            </a:r>
          </a:p>
          <a:p>
            <a:pPr algn="ctr" eaLnBrk="1" fontAlgn="auto" hangingPunct="1">
              <a:spcAft>
                <a:spcPts val="500"/>
              </a:spcAft>
              <a:buClr>
                <a:schemeClr val="accent1"/>
              </a:buClr>
              <a:buSzPct val="80000"/>
              <a:buFont typeface="Wingdings 2"/>
              <a:buNone/>
              <a:defRPr/>
            </a:pPr>
            <a:r>
              <a:rPr lang="ru-RU" dirty="0">
                <a:latin typeface="Arial" panose="020B0604020202020204" pitchFamily="34" charset="0"/>
                <a:cs typeface="Arial" panose="020B0604020202020204" pitchFamily="34" charset="0"/>
              </a:rPr>
              <a:t>г. Томск, ул. Бакунина, 26, телефон: (3822) 65-02-16 </a:t>
            </a:r>
          </a:p>
          <a:p>
            <a:pPr algn="ctr" eaLnBrk="1" fontAlgn="auto" hangingPunct="1">
              <a:spcAft>
                <a:spcPts val="500"/>
              </a:spcAft>
              <a:buClr>
                <a:schemeClr val="accent1"/>
              </a:buClr>
              <a:buSzPct val="80000"/>
              <a:buFont typeface="Wingdings 2"/>
              <a:buNone/>
              <a:defRPr/>
            </a:pPr>
            <a:r>
              <a:rPr lang="en-US" dirty="0">
                <a:latin typeface="Arial" panose="020B0604020202020204" pitchFamily="34" charset="0"/>
                <a:cs typeface="Arial" panose="020B0604020202020204" pitchFamily="34" charset="0"/>
              </a:rPr>
              <a:t>e</a:t>
            </a:r>
            <a:r>
              <a:rPr lang="ru-RU" dirty="0">
                <a:latin typeface="Arial" panose="020B0604020202020204" pitchFamily="34" charset="0"/>
                <a:cs typeface="Arial" panose="020B0604020202020204" pitchFamily="34" charset="0"/>
              </a:rPr>
              <a:t>-mail: </a:t>
            </a:r>
            <a:r>
              <a:rPr lang="en-US" dirty="0">
                <a:solidFill>
                  <a:schemeClr val="accent2">
                    <a:lumMod val="50000"/>
                  </a:schemeClr>
                </a:solidFill>
                <a:latin typeface="Arial" panose="020B0604020202020204" pitchFamily="34" charset="0"/>
                <a:cs typeface="Arial" panose="020B0604020202020204" pitchFamily="34" charset="0"/>
              </a:rPr>
              <a:t>profilaktika@tomsk.gov70.ru</a:t>
            </a:r>
            <a:r>
              <a:rPr lang="ru-RU" dirty="0">
                <a:latin typeface="Arial" panose="020B0604020202020204" pitchFamily="34" charset="0"/>
                <a:cs typeface="Arial" panose="020B0604020202020204" pitchFamily="34" charset="0"/>
              </a:rPr>
              <a:t>,</a:t>
            </a:r>
            <a:r>
              <a:rPr lang="ru-RU" dirty="0">
                <a:solidFill>
                  <a:srgbClr val="0070C0"/>
                </a:solidFill>
                <a:latin typeface="Arial" panose="020B0604020202020204" pitchFamily="34" charset="0"/>
                <a:cs typeface="Arial" panose="020B0604020202020204" pitchFamily="34" charset="0"/>
              </a:rPr>
              <a:t> </a:t>
            </a:r>
            <a:r>
              <a:rPr lang="ru-RU" dirty="0">
                <a:latin typeface="Arial" panose="020B0604020202020204" pitchFamily="34" charset="0"/>
                <a:cs typeface="Arial" panose="020B0604020202020204" pitchFamily="34" charset="0"/>
              </a:rPr>
              <a:t>сайт: </a:t>
            </a:r>
            <a:r>
              <a:rPr lang="en-US" u="sng" dirty="0">
                <a:solidFill>
                  <a:schemeClr val="accent2">
                    <a:lumMod val="50000"/>
                  </a:schemeClr>
                </a:solidFill>
                <a:latin typeface="Arial" panose="020B0604020202020204" pitchFamily="34" charset="0"/>
                <a:cs typeface="Arial" panose="020B0604020202020204" pitchFamily="34" charset="0"/>
              </a:rPr>
              <a:t>profilaktika.tomsk.ru</a:t>
            </a:r>
            <a:endParaRPr lang="ru-RU" dirty="0">
              <a:solidFill>
                <a:schemeClr val="accent2">
                  <a:lumMod val="50000"/>
                </a:schemeClr>
              </a:solidFill>
              <a:latin typeface="Arial" panose="020B0604020202020204" pitchFamily="34" charset="0"/>
              <a:cs typeface="Arial" panose="020B0604020202020204" pitchFamily="34" charset="0"/>
            </a:endParaRPr>
          </a:p>
        </p:txBody>
      </p:sp>
      <p:pic>
        <p:nvPicPr>
          <p:cNvPr id="7" name="Picture 2" descr="S:\Крикунова ЕВ\Public\Bakunina_26.JPG">
            <a:extLst>
              <a:ext uri="{FF2B5EF4-FFF2-40B4-BE49-F238E27FC236}">
                <a16:creationId xmlns:a16="http://schemas.microsoft.com/office/drawing/2014/main" id="{CDFEA3C1-A14E-4EA2-812D-DC428701BB1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83160" y="1527683"/>
            <a:ext cx="4777679" cy="3365610"/>
          </a:xfrm>
          <a:prstGeom prst="rect">
            <a:avLst/>
          </a:prstGeom>
          <a:ln w="31750" cap="sq">
            <a:solidFill>
              <a:schemeClr val="accent3">
                <a:lumMod val="50000"/>
              </a:schemeClr>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4874081"/>
      </p:ext>
    </p:extLst>
  </p:cSld>
  <p:clrMapOvr>
    <a:masterClrMapping/>
  </p:clrMapOvr>
</p:sld>
</file>

<file path=ppt/theme/theme1.xml><?xml version="1.0" encoding="utf-8"?>
<a:theme xmlns:a="http://schemas.openxmlformats.org/drawingml/2006/main" name="Тема Office">
  <a:themeElements>
    <a:clrScheme name="Другая 19">
      <a:dk1>
        <a:sysClr val="windowText" lastClr="000000"/>
      </a:dk1>
      <a:lt1>
        <a:sysClr val="window" lastClr="FFFFFF"/>
      </a:lt1>
      <a:dk2>
        <a:srgbClr val="1F497D"/>
      </a:dk2>
      <a:lt2>
        <a:srgbClr val="EEECE1"/>
      </a:lt2>
      <a:accent1>
        <a:srgbClr val="F8B2A3"/>
      </a:accent1>
      <a:accent2>
        <a:srgbClr val="A4B4EA"/>
      </a:accent2>
      <a:accent3>
        <a:srgbClr val="98DFBB"/>
      </a:accent3>
      <a:accent4>
        <a:srgbClr val="9AD3E9"/>
      </a:accent4>
      <a:accent5>
        <a:srgbClr val="576868"/>
      </a:accent5>
      <a:accent6>
        <a:srgbClr val="CBCBCB"/>
      </a:accent6>
      <a:hlink>
        <a:srgbClr val="3F3F3F"/>
      </a:hlink>
      <a:folHlink>
        <a:srgbClr val="3F3F3F"/>
      </a:folHlink>
    </a:clrScheme>
    <a:fontScheme name="Тема 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Тема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bstract-Leaves_New.pptx" id="{137F4CBB-B789-44D9-B466-0900C4A5ACD3}" vid="{837FB72E-B490-401E-9ACA-D6562FED6AB3}"/>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Abstract-Leaves_New</Template>
  <TotalTime>419</TotalTime>
  <Words>2862</Words>
  <Application>Microsoft Office PowerPoint</Application>
  <PresentationFormat>Экран (4:3)</PresentationFormat>
  <Paragraphs>230</Paragraphs>
  <Slides>28</Slides>
  <Notes>26</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28</vt:i4>
      </vt:variant>
    </vt:vector>
  </HeadingPairs>
  <TitlesOfParts>
    <vt:vector size="33" baseType="lpstr">
      <vt:lpstr>Arial</vt:lpstr>
      <vt:lpstr>Calibri</vt:lpstr>
      <vt:lpstr>Wingdings</vt:lpstr>
      <vt:lpstr>Wingdings 2</vt:lpstr>
      <vt:lpstr>Тема Office</vt:lpstr>
      <vt:lpstr>Контрацепция</vt:lpstr>
      <vt:lpstr>Что такое контрацепция</vt:lpstr>
      <vt:lpstr>Оценка эффективности контрацепции</vt:lpstr>
      <vt:lpstr>Основные виды контрацепции</vt:lpstr>
      <vt:lpstr>Естественная контрацепция</vt:lpstr>
      <vt:lpstr>Календарный метод</vt:lpstr>
      <vt:lpstr>Температурный метод</vt:lpstr>
      <vt:lpstr>Цервикальный метод</vt:lpstr>
      <vt:lpstr>Прерванный половой акт НЕ является методом контрацепции! </vt:lpstr>
      <vt:lpstr>Барьерная контрацепция</vt:lpstr>
      <vt:lpstr>Правила использования презервативов</vt:lpstr>
      <vt:lpstr>Барьерные методы контрацепции для женщин (женский презерватив)</vt:lpstr>
      <vt:lpstr>Барьерные методы контрацепции для женщин (диафрагма)</vt:lpstr>
      <vt:lpstr>Барьерные методы контрацепции для женщин (колпачок)</vt:lpstr>
      <vt:lpstr>Гормональная контрацепция</vt:lpstr>
      <vt:lpstr>Правила приема КОК</vt:lpstr>
      <vt:lpstr>Правила при пропуске приема</vt:lpstr>
      <vt:lpstr>Гормональная контрацепция</vt:lpstr>
      <vt:lpstr>Другие лекарственные формы гормональных препаратов</vt:lpstr>
      <vt:lpstr>Другие лекарственные формы гормональных препаратов</vt:lpstr>
      <vt:lpstr>Другие лекарственные формы гормональных препаратов</vt:lpstr>
      <vt:lpstr>Экстренная контрацепция</vt:lpstr>
      <vt:lpstr>Химические методы контрацепции</vt:lpstr>
      <vt:lpstr>Хирургический метод контрацепции</vt:lpstr>
      <vt:lpstr>Мифы о контрацепции</vt:lpstr>
      <vt:lpstr>Мифы о контрацепции</vt:lpstr>
      <vt:lpstr>Презентация PowerPoint</vt:lpstr>
      <vt:lpstr>Спасибо за внимание!</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Контрацепция</dc:title>
  <dc:creator>Диана Хасаева</dc:creator>
  <cp:lastModifiedBy>Диана Хасаева</cp:lastModifiedBy>
  <cp:revision>107</cp:revision>
  <dcterms:created xsi:type="dcterms:W3CDTF">2021-08-09T06:57:17Z</dcterms:created>
  <dcterms:modified xsi:type="dcterms:W3CDTF">2021-08-25T04:19:26Z</dcterms:modified>
</cp:coreProperties>
</file>