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1633" userDrawn="1">
          <p15:clr>
            <a:srgbClr val="A4A3A4"/>
          </p15:clr>
        </p15:guide>
        <p15:guide id="4" pos="412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B2A3"/>
    <a:srgbClr val="ABD2E1"/>
    <a:srgbClr val="99DAB9"/>
    <a:srgbClr val="C0C8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512" y="102"/>
      </p:cViewPr>
      <p:guideLst>
        <p:guide orient="horz" pos="2160"/>
        <p:guide pos="2880"/>
        <p:guide pos="1633"/>
        <p:guide pos="412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92D4FF-336E-4934-B44C-D44824D52CCA}" type="datetimeFigureOut">
              <a:rPr lang="ru-RU" smtClean="0"/>
              <a:t>18.08.2021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74D663-6D57-4319-AA99-1095A3B9B0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23103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8%D0%BD%D1%81%D0%B5%D0%BA%D1%82%D0%B8%D1%86%D0%B8%D0%B4%D1%8B" TargetMode="External"/><Relationship Id="rId7" Type="http://schemas.openxmlformats.org/officeDocument/2006/relationships/hyperlink" Target="https://ru.wikipedia.org/wiki/%D0%90%D1%80%D0%B0%D1%85%D0%B8%D1%81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ru.wikipedia.org/wiki/%D0%A1%D0%BE%D1%8F" TargetMode="External"/><Relationship Id="rId5" Type="http://schemas.openxmlformats.org/officeDocument/2006/relationships/hyperlink" Target="https://ru.wikipedia.org/wiki/%D0%A5%D0%BB%D0%BE%D0%BF%D0%BE%D0%BA" TargetMode="External"/><Relationship Id="rId4" Type="http://schemas.openxmlformats.org/officeDocument/2006/relationships/hyperlink" Target="https://ru.wikipedia.org/wiki/%D0%9A%D0%BE%D0%BC%D0%B0%D1%80" TargetMode="Externa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Психоактивные</a:t>
            </a:r>
            <a:r>
              <a:rPr lang="ru-RU" sz="1200" b="1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вещества (ПАВ) </a:t>
            </a:r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– это вещества изменяющие психику, настроение и поведение человека, их употребление приводит к формированию зависимости от этих веществ. Как Вы думаете, что относится к </a:t>
            </a:r>
            <a:r>
              <a:rPr lang="ru-RU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психоактивным</a:t>
            </a:r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веществам?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DFB3-4CFA-4A8C-BB72-A583AD3D8EB7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 </a:t>
            </a:r>
            <a:r>
              <a:rPr lang="ru-RU" sz="1200" b="1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ПАВ </a:t>
            </a:r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относятся такие вещества как:, алкоголь, наркотики, некоторые лекарства,  </a:t>
            </a:r>
            <a:r>
              <a:rPr lang="ru-RU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никотини</a:t>
            </a:r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i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(при этом не стоит забывать, что </a:t>
            </a:r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электронные сигареты и нюхательный табак</a:t>
            </a:r>
            <a:r>
              <a:rPr lang="ru-RU" sz="1200" i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также относятся к </a:t>
            </a:r>
            <a:r>
              <a:rPr lang="ru-RU" sz="1200" i="0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никотинсодержащим</a:t>
            </a:r>
            <a:r>
              <a:rPr lang="ru-RU" sz="1200" i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ПАВ).</a:t>
            </a:r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Все эти вещества оказывают характерное для </a:t>
            </a:r>
            <a:r>
              <a:rPr lang="ru-RU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психоактивных</a:t>
            </a:r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веществ действие на центральную нервную систему – ухудшают здоровье, формируют зависимостью.</a:t>
            </a:r>
          </a:p>
          <a:p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Многие прекрасно знают о том, употреблению любого </a:t>
            </a:r>
            <a:r>
              <a:rPr lang="ru-RU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психоактивного</a:t>
            </a:r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вещества – это плохо. Все знают, что алкоголь пагубно влияет на печень и головной мозг, а сигареты – на легкие, но задумывались ли Вы о том, что они вредят и репродуктивной системе?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DFB3-4CFA-4A8C-BB72-A583AD3D8EB7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 сожалению, </a:t>
            </a:r>
          </a:p>
          <a:p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употребление любого алкогольного напитка (даже пива, коктейля или вина) </a:t>
            </a:r>
          </a:p>
          <a:p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или курения как сигарет, так и </a:t>
            </a:r>
            <a:r>
              <a:rPr lang="ru-RU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вейпа</a:t>
            </a:r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</a:p>
          <a:p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не говоря уже даже о наркотиках</a:t>
            </a:r>
          </a:p>
          <a:p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как системно, так и разово по выходным или праздникам </a:t>
            </a:r>
          </a:p>
          <a:p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 ПРОХОДИТ БЕССЛЕДНО!</a:t>
            </a:r>
          </a:p>
          <a:p>
            <a:endParaRPr lang="ru-RU" sz="1200" i="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Предлагаю обсудить нам подробнее каждое из веществ.</a:t>
            </a:r>
          </a:p>
          <a:p>
            <a:endParaRPr lang="ru-RU" sz="1200" i="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DFB3-4CFA-4A8C-BB72-A583AD3D8EB7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Давайте сначала определимся, что мы будем иметь в виду под алкоголем? На самом деле к нему относится не только водка и другие крепкие напитки. Пиво, вино, коктейли, джин-тоник также содержат этанол, а значит, оказывают пагубное влияние на организм человека, как в целом, так и отдельно на определенные органы и системы.</a:t>
            </a:r>
          </a:p>
          <a:p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Конечно, стоит начать с того, что употребление </a:t>
            </a:r>
            <a:r>
              <a:rPr lang="ru-RU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этанолсодержащего</a:t>
            </a:r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напитка девушкой в принципе никогда ее не украшает – алкогольное опьянение, состояние похмелья, одутловатая кожа, запах перегара, развязное поведение очень сильно отталкивают любого человека.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DFB3-4CFA-4A8C-BB72-A583AD3D8EB7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Наверное, многие из Вас слышали термин женского алкоголизма. Как думаете, почему это понятие выделяют отдельно от просто алкоголизма? Дело в том, что он действительно опаснее, чем у мужчин, потому что женский организм намного более восприимчивый к алкоголю и зависимость наступает быстрее и незаметнее. А в виду того, что в основном женщины обладают более подвижной нервно-психической системой (</a:t>
            </a:r>
            <a:r>
              <a:rPr lang="ru-RU" sz="120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бОльший</a:t>
            </a:r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спектр эмоций, чувств и настроения по сравнению с мужчинами), риск развития психических отклонений на фоне алкоголизации также выше.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DFB3-4CFA-4A8C-BB72-A583AD3D8EB7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 теперь как же именно алкоголь влияет на репродуктивную систему?</a:t>
            </a:r>
          </a:p>
          <a:p>
            <a:pPr lvl="0"/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Нарушается весь тонко и сложно настроенный гормональный баланс, из-за чего:</a:t>
            </a:r>
          </a:p>
          <a:p>
            <a:pPr lvl="0"/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Нарушается менструальный цикл</a:t>
            </a:r>
          </a:p>
          <a:p>
            <a:pPr lvl="0"/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Менструации становятся болезненными</a:t>
            </a:r>
          </a:p>
          <a:p>
            <a:pPr lvl="0"/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Внешность часто приобретает мужские черты (грубеет голос, распределение жировой ткани «перемещается» с бедер на живот)</a:t>
            </a:r>
          </a:p>
          <a:p>
            <a:pPr lvl="0"/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На 10-15 лет раньше наступает климакс (период жизни женщины, когда женские половые гормоны снижены, из-за чего внешне наступает старость и сильно портится общее состояние здоровья)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DFB3-4CFA-4A8C-BB72-A583AD3D8EB7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Яйцеклетки</a:t>
            </a:r>
            <a:r>
              <a:rPr lang="ru-RU" sz="1200" i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(которые</a:t>
            </a:r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заложены в яичниках с самого рождения девочки), при употреблении алкоголя подвергаются токсическому влиянию, в результате чего:</a:t>
            </a:r>
          </a:p>
          <a:p>
            <a:pPr lvl="0"/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Ткань яичников замещается на жировую ткань</a:t>
            </a:r>
          </a:p>
          <a:p>
            <a:pPr lvl="0"/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Часть яйцеклеток гибнет и перестает созревать</a:t>
            </a:r>
          </a:p>
          <a:p>
            <a:pPr lvl="0"/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Нарушается менструальный цикл</a:t>
            </a:r>
          </a:p>
          <a:p>
            <a:pPr lvl="0"/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Наступает бесплодие</a:t>
            </a:r>
          </a:p>
          <a:p>
            <a:pPr lvl="0"/>
            <a:r>
              <a:rPr lang="ru-RU" sz="120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Оставшиеся яйцеклетки «ломаются» генетически, а значит, несут серьезные нарушения в здоровье будущего потомства (будущий ребенок с такими генетическими поломками либо не может родиться в принципе, и происходит выкидыш на ранних сроках либо рождается, но имеет серьезные заболевания, которые ухудшают его качество жизни)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DFB3-4CFA-4A8C-BB72-A583AD3D8EB7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Если беременность уже наступила, и женщина употребляет алкоголь, то он быстро попадает и в кровь малыша. И на него этанол оказывает даже более серьезное действие, чем на его маму, потому что:</a:t>
            </a:r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организм ребенка не в состоянии еще перерабатывать такие вещества</a:t>
            </a:r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алкоголь оказывает токсическое влияние на делящиеся клетки, а значит, нарушает процесс развития и роста организма</a:t>
            </a:r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этанол накапливается в амниотической жидкости (специальной жидкости, в которой находится ребенок в течение всей беременности) и в дальнейшем не может оттуда так просто элиминироваться (вывестись или исчезнуть)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DFB3-4CFA-4A8C-BB72-A583AD3D8EB7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Помимо токсического влияния непосредственно на плод, алкоголь действует и на организм самой мамы, который в процессе беременности совершает очень большую и трудную работу:</a:t>
            </a:r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возникает дефицит гормонов, которые необходимы для поддержания беременности</a:t>
            </a:r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возникает дефицит </a:t>
            </a:r>
            <a:r>
              <a:rPr lang="ru-RU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фолиевой</a:t>
            </a:r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кислоты, которая нужна для развития нервной системы плода</a:t>
            </a:r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алкоголь  сужает сосуды плаценты, которая питает плод, из-за чего развивающийся малыш не может получить кислород и питательные вещества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DFB3-4CFA-4A8C-BB72-A583AD3D8EB7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результате всех вышеописанных процессов:</a:t>
            </a:r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желанная беременность часто не наступает</a:t>
            </a:r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наступившая беременность часто заканчивается спонтанным выкидышем</a:t>
            </a:r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 рожденные даже в срок малыши нередко имеют серьезные отклонения в здоровье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DFB3-4CFA-4A8C-BB72-A583AD3D8EB7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Следующим крайне опасным  для репродуктивной системы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психоактивным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веществом является никотин.</a:t>
            </a:r>
          </a:p>
          <a:p>
            <a:r>
              <a:rPr lang="ru-RU" dirty="0">
                <a:effectLst/>
              </a:rPr>
              <a:t>Помимо никотина в сигаретах содержится большое количество и других веществ, о которых мало кто догадывается. Это метан, водород, (синильная кислота), ацетон,  </a:t>
            </a:r>
            <a:r>
              <a:rPr lang="ru-RU" dirty="0" err="1">
                <a:effectLst/>
              </a:rPr>
              <a:t>диметиламин</a:t>
            </a:r>
            <a:r>
              <a:rPr lang="ru-RU" dirty="0">
                <a:effectLst/>
              </a:rPr>
              <a:t>, ДДТ (</a:t>
            </a:r>
            <a:r>
              <a:rPr lang="ru-RU" dirty="0" err="1">
                <a:effectLst/>
              </a:rPr>
              <a:t>трихлорметилди</a:t>
            </a:r>
            <a:r>
              <a:rPr lang="ru-RU" dirty="0">
                <a:effectLst/>
              </a:rPr>
              <a:t>(п-</a:t>
            </a:r>
            <a:r>
              <a:rPr lang="ru-RU" dirty="0" err="1">
                <a:effectLst/>
              </a:rPr>
              <a:t>хлорфенил</a:t>
            </a:r>
            <a:r>
              <a:rPr lang="ru-RU" dirty="0">
                <a:effectLst/>
              </a:rPr>
              <a:t>)метан) — </a:t>
            </a:r>
            <a:r>
              <a:rPr lang="ru-RU" u="none" strike="noStrike" dirty="0">
                <a:effectLst/>
                <a:hlinkClick r:id="rId3" tooltip="Инсектициды"/>
              </a:rPr>
              <a:t>инсектицид</a:t>
            </a:r>
            <a:r>
              <a:rPr lang="ru-RU" dirty="0">
                <a:effectLst/>
              </a:rPr>
              <a:t>, применяемый против </a:t>
            </a:r>
            <a:r>
              <a:rPr lang="ru-RU" u="none" strike="noStrike" dirty="0">
                <a:effectLst/>
                <a:hlinkClick r:id="rId4" tooltip="Комар"/>
              </a:rPr>
              <a:t>комаров</a:t>
            </a:r>
            <a:r>
              <a:rPr lang="ru-RU" dirty="0">
                <a:effectLst/>
              </a:rPr>
              <a:t>, вредителей </a:t>
            </a:r>
            <a:r>
              <a:rPr lang="ru-RU" u="none" strike="noStrike" dirty="0">
                <a:effectLst/>
                <a:hlinkClick r:id="rId5" tooltip="Хлопок"/>
              </a:rPr>
              <a:t>хлóпка</a:t>
            </a:r>
            <a:r>
              <a:rPr lang="ru-RU" dirty="0">
                <a:effectLst/>
              </a:rPr>
              <a:t>, </a:t>
            </a:r>
            <a:r>
              <a:rPr lang="ru-RU" u="none" strike="noStrike" dirty="0">
                <a:effectLst/>
                <a:hlinkClick r:id="rId6" tooltip="Соя"/>
              </a:rPr>
              <a:t>соевых бобов</a:t>
            </a:r>
            <a:r>
              <a:rPr lang="ru-RU" dirty="0">
                <a:effectLst/>
              </a:rPr>
              <a:t>, </a:t>
            </a:r>
            <a:r>
              <a:rPr lang="ru-RU" u="none" strike="noStrike" dirty="0">
                <a:effectLst/>
                <a:hlinkClick r:id="rId7" tooltip="Арахис"/>
              </a:rPr>
              <a:t>арахиса</a:t>
            </a:r>
            <a:r>
              <a:rPr lang="ru-RU" dirty="0">
                <a:effectLst/>
              </a:rPr>
              <a:t>), смолы, угарный газ, </a:t>
            </a:r>
            <a:r>
              <a:rPr lang="ru-RU" dirty="0" err="1">
                <a:effectLst/>
              </a:rPr>
              <a:t>этиламин</a:t>
            </a:r>
            <a:r>
              <a:rPr lang="ru-RU" dirty="0">
                <a:effectLst/>
              </a:rPr>
              <a:t>, формальдегид, сероводород, гидрохинон, метиловый спирт, метиламин, (картинка с сигаретой и содержащимися в ней в-вами), соединения тяжелых металлов (кадмий, ртуть, свинец), аргон и цианистый водород, мышьяк и полоний-210, аммиак, бензол.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DFB3-4CFA-4A8C-BB72-A583AD3D8EB7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24747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Как курение влияет на репродуктивное здоровье?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Под влиянием компонентов табачного дыма в женском организме:</a:t>
            </a:r>
          </a:p>
          <a:p>
            <a:pPr lvl="0"/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Снижается количество и качество яйцеклеток </a:t>
            </a:r>
          </a:p>
          <a:p>
            <a:pPr lvl="0"/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Снижается вероятность оплодотворения из-за ухудшения проходимости маточных труб (ведь именно по ним яйцеклетка «идет» к сперматозоиду для оплодотворения)</a:t>
            </a:r>
          </a:p>
          <a:p>
            <a:pPr lvl="0"/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Нарушается гормональный баланс</a:t>
            </a:r>
          </a:p>
          <a:p>
            <a:pPr lvl="0"/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В результате снижается вероятность наступления беременности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DFB3-4CFA-4A8C-BB72-A583AD3D8EB7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98200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Если беременность уже наступила, но женщина продолжает курить, табачный дым, как и алкоголь, оказывает влияние, как на сам развивающийся плод, так и на течение беременности. 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Так как будущий ребенок в течение 9 месяцев активно растет, а в самое первое время происходит активная закладка органов и систем, курение приводит к серьезным нарушения развития плода:</a:t>
            </a:r>
          </a:p>
          <a:p>
            <a:pPr lvl="0"/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Повышается риск развития врожденных дефектов: пороков сердца, деформации костей, «заячьей губы», «волчьей пасти»</a:t>
            </a:r>
          </a:p>
          <a:p>
            <a:pPr lvl="0"/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Замедляется рост и развитие из-за хронического кислородного голодания, недостаточности кровоснабжения и питания плода 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Среди курящих беременных женщин сильно возрастает риск выкидыша и преждевременных родов.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DFB3-4CFA-4A8C-BB72-A583AD3D8EB7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20403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Кроме того у курящих женщин сочетание сигарет с противозачаточными КОК резко повышает риск сердечно-сосудистых заболеваний, которые могут стать причиной даже летального исхода, что к сожалению, нередко встречается среди молодых девушек.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DFB3-4CFA-4A8C-BB72-A583AD3D8EB7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2941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Многочисленные исследования показывают, что женщины, узнавая о беременности, довольно часто с обычных сигарет переходят на электронные сигареты или жевательный табак, полагая, что это будет безопасно для нее и будущего ребенка. Но это мнение ошибочно – уже достоверно доказано, что и эти более «легкие» варианты употребления табака оказывают губительное влияние на плод.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Довольно популярным сейчас является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вейпинг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Но мнение о том, что он совершенно безвреден  - ошибочное. Во-первых, их аэрозоли содержат не только никотин, но и другие химические соединения. Во-вторых, состав жидкостей для электронных сигарет пока что никак не регулируется, поэтому только остается догадываться, что же именно человек курит. В-третьих,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вейпинг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довольно часто не только не помогает бросить курить, а наоборот провоцирует на курение и обычных сигарет в виду развития никотиновой зависимости.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DFB3-4CFA-4A8C-BB72-A583AD3D8EB7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43922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Из-за того, что электронные сигареты появились относительно недавно, в научном медицинском сообществе еще нет данных об их влиянии на репродуктивный потенциал людей – для наблюдений нужно больше времени. 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 существует довольно много исследований, где изучается влияние курения электронных сигарет на способность к рождению потомства у мышей. 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Оказывается, обработка мышей паром из жидкости, как с никотином, так и без, отрицательно влияет на прикрепление эмбриона в полости матки, на течение беременности, а рожденные в итоге мышата имеют более низкий вес, врожденные дефекты развития, пороки сердца, повреждение печении, а также характеризуются нарушениями поведения и познавательной активности.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DFB3-4CFA-4A8C-BB72-A583AD3D8EB7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5669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Один из распространенных видов жевательного табака, -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снюс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также ошибочно считается безопасным баловством или альтернативой обычным сигаретам. Но он содержит в своем составе больше никотина и из-за особенностей применения (нахождения в течение длительного времени в полости рта) намного легче всасывается через слизистую, а значит, оказывает больше влияния на здоровье. Помимо заболеваний десен, кариеса, рака полости рта, гортани и глотки,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снюс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крайне негативно влияет и на репродуктивное здоровье. И здесь, к сожалению, есть научные данные уже не только на мышках, но и по человеческой популяции. Употребление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снюса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во время беременности провоцирует преждевременные роды, более низкую массу малышей при рождении, а также сердечно-сосудистые заболевания.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DFB3-4CFA-4A8C-BB72-A583AD3D8EB7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39243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Имеются научные данные и по вполне безобидному на первый взгляд кальяну. Регулярное курение кальяна оказывает пагубное влияние на половые гормоны, вызывая дисбаланс в уровне самых главнокомандующих половых гормонов – ФСГ, ЛГ, а также эстрогена, пролактина, тестостерона, что, конечно, не может не повлиять на функционирование женской репродуктивной системы. Ведь, как Вы помните, именно гормоны регулируют менструальный цикл.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DFB3-4CFA-4A8C-BB72-A583AD3D8EB7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Предлагаю нам всем вместе вспомнить самые распространенные мифы о ПАВ и обсудить, что из них правдиво, а что нет.</a:t>
            </a:r>
          </a:p>
          <a:p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Миф 1 – «Немного алкоголя во время беременности не может повредить». Нет, это неверно. Употребление алкоголя даже в небольших количествах представляет риск для развивающегося малыша в течение всего периода беременности, и  в особенности – в первые три месяца, потому что именно в самом начале формируются все органы и системы.</a:t>
            </a:r>
          </a:p>
          <a:p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Миф 2 – «Если я буду употреблять алкоголь только по праздникам, ничего страшного не произойдет». Даже однократный случай сильного алкогольного опьянения оказывает негативное воздействие на организм, как в целом (печень, желудок, головной мозг), так и на яйцеклетки.  И никто не может заранее знать, не она ли (поврежденная яйцеклетка) через несколько лет будет участвовать в оплодотворении.</a:t>
            </a:r>
          </a:p>
          <a:p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Миф 3 – «Слабоалкогольные напитки, например, пиво – не опасны». Слабоалкогольные напитки опасны тем, что потребляются в больших объемах, человеку сложно контролировать количество выпитого, а значит они быстрее приводят к формированию алкогольной зависимости».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DFB3-4CFA-4A8C-BB72-A583AD3D8EB7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Миф 4 – «Резко бросать курить – вредно, можно испытать большой стресс». Бросить курить действительно сложно, но это необходимо и полезно в любой момент, вне зависимости от возраста. Даже уже забеременевшей девушке также важно бросить курить и ребенку от этого будет только лучше.</a:t>
            </a:r>
          </a:p>
          <a:p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Миф 5 – «Курение опасно только для того, кто курит сам». К сожалению, пассивное курение также как и активное, негативно влияет на здоровье человека.</a:t>
            </a:r>
          </a:p>
          <a:p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Миф 6 – «Курение не может повлиять на плод во время беременности, ведь легкие женщины никак не связаны с ребенком». У мамы и ребенка – общий кровоток, и все вещества, которые всасываются в процессе курения, попадают с кровью к малышу.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DFB3-4CFA-4A8C-BB72-A583AD3D8EB7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E:\002-KIMS BUSINESS\007-02-Googleslidesppt\02-GSppt-Contents-Kim\20170215\03-abs\item03-png.png">
            <a:extLst>
              <a:ext uri="{FF2B5EF4-FFF2-40B4-BE49-F238E27FC236}">
                <a16:creationId xmlns:a16="http://schemas.microsoft.com/office/drawing/2014/main" id="{49A3D95C-35D8-4DA0-AF72-0F9979F5ACA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81586" cy="3131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E:\002-KIMS BUSINESS\007-02-Googleslidesppt\02-GSppt-Contents-Kim\20170215\03-abs\item02-png.png">
            <a:extLst>
              <a:ext uri="{FF2B5EF4-FFF2-40B4-BE49-F238E27FC236}">
                <a16:creationId xmlns:a16="http://schemas.microsoft.com/office/drawing/2014/main" id="{4E702A32-EC66-41FD-8FFF-6C9215C4CA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724" y="4286250"/>
            <a:ext cx="2383276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281726" y="3221763"/>
            <a:ext cx="6503499" cy="1775167"/>
          </a:xfrm>
        </p:spPr>
        <p:txBody>
          <a:bodyPr anchor="t">
            <a:normAutofit/>
          </a:bodyPr>
          <a:lstStyle>
            <a:lvl1pPr algn="l">
              <a:lnSpc>
                <a:spcPct val="100000"/>
              </a:lnSpc>
              <a:defRPr sz="4000" b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64636" y="5020640"/>
            <a:ext cx="6520589" cy="1226336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3273B-FBC8-4113-9042-EC87FB0C918B}" type="datetimeFigureOut">
              <a:rPr lang="ru-RU" smtClean="0"/>
              <a:t>18.08.2021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CE59F-25B8-4234-A0B5-9459763035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1821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775" y="2042445"/>
            <a:ext cx="8426450" cy="4134517"/>
          </a:xfrm>
        </p:spPr>
        <p:txBody>
          <a:bodyPr>
            <a:normAutofit/>
          </a:bodyPr>
          <a:lstStyle>
            <a:lvl1pPr marL="358775" indent="-358775"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§"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17550" indent="-358775"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§"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076325" indent="-358775"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§"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435100" indent="-358775"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§"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793875" indent="-358775"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§"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3273B-FBC8-4113-9042-EC87FB0C918B}" type="datetimeFigureOut">
              <a:rPr lang="ru-RU" smtClean="0"/>
              <a:t>18.08.2021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CE59F-25B8-4234-A0B5-945976303515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2" descr="E:\002-KIMS BUSINESS\007-02-Googleslidesppt\02-GSppt-Contents-Kim\20170215\03-abs\item03-png.png">
            <a:extLst>
              <a:ext uri="{FF2B5EF4-FFF2-40B4-BE49-F238E27FC236}">
                <a16:creationId xmlns:a16="http://schemas.microsoft.com/office/drawing/2014/main" id="{BE2493AC-36A3-4BBB-B9F0-39557615C14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52874" y="0"/>
            <a:ext cx="1791126" cy="1709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E:\002-KIMS BUSINESS\007-02-Googleslidesppt\02-GSppt-Contents-Kim\20170215\03-abs\item02-png.png">
            <a:extLst>
              <a:ext uri="{FF2B5EF4-FFF2-40B4-BE49-F238E27FC236}">
                <a16:creationId xmlns:a16="http://schemas.microsoft.com/office/drawing/2014/main" id="{99E0F569-4DE5-4E02-B6EF-4803B474C26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4717278"/>
            <a:ext cx="1983836" cy="2140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9223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3273B-FBC8-4113-9042-EC87FB0C918B}" type="datetimeFigureOut">
              <a:rPr lang="ru-RU" smtClean="0"/>
              <a:t>18.08.2021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CE59F-25B8-4234-A0B5-9459763035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7213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3273B-FBC8-4113-9042-EC87FB0C918B}" type="datetimeFigureOut">
              <a:rPr lang="ru-RU" smtClean="0"/>
              <a:t>18.08.2021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CE59F-25B8-4234-A0B5-9459763035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6301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3273B-FBC8-4113-9042-EC87FB0C918B}" type="datetimeFigureOut">
              <a:rPr lang="ru-RU" smtClean="0"/>
              <a:t>18.08.2021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CE59F-25B8-4234-A0B5-9459763035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1231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3273B-FBC8-4113-9042-EC87FB0C918B}" type="datetimeFigureOut">
              <a:rPr lang="ru-RU" smtClean="0"/>
              <a:t>18.08.2021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CE59F-25B8-4234-A0B5-9459763035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9307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3273B-FBC8-4113-9042-EC87FB0C918B}" type="datetimeFigureOut">
              <a:rPr lang="ru-RU" smtClean="0"/>
              <a:t>18.08.2021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CE59F-25B8-4234-A0B5-9459763035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36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3273B-FBC8-4113-9042-EC87FB0C918B}" type="datetimeFigureOut">
              <a:rPr lang="ru-RU" smtClean="0"/>
              <a:t>18.08.2021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CE59F-25B8-4234-A0B5-9459763035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0604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3273B-FBC8-4113-9042-EC87FB0C918B}" type="datetimeFigureOut">
              <a:rPr lang="ru-RU" smtClean="0"/>
              <a:t>18.08.2021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CE59F-25B8-4234-A0B5-9459763035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2622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3273B-FBC8-4113-9042-EC87FB0C918B}" type="datetimeFigureOut">
              <a:rPr lang="ru-RU" smtClean="0"/>
              <a:t>18.08.2021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CE59F-25B8-4234-A0B5-9459763035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2098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3273B-FBC8-4113-9042-EC87FB0C918B}" type="datetimeFigureOut">
              <a:rPr lang="ru-RU" smtClean="0"/>
              <a:t>18.08.2021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CE59F-25B8-4234-A0B5-9459763035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7338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8775" y="365126"/>
            <a:ext cx="842645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8775" y="2042445"/>
            <a:ext cx="8426450" cy="41345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3273B-FBC8-4113-9042-EC87FB0C918B}" type="datetimeFigureOut">
              <a:rPr lang="ru-RU" smtClean="0"/>
              <a:t>18.08.2021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ECE59F-25B8-4234-A0B5-9459763035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3131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accent1">
              <a:lumMod val="50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58775" indent="-358775" algn="just" defTabSz="914400" rtl="0" eaLnBrk="1" latinLnBrk="0" hangingPunct="1">
        <a:lnSpc>
          <a:spcPct val="100000"/>
        </a:lnSpc>
        <a:spcBef>
          <a:spcPts val="1000"/>
        </a:spcBef>
        <a:buClr>
          <a:schemeClr val="accent1">
            <a:lumMod val="50000"/>
          </a:schemeClr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17550" indent="-358775" algn="just" defTabSz="914400" rtl="0" eaLnBrk="1" latinLnBrk="0" hangingPunct="1">
        <a:lnSpc>
          <a:spcPct val="100000"/>
        </a:lnSpc>
        <a:spcBef>
          <a:spcPts val="500"/>
        </a:spcBef>
        <a:buClr>
          <a:schemeClr val="accent1">
            <a:lumMod val="50000"/>
          </a:schemeClr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076325" indent="-358775" algn="just" defTabSz="914400" rtl="0" eaLnBrk="1" latinLnBrk="0" hangingPunct="1">
        <a:lnSpc>
          <a:spcPct val="100000"/>
        </a:lnSpc>
        <a:spcBef>
          <a:spcPts val="500"/>
        </a:spcBef>
        <a:buClr>
          <a:schemeClr val="accent1">
            <a:lumMod val="50000"/>
          </a:schemeClr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435100" indent="-358775" algn="just" defTabSz="914400" rtl="0" eaLnBrk="1" latinLnBrk="0" hangingPunct="1">
        <a:lnSpc>
          <a:spcPct val="100000"/>
        </a:lnSpc>
        <a:spcBef>
          <a:spcPts val="500"/>
        </a:spcBef>
        <a:buClr>
          <a:schemeClr val="accent1">
            <a:lumMod val="50000"/>
          </a:schemeClr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793875" indent="-358775" algn="just" defTabSz="914400" rtl="0" eaLnBrk="1" latinLnBrk="0" hangingPunct="1">
        <a:lnSpc>
          <a:spcPct val="100000"/>
        </a:lnSpc>
        <a:spcBef>
          <a:spcPts val="500"/>
        </a:spcBef>
        <a:buClr>
          <a:schemeClr val="accent1">
            <a:lumMod val="50000"/>
          </a:schemeClr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26" userDrawn="1">
          <p15:clr>
            <a:srgbClr val="F26B43"/>
          </p15:clr>
        </p15:guide>
        <p15:guide id="2" pos="5534" userDrawn="1">
          <p15:clr>
            <a:srgbClr val="F26B43"/>
          </p15:clr>
        </p15:guide>
        <p15:guide id="3" orient="horz" pos="232" userDrawn="1">
          <p15:clr>
            <a:srgbClr val="F26B43"/>
          </p15:clr>
        </p15:guide>
        <p15:guide id="4" orient="horz" pos="408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26853D-C6C9-4C18-9003-8854DC703B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32320" y="2341881"/>
            <a:ext cx="6852905" cy="1775167"/>
          </a:xfrm>
        </p:spPr>
        <p:txBody>
          <a:bodyPr>
            <a:normAutofit fontScale="90000"/>
          </a:bodyPr>
          <a:lstStyle/>
          <a:p>
            <a:r>
              <a:rPr lang="ru-RU" dirty="0"/>
              <a:t>Влияние психоактивных веществ на репродуктивное здоровье</a:t>
            </a:r>
          </a:p>
        </p:txBody>
      </p:sp>
      <p:sp>
        <p:nvSpPr>
          <p:cNvPr id="7" name="Подзаголовок 2">
            <a:extLst>
              <a:ext uri="{FF2B5EF4-FFF2-40B4-BE49-F238E27FC236}">
                <a16:creationId xmlns:a16="http://schemas.microsoft.com/office/drawing/2014/main" id="{9B3747BF-95AF-4E07-BC6C-D73D8EEEC4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08175" y="4787660"/>
            <a:ext cx="6877050" cy="1459153"/>
          </a:xfrm>
        </p:spPr>
        <p:txBody>
          <a:bodyPr>
            <a:noAutofit/>
          </a:bodyPr>
          <a:lstStyle/>
          <a:p>
            <a:r>
              <a:rPr lang="ru-RU" b="1" dirty="0"/>
              <a:t>Автор: </a:t>
            </a:r>
            <a:r>
              <a:rPr lang="ru-RU" dirty="0"/>
              <a:t>врач по медицинской профилактике</a:t>
            </a:r>
          </a:p>
          <a:p>
            <a:r>
              <a:rPr lang="ru-RU" dirty="0"/>
              <a:t>ОГБУЗ «</a:t>
            </a:r>
            <a:r>
              <a:rPr lang="ru-RU" dirty="0" err="1"/>
              <a:t>ЦОЗиМП</a:t>
            </a:r>
            <a:r>
              <a:rPr lang="ru-RU" dirty="0"/>
              <a:t>» </a:t>
            </a:r>
            <a:r>
              <a:rPr lang="ru-RU" dirty="0" err="1"/>
              <a:t>Раткина</a:t>
            </a:r>
            <a:r>
              <a:rPr lang="ru-RU" dirty="0"/>
              <a:t> Ксения </a:t>
            </a:r>
            <a:r>
              <a:rPr lang="ru-RU" dirty="0" err="1"/>
              <a:t>Рашитовна</a:t>
            </a:r>
            <a:endParaRPr lang="ru-RU" dirty="0"/>
          </a:p>
          <a:p>
            <a:endParaRPr lang="ru-RU" dirty="0"/>
          </a:p>
        </p:txBody>
      </p:sp>
      <p:grpSp>
        <p:nvGrpSpPr>
          <p:cNvPr id="8" name="Group 5">
            <a:extLst>
              <a:ext uri="{FF2B5EF4-FFF2-40B4-BE49-F238E27FC236}">
                <a16:creationId xmlns:a16="http://schemas.microsoft.com/office/drawing/2014/main" id="{40ABC826-05BF-44CB-A800-09DCFBFEC4F8}"/>
              </a:ext>
            </a:extLst>
          </p:cNvPr>
          <p:cNvGrpSpPr/>
          <p:nvPr/>
        </p:nvGrpSpPr>
        <p:grpSpPr>
          <a:xfrm>
            <a:off x="1587030" y="2503146"/>
            <a:ext cx="188006" cy="1440000"/>
            <a:chOff x="3424672" y="2643758"/>
            <a:chExt cx="283232" cy="1584176"/>
          </a:xfrm>
        </p:grpSpPr>
        <p:sp>
          <p:nvSpPr>
            <p:cNvPr id="9" name="Rectangle 6">
              <a:extLst>
                <a:ext uri="{FF2B5EF4-FFF2-40B4-BE49-F238E27FC236}">
                  <a16:creationId xmlns:a16="http://schemas.microsoft.com/office/drawing/2014/main" id="{B978DC86-BF36-40CA-BA9F-7BF07C899B40}"/>
                </a:ext>
              </a:extLst>
            </p:cNvPr>
            <p:cNvSpPr/>
            <p:nvPr userDrawn="1"/>
          </p:nvSpPr>
          <p:spPr>
            <a:xfrm>
              <a:off x="3635896" y="2643758"/>
              <a:ext cx="72008" cy="1584176"/>
            </a:xfrm>
            <a:prstGeom prst="rect">
              <a:avLst/>
            </a:prstGeom>
            <a:solidFill>
              <a:srgbClr val="ABD2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Rectangle 7">
              <a:extLst>
                <a:ext uri="{FF2B5EF4-FFF2-40B4-BE49-F238E27FC236}">
                  <a16:creationId xmlns:a16="http://schemas.microsoft.com/office/drawing/2014/main" id="{600A11B5-F073-40C7-A4AD-A3EA27BD26DA}"/>
                </a:ext>
              </a:extLst>
            </p:cNvPr>
            <p:cNvSpPr/>
            <p:nvPr userDrawn="1"/>
          </p:nvSpPr>
          <p:spPr>
            <a:xfrm>
              <a:off x="3565490" y="2643758"/>
              <a:ext cx="72007" cy="1584176"/>
            </a:xfrm>
            <a:prstGeom prst="rect">
              <a:avLst/>
            </a:prstGeom>
            <a:solidFill>
              <a:srgbClr val="F8B2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Rectangle 8">
              <a:extLst>
                <a:ext uri="{FF2B5EF4-FFF2-40B4-BE49-F238E27FC236}">
                  <a16:creationId xmlns:a16="http://schemas.microsoft.com/office/drawing/2014/main" id="{F253DCCE-3D23-4ABE-8B8A-8D0378011320}"/>
                </a:ext>
              </a:extLst>
            </p:cNvPr>
            <p:cNvSpPr/>
            <p:nvPr userDrawn="1"/>
          </p:nvSpPr>
          <p:spPr>
            <a:xfrm>
              <a:off x="3495081" y="2643758"/>
              <a:ext cx="72007" cy="1584176"/>
            </a:xfrm>
            <a:prstGeom prst="rect">
              <a:avLst/>
            </a:prstGeom>
            <a:solidFill>
              <a:srgbClr val="99DA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Rectangle 9">
              <a:extLst>
                <a:ext uri="{FF2B5EF4-FFF2-40B4-BE49-F238E27FC236}">
                  <a16:creationId xmlns:a16="http://schemas.microsoft.com/office/drawing/2014/main" id="{2E9CF52F-9648-43E1-A116-E3919851FF6C}"/>
                </a:ext>
              </a:extLst>
            </p:cNvPr>
            <p:cNvSpPr/>
            <p:nvPr userDrawn="1"/>
          </p:nvSpPr>
          <p:spPr>
            <a:xfrm>
              <a:off x="3424672" y="2643758"/>
              <a:ext cx="72008" cy="1584176"/>
            </a:xfrm>
            <a:prstGeom prst="rect">
              <a:avLst/>
            </a:prstGeom>
            <a:solidFill>
              <a:srgbClr val="C0C8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66423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8775" y="365126"/>
            <a:ext cx="8426450" cy="1325563"/>
          </a:xfrm>
        </p:spPr>
        <p:txBody>
          <a:bodyPr>
            <a:normAutofit/>
          </a:bodyPr>
          <a:lstStyle/>
          <a:p>
            <a:r>
              <a:rPr lang="ru-RU" dirty="0"/>
              <a:t>Что такое ПАВ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8776" y="2372265"/>
            <a:ext cx="4437512" cy="2881222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Психоактивные вещества (ПАВ) </a:t>
            </a:r>
            <a:r>
              <a:rPr lang="ru-RU" dirty="0"/>
              <a:t>– это вещества, изменяющие психику, настроение и поведение человека, их употребление приводит к формированию зависимости от этих веществ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3B51DCD-DA0D-4146-8A7D-35C238BC28A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698"/>
          <a:stretch/>
        </p:blipFill>
        <p:spPr>
          <a:xfrm>
            <a:off x="5377791" y="2093380"/>
            <a:ext cx="3407434" cy="328180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3722DD3-66CE-4D6E-8D6C-3A65E6D22C2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2" t="9819" r="70937" b="12257"/>
          <a:stretch/>
        </p:blipFill>
        <p:spPr>
          <a:xfrm>
            <a:off x="4132060" y="2218639"/>
            <a:ext cx="1449242" cy="284273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8775" y="365126"/>
            <a:ext cx="8426450" cy="1325563"/>
          </a:xfrm>
        </p:spPr>
        <p:txBody>
          <a:bodyPr>
            <a:normAutofit/>
          </a:bodyPr>
          <a:lstStyle/>
          <a:p>
            <a:r>
              <a:rPr lang="ru-RU" dirty="0"/>
              <a:t>Что относится к ПАВ?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8775" y="2493034"/>
            <a:ext cx="3764651" cy="2596551"/>
          </a:xfrm>
        </p:spPr>
        <p:txBody>
          <a:bodyPr>
            <a:normAutofit/>
          </a:bodyPr>
          <a:lstStyle/>
          <a:p>
            <a:pPr>
              <a:spcBef>
                <a:spcPts val="2000"/>
              </a:spcBef>
            </a:pPr>
            <a:r>
              <a:rPr lang="ru-RU" dirty="0"/>
              <a:t>Алкоголь</a:t>
            </a:r>
          </a:p>
          <a:p>
            <a:pPr>
              <a:spcBef>
                <a:spcPts val="2000"/>
              </a:spcBef>
            </a:pPr>
            <a:r>
              <a:rPr lang="ru-RU" dirty="0"/>
              <a:t>Наркотики</a:t>
            </a:r>
          </a:p>
          <a:p>
            <a:pPr>
              <a:spcBef>
                <a:spcPts val="2000"/>
              </a:spcBef>
            </a:pPr>
            <a:r>
              <a:rPr lang="ru-RU" dirty="0"/>
              <a:t>Некоторые лекарства</a:t>
            </a:r>
          </a:p>
          <a:p>
            <a:pPr>
              <a:spcBef>
                <a:spcPts val="2000"/>
              </a:spcBef>
            </a:pPr>
            <a:r>
              <a:rPr lang="ru-RU" dirty="0"/>
              <a:t>Никотин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0C6F2C9-2F67-4ACC-9696-1DE91DE0EF2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809" t="9819" r="3004" b="12257"/>
          <a:stretch/>
        </p:blipFill>
        <p:spPr>
          <a:xfrm>
            <a:off x="7221848" y="2207142"/>
            <a:ext cx="1597882" cy="284273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DEEAB74-BB16-4183-9F2F-12B591E9EA2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19" t="9819" r="38979" b="12257"/>
          <a:stretch/>
        </p:blipFill>
        <p:spPr>
          <a:xfrm>
            <a:off x="5685469" y="2215772"/>
            <a:ext cx="1439951" cy="284273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8775" y="1992701"/>
            <a:ext cx="8426450" cy="4184263"/>
          </a:xfrm>
        </p:spPr>
        <p:txBody>
          <a:bodyPr>
            <a:noAutofit/>
          </a:bodyPr>
          <a:lstStyle/>
          <a:p>
            <a:pPr algn="l">
              <a:spcBef>
                <a:spcPts val="3000"/>
              </a:spcBef>
            </a:pPr>
            <a:r>
              <a:rPr lang="ru-RU" dirty="0"/>
              <a:t>любого алкогольного напитка</a:t>
            </a:r>
          </a:p>
          <a:p>
            <a:pPr algn="l">
              <a:spcBef>
                <a:spcPts val="3000"/>
              </a:spcBef>
            </a:pPr>
            <a:r>
              <a:rPr lang="ru-RU" dirty="0"/>
              <a:t>курения как сигарет, так и </a:t>
            </a:r>
            <a:r>
              <a:rPr lang="ru-RU" dirty="0" err="1"/>
              <a:t>вейпа</a:t>
            </a:r>
            <a:endParaRPr lang="ru-RU" dirty="0"/>
          </a:p>
          <a:p>
            <a:pPr algn="l">
              <a:spcBef>
                <a:spcPts val="3000"/>
              </a:spcBef>
            </a:pPr>
            <a:r>
              <a:rPr lang="ru-RU" dirty="0"/>
              <a:t>наркотиков</a:t>
            </a:r>
          </a:p>
          <a:p>
            <a:pPr marL="0" indent="0" algn="ctr">
              <a:spcBef>
                <a:spcPts val="3000"/>
              </a:spcBef>
              <a:buNone/>
            </a:pPr>
            <a:r>
              <a:rPr lang="ru-RU" dirty="0"/>
              <a:t>как системно, так и разово по выходным или праздникам </a:t>
            </a:r>
          </a:p>
          <a:p>
            <a:pPr marL="0" indent="0" algn="ctr">
              <a:spcBef>
                <a:spcPts val="3000"/>
              </a:spcBef>
              <a:buNone/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НЕ ПРОХОДИТ БЕССЛЕДНО!</a:t>
            </a:r>
          </a:p>
          <a:p>
            <a:pPr algn="ctr">
              <a:spcBef>
                <a:spcPts val="3000"/>
              </a:spcBef>
            </a:pPr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088FDEAD-C1BC-46B1-9F99-92758CB35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775" y="365126"/>
            <a:ext cx="8426450" cy="1325563"/>
          </a:xfrm>
        </p:spPr>
        <p:txBody>
          <a:bodyPr>
            <a:normAutofit/>
          </a:bodyPr>
          <a:lstStyle/>
          <a:p>
            <a:r>
              <a:rPr lang="ru-RU" dirty="0"/>
              <a:t>Употребление: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8775" y="365126"/>
            <a:ext cx="8426450" cy="1325563"/>
          </a:xfrm>
        </p:spPr>
        <p:txBody>
          <a:bodyPr>
            <a:normAutofit/>
          </a:bodyPr>
          <a:lstStyle/>
          <a:p>
            <a:r>
              <a:rPr lang="ru-RU" dirty="0"/>
              <a:t>Алкоголь </a:t>
            </a:r>
            <a:br>
              <a:rPr lang="ru-RU" dirty="0"/>
            </a:br>
            <a:r>
              <a:rPr lang="ru-RU" dirty="0"/>
              <a:t>и репродуктивное здоровье</a:t>
            </a:r>
          </a:p>
        </p:txBody>
      </p:sp>
      <p:pic>
        <p:nvPicPr>
          <p:cNvPr id="4" name="Рисунок 3" descr="alcohol-vector-pn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0756" y="2052222"/>
            <a:ext cx="4648623" cy="3384375"/>
          </a:xfrm>
          <a:prstGeom prst="rect">
            <a:avLst/>
          </a:prstGeom>
        </p:spPr>
      </p:pic>
      <p:pic>
        <p:nvPicPr>
          <p:cNvPr id="5" name="Рисунок 4" descr="menopause drinkin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58628" y="2455392"/>
            <a:ext cx="4166614" cy="312077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8775" y="365126"/>
            <a:ext cx="8426450" cy="1325563"/>
          </a:xfrm>
        </p:spPr>
        <p:txBody>
          <a:bodyPr>
            <a:normAutofit/>
          </a:bodyPr>
          <a:lstStyle/>
          <a:p>
            <a:r>
              <a:rPr lang="ru-RU" dirty="0"/>
              <a:t>Женский алкоголизм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8775" y="2068996"/>
            <a:ext cx="4532402" cy="4124765"/>
          </a:xfrm>
        </p:spPr>
        <p:txBody>
          <a:bodyPr>
            <a:normAutofit/>
          </a:bodyPr>
          <a:lstStyle/>
          <a:p>
            <a:pPr>
              <a:spcBef>
                <a:spcPts val="2000"/>
              </a:spcBef>
            </a:pPr>
            <a:r>
              <a:rPr lang="ru-RU" dirty="0"/>
              <a:t>Женский организм намного более восприимчивый            к алкоголю</a:t>
            </a:r>
          </a:p>
          <a:p>
            <a:pPr>
              <a:spcBef>
                <a:spcPts val="2000"/>
              </a:spcBef>
            </a:pPr>
            <a:r>
              <a:rPr lang="ru-RU" dirty="0"/>
              <a:t>Зависимость наступает быстрее и незаметнее</a:t>
            </a:r>
          </a:p>
          <a:p>
            <a:pPr>
              <a:spcBef>
                <a:spcPts val="2000"/>
              </a:spcBef>
            </a:pPr>
            <a:r>
              <a:rPr lang="ru-RU" dirty="0"/>
              <a:t>Риск развития психических отклонений на фоне алкоголизации выше</a:t>
            </a:r>
          </a:p>
        </p:txBody>
      </p:sp>
      <p:pic>
        <p:nvPicPr>
          <p:cNvPr id="5" name="Рисунок 4" descr="alcoholism_blue-04.jpg"/>
          <p:cNvPicPr>
            <a:picLocks noChangeAspect="1"/>
          </p:cNvPicPr>
          <p:nvPr/>
        </p:nvPicPr>
        <p:blipFill rotWithShape="1">
          <a:blip r:embed="rId3" cstate="print"/>
          <a:srcRect l="14791" r="12526"/>
          <a:stretch/>
        </p:blipFill>
        <p:spPr>
          <a:xfrm>
            <a:off x="5420924" y="2253260"/>
            <a:ext cx="3364301" cy="324036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8775" y="365126"/>
            <a:ext cx="8426450" cy="1325563"/>
          </a:xfrm>
        </p:spPr>
        <p:txBody>
          <a:bodyPr>
            <a:normAutofit/>
          </a:bodyPr>
          <a:lstStyle/>
          <a:p>
            <a:r>
              <a:rPr lang="ru-RU" dirty="0"/>
              <a:t>Как алкоголь влияет на репродуктивную систему?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8775" y="2570663"/>
            <a:ext cx="8426450" cy="3778820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2000"/>
              </a:spcBef>
              <a:buNone/>
            </a:pPr>
            <a:r>
              <a:rPr lang="ru-RU" b="1" dirty="0"/>
              <a:t>Нарушается гормональный баланс:</a:t>
            </a:r>
          </a:p>
          <a:p>
            <a:pPr lvl="0">
              <a:spcBef>
                <a:spcPts val="2000"/>
              </a:spcBef>
            </a:pPr>
            <a:r>
              <a:rPr lang="ru-RU" dirty="0"/>
              <a:t>Нарушается менструальный цикл</a:t>
            </a:r>
          </a:p>
          <a:p>
            <a:pPr lvl="0">
              <a:spcBef>
                <a:spcPts val="2000"/>
              </a:spcBef>
            </a:pPr>
            <a:r>
              <a:rPr lang="ru-RU" dirty="0"/>
              <a:t>Менструации становятся болезненными</a:t>
            </a:r>
          </a:p>
          <a:p>
            <a:pPr lvl="0">
              <a:spcBef>
                <a:spcPts val="2000"/>
              </a:spcBef>
            </a:pPr>
            <a:r>
              <a:rPr lang="ru-RU" dirty="0"/>
              <a:t>Внешность часто приобретает мужские черты</a:t>
            </a:r>
          </a:p>
          <a:p>
            <a:pPr lvl="0">
              <a:spcBef>
                <a:spcPts val="2000"/>
              </a:spcBef>
            </a:pPr>
            <a:r>
              <a:rPr lang="ru-RU" dirty="0"/>
              <a:t>На 10-15 лет раньше наступает климакс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8775" y="365126"/>
            <a:ext cx="8426450" cy="1325563"/>
          </a:xfrm>
        </p:spPr>
        <p:txBody>
          <a:bodyPr>
            <a:normAutofit/>
          </a:bodyPr>
          <a:lstStyle/>
          <a:p>
            <a:r>
              <a:rPr lang="ru-RU" dirty="0"/>
              <a:t>Как алкоголь влияет на репродуктивную систему?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8775" y="2234241"/>
            <a:ext cx="8426450" cy="3951348"/>
          </a:xfrm>
        </p:spPr>
        <p:txBody>
          <a:bodyPr>
            <a:normAutofit/>
          </a:bodyPr>
          <a:lstStyle/>
          <a:p>
            <a:pPr marL="0" lvl="0" indent="0" algn="ctr">
              <a:spcBef>
                <a:spcPts val="2000"/>
              </a:spcBef>
              <a:buNone/>
            </a:pPr>
            <a:r>
              <a:rPr lang="ru-RU" b="1" dirty="0"/>
              <a:t>Яйцеклетки подвергаются токсическому влиянию:</a:t>
            </a:r>
          </a:p>
          <a:p>
            <a:pPr lvl="0">
              <a:spcBef>
                <a:spcPts val="2000"/>
              </a:spcBef>
            </a:pPr>
            <a:r>
              <a:rPr lang="ru-RU" dirty="0"/>
              <a:t>Ткань яичников замещается на жировую ткань</a:t>
            </a:r>
          </a:p>
          <a:p>
            <a:pPr lvl="0">
              <a:spcBef>
                <a:spcPts val="2000"/>
              </a:spcBef>
            </a:pPr>
            <a:r>
              <a:rPr lang="ru-RU" dirty="0"/>
              <a:t>Часть яйцеклеток гибнет и перестает созревать</a:t>
            </a:r>
          </a:p>
          <a:p>
            <a:pPr lvl="0">
              <a:spcBef>
                <a:spcPts val="2000"/>
              </a:spcBef>
            </a:pPr>
            <a:r>
              <a:rPr lang="ru-RU" dirty="0"/>
              <a:t>Может развиться бесплодие</a:t>
            </a:r>
          </a:p>
          <a:p>
            <a:pPr lvl="0">
              <a:spcBef>
                <a:spcPts val="2000"/>
              </a:spcBef>
            </a:pPr>
            <a:r>
              <a:rPr lang="ru-RU" dirty="0"/>
              <a:t>Оставшиеся яйцеклетки «ломаются» генетически, а значит, несут серьезные нарушения в здоровье будущего потомства</a:t>
            </a:r>
          </a:p>
          <a:p>
            <a:pPr>
              <a:spcBef>
                <a:spcPts val="2000"/>
              </a:spcBef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8775" y="365126"/>
            <a:ext cx="8426450" cy="1325563"/>
          </a:xfrm>
        </p:spPr>
        <p:txBody>
          <a:bodyPr>
            <a:normAutofit/>
          </a:bodyPr>
          <a:lstStyle/>
          <a:p>
            <a:r>
              <a:rPr lang="ru-RU" dirty="0"/>
              <a:t>Как алкоголь влияет на плод?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960189" y="2613804"/>
            <a:ext cx="3825037" cy="2976114"/>
          </a:xfrm>
        </p:spPr>
        <p:txBody>
          <a:bodyPr>
            <a:normAutofit/>
          </a:bodyPr>
          <a:lstStyle/>
          <a:p>
            <a:pPr lvl="0">
              <a:spcBef>
                <a:spcPts val="2000"/>
              </a:spcBef>
            </a:pPr>
            <a:r>
              <a:rPr lang="ru-RU" dirty="0"/>
              <a:t>Алкоголь оказывает токсическое влияние на делящиеся клетки</a:t>
            </a:r>
          </a:p>
          <a:p>
            <a:pPr lvl="0">
              <a:spcBef>
                <a:spcPts val="2000"/>
              </a:spcBef>
            </a:pPr>
            <a:r>
              <a:rPr lang="ru-RU" dirty="0"/>
              <a:t>Этанол накапливается в амниотической жидкости</a:t>
            </a:r>
          </a:p>
        </p:txBody>
      </p:sp>
      <p:pic>
        <p:nvPicPr>
          <p:cNvPr id="5" name="Рисунок 4" descr="Alcohol_Think-Again-campaign-landscape-1260x840.png"/>
          <p:cNvPicPr>
            <a:picLocks noChangeAspect="1"/>
          </p:cNvPicPr>
          <p:nvPr/>
        </p:nvPicPr>
        <p:blipFill rotWithShape="1">
          <a:blip r:embed="rId3" cstate="print"/>
          <a:srcRect l="9626" r="2885"/>
          <a:stretch/>
        </p:blipFill>
        <p:spPr>
          <a:xfrm>
            <a:off x="358775" y="2282498"/>
            <a:ext cx="4063042" cy="309600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8775" y="365126"/>
            <a:ext cx="8426450" cy="1325563"/>
          </a:xfrm>
        </p:spPr>
        <p:txBody>
          <a:bodyPr>
            <a:normAutofit/>
          </a:bodyPr>
          <a:lstStyle/>
          <a:p>
            <a:r>
              <a:rPr lang="ru-RU" dirty="0"/>
              <a:t>Как алкоголь влияет на течение беременности?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8775" y="2553418"/>
            <a:ext cx="4998229" cy="3537280"/>
          </a:xfrm>
        </p:spPr>
        <p:txBody>
          <a:bodyPr>
            <a:normAutofit/>
          </a:bodyPr>
          <a:lstStyle/>
          <a:p>
            <a:pPr lvl="0">
              <a:spcBef>
                <a:spcPts val="3000"/>
              </a:spcBef>
            </a:pPr>
            <a:r>
              <a:rPr lang="ru-RU" dirty="0"/>
              <a:t>Возникает дефицит гормонов</a:t>
            </a:r>
          </a:p>
          <a:p>
            <a:pPr lvl="0">
              <a:spcBef>
                <a:spcPts val="3000"/>
              </a:spcBef>
            </a:pPr>
            <a:r>
              <a:rPr lang="ru-RU" dirty="0"/>
              <a:t>Возникает дефицит </a:t>
            </a:r>
            <a:r>
              <a:rPr lang="ru-RU" dirty="0" err="1"/>
              <a:t>фолиевой</a:t>
            </a:r>
            <a:r>
              <a:rPr lang="ru-RU" dirty="0"/>
              <a:t> кислоты</a:t>
            </a:r>
          </a:p>
          <a:p>
            <a:pPr lvl="0">
              <a:spcBef>
                <a:spcPts val="3000"/>
              </a:spcBef>
            </a:pPr>
            <a:r>
              <a:rPr lang="ru-RU" dirty="0"/>
              <a:t>Алкоголь сужает сосуды плаценты, которая питает плод</a:t>
            </a:r>
          </a:p>
        </p:txBody>
      </p:sp>
      <p:pic>
        <p:nvPicPr>
          <p:cNvPr id="5" name="Рисунок 4" descr="Joannah-001-copi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7500" y="1484784"/>
            <a:ext cx="3282069" cy="537321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58775" y="365126"/>
            <a:ext cx="8426450" cy="1325563"/>
          </a:xfrm>
        </p:spPr>
        <p:txBody>
          <a:bodyPr>
            <a:normAutofit/>
          </a:bodyPr>
          <a:lstStyle/>
          <a:p>
            <a:r>
              <a:rPr lang="ru-RU" dirty="0"/>
              <a:t>Алкоголь приводит к тому, что: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8775" y="1725283"/>
            <a:ext cx="8426449" cy="4356794"/>
          </a:xfrm>
        </p:spPr>
        <p:txBody>
          <a:bodyPr>
            <a:noAutofit/>
          </a:bodyPr>
          <a:lstStyle/>
          <a:p>
            <a:pPr lvl="0"/>
            <a:r>
              <a:rPr lang="ru-RU" dirty="0"/>
              <a:t>Желанная беременность не наступает</a:t>
            </a:r>
          </a:p>
          <a:p>
            <a:pPr lvl="0"/>
            <a:r>
              <a:rPr lang="ru-RU" dirty="0"/>
              <a:t>Либо заканчивается спонтанным выкидышем</a:t>
            </a:r>
          </a:p>
          <a:p>
            <a:pPr lvl="0"/>
            <a:r>
              <a:rPr lang="ru-RU" dirty="0"/>
              <a:t>Рожденные малыши имеют серьезные отклонения в здоровье</a:t>
            </a:r>
          </a:p>
          <a:p>
            <a:endParaRPr lang="ru-RU" dirty="0"/>
          </a:p>
        </p:txBody>
      </p:sp>
      <p:pic>
        <p:nvPicPr>
          <p:cNvPr id="4" name="Рисунок 3" descr="final72dp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09691" y="3439342"/>
            <a:ext cx="4575534" cy="305035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8775" y="365126"/>
            <a:ext cx="8426450" cy="1325563"/>
          </a:xfrm>
        </p:spPr>
        <p:txBody>
          <a:bodyPr>
            <a:normAutofit/>
          </a:bodyPr>
          <a:lstStyle/>
          <a:p>
            <a:r>
              <a:rPr lang="ru-RU" dirty="0"/>
              <a:t>Никотин и репродуктивное здоровье</a:t>
            </a:r>
          </a:p>
        </p:txBody>
      </p:sp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11111" y="1590322"/>
            <a:ext cx="6321778" cy="489937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358775" y="365126"/>
            <a:ext cx="8426450" cy="1325563"/>
          </a:xfrm>
        </p:spPr>
        <p:txBody>
          <a:bodyPr>
            <a:normAutofit/>
          </a:bodyPr>
          <a:lstStyle/>
          <a:p>
            <a:r>
              <a:rPr lang="ru-RU" dirty="0"/>
              <a:t>Как курение влияет на репродуктивное здоровье?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8775" y="2104845"/>
            <a:ext cx="8426450" cy="4218767"/>
          </a:xfrm>
        </p:spPr>
        <p:txBody>
          <a:bodyPr>
            <a:normAutofit/>
          </a:bodyPr>
          <a:lstStyle/>
          <a:p>
            <a:pPr lvl="0">
              <a:spcBef>
                <a:spcPts val="2000"/>
              </a:spcBef>
            </a:pPr>
            <a:r>
              <a:rPr lang="ru-RU" dirty="0"/>
              <a:t>Снижается количество и качество яйцеклеток </a:t>
            </a:r>
          </a:p>
          <a:p>
            <a:pPr lvl="0">
              <a:spcBef>
                <a:spcPts val="2000"/>
              </a:spcBef>
            </a:pPr>
            <a:r>
              <a:rPr lang="ru-RU" dirty="0"/>
              <a:t>Снижается вероятность оплодотворения из-за снижения проходимости маточных труб</a:t>
            </a:r>
          </a:p>
          <a:p>
            <a:pPr lvl="0">
              <a:spcBef>
                <a:spcPts val="2000"/>
              </a:spcBef>
            </a:pPr>
            <a:r>
              <a:rPr lang="ru-RU" dirty="0"/>
              <a:t>Нарушается</a:t>
            </a:r>
          </a:p>
          <a:p>
            <a:pPr marL="361950" lvl="0" indent="0">
              <a:spcBef>
                <a:spcPts val="0"/>
              </a:spcBef>
              <a:buNone/>
            </a:pPr>
            <a:r>
              <a:rPr lang="ru-RU" dirty="0"/>
              <a:t>гормональный баланс</a:t>
            </a: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 rotWithShape="1">
          <a:blip r:embed="rId3" cstate="print"/>
          <a:srcRect l="6976" t="2093" r="1942" b="10889"/>
          <a:stretch/>
        </p:blipFill>
        <p:spPr>
          <a:xfrm>
            <a:off x="4572000" y="3800894"/>
            <a:ext cx="4213225" cy="2688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5560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358775" y="365126"/>
            <a:ext cx="8426450" cy="1325563"/>
          </a:xfrm>
        </p:spPr>
        <p:txBody>
          <a:bodyPr>
            <a:normAutofit/>
          </a:bodyPr>
          <a:lstStyle/>
          <a:p>
            <a:r>
              <a:rPr lang="ru-RU" dirty="0"/>
              <a:t>Как курение влияет на плод и течение беременности?</a:t>
            </a:r>
          </a:p>
        </p:txBody>
      </p:sp>
      <p:pic>
        <p:nvPicPr>
          <p:cNvPr id="6" name="Изображение 5"/>
          <p:cNvPicPr>
            <a:picLocks noChangeAspect="1"/>
          </p:cNvPicPr>
          <p:nvPr/>
        </p:nvPicPr>
        <p:blipFill rotWithShape="1">
          <a:blip r:embed="rId3" cstate="print"/>
          <a:srcRect t="6262" b="5672"/>
          <a:stretch/>
        </p:blipFill>
        <p:spPr>
          <a:xfrm>
            <a:off x="358775" y="2398142"/>
            <a:ext cx="4760506" cy="3493699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01728" y="2353657"/>
            <a:ext cx="3583496" cy="4133850"/>
          </a:xfrm>
        </p:spPr>
        <p:txBody>
          <a:bodyPr>
            <a:noAutofit/>
          </a:bodyPr>
          <a:lstStyle/>
          <a:p>
            <a:pPr lvl="0"/>
            <a:r>
              <a:rPr lang="ru-RU" dirty="0"/>
              <a:t>Пороки сердца, деформации костей, «заячья губа»,    «волчья пасть»</a:t>
            </a:r>
          </a:p>
          <a:p>
            <a:pPr lvl="0"/>
            <a:r>
              <a:rPr lang="ru-RU" dirty="0"/>
              <a:t>Замедляется рост и развитие</a:t>
            </a:r>
            <a:r>
              <a:rPr lang="en-US" dirty="0"/>
              <a:t> </a:t>
            </a:r>
            <a:r>
              <a:rPr lang="ru-RU" dirty="0"/>
              <a:t>из-за хронического кислородного голодания</a:t>
            </a:r>
          </a:p>
        </p:txBody>
      </p:sp>
    </p:spTree>
    <p:extLst>
      <p:ext uri="{BB962C8B-B14F-4D97-AF65-F5344CB8AC3E}">
        <p14:creationId xmlns:p14="http://schemas.microsoft.com/office/powerpoint/2010/main" val="36502571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358775" y="365126"/>
            <a:ext cx="8426450" cy="1325563"/>
          </a:xfrm>
        </p:spPr>
        <p:txBody>
          <a:bodyPr>
            <a:normAutofit/>
          </a:bodyPr>
          <a:lstStyle/>
          <a:p>
            <a:r>
              <a:rPr lang="ru-RU" dirty="0"/>
              <a:t>Курение и КОК </a:t>
            </a:r>
            <a:br>
              <a:rPr lang="ru-RU" dirty="0"/>
            </a:br>
            <a:r>
              <a:rPr lang="ru-RU" dirty="0"/>
              <a:t>(гормональные контрацептивы)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8775" y="2665562"/>
            <a:ext cx="8426450" cy="3511401"/>
          </a:xfrm>
        </p:spPr>
        <p:txBody>
          <a:bodyPr>
            <a:normAutofit/>
          </a:bodyPr>
          <a:lstStyle/>
          <a:p>
            <a:pPr algn="ctr"/>
            <a:endParaRPr lang="ru-RU" b="1" dirty="0"/>
          </a:p>
          <a:p>
            <a:pPr marL="0" indent="0" algn="ctr">
              <a:buNone/>
            </a:pPr>
            <a:r>
              <a:rPr lang="ru-RU" b="1" dirty="0">
                <a:solidFill>
                  <a:srgbClr val="FF0000"/>
                </a:solidFill>
              </a:rPr>
              <a:t>При сочетании сигарет с противозачаточными КОК резко повышается риск сердечно-сосудистых заболеваний, которые могут стать причиной летального исхода!</a:t>
            </a:r>
          </a:p>
        </p:txBody>
      </p:sp>
    </p:spTree>
    <p:extLst>
      <p:ext uri="{BB962C8B-B14F-4D97-AF65-F5344CB8AC3E}">
        <p14:creationId xmlns:p14="http://schemas.microsoft.com/office/powerpoint/2010/main" val="37903621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358775" y="365126"/>
            <a:ext cx="8426450" cy="1325563"/>
          </a:xfrm>
        </p:spPr>
        <p:txBody>
          <a:bodyPr>
            <a:normAutofit/>
          </a:bodyPr>
          <a:lstStyle/>
          <a:p>
            <a:r>
              <a:rPr lang="ru-RU" dirty="0"/>
              <a:t>Электронные сигареты                         и репродуктивное здоровье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8775" y="1940944"/>
            <a:ext cx="3669761" cy="4548756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ru-RU" dirty="0"/>
              <a:t>Аэрозоли содержат никотин</a:t>
            </a:r>
            <a:r>
              <a:rPr lang="en-US" dirty="0"/>
              <a:t> </a:t>
            </a:r>
            <a:r>
              <a:rPr lang="ru-RU" dirty="0"/>
              <a:t>и другие химические соединения</a:t>
            </a:r>
          </a:p>
          <a:p>
            <a:pPr>
              <a:lnSpc>
                <a:spcPct val="110000"/>
              </a:lnSpc>
            </a:pPr>
            <a:r>
              <a:rPr lang="ru-RU" dirty="0"/>
              <a:t>Состав жидкостей для электронных сигарет никак не регулируется</a:t>
            </a:r>
          </a:p>
          <a:p>
            <a:pPr>
              <a:lnSpc>
                <a:spcPct val="110000"/>
              </a:lnSpc>
            </a:pPr>
            <a:r>
              <a:rPr lang="ru-RU" dirty="0"/>
              <a:t>Провоцирует на курение обычных сигарет</a:t>
            </a: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 rotWithShape="1">
          <a:blip r:embed="rId3" cstate="print"/>
          <a:srcRect l="2312" r="6571"/>
          <a:stretch/>
        </p:blipFill>
        <p:spPr>
          <a:xfrm>
            <a:off x="4454765" y="2403272"/>
            <a:ext cx="4330460" cy="3169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2285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358775" y="365126"/>
            <a:ext cx="8426450" cy="1325563"/>
          </a:xfrm>
        </p:spPr>
        <p:txBody>
          <a:bodyPr>
            <a:normAutofit/>
          </a:bodyPr>
          <a:lstStyle/>
          <a:p>
            <a:r>
              <a:rPr lang="ru-RU" dirty="0"/>
              <a:t>Что говорит наука об     электронных сигаретах?</a:t>
            </a:r>
          </a:p>
        </p:txBody>
      </p:sp>
      <p:sp>
        <p:nvSpPr>
          <p:cNvPr id="10" name="Объект 9">
            <a:extLst>
              <a:ext uri="{FF2B5EF4-FFF2-40B4-BE49-F238E27FC236}">
                <a16:creationId xmlns:a16="http://schemas.microsoft.com/office/drawing/2014/main" id="{C374E46F-DFEC-43F2-B3DD-46608E2545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 rotWithShape="1">
          <a:blip r:embed="rId3" cstate="print"/>
          <a:srcRect l="2404" t="4074" r="1"/>
          <a:stretch/>
        </p:blipFill>
        <p:spPr>
          <a:xfrm>
            <a:off x="358775" y="1811547"/>
            <a:ext cx="8426450" cy="4678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1253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358775" y="365126"/>
            <a:ext cx="8426450" cy="1325563"/>
          </a:xfrm>
        </p:spPr>
        <p:txBody>
          <a:bodyPr>
            <a:normAutofit/>
          </a:bodyPr>
          <a:lstStyle/>
          <a:p>
            <a:r>
              <a:rPr lang="ru-RU" dirty="0" err="1"/>
              <a:t>Снюс</a:t>
            </a:r>
            <a:r>
              <a:rPr lang="ru-RU" dirty="0"/>
              <a:t> и репродуктивное здоровье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8775" y="1768415"/>
            <a:ext cx="8426450" cy="44085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Провоцирует преждевременные роды, более низкую массу малышей при рождении, а также сердечно-сосудистые заболевания</a:t>
            </a: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 rotWithShape="1">
          <a:blip r:embed="rId3" cstate="print"/>
          <a:srcRect t="2700" b="2056"/>
          <a:stretch/>
        </p:blipFill>
        <p:spPr>
          <a:xfrm>
            <a:off x="1475656" y="3168529"/>
            <a:ext cx="6192688" cy="3321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568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vred-ot-kureniya-kalyana-dlya-zdorovya-otlicheye-kureniye-kalyana-ot-sigaret.png"/>
          <p:cNvPicPr>
            <a:picLocks noChangeAspect="1"/>
          </p:cNvPicPr>
          <p:nvPr/>
        </p:nvPicPr>
        <p:blipFill rotWithShape="1">
          <a:blip r:embed="rId3" cstate="print"/>
          <a:srcRect l="28028" t="17228" r="28393" b="18459"/>
          <a:stretch/>
        </p:blipFill>
        <p:spPr>
          <a:xfrm>
            <a:off x="5529532" y="2432648"/>
            <a:ext cx="3255693" cy="274554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8775" y="365126"/>
            <a:ext cx="8426450" cy="1325563"/>
          </a:xfrm>
        </p:spPr>
        <p:txBody>
          <a:bodyPr>
            <a:normAutofit/>
          </a:bodyPr>
          <a:lstStyle/>
          <a:p>
            <a:r>
              <a:rPr lang="ru-RU" dirty="0"/>
              <a:t>Кальян и репродуктивное здоровье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8775" y="2863965"/>
            <a:ext cx="4653172" cy="2743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Регулярное курение кальяна вызывает дисбаланс главных половых гормонов, что нарушает функционирование женской репродуктивной системы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19A718D9-2D4B-4707-B96D-C952D85DF2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Мифы о влиянии ПАВ на репродуктивное здоровье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8775" y="2363639"/>
            <a:ext cx="8426450" cy="3907758"/>
          </a:xfrm>
        </p:spPr>
        <p:txBody>
          <a:bodyPr>
            <a:normAutofit/>
          </a:bodyPr>
          <a:lstStyle/>
          <a:p>
            <a:pPr marL="1346200" indent="0">
              <a:buNone/>
            </a:pPr>
            <a:r>
              <a:rPr lang="ru-RU" dirty="0"/>
              <a:t>«Немного алкоголя во время беременности не может повредить»</a:t>
            </a:r>
          </a:p>
          <a:p>
            <a:pPr marL="1346200" indent="0">
              <a:buNone/>
            </a:pPr>
            <a:endParaRPr lang="ru-RU" dirty="0"/>
          </a:p>
          <a:p>
            <a:pPr marL="1346200" indent="0">
              <a:buNone/>
            </a:pPr>
            <a:r>
              <a:rPr lang="ru-RU" dirty="0"/>
              <a:t>«Если я буду употреблять алкоголь только по праздникам, ничего страшного не произойдет»</a:t>
            </a:r>
          </a:p>
          <a:p>
            <a:pPr marL="1346200" indent="0">
              <a:buNone/>
            </a:pPr>
            <a:endParaRPr lang="ru-RU" dirty="0"/>
          </a:p>
          <a:p>
            <a:pPr marL="1346200" indent="0">
              <a:buNone/>
            </a:pPr>
            <a:r>
              <a:rPr lang="ru-RU" dirty="0"/>
              <a:t>«Слабоалкогольные напитки, например, пиво – не опасны»</a:t>
            </a:r>
          </a:p>
        </p:txBody>
      </p:sp>
      <p:grpSp>
        <p:nvGrpSpPr>
          <p:cNvPr id="4" name="Group 5">
            <a:extLst>
              <a:ext uri="{FF2B5EF4-FFF2-40B4-BE49-F238E27FC236}">
                <a16:creationId xmlns:a16="http://schemas.microsoft.com/office/drawing/2014/main" id="{EADB2895-3B41-40B5-BE3B-1C84E6009397}"/>
              </a:ext>
            </a:extLst>
          </p:cNvPr>
          <p:cNvGrpSpPr/>
          <p:nvPr/>
        </p:nvGrpSpPr>
        <p:grpSpPr>
          <a:xfrm>
            <a:off x="361219" y="2401405"/>
            <a:ext cx="1144868" cy="833505"/>
            <a:chOff x="2391994" y="1635646"/>
            <a:chExt cx="805454" cy="1584088"/>
          </a:xfrm>
          <a:solidFill>
            <a:schemeClr val="accent2">
              <a:lumMod val="75000"/>
            </a:schemeClr>
          </a:solidFill>
        </p:grpSpPr>
        <p:sp>
          <p:nvSpPr>
            <p:cNvPr id="5" name="Rectangle 3">
              <a:extLst>
                <a:ext uri="{FF2B5EF4-FFF2-40B4-BE49-F238E27FC236}">
                  <a16:creationId xmlns:a16="http://schemas.microsoft.com/office/drawing/2014/main" id="{5D5EC072-A3D2-4325-A597-4EC6DDBEBEDD}"/>
                </a:ext>
              </a:extLst>
            </p:cNvPr>
            <p:cNvSpPr/>
            <p:nvPr/>
          </p:nvSpPr>
          <p:spPr>
            <a:xfrm>
              <a:off x="2391994" y="1635646"/>
              <a:ext cx="805454" cy="792000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Isosceles Triangle 4">
              <a:extLst>
                <a:ext uri="{FF2B5EF4-FFF2-40B4-BE49-F238E27FC236}">
                  <a16:creationId xmlns:a16="http://schemas.microsoft.com/office/drawing/2014/main" id="{23BC4463-2B17-4BF1-9D02-7EE9C47F8AB5}"/>
                </a:ext>
              </a:extLst>
            </p:cNvPr>
            <p:cNvSpPr/>
            <p:nvPr/>
          </p:nvSpPr>
          <p:spPr>
            <a:xfrm rot="10800000">
              <a:off x="2391994" y="2427734"/>
              <a:ext cx="805454" cy="792000"/>
            </a:xfrm>
            <a:prstGeom prst="triangle">
              <a:avLst>
                <a:gd name="adj" fmla="val 0"/>
              </a:avLst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5E5D615C-8344-4B3B-88B5-CEF974A0CD50}"/>
              </a:ext>
            </a:extLst>
          </p:cNvPr>
          <p:cNvSpPr txBox="1"/>
          <p:nvPr/>
        </p:nvSpPr>
        <p:spPr>
          <a:xfrm>
            <a:off x="358775" y="2418273"/>
            <a:ext cx="1181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Миф1</a:t>
            </a:r>
            <a:endParaRPr lang="ko-KR" altLang="en-US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Group 5">
            <a:extLst>
              <a:ext uri="{FF2B5EF4-FFF2-40B4-BE49-F238E27FC236}">
                <a16:creationId xmlns:a16="http://schemas.microsoft.com/office/drawing/2014/main" id="{7F792894-547A-4C5A-80C7-612CEDCAA201}"/>
              </a:ext>
            </a:extLst>
          </p:cNvPr>
          <p:cNvGrpSpPr/>
          <p:nvPr/>
        </p:nvGrpSpPr>
        <p:grpSpPr>
          <a:xfrm>
            <a:off x="361219" y="3735628"/>
            <a:ext cx="1144868" cy="833505"/>
            <a:chOff x="2391994" y="1635646"/>
            <a:chExt cx="805454" cy="1584088"/>
          </a:xfrm>
          <a:solidFill>
            <a:schemeClr val="accent3">
              <a:lumMod val="75000"/>
            </a:schemeClr>
          </a:solidFill>
        </p:grpSpPr>
        <p:sp>
          <p:nvSpPr>
            <p:cNvPr id="10" name="Rectangle 3">
              <a:extLst>
                <a:ext uri="{FF2B5EF4-FFF2-40B4-BE49-F238E27FC236}">
                  <a16:creationId xmlns:a16="http://schemas.microsoft.com/office/drawing/2014/main" id="{B9EC3CBB-5590-4961-BB35-B175886980B9}"/>
                </a:ext>
              </a:extLst>
            </p:cNvPr>
            <p:cNvSpPr/>
            <p:nvPr/>
          </p:nvSpPr>
          <p:spPr>
            <a:xfrm>
              <a:off x="2391994" y="1635646"/>
              <a:ext cx="805454" cy="792000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Isosceles Triangle 4">
              <a:extLst>
                <a:ext uri="{FF2B5EF4-FFF2-40B4-BE49-F238E27FC236}">
                  <a16:creationId xmlns:a16="http://schemas.microsoft.com/office/drawing/2014/main" id="{B1567C7C-4727-48FE-B144-39F656EC454B}"/>
                </a:ext>
              </a:extLst>
            </p:cNvPr>
            <p:cNvSpPr/>
            <p:nvPr/>
          </p:nvSpPr>
          <p:spPr>
            <a:xfrm rot="10800000">
              <a:off x="2391994" y="2427734"/>
              <a:ext cx="805454" cy="792000"/>
            </a:xfrm>
            <a:prstGeom prst="triangle">
              <a:avLst>
                <a:gd name="adj" fmla="val 0"/>
              </a:avLst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F68CB19E-150F-4E8D-BA14-0FCBC544823F}"/>
              </a:ext>
            </a:extLst>
          </p:cNvPr>
          <p:cNvSpPr txBox="1"/>
          <p:nvPr/>
        </p:nvSpPr>
        <p:spPr>
          <a:xfrm>
            <a:off x="358775" y="3752496"/>
            <a:ext cx="1181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Миф</a:t>
            </a:r>
            <a:r>
              <a:rPr lang="en-US" altLang="ko-KR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ko-KR" altLang="en-US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3" name="Group 5">
            <a:extLst>
              <a:ext uri="{FF2B5EF4-FFF2-40B4-BE49-F238E27FC236}">
                <a16:creationId xmlns:a16="http://schemas.microsoft.com/office/drawing/2014/main" id="{653707C9-0ED6-4BF1-BE06-E069CD8AEFFA}"/>
              </a:ext>
            </a:extLst>
          </p:cNvPr>
          <p:cNvGrpSpPr/>
          <p:nvPr/>
        </p:nvGrpSpPr>
        <p:grpSpPr>
          <a:xfrm>
            <a:off x="361219" y="5115849"/>
            <a:ext cx="1144868" cy="833505"/>
            <a:chOff x="2391994" y="1635646"/>
            <a:chExt cx="805454" cy="1584088"/>
          </a:xfrm>
          <a:solidFill>
            <a:schemeClr val="accent1">
              <a:lumMod val="75000"/>
            </a:schemeClr>
          </a:solidFill>
        </p:grpSpPr>
        <p:sp>
          <p:nvSpPr>
            <p:cNvPr id="14" name="Rectangle 3">
              <a:extLst>
                <a:ext uri="{FF2B5EF4-FFF2-40B4-BE49-F238E27FC236}">
                  <a16:creationId xmlns:a16="http://schemas.microsoft.com/office/drawing/2014/main" id="{F6958041-FE01-4E34-9E5E-617448CB149E}"/>
                </a:ext>
              </a:extLst>
            </p:cNvPr>
            <p:cNvSpPr/>
            <p:nvPr/>
          </p:nvSpPr>
          <p:spPr>
            <a:xfrm>
              <a:off x="2391994" y="1635646"/>
              <a:ext cx="805454" cy="792000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Isosceles Triangle 4">
              <a:extLst>
                <a:ext uri="{FF2B5EF4-FFF2-40B4-BE49-F238E27FC236}">
                  <a16:creationId xmlns:a16="http://schemas.microsoft.com/office/drawing/2014/main" id="{A1FDA6DE-95FB-4E8D-AE53-B961145FA81A}"/>
                </a:ext>
              </a:extLst>
            </p:cNvPr>
            <p:cNvSpPr/>
            <p:nvPr/>
          </p:nvSpPr>
          <p:spPr>
            <a:xfrm rot="10800000">
              <a:off x="2391994" y="2427734"/>
              <a:ext cx="805454" cy="792000"/>
            </a:xfrm>
            <a:prstGeom prst="triangle">
              <a:avLst>
                <a:gd name="adj" fmla="val 0"/>
              </a:avLst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948C0E0B-6878-4988-8368-4BF6678F7AED}"/>
              </a:ext>
            </a:extLst>
          </p:cNvPr>
          <p:cNvSpPr txBox="1"/>
          <p:nvPr/>
        </p:nvSpPr>
        <p:spPr>
          <a:xfrm>
            <a:off x="358775" y="5132717"/>
            <a:ext cx="1181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Миф</a:t>
            </a:r>
            <a:r>
              <a:rPr lang="en-US" altLang="ko-KR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ko-KR" altLang="en-US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8775" y="2139351"/>
            <a:ext cx="8426450" cy="4037612"/>
          </a:xfrm>
        </p:spPr>
        <p:txBody>
          <a:bodyPr>
            <a:normAutofit/>
          </a:bodyPr>
          <a:lstStyle/>
          <a:p>
            <a:pPr marL="1346200" indent="0">
              <a:buNone/>
            </a:pPr>
            <a:r>
              <a:rPr lang="ru-RU" dirty="0"/>
              <a:t>«Резко бросать курить – вредно, можно испытать большой стресс»</a:t>
            </a:r>
          </a:p>
          <a:p>
            <a:pPr marL="1346200" indent="0">
              <a:buNone/>
            </a:pPr>
            <a:endParaRPr lang="ru-RU" dirty="0"/>
          </a:p>
          <a:p>
            <a:pPr marL="1346200" indent="0">
              <a:buNone/>
            </a:pPr>
            <a:r>
              <a:rPr lang="ru-RU" dirty="0"/>
              <a:t>«Курение опасно только для того,</a:t>
            </a:r>
            <a:r>
              <a:rPr lang="en-US" dirty="0"/>
              <a:t> </a:t>
            </a:r>
            <a:r>
              <a:rPr lang="ru-RU" dirty="0"/>
              <a:t>кто курит сам»</a:t>
            </a:r>
          </a:p>
          <a:p>
            <a:pPr marL="1346200" indent="0">
              <a:buNone/>
            </a:pPr>
            <a:endParaRPr lang="ru-RU" dirty="0"/>
          </a:p>
          <a:p>
            <a:pPr marL="1346200" indent="0">
              <a:buNone/>
            </a:pPr>
            <a:r>
              <a:rPr lang="ru-RU" dirty="0"/>
              <a:t>«Курение не может повлиять на плод</a:t>
            </a:r>
            <a:r>
              <a:rPr lang="en-US" dirty="0"/>
              <a:t> </a:t>
            </a:r>
            <a:r>
              <a:rPr lang="ru-RU" dirty="0"/>
              <a:t>во время беременности, ведь легкие женщины никак не связаны с ребенком»</a:t>
            </a:r>
          </a:p>
        </p:txBody>
      </p:sp>
      <p:sp>
        <p:nvSpPr>
          <p:cNvPr id="17" name="Заголовок 8">
            <a:extLst>
              <a:ext uri="{FF2B5EF4-FFF2-40B4-BE49-F238E27FC236}">
                <a16:creationId xmlns:a16="http://schemas.microsoft.com/office/drawing/2014/main" id="{18850DA8-55C3-4CF0-9CDF-63E9A192F5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775" y="365126"/>
            <a:ext cx="8426450" cy="1325563"/>
          </a:xfrm>
        </p:spPr>
        <p:txBody>
          <a:bodyPr/>
          <a:lstStyle/>
          <a:p>
            <a:r>
              <a:rPr lang="ru-RU" dirty="0"/>
              <a:t>Мифы о влиянии ПАВ на репродуктивное здоровье</a:t>
            </a:r>
          </a:p>
        </p:txBody>
      </p:sp>
      <p:grpSp>
        <p:nvGrpSpPr>
          <p:cNvPr id="19" name="Group 5">
            <a:extLst>
              <a:ext uri="{FF2B5EF4-FFF2-40B4-BE49-F238E27FC236}">
                <a16:creationId xmlns:a16="http://schemas.microsoft.com/office/drawing/2014/main" id="{905B23BB-68BF-4637-B0B8-445A68059C3B}"/>
              </a:ext>
            </a:extLst>
          </p:cNvPr>
          <p:cNvGrpSpPr/>
          <p:nvPr/>
        </p:nvGrpSpPr>
        <p:grpSpPr>
          <a:xfrm>
            <a:off x="361219" y="2142609"/>
            <a:ext cx="1144868" cy="833505"/>
            <a:chOff x="2391994" y="1635646"/>
            <a:chExt cx="805454" cy="1584088"/>
          </a:xfrm>
          <a:solidFill>
            <a:schemeClr val="accent4">
              <a:lumMod val="75000"/>
            </a:schemeClr>
          </a:solidFill>
        </p:grpSpPr>
        <p:sp>
          <p:nvSpPr>
            <p:cNvPr id="20" name="Rectangle 3">
              <a:extLst>
                <a:ext uri="{FF2B5EF4-FFF2-40B4-BE49-F238E27FC236}">
                  <a16:creationId xmlns:a16="http://schemas.microsoft.com/office/drawing/2014/main" id="{775488AD-E9AC-4FF4-B4FB-BD40FE91909D}"/>
                </a:ext>
              </a:extLst>
            </p:cNvPr>
            <p:cNvSpPr/>
            <p:nvPr/>
          </p:nvSpPr>
          <p:spPr>
            <a:xfrm>
              <a:off x="2391994" y="1635646"/>
              <a:ext cx="805454" cy="792000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Isosceles Triangle 4">
              <a:extLst>
                <a:ext uri="{FF2B5EF4-FFF2-40B4-BE49-F238E27FC236}">
                  <a16:creationId xmlns:a16="http://schemas.microsoft.com/office/drawing/2014/main" id="{DE2EDF66-6A85-4C7C-9E2D-BAF6FC4DEAA9}"/>
                </a:ext>
              </a:extLst>
            </p:cNvPr>
            <p:cNvSpPr/>
            <p:nvPr/>
          </p:nvSpPr>
          <p:spPr>
            <a:xfrm rot="10800000">
              <a:off x="2391994" y="2427734"/>
              <a:ext cx="805454" cy="792000"/>
            </a:xfrm>
            <a:prstGeom prst="triangle">
              <a:avLst>
                <a:gd name="adj" fmla="val 0"/>
              </a:avLst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FEF85F32-0F29-4212-B1AC-B00754C646DC}"/>
              </a:ext>
            </a:extLst>
          </p:cNvPr>
          <p:cNvSpPr txBox="1"/>
          <p:nvPr/>
        </p:nvSpPr>
        <p:spPr>
          <a:xfrm>
            <a:off x="358775" y="2159477"/>
            <a:ext cx="1181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Миф4</a:t>
            </a:r>
            <a:endParaRPr lang="ko-KR" altLang="en-US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3" name="Group 5">
            <a:extLst>
              <a:ext uri="{FF2B5EF4-FFF2-40B4-BE49-F238E27FC236}">
                <a16:creationId xmlns:a16="http://schemas.microsoft.com/office/drawing/2014/main" id="{B8C7303A-155C-41D0-B8E1-92B2267E4C3B}"/>
              </a:ext>
            </a:extLst>
          </p:cNvPr>
          <p:cNvGrpSpPr/>
          <p:nvPr/>
        </p:nvGrpSpPr>
        <p:grpSpPr>
          <a:xfrm>
            <a:off x="361219" y="3494094"/>
            <a:ext cx="1144868" cy="833505"/>
            <a:chOff x="2391994" y="1635646"/>
            <a:chExt cx="805454" cy="1584088"/>
          </a:xfrm>
          <a:solidFill>
            <a:schemeClr val="accent1">
              <a:lumMod val="75000"/>
            </a:schemeClr>
          </a:solidFill>
        </p:grpSpPr>
        <p:sp>
          <p:nvSpPr>
            <p:cNvPr id="24" name="Rectangle 3">
              <a:extLst>
                <a:ext uri="{FF2B5EF4-FFF2-40B4-BE49-F238E27FC236}">
                  <a16:creationId xmlns:a16="http://schemas.microsoft.com/office/drawing/2014/main" id="{0BB994A5-B3E0-4430-B8DA-0CB31A4C797E}"/>
                </a:ext>
              </a:extLst>
            </p:cNvPr>
            <p:cNvSpPr/>
            <p:nvPr/>
          </p:nvSpPr>
          <p:spPr>
            <a:xfrm>
              <a:off x="2391994" y="1635646"/>
              <a:ext cx="805454" cy="792000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Isosceles Triangle 4">
              <a:extLst>
                <a:ext uri="{FF2B5EF4-FFF2-40B4-BE49-F238E27FC236}">
                  <a16:creationId xmlns:a16="http://schemas.microsoft.com/office/drawing/2014/main" id="{475D23C2-57A0-4BD6-9ED4-B7169DB1D51D}"/>
                </a:ext>
              </a:extLst>
            </p:cNvPr>
            <p:cNvSpPr/>
            <p:nvPr/>
          </p:nvSpPr>
          <p:spPr>
            <a:xfrm rot="10800000">
              <a:off x="2391994" y="2427734"/>
              <a:ext cx="805454" cy="792000"/>
            </a:xfrm>
            <a:prstGeom prst="triangle">
              <a:avLst>
                <a:gd name="adj" fmla="val 0"/>
              </a:avLst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2C18FCD6-C8CB-4E68-B417-3E384EA74139}"/>
              </a:ext>
            </a:extLst>
          </p:cNvPr>
          <p:cNvSpPr txBox="1"/>
          <p:nvPr/>
        </p:nvSpPr>
        <p:spPr>
          <a:xfrm>
            <a:off x="358775" y="3510962"/>
            <a:ext cx="1181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Миф5</a:t>
            </a:r>
            <a:endParaRPr lang="ko-KR" altLang="en-US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7" name="Group 5">
            <a:extLst>
              <a:ext uri="{FF2B5EF4-FFF2-40B4-BE49-F238E27FC236}">
                <a16:creationId xmlns:a16="http://schemas.microsoft.com/office/drawing/2014/main" id="{6450CA44-8042-4ED1-A629-7083DF45F797}"/>
              </a:ext>
            </a:extLst>
          </p:cNvPr>
          <p:cNvGrpSpPr/>
          <p:nvPr/>
        </p:nvGrpSpPr>
        <p:grpSpPr>
          <a:xfrm>
            <a:off x="361219" y="5029586"/>
            <a:ext cx="1144868" cy="833505"/>
            <a:chOff x="2391994" y="1635646"/>
            <a:chExt cx="805454" cy="1584088"/>
          </a:xfrm>
          <a:solidFill>
            <a:schemeClr val="accent3">
              <a:lumMod val="75000"/>
            </a:schemeClr>
          </a:solidFill>
        </p:grpSpPr>
        <p:sp>
          <p:nvSpPr>
            <p:cNvPr id="28" name="Rectangle 3">
              <a:extLst>
                <a:ext uri="{FF2B5EF4-FFF2-40B4-BE49-F238E27FC236}">
                  <a16:creationId xmlns:a16="http://schemas.microsoft.com/office/drawing/2014/main" id="{AE1A5786-436D-4CBB-9071-7BFAAA8B409C}"/>
                </a:ext>
              </a:extLst>
            </p:cNvPr>
            <p:cNvSpPr/>
            <p:nvPr/>
          </p:nvSpPr>
          <p:spPr>
            <a:xfrm>
              <a:off x="2391994" y="1635646"/>
              <a:ext cx="805454" cy="792000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Isosceles Triangle 4">
              <a:extLst>
                <a:ext uri="{FF2B5EF4-FFF2-40B4-BE49-F238E27FC236}">
                  <a16:creationId xmlns:a16="http://schemas.microsoft.com/office/drawing/2014/main" id="{673721CF-60D1-4C88-B2D4-0BB1A164A6BE}"/>
                </a:ext>
              </a:extLst>
            </p:cNvPr>
            <p:cNvSpPr/>
            <p:nvPr/>
          </p:nvSpPr>
          <p:spPr>
            <a:xfrm rot="10800000">
              <a:off x="2391994" y="2427734"/>
              <a:ext cx="805454" cy="792000"/>
            </a:xfrm>
            <a:prstGeom prst="triangle">
              <a:avLst>
                <a:gd name="adj" fmla="val 0"/>
              </a:avLst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8F6C281A-548C-4ED0-80FB-C627BEBACDDD}"/>
              </a:ext>
            </a:extLst>
          </p:cNvPr>
          <p:cNvSpPr txBox="1"/>
          <p:nvPr/>
        </p:nvSpPr>
        <p:spPr>
          <a:xfrm>
            <a:off x="358775" y="5046454"/>
            <a:ext cx="1181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Миф6</a:t>
            </a:r>
            <a:endParaRPr lang="ko-KR" altLang="en-US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азвание 3">
            <a:extLst>
              <a:ext uri="{FF2B5EF4-FFF2-40B4-BE49-F238E27FC236}">
                <a16:creationId xmlns:a16="http://schemas.microsoft.com/office/drawing/2014/main" id="{0A77FB35-1488-4608-B531-484044FAAF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775" y="365126"/>
            <a:ext cx="8426450" cy="1325563"/>
          </a:xfrm>
        </p:spPr>
        <p:txBody>
          <a:bodyPr>
            <a:normAutofit/>
          </a:bodyPr>
          <a:lstStyle/>
          <a:p>
            <a:r>
              <a:rPr lang="ru-RU" dirty="0"/>
              <a:t>Спасибо за внимание!</a:t>
            </a:r>
          </a:p>
        </p:txBody>
      </p:sp>
      <p:sp>
        <p:nvSpPr>
          <p:cNvPr id="7" name="Содержимое 2">
            <a:extLst>
              <a:ext uri="{FF2B5EF4-FFF2-40B4-BE49-F238E27FC236}">
                <a16:creationId xmlns:a16="http://schemas.microsoft.com/office/drawing/2014/main" id="{03B63D4F-76AF-4781-809F-7712F4DB21CB}"/>
              </a:ext>
            </a:extLst>
          </p:cNvPr>
          <p:cNvSpPr txBox="1">
            <a:spLocks/>
          </p:cNvSpPr>
          <p:nvPr/>
        </p:nvSpPr>
        <p:spPr>
          <a:xfrm>
            <a:off x="358775" y="5096180"/>
            <a:ext cx="8426450" cy="1393520"/>
          </a:xfrm>
          <a:prstGeom prst="rect">
            <a:avLst/>
          </a:prstGeom>
        </p:spPr>
        <p:txBody>
          <a:bodyPr lIns="182880" tIns="91440"/>
          <a:lstStyle/>
          <a:p>
            <a:pPr algn="ctr">
              <a:buClr>
                <a:schemeClr val="accent1"/>
              </a:buClr>
              <a:buSzPct val="80000"/>
              <a:defRPr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ОГБУЗ «Центр общественного здоровья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Aft>
                <a:spcPts val="500"/>
              </a:spcAft>
              <a:buClr>
                <a:schemeClr val="accent1"/>
              </a:buClr>
              <a:buSzPct val="80000"/>
              <a:defRPr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и медицинской профилактики»</a:t>
            </a:r>
          </a:p>
          <a:p>
            <a:pPr algn="ctr" eaLnBrk="1" fontAlgn="auto" hangingPunct="1">
              <a:spcAft>
                <a:spcPts val="50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г. Томск, ул. Бакунина, 26, телефон: (3822) 65-02-16 </a:t>
            </a:r>
          </a:p>
          <a:p>
            <a:pPr algn="ctr" eaLnBrk="1" fontAlgn="auto" hangingPunct="1">
              <a:spcAft>
                <a:spcPts val="50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-mail: 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profilaktika@tomsk.gov70.ru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сайт: </a:t>
            </a:r>
            <a:r>
              <a:rPr lang="en-US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profilaktika.tomsk.ru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 descr="S:\Крикунова ЕВ\Public\Bakunina_26.JPG">
            <a:extLst>
              <a:ext uri="{FF2B5EF4-FFF2-40B4-BE49-F238E27FC236}">
                <a16:creationId xmlns:a16="http://schemas.microsoft.com/office/drawing/2014/main" id="{BA6DC75C-4D4F-4A92-9747-C44BE834BB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160" y="1527683"/>
            <a:ext cx="4777679" cy="3365610"/>
          </a:xfrm>
          <a:prstGeom prst="rect">
            <a:avLst/>
          </a:prstGeom>
          <a:ln w="31750" cap="sq">
            <a:solidFill>
              <a:schemeClr val="accent1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8B2A3"/>
      </a:accent1>
      <a:accent2>
        <a:srgbClr val="A4B4EA"/>
      </a:accent2>
      <a:accent3>
        <a:srgbClr val="98DFBB"/>
      </a:accent3>
      <a:accent4>
        <a:srgbClr val="9AD3E9"/>
      </a:accent4>
      <a:accent5>
        <a:srgbClr val="576868"/>
      </a:accent5>
      <a:accent6>
        <a:srgbClr val="CBCBCB"/>
      </a:accent6>
      <a:hlink>
        <a:srgbClr val="3F3F3F"/>
      </a:hlink>
      <a:folHlink>
        <a:srgbClr val="3F3F3F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bstract-Leaves_New.pptx" id="{137F4CBB-B789-44D9-B466-0900C4A5ACD3}" vid="{837FB72E-B490-401E-9ACA-D6562FED6AB3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Abstract-Leaves_New</Template>
  <TotalTime>242</TotalTime>
  <Words>2401</Words>
  <Application>Microsoft Office PowerPoint</Application>
  <PresentationFormat>Экран (4:3)</PresentationFormat>
  <Paragraphs>177</Paragraphs>
  <Slides>22</Slides>
  <Notes>20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</vt:lpstr>
      <vt:lpstr>Calibri</vt:lpstr>
      <vt:lpstr>Wingdings</vt:lpstr>
      <vt:lpstr>Wingdings 2</vt:lpstr>
      <vt:lpstr>Тема Office</vt:lpstr>
      <vt:lpstr>Влияние психоактивных веществ на репродуктивное здоровье</vt:lpstr>
      <vt:lpstr>Что такое ПАВ</vt:lpstr>
      <vt:lpstr>Что относится к ПАВ?</vt:lpstr>
      <vt:lpstr>Употребление:</vt:lpstr>
      <vt:lpstr>Алкоголь  и репродуктивное здоровье</vt:lpstr>
      <vt:lpstr>Женский алкоголизм</vt:lpstr>
      <vt:lpstr>Как алкоголь влияет на репродуктивную систему?</vt:lpstr>
      <vt:lpstr>Как алкоголь влияет на репродуктивную систему?</vt:lpstr>
      <vt:lpstr>Как алкоголь влияет на плод?</vt:lpstr>
      <vt:lpstr>Как алкоголь влияет на течение беременности?</vt:lpstr>
      <vt:lpstr>Алкоголь приводит к тому, что:</vt:lpstr>
      <vt:lpstr>Никотин и репродуктивное здоровье</vt:lpstr>
      <vt:lpstr>Как курение влияет на репродуктивное здоровье?</vt:lpstr>
      <vt:lpstr>Как курение влияет на плод и течение беременности?</vt:lpstr>
      <vt:lpstr>Курение и КОК  (гормональные контрацептивы)</vt:lpstr>
      <vt:lpstr>Электронные сигареты                         и репродуктивное здоровье</vt:lpstr>
      <vt:lpstr>Что говорит наука об     электронных сигаретах?</vt:lpstr>
      <vt:lpstr>Снюс и репродуктивное здоровье</vt:lpstr>
      <vt:lpstr>Кальян и репродуктивное здоровье</vt:lpstr>
      <vt:lpstr>Мифы о влиянии ПАВ на репродуктивное здоровье</vt:lpstr>
      <vt:lpstr>Мифы о влиянии ПАВ на репродуктивное здоровье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Диана Хасаева</dc:creator>
  <cp:lastModifiedBy>Диана Хасаева</cp:lastModifiedBy>
  <cp:revision>67</cp:revision>
  <dcterms:created xsi:type="dcterms:W3CDTF">2021-08-10T07:37:36Z</dcterms:created>
  <dcterms:modified xsi:type="dcterms:W3CDTF">2021-08-18T09:09:18Z</dcterms:modified>
</cp:coreProperties>
</file>