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9" r:id="rId5"/>
    <p:sldId id="268" r:id="rId6"/>
    <p:sldId id="278" r:id="rId7"/>
    <p:sldId id="279" r:id="rId8"/>
    <p:sldId id="280" r:id="rId9"/>
    <p:sldId id="283" r:id="rId10"/>
    <p:sldId id="288" r:id="rId11"/>
    <p:sldId id="289" r:id="rId12"/>
    <p:sldId id="290" r:id="rId13"/>
    <p:sldId id="287" r:id="rId14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10" d="100"/>
          <a:sy n="110" d="100"/>
        </p:scale>
        <p:origin x="6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25.02.2023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25.02.2023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20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87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38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76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435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7915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645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056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25.02.2023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 в пожилом возрасте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476588" y="3544389"/>
            <a:ext cx="4432166" cy="275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336465" y="291374"/>
            <a:ext cx="4321573" cy="285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id="{7771E342-01C6-9303-5F2C-B9F643C1CE54}"/>
              </a:ext>
            </a:extLst>
          </p:cNvPr>
          <p:cNvSpPr txBox="1">
            <a:spLocks/>
          </p:cNvSpPr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58636" y="1970598"/>
            <a:ext cx="4984202" cy="28807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797A1E-A222-89E1-4FAE-4F0E11CEF600}"/>
              </a:ext>
            </a:extLst>
          </p:cNvPr>
          <p:cNvSpPr txBox="1"/>
          <p:nvPr/>
        </p:nvSpPr>
        <p:spPr>
          <a:xfrm>
            <a:off x="219073" y="910828"/>
            <a:ext cx="6392090" cy="630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Дыхательная гимнастика по Стрельниковой основана на упражнениях, где вдохи нужно делать в конце движения, когда грудная клетка сжата.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1" dirty="0">
                <a:effectLst/>
                <a:latin typeface="Verdana" panose="020B0604030504040204" pitchFamily="34" charset="0"/>
              </a:rPr>
              <a:t>Гимнастика Стрельниковой активизирует всю иммунную систему организма.</a:t>
            </a:r>
            <a:endParaRPr lang="ru-RU" sz="1600" b="0" i="0" dirty="0">
              <a:effectLst/>
              <a:latin typeface="Verdana" panose="020B0604030504040204" pitchFamily="34" charset="0"/>
            </a:endParaRPr>
          </a:p>
          <a:p>
            <a:pPr algn="l"/>
            <a:br>
              <a:rPr lang="ru-RU" sz="1600" dirty="0"/>
            </a:br>
            <a:r>
              <a:rPr lang="ru-RU" sz="1600" b="0" i="0" dirty="0">
                <a:effectLst/>
                <a:latin typeface="Verdana" panose="020B0604030504040204" pitchFamily="34" charset="0"/>
              </a:rPr>
              <a:t>Преимущества метода: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Сочетание с циклическими упражнениями (бег, плавание, ходьба).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Восстановление больных органов.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Профилактика болезней.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Положительное влияние на весь организм.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Отсутствие особых условий для занятий.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Увеличение объема легких.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Доступность для взрослых и детей.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Метод называют парадоксальным, ведь во время вдоха грудная клетка находится в сжатом состоянии, а не в расширенном. Тем не менее, упражнения не вызывают усталости, вентиляция легких возрастает в 5 раз. Дыхание производится во время движения, восстанавливается весь энергетический баланс человеческого организма</a:t>
            </a:r>
            <a:r>
              <a:rPr lang="ru-RU" sz="1600" b="0" i="0" dirty="0">
                <a:solidFill>
                  <a:srgbClr val="5A5A5A"/>
                </a:solidFill>
                <a:effectLst/>
                <a:latin typeface="Verdana" panose="020B0604030504040204" pitchFamily="34" charset="0"/>
              </a:rPr>
              <a:t>.</a:t>
            </a:r>
            <a:br>
              <a:rPr lang="ru-RU" sz="1600" b="0" i="0" dirty="0">
                <a:solidFill>
                  <a:srgbClr val="5A5A5A"/>
                </a:solidFill>
                <a:effectLst/>
                <a:latin typeface="Verdana" panose="020B0604030504040204" pitchFamily="34" charset="0"/>
              </a:rPr>
            </a:br>
            <a:endParaRPr lang="ru-RU" sz="1600" b="0" i="0" dirty="0">
              <a:solidFill>
                <a:srgbClr val="5A5A5A"/>
              </a:solidFill>
              <a:effectLst/>
              <a:latin typeface="Verdana" panose="020B0604030504040204" pitchFamily="34" charset="0"/>
            </a:endParaRPr>
          </a:p>
          <a:p>
            <a:br>
              <a:rPr lang="ru-RU" dirty="0"/>
            </a:b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4742FE-F86B-98CF-8034-89E599BB9780}"/>
              </a:ext>
            </a:extLst>
          </p:cNvPr>
          <p:cNvSpPr txBox="1"/>
          <p:nvPr/>
        </p:nvSpPr>
        <p:spPr>
          <a:xfrm>
            <a:off x="1341120" y="516936"/>
            <a:ext cx="63920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cap="all" dirty="0" err="1">
                <a:effectLst/>
                <a:latin typeface="Verdana" panose="020B0604030504040204" pitchFamily="34" charset="0"/>
              </a:rPr>
              <a:t>ГиМНАСТИКА</a:t>
            </a:r>
            <a:r>
              <a:rPr lang="ru-RU" b="1" i="0" cap="all" dirty="0">
                <a:effectLst/>
                <a:latin typeface="Verdana" panose="020B0604030504040204" pitchFamily="34" charset="0"/>
              </a:rPr>
              <a:t> </a:t>
            </a:r>
            <a:r>
              <a:rPr lang="ru-RU" b="1" cap="all" dirty="0">
                <a:latin typeface="Verdana" panose="020B0604030504040204" pitchFamily="34" charset="0"/>
              </a:rPr>
              <a:t>СТРЕЛЬНИКОВОЙ</a:t>
            </a:r>
            <a:endParaRPr lang="ru-RU" b="1" i="0" cap="all" dirty="0">
              <a:effectLst/>
              <a:latin typeface="Verdana" panose="020B060403050404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FEE53E5-AF52-B714-2B2A-D457E1833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4897" y="1132457"/>
            <a:ext cx="5247099" cy="408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E38B82BD-C451-99F3-7E92-4AEB680A9E77}"/>
              </a:ext>
            </a:extLst>
          </p:cNvPr>
          <p:cNvSpPr txBox="1">
            <a:spLocks/>
          </p:cNvSpPr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01274" y="2220686"/>
            <a:ext cx="5190725" cy="29310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B85240-41CD-A583-CA1B-F7779A59C8AB}"/>
              </a:ext>
            </a:extLst>
          </p:cNvPr>
          <p:cNvSpPr txBox="1"/>
          <p:nvPr/>
        </p:nvSpPr>
        <p:spPr>
          <a:xfrm>
            <a:off x="139337" y="174171"/>
            <a:ext cx="6770139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i="0" dirty="0">
                <a:effectLst/>
                <a:latin typeface="Verdana" panose="020B0604030504040204" pitchFamily="34" charset="0"/>
              </a:rPr>
              <a:t>Показания и противопоказания методики</a:t>
            </a:r>
          </a:p>
          <a:p>
            <a:pPr algn="ctr"/>
            <a:endParaRPr lang="ru-RU" sz="1600" b="1" i="0" dirty="0">
              <a:effectLst/>
              <a:latin typeface="Verdana" panose="020B0604030504040204" pitchFamily="34" charset="0"/>
            </a:endParaRP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Методика положительно действует на все обменные функции организма, кровоснабжение органов и систем, помогает восстановить нарушенное дыхание и укрепить сосуды.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Рекомендуется при таких показаниях: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хронические депрессии;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невротические состояния;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период беременности;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воспаления легких и бронхов, астмы;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сердечные заболевания;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гипертонические болезни;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вегетососудистые дистонии;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перенесенные инфаркты и нарушения ритма сердца;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постинсультные состояния, головные боли и эпилептические недуги; нарушения работы щитовидной железы и диабет;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вирусные, воспалительные и кожные болезни;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импотенция;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лишний вес и курение.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Гимнастикой можно заниматься параллельно с применением лекарственных препаратов, здоровые люди выполняют упражнения для профилактики.</a:t>
            </a:r>
          </a:p>
        </p:txBody>
      </p:sp>
    </p:spTree>
    <p:extLst>
      <p:ext uri="{BB962C8B-B14F-4D97-AF65-F5344CB8AC3E}">
        <p14:creationId xmlns:p14="http://schemas.microsoft.com/office/powerpoint/2010/main" val="59333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6037C76E-6107-2C11-0818-8E14D7460A61}"/>
              </a:ext>
            </a:extLst>
          </p:cNvPr>
          <p:cNvSpPr txBox="1">
            <a:spLocks/>
          </p:cNvSpPr>
          <p:nvPr/>
        </p:nvSpPr>
        <p:spPr>
          <a:xfrm>
            <a:off x="7112715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F1DAD70B-842D-DA22-2609-0F5B1D2D838F}"/>
              </a:ext>
            </a:extLst>
          </p:cNvPr>
          <p:cNvSpPr txBox="1">
            <a:spLocks/>
          </p:cNvSpPr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725098" y="558083"/>
            <a:ext cx="6716119" cy="57804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endParaRPr lang="ru-RU" sz="2400" b="0" dirty="0">
              <a:latin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189497" y="1776549"/>
            <a:ext cx="4756513" cy="34747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5B9215-1F97-EB34-A1D4-27B5DC454B8C}"/>
              </a:ext>
            </a:extLst>
          </p:cNvPr>
          <p:cNvSpPr txBox="1"/>
          <p:nvPr/>
        </p:nvSpPr>
        <p:spPr>
          <a:xfrm>
            <a:off x="545863" y="1572537"/>
            <a:ext cx="6097772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острых состояний с повышенной температурой;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тяжелых патологий;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острых тромбофлебитов.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В любой ситуации без предварительной консультации с врачом не стоит самостоятельно назначать себе этот комплекс.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Дыхательные упражнения Стрельниковой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Приступать к тренировкам нужно с начальных 3-х упражнений, дважды в день, прибавляя ежедневно по упражнению. Время отдыха между движениями поначалу увеличивать до десяти секунд, вместо трех-пяти.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Главная особенность метода – сильный и резкий вдох носом.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Выдыхать нужно произвольно, лучше через рот. Частота движений – 100-120 раз в минуту. Не тратьте на занятие больше, чем полчаса. Стрельникова рекомендует заниматься на протяжении всей жизни, раз в день. Движения со 2-го по 10-е выполняются в 12 подходов по 8 вдохов (12 х 8).</a:t>
            </a: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0FAFBB-3136-B4F4-36F8-FC7298F12E46}"/>
              </a:ext>
            </a:extLst>
          </p:cNvPr>
          <p:cNvSpPr txBox="1"/>
          <p:nvPr/>
        </p:nvSpPr>
        <p:spPr>
          <a:xfrm>
            <a:off x="78378" y="234918"/>
            <a:ext cx="65652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i="0" dirty="0">
                <a:effectLst/>
                <a:latin typeface="Verdana" panose="020B0604030504040204" pitchFamily="34" charset="0"/>
              </a:rPr>
              <a:t>Противопоказана гимнастика Стрельниковой в случаях:</a:t>
            </a:r>
          </a:p>
        </p:txBody>
      </p:sp>
    </p:spTree>
    <p:extLst>
      <p:ext uri="{BB962C8B-B14F-4D97-AF65-F5344CB8AC3E}">
        <p14:creationId xmlns:p14="http://schemas.microsoft.com/office/powerpoint/2010/main" val="2121878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A9A9BD3A-A515-77C0-81C1-D1B8452373F1}"/>
              </a:ext>
            </a:extLst>
          </p:cNvPr>
          <p:cNvSpPr txBox="1">
            <a:spLocks/>
          </p:cNvSpPr>
          <p:nvPr/>
        </p:nvSpPr>
        <p:spPr>
          <a:xfrm>
            <a:off x="7059449" y="2857500"/>
            <a:ext cx="49825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A7A3F9B5-D84D-A6A1-4237-7263612ADEFD}"/>
              </a:ext>
            </a:extLst>
          </p:cNvPr>
          <p:cNvSpPr txBox="1">
            <a:spLocks/>
          </p:cNvSpPr>
          <p:nvPr/>
        </p:nvSpPr>
        <p:spPr>
          <a:xfrm>
            <a:off x="337576" y="133800"/>
            <a:ext cx="10831167" cy="6724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72681" y="460398"/>
            <a:ext cx="3985032" cy="26566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CF4211-E951-D287-767D-1880490BF479}"/>
              </a:ext>
            </a:extLst>
          </p:cNvPr>
          <p:cNvSpPr txBox="1"/>
          <p:nvPr/>
        </p:nvSpPr>
        <p:spPr>
          <a:xfrm>
            <a:off x="1959428" y="342292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1" i="0" dirty="0">
                <a:effectLst/>
                <a:latin typeface="Verdana" panose="020B0604030504040204" pitchFamily="34" charset="0"/>
              </a:rPr>
              <a:t>№1–Ладошки</a:t>
            </a:r>
            <a:endParaRPr lang="ru-RU" b="0" i="0" dirty="0">
              <a:effectLst/>
              <a:latin typeface="Verdana" panose="020B0604030504040204" pitchFamily="34" charset="0"/>
            </a:endParaRPr>
          </a:p>
          <a:p>
            <a:br>
              <a:rPr lang="ru-RU" dirty="0"/>
            </a:b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EAA510-B192-64B0-4E1E-971AD0EAE248}"/>
              </a:ext>
            </a:extLst>
          </p:cNvPr>
          <p:cNvSpPr txBox="1"/>
          <p:nvPr/>
        </p:nvSpPr>
        <p:spPr>
          <a:xfrm>
            <a:off x="337576" y="870857"/>
            <a:ext cx="653957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прямо, сгибаете руки в локтях, ладонями вперед. Выполняете ритмичные вдохи носом (4 подряд), сжимая ладони в кулак. Опускаете руки, отдыхаете 4 сек. Выдыхаете свободно ртом. 24 подхода в любой позе (лежа, стоя или сидя). При трудностях увеличиваете отдых до 10 сек.</a:t>
            </a:r>
            <a:endParaRPr lang="ru-RU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81E0A0-0B69-A206-90D9-A3C896828FE8}"/>
              </a:ext>
            </a:extLst>
          </p:cNvPr>
          <p:cNvSpPr txBox="1"/>
          <p:nvPr/>
        </p:nvSpPr>
        <p:spPr>
          <a:xfrm>
            <a:off x="2084552" y="274775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№2 – Погончики</a:t>
            </a: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E5FA44-2F77-E681-B428-C0DAB8210D1B}"/>
              </a:ext>
            </a:extLst>
          </p:cNvPr>
          <p:cNvSpPr txBox="1"/>
          <p:nvPr/>
        </p:nvSpPr>
        <p:spPr>
          <a:xfrm>
            <a:off x="337575" y="3250887"/>
            <a:ext cx="672187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Стоите прямо, руки прижимаете к животу, сжав кулаки. Вдыхая, резко толкаете кулаки вниз, напрягая плечи. Возвращаете руки назад до уровня пояса, расслабляете плечи на выдохе. 8 вдохов – пауза 4 сек. (12 х 8).</a:t>
            </a:r>
            <a:endParaRPr lang="ru-RU" sz="1600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3C3475F-9B54-56DE-A91D-558B4A125D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0366" y="3538770"/>
            <a:ext cx="4281122" cy="265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15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41607" y="358386"/>
            <a:ext cx="4491111" cy="296828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Стойка прямо, ноги на расстоянии уже плеч, руки опущены вдоль тела. Исполняете маленький наклон вперед (спина округленная, голова опущена), тянете руки к полу, не доставая его. Вдох одновременно с наклоном. Затем выдыхаете, выпрямляясь не до конца. Темп наклонов – от 100 в минуту. (12 х 8). При последствиях травм головы или спины наклоняетесь не сильно.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30CC56-963C-A002-6BB9-DCD21C542956}"/>
              </a:ext>
            </a:extLst>
          </p:cNvPr>
          <p:cNvSpPr txBox="1"/>
          <p:nvPr/>
        </p:nvSpPr>
        <p:spPr>
          <a:xfrm>
            <a:off x="2194560" y="358386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№3 – Насос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C801DF-7108-76A2-EBB2-7E4D6F82A9F0}"/>
              </a:ext>
            </a:extLst>
          </p:cNvPr>
          <p:cNvSpPr txBox="1"/>
          <p:nvPr/>
        </p:nvSpPr>
        <p:spPr>
          <a:xfrm>
            <a:off x="418011" y="3696765"/>
            <a:ext cx="659349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прямо, ноги на расстоянии уже плеч. Чуть-чуть присядьте, поворачиваясь вправо и выполняя резкий вдох. Возвращаетесь в первоначальное положение. Повторяете движение влево. Колени слегка согнуты, руки выполняют хватающие движения. Спину держите прямо, поворачиваетесь в талии. (12 х 8).</a:t>
            </a:r>
            <a:endParaRPr lang="ru-RU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1E5734-1E6D-4B55-5E1A-7024EA8A14DF}"/>
              </a:ext>
            </a:extLst>
          </p:cNvPr>
          <p:cNvSpPr txBox="1"/>
          <p:nvPr/>
        </p:nvSpPr>
        <p:spPr>
          <a:xfrm>
            <a:off x="2272937" y="3118606"/>
            <a:ext cx="7034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№4–Кошка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05D7F7-8BC2-585A-DDBA-97C10D57A3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3874" y="3326674"/>
            <a:ext cx="3869878" cy="292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05321" y="336302"/>
            <a:ext cx="4642690" cy="29119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 положении стоя сгибаете руки в локтях и поднимаете на уровень плеч. Выполняете резкий вдох, обнимая себя за плечи, не скрещивая руки. (12 х 8). Если тяжело, исполняете по 4 движения.</a:t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30CC56-963C-A002-6BB9-DCD21C542956}"/>
              </a:ext>
            </a:extLst>
          </p:cNvPr>
          <p:cNvSpPr txBox="1"/>
          <p:nvPr/>
        </p:nvSpPr>
        <p:spPr>
          <a:xfrm>
            <a:off x="2171106" y="336301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№5 – Обнять плечи</a:t>
            </a:r>
            <a:endParaRPr lang="ru-RU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C801DF-7108-76A2-EBB2-7E4D6F82A9F0}"/>
              </a:ext>
            </a:extLst>
          </p:cNvPr>
          <p:cNvSpPr txBox="1"/>
          <p:nvPr/>
        </p:nvSpPr>
        <p:spPr>
          <a:xfrm>
            <a:off x="418011" y="3696765"/>
            <a:ext cx="659349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Стоите прямо, ноги расставлены уже плеч. Наклоняетесь вперед, потянув руки к полу и выполняя вдох. Затем возвращаетесь назад, обнимаете руками плечи и снова вдыхаете. (12 х 8). Возможно исполнение сидя. При болезнях позвоночника назад нельзя прогибаться.</a:t>
            </a:r>
            <a:endParaRPr lang="ru-RU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1E5734-1E6D-4B55-5E1A-7024EA8A14DF}"/>
              </a:ext>
            </a:extLst>
          </p:cNvPr>
          <p:cNvSpPr txBox="1"/>
          <p:nvPr/>
        </p:nvSpPr>
        <p:spPr>
          <a:xfrm>
            <a:off x="2272937" y="3118606"/>
            <a:ext cx="7034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i="0" dirty="0">
                <a:effectLst/>
                <a:latin typeface="Verdana" panose="020B0604030504040204" pitchFamily="34" charset="0"/>
              </a:rPr>
              <a:t>№6–Большой маятник</a:t>
            </a: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60208B-CDB4-6823-AA34-DBBCD31A7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516" y="3248298"/>
            <a:ext cx="4642689" cy="2911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83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4436" y="485956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654834" y="104503"/>
            <a:ext cx="3919662" cy="23923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Стойка прямо, ноги уже плеч. Поворачиваете голову вправо – вдох, влево – вдох. Выдох между вдохами. (12 х 8).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30CC56-963C-A002-6BB9-DCD21C542956}"/>
              </a:ext>
            </a:extLst>
          </p:cNvPr>
          <p:cNvSpPr txBox="1"/>
          <p:nvPr/>
        </p:nvSpPr>
        <p:spPr>
          <a:xfrm>
            <a:off x="2194560" y="358386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№7 – Повороты головой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1E5734-1E6D-4B55-5E1A-7024EA8A14DF}"/>
              </a:ext>
            </a:extLst>
          </p:cNvPr>
          <p:cNvSpPr txBox="1"/>
          <p:nvPr/>
        </p:nvSpPr>
        <p:spPr>
          <a:xfrm>
            <a:off x="2264229" y="1798631"/>
            <a:ext cx="70604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№8 – Ушки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37911F-787B-E971-6E0D-5E093361A7CD}"/>
              </a:ext>
            </a:extLst>
          </p:cNvPr>
          <p:cNvSpPr txBox="1"/>
          <p:nvPr/>
        </p:nvSpPr>
        <p:spPr>
          <a:xfrm>
            <a:off x="418011" y="2256519"/>
            <a:ext cx="63194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прямо, ноги уже, чем плечи. Наклоняете голову вправо, касаясь ухом плеча, – вдох, голова влево – вдох. Выдох между вдохами.(12х8).</a:t>
            </a:r>
            <a:endParaRPr lang="ru-RU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1BCFAB-7754-C607-4C01-8596A60F11E1}"/>
              </a:ext>
            </a:extLst>
          </p:cNvPr>
          <p:cNvSpPr txBox="1"/>
          <p:nvPr/>
        </p:nvSpPr>
        <p:spPr>
          <a:xfrm>
            <a:off x="1933302" y="3270555"/>
            <a:ext cx="7217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</a:rPr>
              <a:t>№9 – Маятник головой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A58425-D787-2554-6787-18497F804E93}"/>
              </a:ext>
            </a:extLst>
          </p:cNvPr>
          <p:cNvSpPr txBox="1"/>
          <p:nvPr/>
        </p:nvSpPr>
        <p:spPr>
          <a:xfrm>
            <a:off x="343990" y="4069929"/>
            <a:ext cx="65654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Стоите прямо, ноги уже, чем плечи. Наклоняете голову вперед, глядя в пол, – вдох, назад (глядя вверх) – вдох. Выдох между вдохами. (12 х 8).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При травмах головы, патологиях верхнего отдела позвоночника и эпилепсии упражнения 7-9 можно выполнять не до конца, но вдыхать резко.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DA970AC-7BAE-67E8-7424-1261B287C9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541" y="2650718"/>
            <a:ext cx="4294248" cy="213968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A35809D-3728-F2C9-A8E5-9617E6F8C8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2846" y="4818681"/>
            <a:ext cx="3501650" cy="187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670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611291" y="217715"/>
            <a:ext cx="3762103" cy="29434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ровно, левая нога – вперед, правая – назад. Переносите вес тела на левую ногу, правую сгибаете и ставите на носочек. Приседаете на левой ноге при сильном вдохе. Выпрямляете ногу и переносите вес на правую. Приседаете на правой ноге, вдохнув. (12 х 8).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30CC56-963C-A002-6BB9-DCD21C542956}"/>
              </a:ext>
            </a:extLst>
          </p:cNvPr>
          <p:cNvSpPr txBox="1"/>
          <p:nvPr/>
        </p:nvSpPr>
        <p:spPr>
          <a:xfrm>
            <a:off x="2194560" y="358386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№10 – Перекаты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C801DF-7108-76A2-EBB2-7E4D6F82A9F0}"/>
              </a:ext>
            </a:extLst>
          </p:cNvPr>
          <p:cNvSpPr txBox="1"/>
          <p:nvPr/>
        </p:nvSpPr>
        <p:spPr>
          <a:xfrm>
            <a:off x="444137" y="2925481"/>
            <a:ext cx="656737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Шаг передний. Стойка прямо, ноги на расстоянии уже плеч. Поднимаете левую ногу, согнув ее в коленке, до живота (носок тянется вниз). Приседаете на правой ноге при шумном вдохе. Принимаете исходное положение. Повторяете с другой ногой. 8 раз по 8 вдохов. Шаг задний. Сгибаете левую ногу в колене, доставая пяткой ягодицы. Приседаете на правой ноге, сделав вдох. Повторяете другой ногой. 4 раза по 8 вдохов. При травмах конечностей, тромбофлебитах, сердечных болезнях ноги поднимаете невысоко, делаете паузу по 10 сек.</a:t>
            </a:r>
            <a:endParaRPr lang="ru-RU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1E5734-1E6D-4B55-5E1A-7024EA8A14DF}"/>
              </a:ext>
            </a:extLst>
          </p:cNvPr>
          <p:cNvSpPr txBox="1"/>
          <p:nvPr/>
        </p:nvSpPr>
        <p:spPr>
          <a:xfrm>
            <a:off x="2307771" y="2363632"/>
            <a:ext cx="7323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№11 – Шаг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F6290D-80DE-293A-CC2D-D322627BC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6423" y="3561806"/>
            <a:ext cx="3640183" cy="245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332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230826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elements/1.1/"/>
    <ds:schemaRef ds:uri="http://purl.org/dc/dcmitype/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1072</Words>
  <Application>Microsoft Office PowerPoint</Application>
  <PresentationFormat>Широкоэкранный</PresentationFormat>
  <Paragraphs>87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2" baseType="lpstr">
      <vt:lpstr>Arial</vt:lpstr>
      <vt:lpstr>Arial</vt:lpstr>
      <vt:lpstr>Arial Black</vt:lpstr>
      <vt:lpstr>Book Antiqua</vt:lpstr>
      <vt:lpstr>Calibri</vt:lpstr>
      <vt:lpstr>Corbel</vt:lpstr>
      <vt:lpstr>Gill Sans MT</vt:lpstr>
      <vt:lpstr>Impact</vt:lpstr>
      <vt:lpstr>Roboto</vt:lpstr>
      <vt:lpstr>Times New Roman</vt:lpstr>
      <vt:lpstr>Verdana</vt:lpstr>
      <vt:lpstr>Эмблема</vt:lpstr>
      <vt:lpstr>Дыхательная гимнастика в пожилом возрасте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2023-02-25T09:12:09Z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