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9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64" r:id="rId21"/>
    <p:sldId id="265" r:id="rId22"/>
  </p:sldIdLst>
  <p:sldSz cx="14630400" cy="8229600"/>
  <p:notesSz cx="8229600" cy="14630400"/>
  <p:embeddedFontLst>
    <p:embeddedFont>
      <p:font typeface="微软雅黑" panose="020B0503020204020204" pitchFamily="34" charset="-122"/>
      <p:regular r:id="rId24"/>
      <p:bold r:id="rId25"/>
    </p:embeddedFont>
    <p:embeddedFont>
      <p:font typeface="Liberation Serif" panose="02020603050405020304" pitchFamily="18" charset="0"/>
      <p:regular r:id="rId26"/>
      <p:bold r:id="rId27"/>
      <p:italic r:id="rId28"/>
      <p:boldItalic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alibri Light" panose="020F0302020204030204" pitchFamily="34" charset="0"/>
      <p:regular r:id="rId34"/>
      <p:italic r:id="rId3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3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8842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220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4960" y="731520"/>
            <a:ext cx="11704320" cy="859156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84960" y="1645920"/>
            <a:ext cx="11704320" cy="512064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371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msp.midural.ru/docs/52806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4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460375" y="2040390"/>
            <a:ext cx="8015031" cy="4242721"/>
          </a:xfrm>
          <a:prstGeom prst="rect">
            <a:avLst/>
          </a:prstGeom>
          <a:ln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440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Наполнение разделов </a:t>
            </a:r>
          </a:p>
          <a:p>
            <a:pPr>
              <a:lnSpc>
                <a:spcPct val="90000"/>
              </a:lnSpc>
            </a:pPr>
            <a:r>
              <a:rPr lang="ru-RU" sz="440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«Противодействие коррупции» </a:t>
            </a:r>
          </a:p>
          <a:p>
            <a:pPr>
              <a:lnSpc>
                <a:spcPct val="90000"/>
              </a:lnSpc>
            </a:pPr>
            <a:r>
              <a:rPr lang="ru-RU" sz="440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официальных сайтов государственных учреждений, подведомственных Министерству социальной политики Свердловской области</a:t>
            </a:r>
          </a:p>
        </p:txBody>
      </p:sp>
      <p:sp>
        <p:nvSpPr>
          <p:cNvPr id="5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6" y="160338"/>
            <a:ext cx="1371600" cy="10953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910" y="-688260"/>
            <a:ext cx="8067367" cy="934556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909755" y="7521678"/>
            <a:ext cx="1641987" cy="5801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1120876" y="160338"/>
            <a:ext cx="13784827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Microsoft Sans Serif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Microsoft Sans Serif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Microsoft Sans Serif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Microsoft Sans Serif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Microsoft Sans Serif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Microsoft Sans Serif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Microsoft Sans Serif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Microsoft Sans Serif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8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Министерство социальной политики Свердловской области 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6037" y="7354528"/>
            <a:ext cx="14161575" cy="65876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200" dirty="0" smtClean="0">
                <a:solidFill>
                  <a:srgbClr val="00009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Материалы подготовлены на основе  Методических рекомендаций по наполнению разделов «Противодействие коррупции» официальных сайтов государственных учреждений, подведомственных Министерству социальной политики Свердловской области (редакция 19.08.2025) </a:t>
            </a:r>
          </a:p>
          <a:p>
            <a:endParaRPr lang="ru-RU" altLang="ru-RU" dirty="0" smtClean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793670" y="264790"/>
            <a:ext cx="13042821" cy="13320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4450" dirty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Структура </a:t>
            </a:r>
            <a:r>
              <a:rPr lang="en-US" sz="44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раздела</a:t>
            </a:r>
            <a:r>
              <a:rPr lang="ru-RU" sz="44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«Противодействие коррупции»</a:t>
            </a:r>
            <a:r>
              <a:rPr lang="en-US" sz="44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: </a:t>
            </a:r>
            <a:endParaRPr lang="ru-RU" sz="4450" dirty="0" smtClean="0">
              <a:solidFill>
                <a:srgbClr val="091C53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l">
              <a:buNone/>
            </a:pPr>
            <a:r>
              <a:rPr lang="ru-RU" sz="44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</a:t>
            </a:r>
            <a:r>
              <a:rPr lang="en-US" sz="44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бязательные подразделы</a:t>
            </a:r>
            <a:endParaRPr lang="en-US" sz="44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0" y="1701319"/>
            <a:ext cx="346752" cy="311196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  <a:bevelB w="165100" prst="coolSlant"/>
          </a:sp3d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01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793790" y="2084072"/>
            <a:ext cx="4196358" cy="30480"/>
          </a:xfrm>
          <a:prstGeom prst="rect">
            <a:avLst/>
          </a:prstGeom>
          <a:solidFill>
            <a:srgbClr val="84C1FA"/>
          </a:solidFill>
          <a:ln/>
        </p:spPr>
      </p:sp>
      <p:sp>
        <p:nvSpPr>
          <p:cNvPr id="5" name="Text 3"/>
          <p:cNvSpPr/>
          <p:nvPr/>
        </p:nvSpPr>
        <p:spPr>
          <a:xfrm>
            <a:off x="793790" y="2231113"/>
            <a:ext cx="4196238" cy="8043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Нормативные правовые </a:t>
            </a:r>
            <a:r>
              <a:rPr lang="ru-RU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иные акты </a:t>
            </a:r>
            <a:endParaRPr lang="ru-RU" b="1" dirty="0" smtClean="0">
              <a:solidFill>
                <a:srgbClr val="1E3063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сфере противодействия </a:t>
            </a:r>
            <a:r>
              <a:rPr lang="ru-RU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коррупции</a:t>
            </a:r>
            <a:endParaRPr lang="en-US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5216961" y="1701319"/>
            <a:ext cx="367761" cy="311196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  <a:bevelB w="165100" prst="coolSlant"/>
          </a:sp3d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02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216901" y="2078677"/>
            <a:ext cx="4196358" cy="30480"/>
          </a:xfrm>
          <a:prstGeom prst="rect">
            <a:avLst/>
          </a:prstGeom>
          <a:solidFill>
            <a:srgbClr val="84C1FA"/>
          </a:solidFill>
          <a:ln/>
        </p:spPr>
      </p:sp>
      <p:sp>
        <p:nvSpPr>
          <p:cNvPr id="9" name="Text 7"/>
          <p:cNvSpPr/>
          <p:nvPr/>
        </p:nvSpPr>
        <p:spPr>
          <a:xfrm>
            <a:off x="5216962" y="225257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ru-RU" sz="22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Методические материалы</a:t>
            </a:r>
          </a:p>
        </p:txBody>
      </p:sp>
      <p:sp>
        <p:nvSpPr>
          <p:cNvPr id="11" name="Text 9"/>
          <p:cNvSpPr/>
          <p:nvPr/>
        </p:nvSpPr>
        <p:spPr>
          <a:xfrm>
            <a:off x="9640133" y="1661652"/>
            <a:ext cx="378938" cy="297034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  <a:bevelB w="165100" prst="coolSlant"/>
          </a:sp3d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03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9640132" y="2078677"/>
            <a:ext cx="4196358" cy="30480"/>
          </a:xfrm>
          <a:prstGeom prst="rect">
            <a:avLst/>
          </a:prstGeom>
          <a:solidFill>
            <a:srgbClr val="84C1FA"/>
          </a:solidFill>
          <a:ln/>
        </p:spPr>
      </p:sp>
      <p:sp>
        <p:nvSpPr>
          <p:cNvPr id="13" name="Text 11"/>
          <p:cNvSpPr/>
          <p:nvPr/>
        </p:nvSpPr>
        <p:spPr>
          <a:xfrm>
            <a:off x="9627573" y="2251668"/>
            <a:ext cx="4884840" cy="7543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Формы документов, связанных с </a:t>
            </a:r>
            <a:endParaRPr lang="ru-RU" b="1" dirty="0" smtClean="0">
              <a:solidFill>
                <a:srgbClr val="1E3063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противодействием </a:t>
            </a:r>
            <a:r>
              <a:rPr lang="ru-RU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коррупции, для заполнения</a:t>
            </a:r>
            <a:endParaRPr lang="en-US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93670" y="2961502"/>
            <a:ext cx="346872" cy="283488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  <a:bevelB w="165100" prst="coolSlant"/>
          </a:sp3d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04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793670" y="3363784"/>
            <a:ext cx="4196478" cy="45719"/>
          </a:xfrm>
          <a:prstGeom prst="rect">
            <a:avLst/>
          </a:prstGeom>
          <a:solidFill>
            <a:srgbClr val="84C1FA"/>
          </a:solidFill>
          <a:ln/>
        </p:spPr>
      </p:sp>
      <p:sp>
        <p:nvSpPr>
          <p:cNvPr id="17" name="Text 15"/>
          <p:cNvSpPr/>
          <p:nvPr/>
        </p:nvSpPr>
        <p:spPr>
          <a:xfrm>
            <a:off x="793670" y="3528079"/>
            <a:ext cx="4310893" cy="10579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17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Комиссия по соблюдению требований </a:t>
            </a:r>
            <a:r>
              <a:rPr lang="ru-RU" sz="17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7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7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служебному </a:t>
            </a:r>
            <a:r>
              <a:rPr lang="ru-RU" sz="17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поведению и </a:t>
            </a:r>
            <a:r>
              <a:rPr lang="ru-RU" sz="17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урегулированию</a:t>
            </a:r>
          </a:p>
          <a:p>
            <a:pPr>
              <a:lnSpc>
                <a:spcPct val="90000"/>
              </a:lnSpc>
            </a:pPr>
            <a:r>
              <a:rPr lang="ru-RU" sz="17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конфликта </a:t>
            </a:r>
            <a:r>
              <a:rPr lang="ru-RU" sz="17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интересов» </a:t>
            </a:r>
            <a:r>
              <a:rPr lang="ru-RU" sz="17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</a:t>
            </a:r>
            <a:r>
              <a:rPr lang="ru-RU" sz="17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наличии </a:t>
            </a:r>
            <a:r>
              <a:rPr lang="ru-RU" sz="17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7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7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учреждении </a:t>
            </a:r>
            <a:r>
              <a:rPr lang="ru-RU" sz="17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данной комиссии)</a:t>
            </a:r>
            <a:endParaRPr lang="en-US" sz="17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5216900" y="2962416"/>
            <a:ext cx="367821" cy="283488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  <a:bevelB w="165100" prst="coolSlant"/>
          </a:sp3d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05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5216901" y="3371928"/>
            <a:ext cx="4196358" cy="45719"/>
          </a:xfrm>
          <a:prstGeom prst="rect">
            <a:avLst/>
          </a:prstGeom>
          <a:solidFill>
            <a:srgbClr val="84C1FA"/>
          </a:solidFill>
          <a:ln/>
        </p:spPr>
      </p:sp>
      <p:sp>
        <p:nvSpPr>
          <p:cNvPr id="21" name="Text 19"/>
          <p:cNvSpPr/>
          <p:nvPr/>
        </p:nvSpPr>
        <p:spPr>
          <a:xfrm>
            <a:off x="5216962" y="3608770"/>
            <a:ext cx="3616643" cy="8287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Комиссия по противодействию </a:t>
            </a:r>
            <a:endParaRPr lang="ru-RU" b="1" dirty="0" smtClean="0">
              <a:solidFill>
                <a:srgbClr val="1E3063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коррупции</a:t>
            </a:r>
            <a:endParaRPr lang="en-US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3" name="Text 17"/>
          <p:cNvSpPr/>
          <p:nvPr/>
        </p:nvSpPr>
        <p:spPr>
          <a:xfrm>
            <a:off x="9640133" y="2961502"/>
            <a:ext cx="378938" cy="283488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  <a:bevelB w="165100" prst="coolSlant"/>
          </a:sp3d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0</a:t>
            </a:r>
            <a:r>
              <a:rPr lang="ru-RU" sz="20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6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4" name="Shape 18"/>
          <p:cNvSpPr/>
          <p:nvPr/>
        </p:nvSpPr>
        <p:spPr>
          <a:xfrm>
            <a:off x="9627573" y="3367842"/>
            <a:ext cx="4196358" cy="45719"/>
          </a:xfrm>
          <a:prstGeom prst="rect">
            <a:avLst/>
          </a:prstGeom>
          <a:solidFill>
            <a:srgbClr val="84C1FA"/>
          </a:solidFill>
          <a:ln/>
        </p:spPr>
      </p:sp>
      <p:sp>
        <p:nvSpPr>
          <p:cNvPr id="25" name="Text 19"/>
          <p:cNvSpPr/>
          <p:nvPr/>
        </p:nvSpPr>
        <p:spPr>
          <a:xfrm>
            <a:off x="9640133" y="3622581"/>
            <a:ext cx="443760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Обратная связь для сообщений </a:t>
            </a:r>
            <a:endParaRPr lang="ru-RU" b="1" dirty="0" smtClean="0">
              <a:solidFill>
                <a:srgbClr val="1E3063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</a:t>
            </a:r>
            <a:r>
              <a:rPr lang="ru-RU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фактах коррупции</a:t>
            </a:r>
            <a:endParaRPr lang="en-US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6" name="Text 17"/>
          <p:cNvSpPr/>
          <p:nvPr/>
        </p:nvSpPr>
        <p:spPr>
          <a:xfrm>
            <a:off x="793790" y="4557057"/>
            <a:ext cx="346752" cy="283488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  <a:bevelB w="165100" prst="coolSlant"/>
          </a:sp3d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0</a:t>
            </a:r>
            <a:r>
              <a:rPr lang="ru-RU" sz="20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7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7" name="Shape 18"/>
          <p:cNvSpPr/>
          <p:nvPr/>
        </p:nvSpPr>
        <p:spPr>
          <a:xfrm>
            <a:off x="793670" y="4960108"/>
            <a:ext cx="4196358" cy="45719"/>
          </a:xfrm>
          <a:prstGeom prst="rect">
            <a:avLst/>
          </a:prstGeom>
          <a:solidFill>
            <a:srgbClr val="84C1FA"/>
          </a:solidFill>
          <a:ln/>
        </p:spPr>
      </p:sp>
      <p:sp>
        <p:nvSpPr>
          <p:cNvPr id="28" name="Text 17"/>
          <p:cNvSpPr/>
          <p:nvPr/>
        </p:nvSpPr>
        <p:spPr>
          <a:xfrm>
            <a:off x="5216901" y="4557057"/>
            <a:ext cx="367820" cy="283488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  <a:bevelB w="165100" prst="coolSlant"/>
          </a:sp3d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0</a:t>
            </a:r>
            <a:r>
              <a:rPr lang="ru-RU" sz="20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8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9" name="Shape 18"/>
          <p:cNvSpPr/>
          <p:nvPr/>
        </p:nvSpPr>
        <p:spPr>
          <a:xfrm>
            <a:off x="5216962" y="4960107"/>
            <a:ext cx="4196358" cy="45719"/>
          </a:xfrm>
          <a:prstGeom prst="rect">
            <a:avLst/>
          </a:prstGeom>
          <a:solidFill>
            <a:srgbClr val="84C1FA"/>
          </a:solidFill>
          <a:ln/>
        </p:spPr>
      </p:sp>
      <p:sp>
        <p:nvSpPr>
          <p:cNvPr id="30" name="Text 19"/>
          <p:cNvSpPr/>
          <p:nvPr/>
        </p:nvSpPr>
        <p:spPr>
          <a:xfrm>
            <a:off x="5216901" y="5247014"/>
            <a:ext cx="361664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ru-RU" sz="20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Антикоррупционное просвещение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1" name="Text 19"/>
          <p:cNvSpPr/>
          <p:nvPr/>
        </p:nvSpPr>
        <p:spPr>
          <a:xfrm>
            <a:off x="793670" y="5247013"/>
            <a:ext cx="3616643" cy="8824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20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Отчеты по противодействию </a:t>
            </a:r>
            <a:endParaRPr lang="ru-RU" sz="2000" b="1" dirty="0" smtClean="0">
              <a:solidFill>
                <a:srgbClr val="1E3063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20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коррупции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2" name="Text 17"/>
          <p:cNvSpPr/>
          <p:nvPr/>
        </p:nvSpPr>
        <p:spPr>
          <a:xfrm>
            <a:off x="9700687" y="4556492"/>
            <a:ext cx="318384" cy="283488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  <a:bevelB w="165100" prst="coolSlant"/>
          </a:sp3d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0</a:t>
            </a:r>
            <a:r>
              <a:rPr lang="ru-RU" sz="2000" b="1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9</a:t>
            </a:r>
            <a:endParaRPr lang="en-US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3" name="Shape 18"/>
          <p:cNvSpPr/>
          <p:nvPr/>
        </p:nvSpPr>
        <p:spPr>
          <a:xfrm>
            <a:off x="9640133" y="4937247"/>
            <a:ext cx="4196358" cy="45719"/>
          </a:xfrm>
          <a:prstGeom prst="rect">
            <a:avLst/>
          </a:prstGeom>
          <a:solidFill>
            <a:srgbClr val="84C1FA"/>
          </a:solidFill>
          <a:ln/>
        </p:spPr>
      </p:sp>
      <p:sp>
        <p:nvSpPr>
          <p:cNvPr id="34" name="Text 19"/>
          <p:cNvSpPr/>
          <p:nvPr/>
        </p:nvSpPr>
        <p:spPr>
          <a:xfrm>
            <a:off x="9640133" y="5242396"/>
            <a:ext cx="361664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ru-RU" sz="2200" b="1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Телефон доверия</a:t>
            </a:r>
            <a:endParaRPr lang="en-US" sz="22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6" y="160339"/>
            <a:ext cx="844594" cy="674502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12691068" y="7395587"/>
            <a:ext cx="1939332" cy="834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793670" y="264790"/>
            <a:ext cx="13042821" cy="13320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4450" dirty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Структура </a:t>
            </a:r>
            <a:r>
              <a:rPr lang="en-US" sz="44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раздела</a:t>
            </a:r>
            <a:r>
              <a:rPr lang="ru-RU" sz="44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«Противодействие коррупции»</a:t>
            </a:r>
            <a:r>
              <a:rPr lang="en-US" sz="44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: </a:t>
            </a:r>
            <a:endParaRPr lang="ru-RU" sz="4450" dirty="0" smtClean="0">
              <a:solidFill>
                <a:srgbClr val="091C53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l">
              <a:buNone/>
            </a:pPr>
            <a:r>
              <a:rPr lang="ru-RU" sz="44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</a:t>
            </a:r>
            <a:r>
              <a:rPr lang="en-US" sz="44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бязательные подразделы</a:t>
            </a:r>
            <a:endParaRPr lang="en-US" sz="44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6" y="160339"/>
            <a:ext cx="844594" cy="674502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12691068" y="7395587"/>
            <a:ext cx="1939332" cy="834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/>
          <a:srcRect l="24034" t="10070" r="21967" b="16431"/>
          <a:stretch/>
        </p:blipFill>
        <p:spPr>
          <a:xfrm>
            <a:off x="527123" y="1965142"/>
            <a:ext cx="8844120" cy="561702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640" y="3307164"/>
            <a:ext cx="5715000" cy="57150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0640" y="1976075"/>
            <a:ext cx="4655323" cy="1715119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2984360" y="4019341"/>
            <a:ext cx="6159640" cy="27833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52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1188719" y="98755"/>
            <a:ext cx="13176209" cy="859154"/>
          </a:xfrm>
        </p:spPr>
        <p:txBody>
          <a:bodyPr/>
          <a:lstStyle/>
          <a:p>
            <a:pPr algn="l"/>
            <a:r>
              <a:rPr lang="ru-RU" altLang="ru-RU" sz="4450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Требования к размещаемым документам </a:t>
            </a:r>
          </a:p>
        </p:txBody>
      </p:sp>
      <p:pic>
        <p:nvPicPr>
          <p:cNvPr id="7171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298" y="6023243"/>
            <a:ext cx="1360170" cy="1360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26" y="3819526"/>
            <a:ext cx="1192530" cy="119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5181478"/>
            <a:ext cx="1028700" cy="1268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578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14402" y="1464584"/>
            <a:ext cx="2936235" cy="128900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ru-RU" altLang="ru-RU" sz="288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anose="02020603050405020304" pitchFamily="18" charset="0"/>
              </a:rPr>
              <a:t>Формат </a:t>
            </a:r>
            <a:r>
              <a:rPr lang="ru-RU" altLang="ru-RU" sz="288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anose="02020603050405020304" pitchFamily="18" charset="0"/>
              </a:rPr>
              <a:t>документа</a:t>
            </a:r>
            <a:endParaRPr lang="ru-RU" altLang="ru-RU" sz="288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iberation Serif" panose="02020603050405020304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ru-RU" altLang="ru-RU" sz="2880" b="1" dirty="0">
              <a:solidFill>
                <a:srgbClr val="3C994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10" name="Стрелка вниз 9"/>
          <p:cNvSpPr/>
          <p:nvPr/>
        </p:nvSpPr>
        <p:spPr bwMode="auto">
          <a:xfrm>
            <a:off x="1733916" y="2812591"/>
            <a:ext cx="497206" cy="895350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hangingPunct="1">
              <a:defRPr/>
            </a:pPr>
            <a:endParaRPr lang="ru-RU" sz="2160"/>
          </a:p>
        </p:txBody>
      </p:sp>
      <p:pic>
        <p:nvPicPr>
          <p:cNvPr id="7180" name="Picture 2" descr="https://upload.wikimedia.org/wikipedia/commons/thumb/8/87/PDF_file_icon.svg/260px-PDF_file_icon.sv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6621536"/>
            <a:ext cx="1061084" cy="1304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594614" y="1461443"/>
            <a:ext cx="3017520" cy="126675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ru-RU" altLang="ru-RU" sz="264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anose="02020603050405020304" pitchFamily="18" charset="0"/>
              </a:rPr>
              <a:t>Хронологический порядок </a:t>
            </a:r>
          </a:p>
          <a:p>
            <a:pPr eaLnBrk="1" hangingPunct="1">
              <a:defRPr/>
            </a:pPr>
            <a:endParaRPr lang="ru-RU" altLang="ru-RU" sz="2880" b="1" dirty="0">
              <a:solidFill>
                <a:srgbClr val="3C994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15" name="Стрелка вниз 14"/>
          <p:cNvSpPr/>
          <p:nvPr/>
        </p:nvSpPr>
        <p:spPr bwMode="auto">
          <a:xfrm>
            <a:off x="5855724" y="2812591"/>
            <a:ext cx="495300" cy="895350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hangingPunct="1">
              <a:defRPr/>
            </a:pPr>
            <a:endParaRPr lang="ru-RU" sz="2160"/>
          </a:p>
        </p:txBody>
      </p:sp>
      <p:sp>
        <p:nvSpPr>
          <p:cNvPr id="17" name="TextBox 16"/>
          <p:cNvSpPr txBox="1"/>
          <p:nvPr/>
        </p:nvSpPr>
        <p:spPr>
          <a:xfrm>
            <a:off x="9130666" y="1461407"/>
            <a:ext cx="3509010" cy="118917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ru-RU" altLang="ru-RU" sz="264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anose="02020603050405020304" pitchFamily="18" charset="0"/>
              </a:rPr>
              <a:t>Внесение изменений в документ </a:t>
            </a:r>
            <a:endParaRPr lang="ru-RU" altLang="ru-RU" sz="264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iberation Serif" panose="02020603050405020304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64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anose="02020603050405020304" pitchFamily="18" charset="0"/>
              </a:rPr>
              <a:t>(</a:t>
            </a:r>
            <a:r>
              <a:rPr lang="ru-RU" altLang="ru-RU" sz="264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erif" panose="02020603050405020304" pitchFamily="18" charset="0"/>
              </a:rPr>
              <a:t>правовой акт)</a:t>
            </a:r>
            <a:endParaRPr lang="ru-RU" altLang="ru-RU" sz="288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18" name="Стрелка вниз 17"/>
          <p:cNvSpPr/>
          <p:nvPr/>
        </p:nvSpPr>
        <p:spPr bwMode="auto">
          <a:xfrm>
            <a:off x="10636568" y="2717423"/>
            <a:ext cx="497206" cy="895350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hangingPunct="1">
              <a:defRPr/>
            </a:pPr>
            <a:endParaRPr lang="ru-RU" sz="2160"/>
          </a:p>
        </p:txBody>
      </p:sp>
      <p:pic>
        <p:nvPicPr>
          <p:cNvPr id="7190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019" y="3780238"/>
            <a:ext cx="5083193" cy="3180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Овал 18"/>
          <p:cNvSpPr/>
          <p:nvPr/>
        </p:nvSpPr>
        <p:spPr bwMode="auto">
          <a:xfrm>
            <a:off x="11343543" y="5456944"/>
            <a:ext cx="1585876" cy="442411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none" anchor="ctr"/>
          <a:lstStyle/>
          <a:p>
            <a:pPr algn="ctr" eaLnBrk="1" hangingPunct="1">
              <a:defRPr/>
            </a:pPr>
            <a:endParaRPr lang="ru-RU" sz="2160" b="1" dirty="0">
              <a:solidFill>
                <a:srgbClr val="4D4D4D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287" y="4296722"/>
            <a:ext cx="1426855" cy="142685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0"/>
          <a:srcRect l="37622" t="30358" r="24295" b="56323"/>
          <a:stretch/>
        </p:blipFill>
        <p:spPr>
          <a:xfrm>
            <a:off x="3267702" y="3936983"/>
            <a:ext cx="6573523" cy="1293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298" y="5994771"/>
            <a:ext cx="2114905" cy="211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8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5905"/>
            <a:ext cx="13551001" cy="859156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«Нормативные правовые и иные </a:t>
            </a: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акты в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сфере противодействия коррупции»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sp>
        <p:nvSpPr>
          <p:cNvPr id="8195" name="Объект 2"/>
          <p:cNvSpPr>
            <a:spLocks noGrp="1"/>
          </p:cNvSpPr>
          <p:nvPr>
            <p:ph idx="1"/>
          </p:nvPr>
        </p:nvSpPr>
        <p:spPr>
          <a:xfrm>
            <a:off x="452283" y="1280160"/>
            <a:ext cx="13912645" cy="5120640"/>
          </a:xfrm>
        </p:spPr>
        <p:txBody>
          <a:bodyPr/>
          <a:lstStyle/>
          <a:p>
            <a:pPr>
              <a:spcBef>
                <a:spcPct val="0"/>
              </a:spcBef>
              <a:buFontTx/>
              <a:buBlip>
                <a:blip r:embed="rId3"/>
              </a:buBlip>
            </a:pPr>
            <a:r>
              <a:rPr lang="ru-RU" altLang="ru-RU" sz="2160" dirty="0">
                <a:latin typeface="Liberation Serif" panose="02020603050405020304" pitchFamily="18" charset="0"/>
              </a:rPr>
              <a:t>В подразделе в верхней части страницы над гиперссылкой «Информация Министерства социальной политики» формируется рубрика (гиперссылка) </a:t>
            </a:r>
            <a:r>
              <a:rPr lang="ru-RU" altLang="ru-RU" sz="2160" b="1" dirty="0">
                <a:solidFill>
                  <a:srgbClr val="C00000"/>
                </a:solidFill>
                <a:latin typeface="Liberation Serif" panose="02020603050405020304" pitchFamily="18" charset="0"/>
              </a:rPr>
              <a:t>«Локальные правовые акты по вопросам противодействия коррупции в учреждении»</a:t>
            </a:r>
            <a:r>
              <a:rPr lang="ru-RU" altLang="ru-RU" sz="2160" dirty="0">
                <a:latin typeface="Liberation Serif" panose="02020603050405020304" pitchFamily="18" charset="0"/>
              </a:rPr>
              <a:t>. </a:t>
            </a:r>
          </a:p>
          <a:p>
            <a:pPr>
              <a:spcBef>
                <a:spcPct val="0"/>
              </a:spcBef>
              <a:buFontTx/>
              <a:buBlip>
                <a:blip r:embed="rId3"/>
              </a:buBlip>
            </a:pPr>
            <a:r>
              <a:rPr lang="ru-RU" altLang="ru-RU" sz="2160" dirty="0">
                <a:latin typeface="Liberation Serif" panose="02020603050405020304" pitchFamily="18" charset="0"/>
              </a:rPr>
              <a:t>Размещенные локальные правовые акты (приказы) учреждения (далее – правовые акты) должны быть надлежащего качества в виде текста в </a:t>
            </a:r>
            <a:r>
              <a:rPr lang="ru-RU" altLang="ru-RU" sz="2160" dirty="0" smtClean="0">
                <a:latin typeface="Liberation Serif" panose="02020603050405020304" pitchFamily="18" charset="0"/>
              </a:rPr>
              <a:t>одном из </a:t>
            </a:r>
            <a:r>
              <a:rPr lang="ru-RU" altLang="ru-RU" sz="2160" dirty="0">
                <a:latin typeface="Liberation Serif" panose="02020603050405020304" pitchFamily="18" charset="0"/>
              </a:rPr>
              <a:t>следующих форматов: </a:t>
            </a:r>
            <a:br>
              <a:rPr lang="ru-RU" altLang="ru-RU" sz="2160" dirty="0">
                <a:latin typeface="Liberation Serif" panose="02020603050405020304" pitchFamily="18" charset="0"/>
              </a:rPr>
            </a:br>
            <a:r>
              <a:rPr lang="ru-RU" altLang="ru-RU" sz="2160" dirty="0">
                <a:latin typeface="Liberation Serif" panose="02020603050405020304" pitchFamily="18" charset="0"/>
              </a:rPr>
              <a:t>.DOC, .DOCX, </a:t>
            </a:r>
            <a:r>
              <a:rPr lang="ru-RU" altLang="ru-RU" sz="2160" dirty="0" smtClean="0">
                <a:latin typeface="Liberation Serif" panose="02020603050405020304" pitchFamily="18" charset="0"/>
              </a:rPr>
              <a:t>.</a:t>
            </a:r>
            <a:r>
              <a:rPr lang="en-US" altLang="ru-RU" sz="2160" dirty="0" smtClean="0">
                <a:latin typeface="Liberation Serif" panose="02020603050405020304" pitchFamily="18" charset="0"/>
              </a:rPr>
              <a:t>ODT, </a:t>
            </a:r>
            <a:r>
              <a:rPr lang="ru-RU" altLang="ru-RU" sz="2160" dirty="0" smtClean="0">
                <a:latin typeface="Liberation Serif" panose="02020603050405020304" pitchFamily="18" charset="0"/>
              </a:rPr>
              <a:t>.PDF</a:t>
            </a:r>
            <a:r>
              <a:rPr lang="ru-RU" altLang="ru-RU" sz="2160" dirty="0">
                <a:latin typeface="Liberation Serif" panose="02020603050405020304" pitchFamily="18" charset="0"/>
              </a:rPr>
              <a:t>, обеспечивающем возможность поиска и копирования фрагментов текста средствами веб-обозревателя («гипертекстовый формат»). </a:t>
            </a:r>
            <a:br>
              <a:rPr lang="ru-RU" altLang="ru-RU" sz="2160" dirty="0">
                <a:latin typeface="Liberation Serif" panose="02020603050405020304" pitchFamily="18" charset="0"/>
              </a:rPr>
            </a:br>
            <a:r>
              <a:rPr lang="ru-RU" altLang="ru-RU" sz="2160" b="1" dirty="0">
                <a:solidFill>
                  <a:srgbClr val="C00000"/>
                </a:solidFill>
                <a:latin typeface="Liberation Serif" panose="02020603050405020304" pitchFamily="18" charset="0"/>
              </a:rPr>
              <a:t>Размещение правовых актов в иных форматах</a:t>
            </a:r>
            <a:r>
              <a:rPr lang="ru-RU" altLang="ru-RU" sz="2160" dirty="0">
                <a:latin typeface="Liberation Serif" panose="02020603050405020304" pitchFamily="18" charset="0"/>
              </a:rPr>
              <a:t>, а также в виде сканированных документов, требующих дополнительного распознавания, </a:t>
            </a:r>
            <a:r>
              <a:rPr lang="ru-RU" altLang="ru-RU" sz="2160" dirty="0" smtClean="0">
                <a:latin typeface="Liberation Serif" panose="02020603050405020304" pitchFamily="18" charset="0"/>
              </a:rPr>
              <a:t/>
            </a:r>
            <a:br>
              <a:rPr lang="ru-RU" altLang="ru-RU" sz="2160" dirty="0" smtClean="0">
                <a:latin typeface="Liberation Serif" panose="02020603050405020304" pitchFamily="18" charset="0"/>
              </a:rPr>
            </a:br>
            <a:r>
              <a:rPr lang="ru-RU" altLang="ru-RU" sz="216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не </a:t>
            </a:r>
            <a:r>
              <a:rPr lang="ru-RU" altLang="ru-RU" sz="2160" b="1" dirty="0">
                <a:solidFill>
                  <a:srgbClr val="C00000"/>
                </a:solidFill>
                <a:latin typeface="Liberation Serif" panose="02020603050405020304" pitchFamily="18" charset="0"/>
              </a:rPr>
              <a:t>допускается</a:t>
            </a:r>
            <a:r>
              <a:rPr lang="ru-RU" altLang="ru-RU" sz="2160" dirty="0">
                <a:latin typeface="Liberation Serif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  <a:buFontTx/>
              <a:buBlip>
                <a:blip r:embed="rId3"/>
              </a:buBlip>
            </a:pPr>
            <a:r>
              <a:rPr lang="ru-RU" altLang="ru-RU" sz="2160" b="1" dirty="0">
                <a:solidFill>
                  <a:srgbClr val="C00000"/>
                </a:solidFill>
                <a:latin typeface="Liberation Serif" panose="02020603050405020304" pitchFamily="18" charset="0"/>
              </a:rPr>
              <a:t>Наименование правового акта </a:t>
            </a:r>
            <a:r>
              <a:rPr lang="ru-RU" altLang="ru-RU" sz="2160" dirty="0">
                <a:latin typeface="Liberation Serif" panose="02020603050405020304" pitchFamily="18" charset="0"/>
              </a:rPr>
              <a:t>должно содержать полные реквизиты, в том числе актуальное наименование учреждения, принявшего правовой акт, дату принятия, номер, наименование правового акта. Правовые акты размещаются в действующей редакции, с учетом внесенных изменений, </a:t>
            </a:r>
            <a:r>
              <a:rPr lang="ru-RU" altLang="ru-RU" sz="2160" dirty="0" smtClean="0">
                <a:latin typeface="Liberation Serif" panose="02020603050405020304" pitchFamily="18" charset="0"/>
              </a:rPr>
              <a:t>и </a:t>
            </a:r>
            <a:r>
              <a:rPr lang="ru-RU" altLang="ru-RU" sz="2160" b="1" dirty="0">
                <a:solidFill>
                  <a:srgbClr val="FF0000"/>
                </a:solidFill>
                <a:latin typeface="Liberation Serif" panose="02020603050405020304" pitchFamily="18" charset="0"/>
              </a:rPr>
              <a:t>ПОДЛЕЖАТ ЗАМЕНЕ </a:t>
            </a:r>
            <a:r>
              <a:rPr lang="ru-RU" altLang="ru-RU" sz="2160" dirty="0">
                <a:latin typeface="Liberation Serif" panose="02020603050405020304" pitchFamily="18" charset="0"/>
              </a:rPr>
              <a:t>по мере внесения в них изменений. </a:t>
            </a:r>
          </a:p>
          <a:p>
            <a:endParaRPr lang="ru-RU" altLang="ru-RU" sz="2160" dirty="0"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252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5904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Список и последовательность размещения гиперссылок в рубрике «Локальные правовые акты по вопросам противодействия коррупции в учреждении»: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580103" y="1645920"/>
            <a:ext cx="13765162" cy="5120640"/>
          </a:xfrm>
        </p:spPr>
        <p:txBody>
          <a:bodyPr/>
          <a:lstStyle/>
          <a:p>
            <a:pPr marL="0" indent="431800" eaLnBrk="1" hangingPunct="1"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1)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	План мероприятий учреждения по противодействию коррупции</a:t>
            </a:r>
            <a:r>
              <a:rPr lang="ru-RU" altLang="ru-RU" sz="2400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 </a:t>
            </a:r>
          </a:p>
          <a:p>
            <a:pPr marL="0" indent="431800">
              <a:spcBef>
                <a:spcPts val="600"/>
              </a:spcBef>
              <a:buNone/>
              <a:defRPr/>
            </a:pPr>
            <a:r>
              <a:rPr lang="ru-RU" altLang="ru-RU" sz="2400" dirty="0" smtClean="0">
                <a:solidFill>
                  <a:schemeClr val="tx1">
                    <a:lumMod val="50000"/>
                  </a:schemeClr>
                </a:solidFill>
                <a:latin typeface="Liberation Serif" panose="02020603050405020304" pitchFamily="18" charset="0"/>
              </a:rPr>
              <a:t>В данной гиперссылке размещается приказ </a:t>
            </a:r>
            <a:r>
              <a:rPr lang="ru-RU" altLang="ru-RU" sz="2400" dirty="0">
                <a:solidFill>
                  <a:schemeClr val="tx1">
                    <a:lumMod val="50000"/>
                  </a:schemeClr>
                </a:solidFill>
                <a:latin typeface="Liberation Serif" panose="02020603050405020304" pitchFamily="18" charset="0"/>
              </a:rPr>
              <a:t>об утверждении плана по противодействию коррупции единым файлом с приложениями. Приказ подлежит замене при внесении в него изменений или при принятии плана на следующий период;</a:t>
            </a:r>
            <a:endParaRPr lang="ru-RU" altLang="ru-RU" sz="2400" dirty="0" smtClean="0">
              <a:solidFill>
                <a:schemeClr val="tx1">
                  <a:lumMod val="50000"/>
                </a:schemeClr>
              </a:solidFill>
              <a:latin typeface="Liberation Serif" panose="02020603050405020304" pitchFamily="18" charset="0"/>
            </a:endParaRPr>
          </a:p>
          <a:p>
            <a:pPr marL="0" indent="431800" eaLnBrk="1" hangingPunct="1"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2)	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 Антикоррупционная политика учреждения </a:t>
            </a:r>
          </a:p>
          <a:p>
            <a:pPr marL="0" indent="431800" eaLnBrk="1" hangingPunct="1"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2400" dirty="0" smtClean="0">
                <a:solidFill>
                  <a:schemeClr val="tx1">
                    <a:lumMod val="50000"/>
                  </a:schemeClr>
                </a:solidFill>
                <a:latin typeface="Liberation Serif" panose="02020603050405020304" pitchFamily="18" charset="0"/>
              </a:rPr>
              <a:t> В данной гиперссылке размещается приказ учреждения об антикоррупционной политике учреждения (единым файлом приказ с антикоррупционной политикой (положением об антикоррупционной политике учреждения)), с указанием в наименовании ссылки реквизитов и наименования приказа. </a:t>
            </a:r>
          </a:p>
          <a:p>
            <a:pPr marL="0" indent="431800" eaLnBrk="1" hangingPunct="1"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3)	</a:t>
            </a:r>
            <a:r>
              <a:rPr lang="ru-RU" altLang="ru-RU" sz="2400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Перечень должностей, исполнение должностных обязанностей по которым связано с коррупционными рисками</a:t>
            </a:r>
            <a:r>
              <a:rPr lang="ru-RU" altLang="ru-RU" sz="2400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. </a:t>
            </a:r>
            <a:r>
              <a:rPr lang="ru-RU" altLang="ru-RU" sz="2400" dirty="0" smtClean="0">
                <a:solidFill>
                  <a:schemeClr val="tx1">
                    <a:lumMod val="50000"/>
                  </a:schemeClr>
                </a:solidFill>
                <a:latin typeface="Liberation Serif" panose="02020603050405020304" pitchFamily="18" charset="0"/>
              </a:rPr>
              <a:t>В данной гиперссылке размещается приказ об утверждении Перечня должностей учреждения, замещение которых связано с коррупционными рисками (единым файлом приказ с Перечнем должностей учреждения, замещение которых связано с коррупционными рисками), с указанием в наименовании ссылки реквизитов и наименования приказа. Перечень должностей определяется с учетом направлений деятельности учреждения с высоким коррупционным риском по результатам оценки коррупционных рисков учреждения.</a:t>
            </a:r>
            <a:endParaRPr lang="ru-RU" sz="24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32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5904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Список и последовательность размещения гиперссылок в рубрике «Локальные правовые акты по вопросам противодействия коррупции в учреждении»: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5"/>
          <p:cNvSpPr txBox="1">
            <a:spLocks noGrp="1" noChangeArrowheads="1"/>
          </p:cNvSpPr>
          <p:nvPr>
            <p:ph idx="1"/>
          </p:nvPr>
        </p:nvSpPr>
        <p:spPr bwMode="auto">
          <a:xfrm>
            <a:off x="865239" y="1645920"/>
            <a:ext cx="13396671" cy="6586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49263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400" b="1" dirty="0">
                <a:latin typeface="Liberation Serif" panose="02020603050405020304" pitchFamily="18" charset="0"/>
              </a:rPr>
              <a:t>4) </a:t>
            </a:r>
            <a:r>
              <a:rPr lang="ru-RU" altLang="ru-RU" sz="2400" b="1" u="sng" dirty="0">
                <a:solidFill>
                  <a:srgbClr val="FF0000"/>
                </a:solidFill>
                <a:latin typeface="Liberation Serif" panose="02020603050405020304" pitchFamily="18" charset="0"/>
              </a:rPr>
              <a:t>Ответственные за профилактику коррупционных и иных правонарушений </a:t>
            </a:r>
            <a:br>
              <a:rPr lang="ru-RU" altLang="ru-RU" sz="2400" b="1" u="sng" dirty="0">
                <a:solidFill>
                  <a:srgbClr val="FF0000"/>
                </a:solidFill>
                <a:latin typeface="Liberation Serif" panose="02020603050405020304" pitchFamily="18" charset="0"/>
              </a:rPr>
            </a:br>
            <a:r>
              <a:rPr lang="ru-RU" altLang="ru-RU" sz="2400" b="1" u="sng" dirty="0">
                <a:solidFill>
                  <a:srgbClr val="FF0000"/>
                </a:solidFill>
                <a:latin typeface="Liberation Serif" panose="02020603050405020304" pitchFamily="18" charset="0"/>
              </a:rPr>
              <a:t>в учреждении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200" dirty="0">
                <a:latin typeface="Liberation Serif" panose="02020603050405020304" pitchFamily="18" charset="0"/>
              </a:rPr>
              <a:t>В данной гиперссылке размещаются гиперссылки с приказами учреждения (</a:t>
            </a:r>
            <a:r>
              <a:rPr lang="ru-RU" altLang="ru-RU" sz="2200" i="1" dirty="0">
                <a:latin typeface="Liberation Serif" panose="02020603050405020304" pitchFamily="18" charset="0"/>
              </a:rPr>
              <a:t>полный актуальный текст соответствующих приказов</a:t>
            </a:r>
            <a:r>
              <a:rPr lang="ru-RU" altLang="ru-RU" sz="2200" dirty="0">
                <a:latin typeface="Liberation Serif" panose="02020603050405020304" pitchFamily="18" charset="0"/>
              </a:rPr>
              <a:t>), с указанием в наименовании ссылки реквизитов и наименования приказа: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200" dirty="0">
                <a:latin typeface="Liberation Serif" panose="02020603050405020304" pitchFamily="18" charset="0"/>
              </a:rPr>
              <a:t>приказ </a:t>
            </a:r>
            <a:r>
              <a:rPr lang="ru-RU" altLang="ru-RU" sz="2200" dirty="0">
                <a:latin typeface="Liberation Serif" panose="02020603050405020304" pitchFamily="18" charset="0"/>
                <a:hlinkClick r:id="rId4" tooltip="Скачать:  Приказ Министерства социальной политики Свердловской области от 03.02.2014 № 39/1"/>
              </a:rPr>
              <a:t>Министерства социальной политики Свердловской области от 15.11.2016 № </a:t>
            </a:r>
            <a:r>
              <a:rPr lang="ru-RU" altLang="ru-RU" sz="2200" dirty="0">
                <a:latin typeface="Liberation Serif" panose="02020603050405020304" pitchFamily="18" charset="0"/>
              </a:rPr>
              <a:t>565 </a:t>
            </a:r>
            <a:br>
              <a:rPr lang="ru-RU" altLang="ru-RU" sz="2200" dirty="0">
                <a:latin typeface="Liberation Serif" panose="02020603050405020304" pitchFamily="18" charset="0"/>
              </a:rPr>
            </a:br>
            <a:r>
              <a:rPr lang="ru-RU" altLang="ru-RU" sz="2200" b="1" dirty="0">
                <a:latin typeface="Liberation Serif" panose="02020603050405020304" pitchFamily="18" charset="0"/>
              </a:rPr>
              <a:t>«</a:t>
            </a:r>
            <a:r>
              <a:rPr lang="ru-RU" altLang="ru-RU" sz="2200" dirty="0">
                <a:latin typeface="Liberation Serif" panose="02020603050405020304" pitchFamily="18" charset="0"/>
              </a:rPr>
              <a:t>О персональной ответственности за антикоррупционную работу руководителей подведомственных учреждений» (</a:t>
            </a:r>
            <a:r>
              <a:rPr lang="ru-RU" altLang="ru-RU" sz="2200" i="1" dirty="0">
                <a:latin typeface="Liberation Serif" panose="02020603050405020304" pitchFamily="18" charset="0"/>
              </a:rPr>
              <a:t>возможна перекрестная гиперссылка для перехода на соответствующий документ на сайте Министерства</a:t>
            </a:r>
            <a:r>
              <a:rPr lang="ru-RU" altLang="ru-RU" sz="2200" dirty="0">
                <a:latin typeface="Liberation Serif" panose="02020603050405020304" pitchFamily="18" charset="0"/>
              </a:rPr>
              <a:t>);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200" u="sng" dirty="0">
                <a:latin typeface="Liberation Serif" panose="02020603050405020304" pitchFamily="18" charset="0"/>
              </a:rPr>
              <a:t>приказ учреждения от ____ № ____ </a:t>
            </a:r>
            <a:r>
              <a:rPr lang="ru-RU" altLang="ru-RU" sz="2200" b="1" dirty="0">
                <a:solidFill>
                  <a:srgbClr val="FF0000"/>
                </a:solidFill>
                <a:latin typeface="Liberation Serif" panose="02020603050405020304" pitchFamily="18" charset="0"/>
              </a:rPr>
              <a:t>«О персональной </a:t>
            </a:r>
            <a:r>
              <a:rPr lang="ru-RU" altLang="ru-RU" sz="22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ответственности за </a:t>
            </a:r>
            <a:r>
              <a:rPr lang="ru-RU" altLang="ru-RU" sz="2200" b="1" dirty="0">
                <a:solidFill>
                  <a:srgbClr val="FF0000"/>
                </a:solidFill>
                <a:latin typeface="Liberation Serif" panose="02020603050405020304" pitchFamily="18" charset="0"/>
              </a:rPr>
              <a:t>антикоррупционную работу» </a:t>
            </a:r>
            <a:r>
              <a:rPr lang="ru-RU" altLang="ru-RU" sz="2200" dirty="0">
                <a:latin typeface="Liberation Serif" panose="02020603050405020304" pitchFamily="18" charset="0"/>
              </a:rPr>
              <a:t>(</a:t>
            </a:r>
            <a:r>
              <a:rPr lang="ru-RU" altLang="ru-RU" sz="2200" i="1" dirty="0">
                <a:latin typeface="Liberation Serif" panose="02020603050405020304" pitchFamily="18" charset="0"/>
              </a:rPr>
              <a:t>размещается приказ учреждения о возложении ответственности на заместителей директора и руководителей структурных подразделений</a:t>
            </a:r>
            <a:r>
              <a:rPr lang="ru-RU" altLang="ru-RU" sz="2200" dirty="0">
                <a:latin typeface="Liberation Serif" panose="02020603050405020304" pitchFamily="18" charset="0"/>
              </a:rPr>
              <a:t>);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200" dirty="0">
                <a:latin typeface="Liberation Serif" panose="02020603050405020304" pitchFamily="18" charset="0"/>
              </a:rPr>
              <a:t>приказ </a:t>
            </a:r>
            <a:r>
              <a:rPr lang="ru-RU" altLang="ru-RU" sz="2200" u="sng" dirty="0">
                <a:latin typeface="Liberation Serif" panose="02020603050405020304" pitchFamily="18" charset="0"/>
              </a:rPr>
              <a:t>учреждения от ____ № ____ </a:t>
            </a:r>
            <a:r>
              <a:rPr lang="ru-RU" altLang="ru-RU" sz="2200" b="1" u="sng" dirty="0">
                <a:solidFill>
                  <a:srgbClr val="FF0000"/>
                </a:solidFill>
                <a:latin typeface="Liberation Serif" panose="02020603050405020304" pitchFamily="18" charset="0"/>
              </a:rPr>
              <a:t>«</a:t>
            </a:r>
            <a:r>
              <a:rPr lang="ru-RU" altLang="ru-RU" sz="2200" b="1" dirty="0">
                <a:solidFill>
                  <a:srgbClr val="FF0000"/>
                </a:solidFill>
                <a:latin typeface="Liberation Serif" panose="02020603050405020304" pitchFamily="18" charset="0"/>
              </a:rPr>
              <a:t>О назначении ответственного за организацию </a:t>
            </a:r>
            <a:br>
              <a:rPr lang="ru-RU" altLang="ru-RU" sz="2200" b="1" dirty="0">
                <a:solidFill>
                  <a:srgbClr val="FF0000"/>
                </a:solidFill>
                <a:latin typeface="Liberation Serif" panose="02020603050405020304" pitchFamily="18" charset="0"/>
              </a:rPr>
            </a:br>
            <a:r>
              <a:rPr lang="ru-RU" altLang="ru-RU" sz="2200" b="1" dirty="0">
                <a:solidFill>
                  <a:srgbClr val="FF0000"/>
                </a:solidFill>
                <a:latin typeface="Liberation Serif" panose="02020603050405020304" pitchFamily="18" charset="0"/>
              </a:rPr>
              <a:t>и координацию работы по противодействию коррупции» </a:t>
            </a:r>
            <a:r>
              <a:rPr lang="ru-RU" altLang="ru-RU" sz="2200" dirty="0">
                <a:latin typeface="Liberation Serif" panose="02020603050405020304" pitchFamily="18" charset="0"/>
              </a:rPr>
              <a:t>(</a:t>
            </a:r>
            <a:r>
              <a:rPr lang="ru-RU" altLang="ru-RU" sz="2200" i="1" dirty="0">
                <a:latin typeface="Liberation Serif" panose="02020603050405020304" pitchFamily="18" charset="0"/>
              </a:rPr>
              <a:t>размещается приказ учреждения о назначении заместителя директора ответственного за организацию и координацию работы по противодействию коррупции в учреждении</a:t>
            </a:r>
            <a:r>
              <a:rPr lang="ru-RU" altLang="ru-RU" sz="2200" dirty="0">
                <a:latin typeface="Liberation Serif" panose="02020603050405020304" pitchFamily="18" charset="0"/>
              </a:rPr>
              <a:t>);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200" u="sng" dirty="0">
                <a:latin typeface="Liberation Serif" panose="02020603050405020304" pitchFamily="18" charset="0"/>
              </a:rPr>
              <a:t>приказ учреждения от ____ № ____ «</a:t>
            </a:r>
            <a:r>
              <a:rPr lang="ru-RU" altLang="ru-RU" sz="2200" b="1" dirty="0">
                <a:solidFill>
                  <a:srgbClr val="FF0000"/>
                </a:solidFill>
                <a:latin typeface="Liberation Serif" panose="02020603050405020304" pitchFamily="18" charset="0"/>
              </a:rPr>
              <a:t>О назначении лица, ответственного за работу </a:t>
            </a:r>
            <a:br>
              <a:rPr lang="ru-RU" altLang="ru-RU" sz="2200" b="1" dirty="0">
                <a:solidFill>
                  <a:srgbClr val="FF0000"/>
                </a:solidFill>
                <a:latin typeface="Liberation Serif" panose="02020603050405020304" pitchFamily="18" charset="0"/>
              </a:rPr>
            </a:br>
            <a:r>
              <a:rPr lang="ru-RU" altLang="ru-RU" sz="2200" b="1" dirty="0">
                <a:solidFill>
                  <a:srgbClr val="FF0000"/>
                </a:solidFill>
                <a:latin typeface="Liberation Serif" panose="02020603050405020304" pitchFamily="18" charset="0"/>
              </a:rPr>
              <a:t>по профилактике коррупционных и иных правонарушений»</a:t>
            </a:r>
            <a:r>
              <a:rPr lang="ru-RU" altLang="ru-RU" sz="2200" dirty="0">
                <a:latin typeface="Liberation Serif" panose="02020603050405020304" pitchFamily="18" charset="0"/>
              </a:rPr>
              <a:t> (</a:t>
            </a:r>
            <a:r>
              <a:rPr lang="ru-RU" altLang="ru-RU" sz="2200" i="1" dirty="0">
                <a:latin typeface="Liberation Serif" panose="02020603050405020304" pitchFamily="18" charset="0"/>
              </a:rPr>
              <a:t>размещается приказ учреждения о назначении ответственного за работу по профилактике коррупционных и иных правонарушений (как правило, кадровика). </a:t>
            </a:r>
            <a:endParaRPr lang="ru-RU" altLang="ru-RU" sz="22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10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5904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Список и последовательность размещения гиперссылок в рубрике «Локальные правовые акты по вопросам противодействия коррупции в учреждении»: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845573" y="1522737"/>
            <a:ext cx="13145729" cy="546870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49263" algn="just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tabLst>
                <a:tab pos="630238" algn="l"/>
              </a:tabLst>
              <a:defRPr/>
            </a:pPr>
            <a:r>
              <a:rPr lang="ru-RU" altLang="ru-RU" sz="2400" b="1" dirty="0" smtClean="0">
                <a:latin typeface="Liberation Serif" panose="02020603050405020304" pitchFamily="18" charset="0"/>
              </a:rPr>
              <a:t>5)</a:t>
            </a:r>
            <a:r>
              <a:rPr lang="ru-RU" alt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Порядок уведомления работодателя о фактах обращения в целях склонения к совершению коррупционного правонарушения и рассмотрения таких уведомлений. </a:t>
            </a:r>
            <a:r>
              <a:rPr lang="ru-RU" altLang="ru-RU" sz="2400" dirty="0" smtClean="0">
                <a:latin typeface="Liberation Serif" panose="02020603050405020304" pitchFamily="18" charset="0"/>
              </a:rPr>
              <a:t>В данной гиперссылке размещается приказ учреждения о порядке уведомления работодателя (руководителя учреждения) о фактах обращения к работникам учреждения в целях склонения к совершению коррупционного правонарушения и рассмотрения таких уведомлений (</a:t>
            </a:r>
            <a:r>
              <a:rPr lang="ru-RU" altLang="ru-RU" sz="2400" i="1" dirty="0" smtClean="0">
                <a:latin typeface="Liberation Serif" panose="02020603050405020304" pitchFamily="18" charset="0"/>
              </a:rPr>
              <a:t>единым файлом приказ с порядком уведомления работодателя о фактах обращения в целях склонения к совершению коррупционного правонарушения и порядком рассмотрения таких уведомлений, с формами утверждаемых документов</a:t>
            </a:r>
            <a:r>
              <a:rPr lang="ru-RU" altLang="ru-RU" sz="2400" dirty="0" smtClean="0">
                <a:latin typeface="Liberation Serif" panose="02020603050405020304" pitchFamily="18" charset="0"/>
              </a:rPr>
              <a:t>), с указанием в наименовании ссылки реквизитов и наименования приказа. </a:t>
            </a:r>
          </a:p>
          <a:p>
            <a:pPr marL="0" indent="449263" algn="just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tabLst>
                <a:tab pos="630238" algn="l"/>
              </a:tabLst>
              <a:defRPr/>
            </a:pPr>
            <a:r>
              <a:rPr lang="ru-RU" altLang="ru-RU" sz="2400" b="1" dirty="0" smtClean="0">
                <a:latin typeface="Liberation Serif" panose="02020603050405020304" pitchFamily="18" charset="0"/>
              </a:rPr>
              <a:t>6)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Оценка коррупционных рисков учреждения  </a:t>
            </a:r>
            <a:r>
              <a:rPr lang="ru-RU" altLang="ru-RU" sz="2400" b="1" u="sng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В данной гиперссылке размещаются:</a:t>
            </a:r>
          </a:p>
          <a:p>
            <a:pPr marL="0" indent="449263" algn="just">
              <a:lnSpc>
                <a:spcPct val="90000"/>
              </a:lnSpc>
              <a:spcBef>
                <a:spcPts val="600"/>
              </a:spcBef>
              <a:tabLst>
                <a:tab pos="630238" algn="l"/>
              </a:tabLst>
              <a:defRPr/>
            </a:pPr>
            <a:r>
              <a:rPr lang="ru-RU" altLang="ru-RU" sz="2400" dirty="0" smtClean="0">
                <a:latin typeface="Liberation Serif" panose="02020603050405020304" pitchFamily="18" charset="0"/>
              </a:rPr>
              <a:t>приказ учреждения </a:t>
            </a:r>
            <a:r>
              <a:rPr lang="ru-RU" alt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о порядке проведения оценки коррупционных рисков учреждения </a:t>
            </a:r>
            <a:r>
              <a:rPr lang="ru-RU" altLang="ru-RU" sz="2400" dirty="0" smtClean="0">
                <a:latin typeface="Liberation Serif" panose="02020603050405020304" pitchFamily="18" charset="0"/>
              </a:rPr>
              <a:t>(</a:t>
            </a:r>
            <a:r>
              <a:rPr lang="ru-RU" altLang="ru-RU" sz="2400" i="1" dirty="0" smtClean="0">
                <a:latin typeface="Liberation Serif" panose="02020603050405020304" pitchFamily="18" charset="0"/>
              </a:rPr>
              <a:t>единым файлом приказ с порядком проведения оценки коррупционных рисков учреждения</a:t>
            </a:r>
            <a:r>
              <a:rPr lang="ru-RU" altLang="ru-RU" sz="2400" dirty="0" smtClean="0">
                <a:latin typeface="Liberation Serif" panose="02020603050405020304" pitchFamily="18" charset="0"/>
              </a:rPr>
              <a:t>), с указанием в наименовании ссылки реквизитов и наименования приказа;</a:t>
            </a:r>
          </a:p>
          <a:p>
            <a:pPr marL="0" indent="449263" algn="just">
              <a:lnSpc>
                <a:spcPct val="90000"/>
              </a:lnSpc>
              <a:spcBef>
                <a:spcPts val="600"/>
              </a:spcBef>
              <a:tabLst>
                <a:tab pos="630238" algn="l"/>
              </a:tabLst>
              <a:defRPr/>
            </a:pPr>
            <a:r>
              <a:rPr lang="ru-RU" altLang="ru-RU" sz="24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отчет</a:t>
            </a:r>
            <a:r>
              <a:rPr lang="ru-RU" altLang="ru-RU" sz="2400" dirty="0" smtClean="0">
                <a:latin typeface="Liberation Serif" panose="02020603050405020304" pitchFamily="18" charset="0"/>
              </a:rPr>
              <a:t> о проведении оценки коррупционных рисков учреждения;</a:t>
            </a:r>
          </a:p>
          <a:p>
            <a:pPr marL="0" indent="449263" algn="just">
              <a:lnSpc>
                <a:spcPct val="90000"/>
              </a:lnSpc>
              <a:spcBef>
                <a:spcPts val="600"/>
              </a:spcBef>
              <a:tabLst>
                <a:tab pos="630238" algn="l"/>
              </a:tabLst>
              <a:defRPr/>
            </a:pPr>
            <a:r>
              <a:rPr lang="ru-RU" altLang="ru-RU" sz="2400" dirty="0" smtClean="0">
                <a:latin typeface="Liberation Serif" panose="02020603050405020304" pitchFamily="18" charset="0"/>
              </a:rPr>
              <a:t>приказ учреждения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об утверждении перечня </a:t>
            </a:r>
            <a:r>
              <a:rPr lang="ru-RU" altLang="ru-RU" sz="2400" b="1" u="sng" dirty="0" err="1" smtClean="0">
                <a:solidFill>
                  <a:srgbClr val="FF0000"/>
                </a:solidFill>
                <a:latin typeface="Liberation Serif" panose="02020603050405020304" pitchFamily="18" charset="0"/>
              </a:rPr>
              <a:t>коррупционно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-опасных функций учреждения </a:t>
            </a:r>
            <a:r>
              <a:rPr lang="ru-RU" altLang="ru-RU" sz="2400" dirty="0" smtClean="0">
                <a:latin typeface="Liberation Serif" panose="02020603050405020304" pitchFamily="18" charset="0"/>
              </a:rPr>
              <a:t>(</a:t>
            </a:r>
            <a:r>
              <a:rPr lang="ru-RU" altLang="ru-RU" sz="2400" i="1" dirty="0" smtClean="0">
                <a:latin typeface="Liberation Serif" panose="02020603050405020304" pitchFamily="18" charset="0"/>
              </a:rPr>
              <a:t>единым файлом приказ с перечнем </a:t>
            </a:r>
            <a:r>
              <a:rPr lang="ru-RU" altLang="ru-RU" sz="2400" i="1" dirty="0" err="1" smtClean="0">
                <a:latin typeface="Liberation Serif" panose="02020603050405020304" pitchFamily="18" charset="0"/>
              </a:rPr>
              <a:t>коррупционно</a:t>
            </a:r>
            <a:r>
              <a:rPr lang="ru-RU" altLang="ru-RU" sz="2400" i="1" dirty="0" smtClean="0">
                <a:latin typeface="Liberation Serif" panose="02020603050405020304" pitchFamily="18" charset="0"/>
              </a:rPr>
              <a:t>-опасных функций учреждения)</a:t>
            </a:r>
            <a:r>
              <a:rPr lang="ru-RU" altLang="ru-RU" sz="2400" dirty="0" smtClean="0">
                <a:latin typeface="Liberation Serif" panose="02020603050405020304" pitchFamily="18" charset="0"/>
              </a:rPr>
              <a:t>.</a:t>
            </a:r>
          </a:p>
          <a:p>
            <a:pPr marL="0" indent="449263" algn="just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tabLst>
                <a:tab pos="630238" algn="l"/>
              </a:tabLst>
              <a:defRPr/>
            </a:pPr>
            <a:r>
              <a:rPr lang="ru-RU" altLang="ru-RU" sz="24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Оценка коррупционных рисков проводится не реже одного раза в год. </a:t>
            </a:r>
          </a:p>
          <a:p>
            <a:pPr>
              <a:defRPr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939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5904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Список и последовательность размещения гиперссылок в рубрике «Локальные правовые акты по вопросам противодействия коррупции в учреждении»: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835742" y="1465005"/>
            <a:ext cx="13224387" cy="6002594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spcBef>
                <a:spcPts val="600"/>
              </a:spcBef>
              <a:buNone/>
              <a:defRPr/>
            </a:pPr>
            <a:r>
              <a:rPr lang="ru-RU" altLang="ru-RU" sz="2000" b="1" dirty="0" smtClean="0">
                <a:latin typeface="Liberation Serif" panose="02020603050405020304" pitchFamily="18" charset="0"/>
              </a:rPr>
              <a:t>7) </a:t>
            </a:r>
            <a:r>
              <a:rPr lang="ru-RU" altLang="ru-RU" sz="2000" b="1" u="sng" dirty="0">
                <a:solidFill>
                  <a:srgbClr val="FF0000"/>
                </a:solidFill>
                <a:latin typeface="Liberation Serif" panose="02020603050405020304" pitchFamily="18" charset="0"/>
              </a:rPr>
              <a:t>К</a:t>
            </a:r>
            <a:r>
              <a:rPr lang="ru-RU" altLang="ru-RU" sz="20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арта </a:t>
            </a:r>
            <a:r>
              <a:rPr lang="ru-RU" altLang="ru-RU" sz="2000" b="1" u="sng" dirty="0">
                <a:solidFill>
                  <a:srgbClr val="FF0000"/>
                </a:solidFill>
                <a:latin typeface="Liberation Serif" panose="02020603050405020304" pitchFamily="18" charset="0"/>
              </a:rPr>
              <a:t>коррупционных рисков и План мер по минимизации коррупционных рисков, возникающих при осуществлении функций учреждения</a:t>
            </a:r>
            <a:endParaRPr lang="ru-RU" altLang="ru-RU" sz="2000" b="1" u="sng" dirty="0" smtClean="0">
              <a:solidFill>
                <a:srgbClr val="FF0000"/>
              </a:solidFill>
              <a:latin typeface="Liberation Serif" panose="02020603050405020304" pitchFamily="18" charset="0"/>
            </a:endParaRPr>
          </a:p>
          <a:p>
            <a:pPr marL="0" indent="0">
              <a:lnSpc>
                <a:spcPct val="90000"/>
              </a:lnSpc>
              <a:spcBef>
                <a:spcPts val="600"/>
              </a:spcBef>
              <a:buNone/>
              <a:defRPr/>
            </a:pPr>
            <a:r>
              <a:rPr lang="ru-RU" altLang="ru-RU" sz="2000" dirty="0">
                <a:latin typeface="Liberation Serif" panose="02020603050405020304" pitchFamily="18" charset="0"/>
              </a:rPr>
              <a:t>В данной гиперссылке размещается: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lang="ru-RU" altLang="ru-RU" sz="2000" b="1" dirty="0" smtClean="0">
                <a:latin typeface="Liberation Serif" panose="02020603050405020304" pitchFamily="18" charset="0"/>
              </a:rPr>
              <a:t>приказ</a:t>
            </a:r>
            <a:r>
              <a:rPr lang="ru-RU" altLang="ru-RU" sz="2000" dirty="0" smtClean="0">
                <a:latin typeface="Liberation Serif" panose="02020603050405020304" pitchFamily="18" charset="0"/>
              </a:rPr>
              <a:t> </a:t>
            </a:r>
            <a:r>
              <a:rPr lang="ru-RU" altLang="ru-RU" sz="2000" dirty="0">
                <a:latin typeface="Liberation Serif" panose="02020603050405020304" pitchFamily="18" charset="0"/>
              </a:rPr>
              <a:t>учреждения об утверждении перечня </a:t>
            </a:r>
            <a:r>
              <a:rPr lang="ru-RU" altLang="ru-RU" sz="2000" dirty="0" err="1">
                <a:latin typeface="Liberation Serif" panose="02020603050405020304" pitchFamily="18" charset="0"/>
              </a:rPr>
              <a:t>коррупционно</a:t>
            </a:r>
            <a:r>
              <a:rPr lang="ru-RU" altLang="ru-RU" sz="2000" dirty="0">
                <a:latin typeface="Liberation Serif" panose="02020603050405020304" pitchFamily="18" charset="0"/>
              </a:rPr>
              <a:t>-опасных функций учреждения (единым файлом приказ с перечнем </a:t>
            </a:r>
            <a:r>
              <a:rPr lang="ru-RU" altLang="ru-RU" sz="2000" dirty="0" err="1">
                <a:latin typeface="Liberation Serif" panose="02020603050405020304" pitchFamily="18" charset="0"/>
              </a:rPr>
              <a:t>коррупционно</a:t>
            </a:r>
            <a:r>
              <a:rPr lang="ru-RU" altLang="ru-RU" sz="2000" dirty="0">
                <a:latin typeface="Liberation Serif" panose="02020603050405020304" pitchFamily="18" charset="0"/>
              </a:rPr>
              <a:t>-опасных функций учреждения);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lang="ru-RU" altLang="ru-RU" sz="2000" b="1" dirty="0">
                <a:latin typeface="Liberation Serif" panose="02020603050405020304" pitchFamily="18" charset="0"/>
              </a:rPr>
              <a:t>приказ</a:t>
            </a:r>
            <a:r>
              <a:rPr lang="ru-RU" altLang="ru-RU" sz="2000" dirty="0">
                <a:latin typeface="Liberation Serif" panose="02020603050405020304" pitchFamily="18" charset="0"/>
              </a:rPr>
              <a:t> учреждения об утверждении карты коррупционных рисков и мер по их минимизации при осуществлении функций учреждения </a:t>
            </a:r>
            <a:r>
              <a:rPr lang="ru-RU" altLang="ru-RU" sz="2000" i="1" dirty="0">
                <a:latin typeface="Liberation Serif" panose="02020603050405020304" pitchFamily="18" charset="0"/>
              </a:rPr>
              <a:t>(единым файлом приказ с картой коррупционных рисков и мер по их минимизации при осуществлении функций учреждения)</a:t>
            </a:r>
            <a:r>
              <a:rPr lang="ru-RU" altLang="ru-RU" sz="2000" dirty="0">
                <a:latin typeface="Liberation Serif" panose="02020603050405020304" pitchFamily="18" charset="0"/>
              </a:rPr>
              <a:t>;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lang="ru-RU" altLang="ru-RU" sz="2000" b="1" dirty="0">
                <a:latin typeface="Liberation Serif" panose="02020603050405020304" pitchFamily="18" charset="0"/>
              </a:rPr>
              <a:t>приказ</a:t>
            </a:r>
            <a:r>
              <a:rPr lang="ru-RU" altLang="ru-RU" sz="2000" dirty="0">
                <a:latin typeface="Liberation Serif" panose="02020603050405020304" pitchFamily="18" charset="0"/>
              </a:rPr>
              <a:t> учреждения об утверждении плана мер по минимизации коррупционных рисков при осуществлении функций учреждения </a:t>
            </a:r>
            <a:r>
              <a:rPr lang="ru-RU" altLang="ru-RU" sz="2000" i="1" dirty="0">
                <a:latin typeface="Liberation Serif" panose="02020603050405020304" pitchFamily="18" charset="0"/>
              </a:rPr>
              <a:t>(единым файлом приказ с планом мер по минимизации коррупционных рисков при осуществлении функций учреждения)</a:t>
            </a:r>
            <a:r>
              <a:rPr lang="ru-RU" altLang="ru-RU" sz="2000" dirty="0">
                <a:latin typeface="Liberation Serif" panose="02020603050405020304" pitchFamily="18" charset="0"/>
              </a:rPr>
              <a:t>.</a:t>
            </a:r>
          </a:p>
          <a:p>
            <a:pPr marL="0" indent="0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2000" b="1" dirty="0" smtClean="0">
                <a:latin typeface="Liberation Serif" panose="02020603050405020304" pitchFamily="18" charset="0"/>
              </a:rPr>
              <a:t>8) </a:t>
            </a:r>
            <a:r>
              <a:rPr lang="ru-RU" altLang="ru-RU" sz="20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Выявление и урегулирование конфликта интересов в учреждении</a:t>
            </a:r>
          </a:p>
          <a:p>
            <a:pPr marL="0" indent="0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2000" dirty="0" smtClean="0">
                <a:latin typeface="Liberation Serif" panose="02020603050405020304" pitchFamily="18" charset="0"/>
              </a:rPr>
              <a:t> В данной гиперссылке размещается приказ учреждения об утверждении </a:t>
            </a:r>
            <a:r>
              <a:rPr lang="ru-RU" altLang="ru-RU" sz="2000" b="1" dirty="0" smtClean="0">
                <a:latin typeface="Liberation Serif" panose="02020603050405020304" pitchFamily="18" charset="0"/>
              </a:rPr>
              <a:t>Положения о предотвращении и урегулировании конфликта интересов</a:t>
            </a:r>
            <a:r>
              <a:rPr lang="ru-RU" altLang="ru-RU" sz="2000" dirty="0" smtClean="0">
                <a:latin typeface="Liberation Serif" panose="02020603050405020304" pitchFamily="18" charset="0"/>
              </a:rPr>
              <a:t> (</a:t>
            </a:r>
            <a:r>
              <a:rPr lang="ru-RU" altLang="ru-RU" sz="2000" i="1" dirty="0" smtClean="0">
                <a:latin typeface="Liberation Serif" panose="02020603050405020304" pitchFamily="18" charset="0"/>
              </a:rPr>
              <a:t>единым файлом приказ с Положением о предотвращении и урегулировании конфликта интересов и формами утверждаемых документов</a:t>
            </a:r>
            <a:r>
              <a:rPr lang="ru-RU" altLang="ru-RU" sz="2000" dirty="0" smtClean="0">
                <a:latin typeface="Liberation Serif" panose="02020603050405020304" pitchFamily="18" charset="0"/>
              </a:rPr>
              <a:t>), с указанием в наименовании ссылки реквизитов и наименования приказа. </a:t>
            </a:r>
          </a:p>
          <a:p>
            <a:pPr marL="0" indent="0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2000" b="1" dirty="0" smtClean="0">
                <a:latin typeface="Liberation Serif" panose="02020603050405020304" pitchFamily="18" charset="0"/>
              </a:rPr>
              <a:t>9)</a:t>
            </a:r>
            <a:r>
              <a:rPr lang="ru-RU" altLang="ru-RU" sz="20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 Правила обмена деловыми подарками и знаками делового гостеприимства в учреждении </a:t>
            </a:r>
          </a:p>
          <a:p>
            <a:pPr marL="0" indent="0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2000" dirty="0" smtClean="0">
                <a:latin typeface="Liberation Serif" panose="02020603050405020304" pitchFamily="18" charset="0"/>
              </a:rPr>
              <a:t>В данной гиперссылке размещается приказ учреждения об утверждении Правил обмена деловыми подарками и знаками делового гостеприимства в учреждении (единым файлом приказ с Правилами обмена деловыми подарками и знаками делового гостеприимства в учреждении и формами утверждаемых документов), с указанием в наименовании ссылки реквизитов и наименования приказа</a:t>
            </a:r>
          </a:p>
          <a:p>
            <a:pPr>
              <a:defRPr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65247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5904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Список и последовательность размещения гиперссылок в рубрике «Локальные правовые акты по вопросам противодействия коррупции в учреждении»: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490538" y="1465005"/>
            <a:ext cx="13893421" cy="6258841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1900" b="1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10) </a:t>
            </a:r>
            <a:r>
              <a:rPr lang="ru-RU" altLang="ru-RU" sz="19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Положение о благотворительных пожертвованиях</a:t>
            </a:r>
            <a:r>
              <a:rPr lang="ru-RU" altLang="ru-RU" sz="1900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.</a:t>
            </a:r>
            <a:r>
              <a:rPr lang="ru-RU" altLang="ru-RU" sz="1900" dirty="0" smtClean="0">
                <a:latin typeface="Liberation Serif" panose="02020603050405020304" pitchFamily="18" charset="0"/>
              </a:rPr>
              <a:t> </a:t>
            </a: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В данной гиперссылке размещается приказ учреждения об утверждении Положения о благотворительных пожертвованиях (</a:t>
            </a:r>
            <a:r>
              <a:rPr lang="ru-RU" altLang="ru-RU" sz="1900" i="1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единым файлом приказ с Положением о благотворительных пожертвованиях </a:t>
            </a:r>
            <a:br>
              <a:rPr lang="ru-RU" altLang="ru-RU" sz="1900" i="1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</a:br>
            <a:r>
              <a:rPr lang="ru-RU" altLang="ru-RU" sz="1900" i="1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и формами утверждаемых документов</a:t>
            </a: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), с указанием в наименовании ссылки реквизитов и наименования приказа. </a:t>
            </a:r>
          </a:p>
          <a:p>
            <a:pPr marL="0" indent="0" algn="just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1900" b="1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11) </a:t>
            </a:r>
            <a:r>
              <a:rPr lang="ru-RU" altLang="ru-RU" sz="19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Внутренний контроль хозяйственных операций</a:t>
            </a:r>
            <a:r>
              <a:rPr lang="ru-RU" altLang="ru-RU" sz="1900" dirty="0" smtClean="0">
                <a:latin typeface="Liberation Serif" panose="02020603050405020304" pitchFamily="18" charset="0"/>
              </a:rPr>
              <a:t>. </a:t>
            </a: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В данной гиперссылке размещается приказ учреждения об утверждении Положения о внутреннем контроле хозяйственных операций (</a:t>
            </a:r>
            <a:r>
              <a:rPr lang="ru-RU" altLang="ru-RU" sz="1900" i="1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единым файлом приказ с Положением о внутреннем контроле хозяйственных операций</a:t>
            </a: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), с указанием в наименовании ссылки реквизитов и наименования приказа. </a:t>
            </a:r>
          </a:p>
          <a:p>
            <a:pPr marL="0" indent="0" algn="just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1900" b="1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12) </a:t>
            </a:r>
            <a:r>
              <a:rPr lang="ru-RU" altLang="ru-RU" sz="19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Кодекс этики и служебного поведения</a:t>
            </a:r>
            <a:r>
              <a:rPr lang="ru-RU" altLang="ru-RU" sz="1900" dirty="0" smtClean="0">
                <a:latin typeface="Liberation Serif" panose="02020603050405020304" pitchFamily="18" charset="0"/>
              </a:rPr>
              <a:t>. </a:t>
            </a: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В данной гиперссылке размещается приказ учреждения об утверждении Кодекса этики </a:t>
            </a:r>
            <a:b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</a:b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и служебного поведения учреждения (</a:t>
            </a:r>
            <a:r>
              <a:rPr lang="ru-RU" altLang="ru-RU" sz="1900" i="1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единым файлом приказ с Кодексом этики и служебного поведения учреждения</a:t>
            </a: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), с указанием </a:t>
            </a:r>
            <a:b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</a:b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в наименовании ссылки реквизитов и наименования приказа.</a:t>
            </a:r>
          </a:p>
          <a:p>
            <a:pPr marL="0" indent="0" algn="just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/>
            </a:pPr>
            <a:r>
              <a:rPr lang="ru-RU" altLang="ru-RU" sz="1900" b="1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13) </a:t>
            </a:r>
            <a:r>
              <a:rPr lang="ru-RU" altLang="ru-RU" sz="1900" b="1" u="sng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Предотвращение и урегулирование конфликта интересов при осуществлении закупок.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На странице данной гиперссылки необходимо разместить гиперссылки, по которым осуществляется переход к соответствующим документам учреждения: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defRPr/>
            </a:pP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приказ учреждения о проведении оценки коррупционных рисков при осуществлении закупок;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defRPr/>
            </a:pP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приказ учреждения о мерах по минимизации коррупционных рисков при осуществлении закупок товаров, работ, услуг для нужд учреждения в составе которого утверждены: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defRPr/>
            </a:pP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карта коррупционных рисков и мер по их минимизации при осуществлении закупок товаров, работ, услуг для нужд учреждения;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defRPr/>
            </a:pP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план мер, направленных на минимизацию коррупционных рисков, возникающих при осуществлении закупок товаров, работ, услуг для нужд учреждения;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defRPr/>
            </a:pP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критерии выбора закупок товаров, работ, услуг для нужд учреждения с повышенными коррупционными рисками;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defRPr/>
            </a:pP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порядок предоставления информации в целях выявления личной заинтересованности руководителей и работников учреждения, при осуществлении закупок товаров, работ, услуг для нужд учреждения, которая приводит или может привести к конфликту интересов;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defRPr/>
            </a:pPr>
            <a:r>
              <a:rPr lang="ru-RU" altLang="ru-RU" sz="1900" dirty="0" smtClean="0">
                <a:solidFill>
                  <a:srgbClr val="000000"/>
                </a:solidFill>
                <a:latin typeface="Liberation Serif" panose="02020603050405020304" pitchFamily="18" charset="0"/>
              </a:rPr>
              <a:t>ответственные за работу по выявлению личной заинтересованности руководителей и работников учреждения, которая приводит или может привести к конфликту интересов при осуществлении закупок товаров, работ, услуг для нужд учреждения.</a:t>
            </a:r>
          </a:p>
          <a:p>
            <a:pPr>
              <a:defRPr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64685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21251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Подраздел </a:t>
            </a: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/>
            </a:r>
            <a:b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«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Методические материалы»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79320" y="1732272"/>
            <a:ext cx="13618650" cy="33916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457200" indent="449263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Подраздел обеспечивает доступ к методическим материалам, документам методического характера. В данном подразделе методические материалы </a:t>
            </a:r>
            <a:r>
              <a:rPr lang="ru-RU" altLang="ru-RU" u="sng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доступны </a:t>
            </a:r>
            <a:r>
              <a:rPr lang="en-US" altLang="ru-RU" u="sng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/>
            </a:r>
            <a:br>
              <a:rPr lang="en-US" altLang="ru-RU" u="sng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</a:br>
            <a:r>
              <a:rPr lang="ru-RU" altLang="ru-RU" u="sng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 гиперссылке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Министерства.</a:t>
            </a:r>
          </a:p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ru-RU" altLang="ru-RU" b="1" u="sng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Учреждение может размещать 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в данном подразделе методические материалы разработанные учреждением </a:t>
            </a:r>
            <a:r>
              <a:rPr lang="ru-RU" altLang="ru-RU" dirty="0" smtClean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</a:t>
            </a:r>
            <a:r>
              <a:rPr lang="ru-RU" altLang="ru-RU" b="1" u="sng" dirty="0" smtClean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при </a:t>
            </a:r>
            <a:r>
              <a:rPr lang="ru-RU" altLang="ru-RU" b="1" u="sng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условии согласования с отделом государственной службы и кадров Министерства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.</a:t>
            </a:r>
          </a:p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ru-RU" altLang="ru-RU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НЕ ДОПУСКАЕТСЯ 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размещение материалов без </a:t>
            </a: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согласования с отделом государственной службы и кадров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Министерства и материалов, дублирующих информацию, размещенную в гиперссылке «Информация Министерства социальной </a:t>
            </a:r>
            <a:r>
              <a:rPr lang="ru-RU" altLang="ru-RU" dirty="0" smtClean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политики Свердловской области».</a:t>
            </a:r>
            <a:endParaRPr lang="ru-RU" altLang="ru-RU" dirty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0335" y="5122606"/>
            <a:ext cx="2802194" cy="2802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42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21251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Подраздел </a:t>
            </a:r>
            <a:b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«Формы документов, связанных с противодействием коррупции, для заполнения»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68491" y="1908858"/>
            <a:ext cx="13961658" cy="64509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457200" indent="449263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Подраздел обеспечивает доступ к методическим материалам, документам методического характера. В данном подразделе методические материалы </a:t>
            </a:r>
            <a:r>
              <a:rPr lang="ru-RU" altLang="ru-RU" sz="2000" u="sng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доступны </a:t>
            </a:r>
            <a:r>
              <a:rPr lang="en-US" altLang="ru-RU" sz="2000" u="sng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/>
            </a:r>
            <a:br>
              <a:rPr lang="en-US" altLang="ru-RU" sz="2000" u="sng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</a:br>
            <a:r>
              <a:rPr lang="ru-RU" altLang="ru-RU" sz="2000" u="sng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 гиперссылке</a:t>
            </a:r>
            <a:r>
              <a:rPr lang="ru-RU" altLang="ru-RU" sz="20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Министерства.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b="1" u="sng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Учреждение может размещать </a:t>
            </a:r>
            <a:r>
              <a:rPr lang="ru-RU" altLang="ru-RU" sz="20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в данном подразделе методические материалы разработанные учреждением </a:t>
            </a:r>
            <a:r>
              <a:rPr lang="ru-RU" altLang="ru-RU" sz="2000" b="1" u="sng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при условии согласования с отделом государственной службы и кадров Министерства</a:t>
            </a:r>
            <a:r>
              <a:rPr lang="ru-RU" altLang="ru-RU" sz="20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.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НЕ ДОПУСКАЕТСЯ </a:t>
            </a:r>
            <a:r>
              <a:rPr lang="ru-RU" altLang="ru-RU" sz="20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размещение материалов без </a:t>
            </a:r>
            <a:r>
              <a:rPr lang="ru-RU" altLang="ru-RU" sz="20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согласования с отделом государственной службы и кадров</a:t>
            </a:r>
            <a:r>
              <a:rPr lang="ru-RU" altLang="ru-RU" sz="20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Министерства и материалов, дублирующих информацию, размещенную в гиперссылке «Информация Министерства социальной политики</a:t>
            </a:r>
            <a:r>
              <a:rPr lang="ru-RU" altLang="ru-RU" sz="2000" dirty="0" smtClean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».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Формы документов для заполнения размещаются в виде текста в одном из следующих форматов: .DOC, .DOCX, .ODT для обеспечения возможности скачивания формы и заполнения соответствующих полей машинописным текстом. </a:t>
            </a:r>
            <a:endParaRPr lang="ru-RU" altLang="ru-RU" sz="2000" dirty="0" smtClean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Список и последовательность расположения ссылок</a:t>
            </a:r>
            <a:r>
              <a:rPr lang="ru-RU" altLang="ru-RU" sz="2000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</a:t>
            </a:r>
            <a:r>
              <a:rPr lang="ru-RU" altLang="ru-RU" sz="20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с формами соответствующих документов учреждения: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Обращение гражданина, юридического лица по фактам коррупционных правонарушений; 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Декларация о конфликте интересов;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Уведомление о возникновении личной заинтересованности при исполнении должностных обязанностей, которая приводит или может привести к конфликту интересов;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Уведомление о фактах обращения в целях склонения к совершению коррупционного правонарушения;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Уведомление о получении подарка;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Заявление о выкупе подарка;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20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Заявление об отказе от выкупа подарка.</a:t>
            </a:r>
          </a:p>
          <a:p>
            <a:pPr>
              <a:lnSpc>
                <a:spcPct val="90000"/>
              </a:lnSpc>
            </a:pPr>
            <a:endParaRPr lang="ru-RU" altLang="ru-RU" sz="1800" dirty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55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21251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Подраздел </a:t>
            </a:r>
            <a:b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«Комиссия по соблюдению требований к служебному поведению и урегулированию конфликта интересов»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04594" y="1874655"/>
            <a:ext cx="13407359" cy="31116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457200" indent="449263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ru-RU" altLang="ru-RU" sz="22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Данный подраздел формируется </a:t>
            </a:r>
            <a:r>
              <a:rPr lang="ru-RU" altLang="ru-RU" sz="22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при наличии в учреждении </a:t>
            </a:r>
            <a:r>
              <a:rPr lang="ru-RU" altLang="ru-RU" sz="22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Комиссии по соблюдению требований к служебному поведению и урегулированию конфликта интересов. </a:t>
            </a:r>
          </a:p>
          <a:p>
            <a:pPr>
              <a:lnSpc>
                <a:spcPct val="90000"/>
              </a:lnSpc>
            </a:pPr>
            <a:r>
              <a:rPr lang="ru-RU" altLang="ru-RU" sz="22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Данный подраздел обеспечивает доступ к информации о деятельности Комиссии по соблюдению требований </a:t>
            </a:r>
            <a:r>
              <a:rPr lang="ru-RU" altLang="ru-RU" sz="2200" dirty="0" smtClean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к </a:t>
            </a:r>
            <a:r>
              <a:rPr lang="ru-RU" altLang="ru-RU" sz="22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служебному поведению и урегулированию конфликта интересов учреждения и содержит рубрики с гиперссылками для перехода к соответствующей информации: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ru-RU" altLang="ru-RU" sz="22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Положение о комиссии;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ru-RU" altLang="ru-RU" sz="22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Состав комиссии; 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ru-RU" altLang="ru-RU" sz="22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Основания для проведения заседания комиссии;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ru-RU" altLang="ru-RU" sz="22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Сведения о состоявшемся заседании комиссии и принятых решениях</a:t>
            </a:r>
            <a:r>
              <a:rPr lang="ru-RU" altLang="ru-RU" sz="22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.</a:t>
            </a:r>
            <a:endParaRPr lang="ru-RU" altLang="ru-RU" sz="2200" b="1" u="sng" dirty="0">
              <a:solidFill>
                <a:srgbClr val="000000"/>
              </a:solidFill>
              <a:latin typeface="Liberation Serif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altLang="ru-RU" sz="2000" dirty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4816" y="3898542"/>
            <a:ext cx="5697261" cy="3795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05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21251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Подраздел </a:t>
            </a:r>
            <a:b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«Комиссия по противодействию коррупции»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4099" y="1840352"/>
            <a:ext cx="13435780" cy="374871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457200" indent="449263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Данный подраздел обеспечивает доступ к информации о деятельности Комиссии по противодействию коррупции учреждения и содержит рубрики с гиперссылками для перехода к соответствующей информации:</a:t>
            </a:r>
          </a:p>
          <a:p>
            <a:pPr>
              <a:lnSpc>
                <a:spcPct val="90000"/>
              </a:lnSpc>
            </a:pP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Состав комиссии; </a:t>
            </a:r>
          </a:p>
          <a:p>
            <a:pPr>
              <a:lnSpc>
                <a:spcPct val="90000"/>
              </a:lnSpc>
            </a:pP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Положение о комиссии;</a:t>
            </a:r>
          </a:p>
          <a:p>
            <a:pPr>
              <a:lnSpc>
                <a:spcPct val="90000"/>
              </a:lnSpc>
            </a:pP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Планы работы комиссии;</a:t>
            </a:r>
          </a:p>
          <a:p>
            <a:pPr>
              <a:lnSpc>
                <a:spcPct val="90000"/>
              </a:lnSpc>
            </a:pP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Протоколы заседаний комиссии и принятые решения 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(размещаются отдельно по годам в обратной последовательности – в верхней части страницы всегда размещается более поздняя информация (год, протокол))</a:t>
            </a:r>
          </a:p>
          <a:p>
            <a:pPr algn="just">
              <a:lnSpc>
                <a:spcPct val="90000"/>
              </a:lnSpc>
            </a:pPr>
            <a:endParaRPr lang="ru-RU" altLang="ru-RU" b="1" u="sng" dirty="0">
              <a:solidFill>
                <a:srgbClr val="FF0000"/>
              </a:solidFill>
              <a:latin typeface="Liberation Serif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altLang="ru-RU" dirty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806" y="4542425"/>
            <a:ext cx="3618271" cy="3618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74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21251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Подраздел </a:t>
            </a:r>
            <a:b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«Обратная связь для сообщений о фактах коррупции»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10995" y="1859300"/>
            <a:ext cx="13506450" cy="30839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457200" indent="449263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ru-RU" altLang="ru-RU" sz="28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Данный подраздел содержит гиперссылку, перекрестную с гиперссылкой для перехода </a:t>
            </a:r>
            <a:r>
              <a:rPr lang="ru-RU" altLang="ru-RU" sz="2800" dirty="0" smtClean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на </a:t>
            </a:r>
            <a:r>
              <a:rPr lang="ru-RU" altLang="ru-RU" sz="28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интерактивную страницу «Электронная приемная» раздела «Обращения граждан» учреждения </a:t>
            </a:r>
            <a:r>
              <a:rPr lang="ru-RU" altLang="ru-RU" sz="28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для обеспечения возможности подачи заявления в электронной форме (не допускается переход </a:t>
            </a:r>
            <a:br>
              <a:rPr lang="ru-RU" altLang="ru-RU" sz="28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</a:br>
            <a:r>
              <a:rPr lang="ru-RU" altLang="ru-RU" sz="2800" dirty="0" smtClean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 </a:t>
            </a:r>
            <a:r>
              <a:rPr lang="ru-RU" altLang="ru-RU" sz="28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перекрестным гиперссылкам на сайт Министерства или иных органов и организаций).</a:t>
            </a:r>
          </a:p>
          <a:p>
            <a:pPr algn="just">
              <a:lnSpc>
                <a:spcPct val="90000"/>
              </a:lnSpc>
            </a:pPr>
            <a:endParaRPr lang="ru-RU" altLang="ru-RU" b="1" u="sng" dirty="0">
              <a:solidFill>
                <a:srgbClr val="000000"/>
              </a:solidFill>
              <a:latin typeface="Liberation Serif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altLang="ru-RU" dirty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9304" y="5545459"/>
            <a:ext cx="4643744" cy="22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60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21251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Подраздел </a:t>
            </a:r>
            <a:b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«Отчеты по противодействию коррупции»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10995" y="1859300"/>
            <a:ext cx="13506450" cy="571848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457200" indent="449263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В подразделе размещаются </a:t>
            </a:r>
            <a:r>
              <a:rPr lang="ru-RU" altLang="ru-RU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отчеты о выполнении планов по противодействию коррупции.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Для </a:t>
            </a:r>
            <a:r>
              <a:rPr lang="ru-RU" altLang="ru-RU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каждого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</a:t>
            </a: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календарного года 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формируются отдельные рубрики </a:t>
            </a: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«Отчеты о выполнении плана по противодействию коррупции за _____</a:t>
            </a:r>
            <a:r>
              <a:rPr lang="ru-RU" altLang="ru-RU" b="1" dirty="0" smtClean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год»</a:t>
            </a:r>
            <a:r>
              <a:rPr lang="ru-RU" altLang="ru-RU" dirty="0" smtClean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, 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для размещения информации по противодействию коррупции </a:t>
            </a: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за календарный год в обратном хронологическом порядке 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(в верхней части страницы всегда размещается более поздняя по дате (году) информация). 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Отчеты о выполнении плана по противодействию коррупции размещаются за полугодие и календарный год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в обратном хронологическом порядке (в верхней части страницы всегда размещается более поздняя по дате (году) информация</a:t>
            </a:r>
            <a:r>
              <a:rPr lang="ru-RU" altLang="ru-RU" dirty="0" smtClean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). </a:t>
            </a:r>
            <a:endParaRPr lang="ru-RU" altLang="ru-RU" dirty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Дополнительно 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годовые отчеты размещаются </a:t>
            </a: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в формате .</a:t>
            </a:r>
            <a:r>
              <a:rPr lang="ru-RU" altLang="ru-RU" b="1" dirty="0" err="1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pptx</a:t>
            </a: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(презентация </a:t>
            </a:r>
            <a:r>
              <a:rPr lang="ru-RU" altLang="ru-RU" b="1" dirty="0" err="1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Power</a:t>
            </a: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</a:t>
            </a:r>
            <a:r>
              <a:rPr lang="ru-RU" altLang="ru-RU" b="1" dirty="0" err="1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Point</a:t>
            </a: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)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. 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В каждой рубрике формируется ссылка </a:t>
            </a:r>
            <a:r>
              <a:rPr lang="ru-RU" altLang="ru-RU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«Просветительские мероприятия в рамках _____ Антикоррупционного марафона Свердловской области»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, в которой </a:t>
            </a:r>
            <a:r>
              <a:rPr lang="ru-RU" altLang="ru-RU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ежегодно до 1 февраля года</a:t>
            </a:r>
            <a:r>
              <a:rPr lang="ru-RU" altLang="ru-RU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, следующего за отчетным годом, размещается информация о проведении мероприятий антикоррупционного марафона за соответствующий календарный год, в том числе фото- и видео-материалы, сканы рисунков и т.п.. </a:t>
            </a:r>
          </a:p>
          <a:p>
            <a:pPr algn="just">
              <a:lnSpc>
                <a:spcPct val="90000"/>
              </a:lnSpc>
            </a:pPr>
            <a:endParaRPr lang="ru-RU" altLang="ru-RU" b="1" u="sng" dirty="0">
              <a:solidFill>
                <a:srgbClr val="000000"/>
              </a:solidFill>
              <a:latin typeface="Liberation Serif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altLang="ru-RU" dirty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51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21251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Подраздел </a:t>
            </a:r>
            <a:b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«Отчеты по противодействию коррупции»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24035" t="10563" r="22253" b="16110"/>
          <a:stretch/>
        </p:blipFill>
        <p:spPr>
          <a:xfrm>
            <a:off x="786581" y="1840352"/>
            <a:ext cx="8000126" cy="61434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97517" y="1976075"/>
            <a:ext cx="4655323" cy="17151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640" y="3307164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52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21251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Подраздел </a:t>
            </a:r>
            <a:b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«Антикоррупционное просвещение»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97309" y="1528066"/>
            <a:ext cx="13708626" cy="6298647"/>
          </a:xfrm>
          <a:prstGeom prst="rect">
            <a:avLst/>
          </a:prstGeom>
        </p:spPr>
        <p:txBody>
          <a:bodyPr wrap="square">
            <a:spAutoFit/>
          </a:bodyPr>
          <a:lstStyle>
            <a:lvl1pPr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ru-RU" altLang="ru-RU" sz="15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</a:t>
            </a:r>
            <a:r>
              <a:rPr lang="ru-RU" altLang="ru-RU" sz="19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В данном подразделе учреждение в верхней части страницы над гиперссылкой «Информация Министерства социальной политики» формирует две рубрики (гиперссылки):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ru-RU" altLang="ru-RU" sz="19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планы антикоррупционного просвещения работников учреждения;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ru-RU" altLang="ru-RU" sz="19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обращение директора учреждения о нетерпимости коррупционных проявлений.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19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В гиперссылке </a:t>
            </a:r>
            <a:r>
              <a:rPr lang="ru-RU" altLang="ru-RU" sz="1900" b="1" u="sng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«Планы антикоррупционного просвещения работников учреждения» </a:t>
            </a:r>
            <a:r>
              <a:rPr lang="ru-RU" altLang="ru-RU" sz="19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размещаются планы антикоррупционного просвещения работников учреждения, формируемые по годам. Гиперссылки, формируемые для размещения информации, размещаются в обратном порядке – в верхней части страницы всегда размещается более поздняя по дате (году) информация (например, вверху страницы размещается гиперссылка с соответствующей информацией «План антикоррупционного просвещения работников на 2023 год», под ней гиперссылка «План антикоррупционного просвещения работников на 2022 год» и т.д.).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altLang="ru-RU" sz="1900" b="1" u="sng" dirty="0" smtClean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В </a:t>
            </a:r>
            <a:r>
              <a:rPr lang="ru-RU" altLang="ru-RU" sz="1900" b="1" u="sng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гиперссылке «Обращение директора ____ </a:t>
            </a:r>
            <a:r>
              <a:rPr lang="ru-RU" altLang="ru-RU" sz="1900" i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(указывается сокращенное наименование учреждения </a:t>
            </a:r>
            <a:br>
              <a:rPr lang="ru-RU" altLang="ru-RU" sz="1900" i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</a:br>
            <a:r>
              <a:rPr lang="ru-RU" altLang="ru-RU" sz="1900" i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 Уставу учреждения) </a:t>
            </a:r>
            <a:r>
              <a:rPr lang="ru-RU" altLang="ru-RU" sz="19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о нетерпимости коррупционных проявлений» размещается соответствующее обращение руководителя учреждения.</a:t>
            </a:r>
          </a:p>
          <a:p>
            <a:pPr>
              <a:lnSpc>
                <a:spcPct val="90000"/>
              </a:lnSpc>
            </a:pPr>
            <a:r>
              <a:rPr lang="ru-RU" altLang="ru-RU" sz="1900" b="1" i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Учреждение вправе размещать в данном подразделе материалы, разработанные учреждением, </a:t>
            </a:r>
            <a:r>
              <a:rPr lang="ru-RU" altLang="ru-RU" sz="1900" b="1" i="1" dirty="0" smtClean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при </a:t>
            </a:r>
            <a:r>
              <a:rPr lang="ru-RU" altLang="ru-RU" sz="1900" b="1" i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условии согласования с отделом государственной службы и кадров Министерства. </a:t>
            </a:r>
          </a:p>
          <a:p>
            <a:pPr>
              <a:lnSpc>
                <a:spcPct val="90000"/>
              </a:lnSpc>
            </a:pPr>
            <a:r>
              <a:rPr lang="ru-RU" altLang="ru-RU" sz="19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Учреждение направляет в Министерство сканированные образы рисунков, плакатов и иных графических материалов, относящихся к тематике предупреждения и профилактики коррупции, включая работы победителей и участников конкурсов (мероприятий), проведенных учреждением, а также иные печатные (памятки, брошюры, листовки и т.д.) и видео материалы для размещения на сайте Министерства.</a:t>
            </a:r>
          </a:p>
          <a:p>
            <a:pPr>
              <a:lnSpc>
                <a:spcPct val="90000"/>
              </a:lnSpc>
            </a:pPr>
            <a:endParaRPr lang="ru-RU" altLang="ru-RU" sz="1900" dirty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altLang="ru-RU" sz="1900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НЕ ДОПУСКАЕТСЯ размещение материалов без согласования с отделом государственной службы и кадров Министерства и материалов, дублирующих информацию, размещенную в гиперссылке «Информация Министерства социальной </a:t>
            </a:r>
            <a:r>
              <a:rPr lang="ru-RU" altLang="ru-RU" sz="1900" b="1" dirty="0" smtClean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политики Свердловской области». </a:t>
            </a:r>
            <a:r>
              <a:rPr lang="ru-RU" altLang="ru-RU" sz="1900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Не допускает размещение в данном подразделе отчетов об исполнении мероприятий.</a:t>
            </a:r>
          </a:p>
        </p:txBody>
      </p:sp>
    </p:spTree>
    <p:extLst>
      <p:ext uri="{BB962C8B-B14F-4D97-AF65-F5344CB8AC3E}">
        <p14:creationId xmlns:p14="http://schemas.microsoft.com/office/powerpoint/2010/main" val="63722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4630400" cy="10401313"/>
          </a:xfrm>
          <a:prstGeom prst="rect">
            <a:avLst/>
          </a:prstGeom>
        </p:spPr>
      </p:pic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1076" y="421251"/>
            <a:ext cx="13551001" cy="1419101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ru-RU" altLang="ru-RU" sz="3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 </a:t>
            </a: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Подраздел </a:t>
            </a:r>
            <a:b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altLang="ru-RU" sz="3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</a:rPr>
              <a:t>«Телефон доверия» </a:t>
            </a:r>
            <a:endParaRPr lang="ru-RU" altLang="ru-RU" sz="32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6"/>
            <a:ext cx="981076" cy="78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90537" y="1440016"/>
            <a:ext cx="14041539" cy="6934206"/>
          </a:xfrm>
          <a:prstGeom prst="rect">
            <a:avLst/>
          </a:prstGeom>
        </p:spPr>
        <p:txBody>
          <a:bodyPr wrap="square">
            <a:spAutoFit/>
          </a:bodyPr>
          <a:lstStyle>
            <a:lvl1pPr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indent="457200">
              <a:lnSpc>
                <a:spcPct val="90000"/>
              </a:lnSpc>
            </a:pPr>
            <a:r>
              <a:rPr lang="ru-RU" altLang="ru-RU" sz="15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 </a:t>
            </a: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Подраздел содержит информацию о телефоне доверия учреждения для сообщения информации о коррупционных проявлениях и иную информацию, связанную с работой телефона доверия. 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ДОПОЛНИТЕЛЬНО </a:t>
            </a:r>
            <a:r>
              <a:rPr lang="ru-RU" altLang="ru-RU" sz="17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номер </a:t>
            </a: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телефона доверия учреждения должен быть размещен на главной странице сайта учреждения</a:t>
            </a:r>
            <a:r>
              <a:rPr lang="ru-RU" altLang="ru-RU" sz="17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. </a:t>
            </a:r>
            <a:endParaRPr lang="ru-RU" altLang="ru-RU" sz="1700" dirty="0" smtClean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  <a:p>
            <a:pPr indent="457200">
              <a:lnSpc>
                <a:spcPct val="90000"/>
              </a:lnSpc>
            </a:pPr>
            <a:r>
              <a:rPr lang="ru-RU" altLang="ru-RU" sz="1700" b="1" dirty="0" smtClean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НЕ </a:t>
            </a:r>
            <a:r>
              <a:rPr lang="ru-RU" altLang="ru-RU" sz="1700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ДОПУСКАЕТСЯ </a:t>
            </a:r>
            <a:r>
              <a:rPr lang="ru-RU" altLang="ru-RU" sz="17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размещение на главной странице сайта учреждения номера телефона доверия Министерства вместо номера телефона доверия учреждения.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В верхней части подраздела </a:t>
            </a:r>
            <a:r>
              <a:rPr lang="ru-RU" altLang="ru-RU" sz="17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размещается номер телефона доверия учреждения: </a:t>
            </a: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«Телефон доверия ______ (указывается сокращенное наименование учреждения по Уставу) </a:t>
            </a:r>
            <a:r>
              <a:rPr lang="ru-RU" altLang="ru-RU" sz="17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для сообщения информации о коррупционных проявлениях в учреждении ___ (указывается номер телефона доверия).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Далее размещается информация о порядке приема обращений по телефону доверия (дни и время приема обращений по телефону доверия, форма приема обращений: диалог оператора с заявителем либо ведется запись в автоматическом режиме, осуществляется ли прием обращений по телефону доверия в выходные и праздничные дни и т.д.).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Под указанной информацией размещается гиперссылка «Положение о «телефоне доверия» по вопросам противодействия коррупции», по которой обеспечивается доступ к соответствующему приказу учреждения о работе телефона доверия по вопросам противодействия коррупции, который размещается единым файлом с положением о телефоне доверия учреждения.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Размещаемые документы должны соответствовать требованиям к размещаемым </a:t>
            </a: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документам (см. ТРЕБОВАНИЯ К РАЗМЕЩАЕМЫМ ДОКУМЕНТАМ).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b="1" dirty="0">
                <a:solidFill>
                  <a:srgbClr val="FF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Далее размещается информация: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Телефоны доверия для сообщения информации о коррупционных проявлениях: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Телефон доверия Управления социальной политики № ___: ____________.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Телефон доверия Министерства социальной политики Свердловской области: +7 (343) 312 07 01.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Телефон доверия Свердловской области для сообщения гражданами информации о коррупционных проявлениях в государственных органах, органах местного самоуправления, государственных и муниципальных организациях, осуществляющих деятельность на территории Свердловской области (круглосуточно) 8 (800) 101-33-84 и 8 (343) 370-72-02 (https://anticorruption.midural.ru/article/show/id/1089)».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Под указанной информацией сформировать гиперссылки: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«Памятка о порядке работы регионального телефона доверия», при переходе по которой обеспечить доступ к тексту документа «https://anticorruption.midural.ru/uploads/Противодействие%20коррупции/Памятка_телефон%20доверия.pdf»;</a:t>
            </a:r>
          </a:p>
          <a:p>
            <a:pPr indent="457200">
              <a:lnSpc>
                <a:spcPct val="90000"/>
              </a:lnSpc>
            </a:pPr>
            <a:r>
              <a:rPr lang="ru-RU" altLang="ru-RU" sz="1700" b="1" dirty="0">
                <a:solidFill>
                  <a:srgbClr val="000000"/>
                </a:solidFill>
                <a:latin typeface="Liberation Serif" panose="02020603050405020304" pitchFamily="18" charset="0"/>
                <a:sym typeface="Arial" panose="020B0604020202020204" pitchFamily="34" charset="0"/>
              </a:rPr>
              <a:t>«Телефоны доверия», при переходе по которой обеспечить доступ к информации на сайте Департамента противодействия коррупции Свердловской области в сети Интернет: https://anticorruption.midural.ru/activity/4382.</a:t>
            </a:r>
          </a:p>
          <a:p>
            <a:pPr>
              <a:lnSpc>
                <a:spcPct val="90000"/>
              </a:lnSpc>
            </a:pPr>
            <a:endParaRPr lang="ru-RU" altLang="ru-RU" sz="1800" dirty="0">
              <a:solidFill>
                <a:srgbClr val="000000"/>
              </a:solidFill>
              <a:latin typeface="Liberation Serif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99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05" y="-47756"/>
            <a:ext cx="14630400" cy="10401313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652463" y="512683"/>
            <a:ext cx="8323421" cy="5825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550"/>
              </a:lnSpc>
              <a:buNone/>
            </a:pPr>
            <a:r>
              <a:rPr lang="en-US" sz="3650" b="1" dirty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Типичные </a:t>
            </a:r>
            <a:r>
              <a:rPr lang="en-US" sz="3650" b="1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ошибки</a:t>
            </a:r>
            <a:endParaRPr lang="en-US" sz="365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652463" y="1468041"/>
            <a:ext cx="1332548" cy="1073944"/>
          </a:xfrm>
          <a:prstGeom prst="roundRect">
            <a:avLst>
              <a:gd name="adj" fmla="val 15623"/>
            </a:avLst>
          </a:prstGeom>
          <a:solidFill>
            <a:srgbClr val="CEE6FD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648" y="1841183"/>
            <a:ext cx="262057" cy="3276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171343" y="1654373"/>
            <a:ext cx="2881074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ru-RU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Неактуальная</a:t>
            </a:r>
            <a:r>
              <a:rPr lang="en-US" sz="1800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en-US" sz="18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информация</a:t>
            </a:r>
            <a:endParaRPr lang="en-US" sz="1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2171342" y="2057400"/>
            <a:ext cx="5232347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Неактуальные </a:t>
            </a:r>
            <a:r>
              <a:rPr lang="ru-RU" sz="145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450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локальные правовые акты и информация</a:t>
            </a:r>
            <a:endParaRPr lang="en-US" sz="14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2078117" y="2532459"/>
            <a:ext cx="11806714" cy="11430"/>
          </a:xfrm>
          <a:prstGeom prst="roundRect">
            <a:avLst>
              <a:gd name="adj" fmla="val 1467952"/>
            </a:avLst>
          </a:prstGeom>
          <a:solidFill>
            <a:srgbClr val="B4CCE3"/>
          </a:solidFill>
          <a:ln/>
        </p:spPr>
      </p:sp>
      <p:sp>
        <p:nvSpPr>
          <p:cNvPr id="8" name="Shape 5"/>
          <p:cNvSpPr/>
          <p:nvPr/>
        </p:nvSpPr>
        <p:spPr>
          <a:xfrm>
            <a:off x="652463" y="2635091"/>
            <a:ext cx="2665095" cy="1073944"/>
          </a:xfrm>
          <a:prstGeom prst="roundRect">
            <a:avLst>
              <a:gd name="adj" fmla="val 15623"/>
            </a:avLst>
          </a:prstGeom>
          <a:solidFill>
            <a:srgbClr val="CEE6FD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3922" y="3008233"/>
            <a:ext cx="262057" cy="32766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3503890" y="2821424"/>
            <a:ext cx="2622828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Неработающие ссылки</a:t>
            </a:r>
            <a:endParaRPr lang="en-US" sz="1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503890" y="3224451"/>
            <a:ext cx="4405908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Ведут на несуществующие страницы или файлы.</a:t>
            </a:r>
            <a:endParaRPr lang="en-US" sz="14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2" name="Shape 8"/>
          <p:cNvSpPr/>
          <p:nvPr/>
        </p:nvSpPr>
        <p:spPr>
          <a:xfrm>
            <a:off x="3410664" y="3699510"/>
            <a:ext cx="10474166" cy="11430"/>
          </a:xfrm>
          <a:prstGeom prst="roundRect">
            <a:avLst>
              <a:gd name="adj" fmla="val 1467952"/>
            </a:avLst>
          </a:prstGeom>
          <a:solidFill>
            <a:srgbClr val="B4CCE3"/>
          </a:solidFill>
          <a:ln/>
        </p:spPr>
      </p:sp>
      <p:sp>
        <p:nvSpPr>
          <p:cNvPr id="13" name="Shape 9"/>
          <p:cNvSpPr/>
          <p:nvPr/>
        </p:nvSpPr>
        <p:spPr>
          <a:xfrm>
            <a:off x="652463" y="3802142"/>
            <a:ext cx="3997643" cy="1073944"/>
          </a:xfrm>
          <a:prstGeom prst="roundRect">
            <a:avLst>
              <a:gd name="adj" fmla="val 15623"/>
            </a:avLst>
          </a:prstGeom>
          <a:solidFill>
            <a:srgbClr val="CEE6FD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0196" y="4175284"/>
            <a:ext cx="262057" cy="32766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4836438" y="3988475"/>
            <a:ext cx="6627975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ru-RU" sz="1800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Некорректное наименование и неправильное расположение </a:t>
            </a:r>
            <a:endParaRPr lang="en-US" sz="1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4836438" y="4391501"/>
            <a:ext cx="4334113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Гражданам трудно найти нужную информацию.</a:t>
            </a:r>
            <a:endParaRPr lang="en-US" sz="14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7" name="Shape 12"/>
          <p:cNvSpPr/>
          <p:nvPr/>
        </p:nvSpPr>
        <p:spPr>
          <a:xfrm>
            <a:off x="4743212" y="4866561"/>
            <a:ext cx="9141619" cy="11430"/>
          </a:xfrm>
          <a:prstGeom prst="roundRect">
            <a:avLst>
              <a:gd name="adj" fmla="val 1467952"/>
            </a:avLst>
          </a:prstGeom>
          <a:solidFill>
            <a:srgbClr val="B4CCE3"/>
          </a:solidFill>
          <a:ln/>
        </p:spPr>
      </p:sp>
      <p:sp>
        <p:nvSpPr>
          <p:cNvPr id="18" name="Shape 13"/>
          <p:cNvSpPr/>
          <p:nvPr/>
        </p:nvSpPr>
        <p:spPr>
          <a:xfrm>
            <a:off x="652463" y="4969193"/>
            <a:ext cx="5330190" cy="1073944"/>
          </a:xfrm>
          <a:prstGeom prst="roundRect">
            <a:avLst>
              <a:gd name="adj" fmla="val 15623"/>
            </a:avLst>
          </a:prstGeom>
          <a:solidFill>
            <a:srgbClr val="CEE6FD"/>
          </a:solidFill>
          <a:ln/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6470" y="5342334"/>
            <a:ext cx="262057" cy="327660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168985" y="5155525"/>
            <a:ext cx="2330291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Неполнота раздела</a:t>
            </a:r>
            <a:endParaRPr lang="en-US" sz="1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1" name="Text 15"/>
          <p:cNvSpPr/>
          <p:nvPr/>
        </p:nvSpPr>
        <p:spPr>
          <a:xfrm>
            <a:off x="6168985" y="5558552"/>
            <a:ext cx="4884182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Отсутствие обязательных подразделов или сведений.</a:t>
            </a:r>
            <a:endParaRPr lang="en-US" sz="14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2" name="Shape 16"/>
          <p:cNvSpPr/>
          <p:nvPr/>
        </p:nvSpPr>
        <p:spPr>
          <a:xfrm>
            <a:off x="6075759" y="6033611"/>
            <a:ext cx="7809071" cy="11430"/>
          </a:xfrm>
          <a:prstGeom prst="roundRect">
            <a:avLst>
              <a:gd name="adj" fmla="val 1467952"/>
            </a:avLst>
          </a:prstGeom>
          <a:solidFill>
            <a:srgbClr val="B4CCE3"/>
          </a:solidFill>
          <a:ln/>
        </p:spPr>
      </p:sp>
      <p:sp>
        <p:nvSpPr>
          <p:cNvPr id="23" name="Shape 17"/>
          <p:cNvSpPr/>
          <p:nvPr/>
        </p:nvSpPr>
        <p:spPr>
          <a:xfrm>
            <a:off x="652463" y="6136243"/>
            <a:ext cx="6662738" cy="1073944"/>
          </a:xfrm>
          <a:prstGeom prst="roundRect">
            <a:avLst>
              <a:gd name="adj" fmla="val 15623"/>
            </a:avLst>
          </a:prstGeom>
          <a:solidFill>
            <a:srgbClr val="CEE6FD"/>
          </a:solidFill>
          <a:ln/>
        </p:spPr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2743" y="6509385"/>
            <a:ext cx="262057" cy="327660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501533" y="6322576"/>
            <a:ext cx="2684740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ru-RU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Технические ошибки</a:t>
            </a:r>
            <a:endParaRPr lang="en-US" sz="1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6" name="Text 19"/>
          <p:cNvSpPr/>
          <p:nvPr/>
        </p:nvSpPr>
        <p:spPr>
          <a:xfrm>
            <a:off x="7501533" y="6725603"/>
            <a:ext cx="5071586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ru-RU" sz="1450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Неправильный формат файлов, орфографические ошибки </a:t>
            </a:r>
            <a:endParaRPr lang="en-US" sz="1450" dirty="0">
              <a:solidFill>
                <a:schemeClr val="accent1">
                  <a:lumMod val="50000"/>
                </a:schemeClr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7" name="Text 20"/>
          <p:cNvSpPr/>
          <p:nvPr/>
        </p:nvSpPr>
        <p:spPr>
          <a:xfrm>
            <a:off x="652463" y="7419856"/>
            <a:ext cx="13325475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Регулярное тестирование функциональности и актуальности </a:t>
            </a:r>
            <a:r>
              <a:rPr lang="ru-RU" sz="1450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раздела «Противодействие коррупции»</a:t>
            </a:r>
            <a:r>
              <a:rPr lang="en-US" sz="1450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en-US" sz="145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является ключевым для избежания этих проблем.</a:t>
            </a:r>
            <a:endParaRPr lang="en-US" sz="14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2477135" y="7561006"/>
            <a:ext cx="2153265" cy="6685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05" y="-47756"/>
            <a:ext cx="14630400" cy="1040131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36243" y="510659"/>
            <a:ext cx="7844314" cy="11603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550"/>
              </a:lnSpc>
              <a:buNone/>
            </a:pPr>
            <a:r>
              <a:rPr lang="en-US" sz="3650" dirty="0" smtClean="0">
                <a:solidFill>
                  <a:srgbClr val="091C5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Заключение</a:t>
            </a:r>
            <a:endParaRPr lang="en-US" sz="36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136243" y="2228017"/>
            <a:ext cx="3829288" cy="2262902"/>
          </a:xfrm>
          <a:prstGeom prst="roundRect">
            <a:avLst>
              <a:gd name="adj" fmla="val 4849"/>
            </a:avLst>
          </a:prstGeom>
          <a:solidFill>
            <a:srgbClr val="FFFFFF"/>
          </a:solidFill>
          <a:ln/>
        </p:spPr>
      </p:sp>
      <p:sp>
        <p:nvSpPr>
          <p:cNvPr id="5" name="Shape 2"/>
          <p:cNvSpPr/>
          <p:nvPr/>
        </p:nvSpPr>
        <p:spPr>
          <a:xfrm>
            <a:off x="6136243" y="2205157"/>
            <a:ext cx="3829288" cy="91440"/>
          </a:xfrm>
          <a:prstGeom prst="roundRect">
            <a:avLst>
              <a:gd name="adj" fmla="val 182772"/>
            </a:avLst>
          </a:prstGeom>
          <a:solidFill>
            <a:srgbClr val="84C1FA"/>
          </a:solidFill>
          <a:ln/>
        </p:spPr>
      </p:sp>
      <p:sp>
        <p:nvSpPr>
          <p:cNvPr id="6" name="Shape 3"/>
          <p:cNvSpPr/>
          <p:nvPr/>
        </p:nvSpPr>
        <p:spPr>
          <a:xfrm>
            <a:off x="7772400" y="1949529"/>
            <a:ext cx="556974" cy="556974"/>
          </a:xfrm>
          <a:prstGeom prst="roundRect">
            <a:avLst>
              <a:gd name="adj" fmla="val 164173"/>
            </a:avLst>
          </a:prstGeom>
          <a:solidFill>
            <a:srgbClr val="84C1FA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9445" y="2088713"/>
            <a:ext cx="222766" cy="278487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344722" y="2692241"/>
            <a:ext cx="2945606" cy="2901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Соблюдение регламентов</a:t>
            </a:r>
            <a:endParaRPr lang="en-US" sz="1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6344722" y="3093720"/>
            <a:ext cx="3412331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Строгое следование </a:t>
            </a:r>
            <a:r>
              <a:rPr lang="ru-RU" sz="1600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рекомендациям Министерства </a:t>
            </a:r>
            <a:r>
              <a:rPr lang="en-US" sz="1600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</a:t>
            </a:r>
            <a:r>
              <a:rPr lang="en-US" sz="16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наполнении раздела</a:t>
            </a:r>
            <a:r>
              <a:rPr lang="en-US" sz="145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  <a:endParaRPr lang="en-US" sz="145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0" name="Shape 6"/>
          <p:cNvSpPr/>
          <p:nvPr/>
        </p:nvSpPr>
        <p:spPr>
          <a:xfrm>
            <a:off x="10151150" y="2228017"/>
            <a:ext cx="3829407" cy="2262902"/>
          </a:xfrm>
          <a:prstGeom prst="roundRect">
            <a:avLst>
              <a:gd name="adj" fmla="val 4849"/>
            </a:avLst>
          </a:prstGeom>
          <a:solidFill>
            <a:srgbClr val="FFFFFF"/>
          </a:solidFill>
          <a:ln/>
        </p:spPr>
      </p:sp>
      <p:sp>
        <p:nvSpPr>
          <p:cNvPr id="11" name="Shape 7"/>
          <p:cNvSpPr/>
          <p:nvPr/>
        </p:nvSpPr>
        <p:spPr>
          <a:xfrm>
            <a:off x="10151150" y="2205157"/>
            <a:ext cx="3829407" cy="91440"/>
          </a:xfrm>
          <a:prstGeom prst="roundRect">
            <a:avLst>
              <a:gd name="adj" fmla="val 182772"/>
            </a:avLst>
          </a:prstGeom>
          <a:solidFill>
            <a:srgbClr val="84C1FA"/>
          </a:solidFill>
          <a:ln/>
        </p:spPr>
      </p:sp>
      <p:sp>
        <p:nvSpPr>
          <p:cNvPr id="12" name="Shape 8"/>
          <p:cNvSpPr/>
          <p:nvPr/>
        </p:nvSpPr>
        <p:spPr>
          <a:xfrm>
            <a:off x="11787307" y="1949529"/>
            <a:ext cx="556974" cy="556974"/>
          </a:xfrm>
          <a:prstGeom prst="roundRect">
            <a:avLst>
              <a:gd name="adj" fmla="val 164173"/>
            </a:avLst>
          </a:prstGeom>
          <a:solidFill>
            <a:srgbClr val="84C1FA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54351" y="2088713"/>
            <a:ext cx="222766" cy="278487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0359628" y="2692241"/>
            <a:ext cx="3339941" cy="2901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Ориентация на пользователя</a:t>
            </a:r>
            <a:endParaRPr lang="en-US" sz="1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5" name="Text 10"/>
          <p:cNvSpPr/>
          <p:nvPr/>
        </p:nvSpPr>
        <p:spPr>
          <a:xfrm>
            <a:off x="10359628" y="3093720"/>
            <a:ext cx="341245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6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Создание удобного и понятного ресурса для граждан и организаций.</a:t>
            </a:r>
            <a:endParaRPr lang="en-US" sz="16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6" name="Shape 11"/>
          <p:cNvSpPr/>
          <p:nvPr/>
        </p:nvSpPr>
        <p:spPr>
          <a:xfrm>
            <a:off x="6136243" y="4955024"/>
            <a:ext cx="7844314" cy="1668542"/>
          </a:xfrm>
          <a:prstGeom prst="roundRect">
            <a:avLst>
              <a:gd name="adj" fmla="val 6576"/>
            </a:avLst>
          </a:prstGeom>
          <a:solidFill>
            <a:srgbClr val="FFFFFF"/>
          </a:solidFill>
          <a:ln/>
        </p:spPr>
      </p:sp>
      <p:sp>
        <p:nvSpPr>
          <p:cNvPr id="17" name="Shape 12"/>
          <p:cNvSpPr/>
          <p:nvPr/>
        </p:nvSpPr>
        <p:spPr>
          <a:xfrm>
            <a:off x="6136243" y="4932164"/>
            <a:ext cx="7844314" cy="91440"/>
          </a:xfrm>
          <a:prstGeom prst="roundRect">
            <a:avLst>
              <a:gd name="adj" fmla="val 182772"/>
            </a:avLst>
          </a:prstGeom>
          <a:solidFill>
            <a:srgbClr val="84C1FA"/>
          </a:solidFill>
          <a:ln/>
        </p:spPr>
      </p:sp>
      <p:sp>
        <p:nvSpPr>
          <p:cNvPr id="18" name="Shape 13"/>
          <p:cNvSpPr/>
          <p:nvPr/>
        </p:nvSpPr>
        <p:spPr>
          <a:xfrm>
            <a:off x="9779913" y="4676537"/>
            <a:ext cx="556974" cy="556974"/>
          </a:xfrm>
          <a:prstGeom prst="roundRect">
            <a:avLst>
              <a:gd name="adj" fmla="val 164173"/>
            </a:avLst>
          </a:prstGeom>
          <a:solidFill>
            <a:srgbClr val="84C1FA"/>
          </a:solidFill>
          <a:ln/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6958" y="4815721"/>
            <a:ext cx="222766" cy="278487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344722" y="5419249"/>
            <a:ext cx="2456378" cy="2901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Постоянное развитие</a:t>
            </a:r>
            <a:endParaRPr lang="en-US" sz="1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1" name="Text 15"/>
          <p:cNvSpPr/>
          <p:nvPr/>
        </p:nvSpPr>
        <p:spPr>
          <a:xfrm>
            <a:off x="6344722" y="5820728"/>
            <a:ext cx="7427357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00"/>
              </a:lnSpc>
            </a:pPr>
            <a:r>
              <a:rPr lang="en-US" sz="16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Регулярная актуализация и совершенствование </a:t>
            </a:r>
            <a:r>
              <a:rPr lang="ru-RU" sz="1600" dirty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размещенной </a:t>
            </a:r>
            <a:r>
              <a:rPr lang="ru-RU" sz="1600" dirty="0" smtClean="0">
                <a:solidFill>
                  <a:srgbClr val="1E3063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информации</a:t>
            </a:r>
            <a:endParaRPr lang="en-US" sz="16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2713110" y="7610168"/>
            <a:ext cx="1917290" cy="6244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010" y="1501919"/>
            <a:ext cx="6470582" cy="57264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1596</Words>
  <Application>Microsoft Office PowerPoint</Application>
  <PresentationFormat>Произвольный</PresentationFormat>
  <Paragraphs>174</Paragraphs>
  <Slides>21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微软雅黑</vt:lpstr>
      <vt:lpstr>Arial</vt:lpstr>
      <vt:lpstr>Liberation Serif</vt:lpstr>
      <vt:lpstr>Calibri</vt:lpstr>
      <vt:lpstr>Times New Roman</vt:lpstr>
      <vt:lpstr>Calibri Light</vt:lpstr>
      <vt:lpstr>Office Theme</vt:lpstr>
      <vt:lpstr>Презентация PowerPoint</vt:lpstr>
      <vt:lpstr>Презентация PowerPoint</vt:lpstr>
      <vt:lpstr>Презентация PowerPoint</vt:lpstr>
      <vt:lpstr>Требования к размещаемым документам </vt:lpstr>
      <vt:lpstr> «Нормативные правовые и иные акты в сфере противодействия коррупции»</vt:lpstr>
      <vt:lpstr> Список и последовательность размещения гиперссылок в рубрике «Локальные правовые акты по вопросам противодействия коррупции в учреждении»: </vt:lpstr>
      <vt:lpstr> Список и последовательность размещения гиперссылок в рубрике «Локальные правовые акты по вопросам противодействия коррупции в учреждении»: </vt:lpstr>
      <vt:lpstr> Список и последовательность размещения гиперссылок в рубрике «Локальные правовые акты по вопросам противодействия коррупции в учреждении»: </vt:lpstr>
      <vt:lpstr> Список и последовательность размещения гиперссылок в рубрике «Локальные правовые акты по вопросам противодействия коррупции в учреждении»: </vt:lpstr>
      <vt:lpstr> Список и последовательность размещения гиперссылок в рубрике «Локальные правовые акты по вопросам противодействия коррупции в учреждении»: </vt:lpstr>
      <vt:lpstr> Подраздел  «Методические материалы» </vt:lpstr>
      <vt:lpstr> Подраздел  «Формы документов, связанных с противодействием коррупции, для заполнения» </vt:lpstr>
      <vt:lpstr> Подраздел  «Комиссия по соблюдению требований к служебному поведению и урегулированию конфликта интересов» </vt:lpstr>
      <vt:lpstr> Подраздел  «Комиссия по противодействию коррупции» </vt:lpstr>
      <vt:lpstr> Подраздел  «Обратная связь для сообщений о фактах коррупции» </vt:lpstr>
      <vt:lpstr> Подраздел  «Отчеты по противодействию коррупции»</vt:lpstr>
      <vt:lpstr> Подраздел  «Отчеты по противодействию коррупции»</vt:lpstr>
      <vt:lpstr> Подраздел  «Антикоррупционное просвещение» </vt:lpstr>
      <vt:lpstr> Подраздел  «Телефон доверия»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Овчинникова Елена Александровна</dc:creator>
  <cp:lastModifiedBy>Овчинникова Елена Александровна</cp:lastModifiedBy>
  <cp:revision>45</cp:revision>
  <dcterms:created xsi:type="dcterms:W3CDTF">2025-09-23T05:51:22Z</dcterms:created>
  <dcterms:modified xsi:type="dcterms:W3CDTF">2025-10-01T07:16:33Z</dcterms:modified>
</cp:coreProperties>
</file>