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  <p:sldMasterId id="2147483660" r:id="rId7"/>
    <p:sldMasterId id="2147483662" r:id="rId8"/>
    <p:sldMasterId id="2147483664" r:id="rId9"/>
    <p:sldMasterId id="2147483666" r:id="rId10"/>
    <p:sldMasterId id="2147483668" r:id="rId11"/>
    <p:sldMasterId id="2147483670" r:id="rId12"/>
    <p:sldMasterId id="2147483672" r:id="rId13"/>
    <p:sldMasterId id="2147483674" r:id="rId14"/>
    <p:sldMasterId id="2147483676" r:id="rId15"/>
  </p:sldMasterIdLst>
  <p:notesMasterIdLst>
    <p:notesMasterId r:id="rId88"/>
  </p:notesMasterIdLst>
  <p:sldIdLst>
    <p:sldId id="256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64" r:id="rId24"/>
    <p:sldId id="265" r:id="rId25"/>
    <p:sldId id="266" r:id="rId26"/>
    <p:sldId id="267" r:id="rId27"/>
    <p:sldId id="268" r:id="rId28"/>
    <p:sldId id="269" r:id="rId29"/>
    <p:sldId id="270" r:id="rId30"/>
    <p:sldId id="271" r:id="rId31"/>
    <p:sldId id="272" r:id="rId32"/>
    <p:sldId id="273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85" r:id="rId45"/>
    <p:sldId id="286" r:id="rId46"/>
    <p:sldId id="287" r:id="rId47"/>
    <p:sldId id="288" r:id="rId48"/>
    <p:sldId id="289" r:id="rId49"/>
    <p:sldId id="290" r:id="rId50"/>
    <p:sldId id="291" r:id="rId51"/>
    <p:sldId id="292" r:id="rId52"/>
    <p:sldId id="293" r:id="rId53"/>
    <p:sldId id="294" r:id="rId54"/>
    <p:sldId id="295" r:id="rId55"/>
    <p:sldId id="296" r:id="rId56"/>
    <p:sldId id="297" r:id="rId57"/>
    <p:sldId id="298" r:id="rId58"/>
    <p:sldId id="299" r:id="rId59"/>
    <p:sldId id="300" r:id="rId60"/>
    <p:sldId id="301" r:id="rId61"/>
    <p:sldId id="302" r:id="rId62"/>
    <p:sldId id="303" r:id="rId63"/>
    <p:sldId id="304" r:id="rId64"/>
    <p:sldId id="305" r:id="rId65"/>
    <p:sldId id="306" r:id="rId66"/>
    <p:sldId id="307" r:id="rId67"/>
    <p:sldId id="308" r:id="rId68"/>
    <p:sldId id="309" r:id="rId69"/>
    <p:sldId id="310" r:id="rId70"/>
    <p:sldId id="311" r:id="rId71"/>
    <p:sldId id="312" r:id="rId72"/>
    <p:sldId id="313" r:id="rId73"/>
    <p:sldId id="314" r:id="rId74"/>
    <p:sldId id="315" r:id="rId75"/>
    <p:sldId id="316" r:id="rId76"/>
    <p:sldId id="317" r:id="rId77"/>
    <p:sldId id="318" r:id="rId78"/>
    <p:sldId id="319" r:id="rId79"/>
    <p:sldId id="320" r:id="rId80"/>
    <p:sldId id="321" r:id="rId81"/>
    <p:sldId id="322" r:id="rId82"/>
    <p:sldId id="323" r:id="rId83"/>
    <p:sldId id="324" r:id="rId84"/>
    <p:sldId id="325" r:id="rId85"/>
    <p:sldId id="326" r:id="rId86"/>
    <p:sldId id="327" r:id="rId87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164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slide" Target="slides/slide35.xml"/><Relationship Id="rId55" Type="http://schemas.openxmlformats.org/officeDocument/2006/relationships/slide" Target="slides/slide40.xml"/><Relationship Id="rId63" Type="http://schemas.openxmlformats.org/officeDocument/2006/relationships/slide" Target="slides/slide48.xml"/><Relationship Id="rId68" Type="http://schemas.openxmlformats.org/officeDocument/2006/relationships/slide" Target="slides/slide53.xml"/><Relationship Id="rId76" Type="http://schemas.openxmlformats.org/officeDocument/2006/relationships/slide" Target="slides/slide61.xml"/><Relationship Id="rId84" Type="http://schemas.openxmlformats.org/officeDocument/2006/relationships/slide" Target="slides/slide69.xml"/><Relationship Id="rId89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6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slide" Target="slides/slide38.xml"/><Relationship Id="rId58" Type="http://schemas.openxmlformats.org/officeDocument/2006/relationships/slide" Target="slides/slide43.xml"/><Relationship Id="rId66" Type="http://schemas.openxmlformats.org/officeDocument/2006/relationships/slide" Target="slides/slide51.xml"/><Relationship Id="rId74" Type="http://schemas.openxmlformats.org/officeDocument/2006/relationships/slide" Target="slides/slide59.xml"/><Relationship Id="rId79" Type="http://schemas.openxmlformats.org/officeDocument/2006/relationships/slide" Target="slides/slide64.xml"/><Relationship Id="rId87" Type="http://schemas.openxmlformats.org/officeDocument/2006/relationships/slide" Target="slides/slide72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6.xml"/><Relationship Id="rId82" Type="http://schemas.openxmlformats.org/officeDocument/2006/relationships/slide" Target="slides/slide67.xml"/><Relationship Id="rId90" Type="http://schemas.openxmlformats.org/officeDocument/2006/relationships/viewProps" Target="viewProps.xml"/><Relationship Id="rId19" Type="http://schemas.openxmlformats.org/officeDocument/2006/relationships/slide" Target="slides/slide4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56" Type="http://schemas.openxmlformats.org/officeDocument/2006/relationships/slide" Target="slides/slide41.xml"/><Relationship Id="rId64" Type="http://schemas.openxmlformats.org/officeDocument/2006/relationships/slide" Target="slides/slide49.xml"/><Relationship Id="rId69" Type="http://schemas.openxmlformats.org/officeDocument/2006/relationships/slide" Target="slides/slide54.xml"/><Relationship Id="rId77" Type="http://schemas.openxmlformats.org/officeDocument/2006/relationships/slide" Target="slides/slide62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6.xml"/><Relationship Id="rId72" Type="http://schemas.openxmlformats.org/officeDocument/2006/relationships/slide" Target="slides/slide57.xml"/><Relationship Id="rId80" Type="http://schemas.openxmlformats.org/officeDocument/2006/relationships/slide" Target="slides/slide65.xml"/><Relationship Id="rId85" Type="http://schemas.openxmlformats.org/officeDocument/2006/relationships/slide" Target="slides/slide70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59" Type="http://schemas.openxmlformats.org/officeDocument/2006/relationships/slide" Target="slides/slide44.xml"/><Relationship Id="rId67" Type="http://schemas.openxmlformats.org/officeDocument/2006/relationships/slide" Target="slides/slide52.xml"/><Relationship Id="rId20" Type="http://schemas.openxmlformats.org/officeDocument/2006/relationships/slide" Target="slides/slide5.xml"/><Relationship Id="rId41" Type="http://schemas.openxmlformats.org/officeDocument/2006/relationships/slide" Target="slides/slide26.xml"/><Relationship Id="rId54" Type="http://schemas.openxmlformats.org/officeDocument/2006/relationships/slide" Target="slides/slide39.xml"/><Relationship Id="rId62" Type="http://schemas.openxmlformats.org/officeDocument/2006/relationships/slide" Target="slides/slide47.xml"/><Relationship Id="rId70" Type="http://schemas.openxmlformats.org/officeDocument/2006/relationships/slide" Target="slides/slide55.xml"/><Relationship Id="rId75" Type="http://schemas.openxmlformats.org/officeDocument/2006/relationships/slide" Target="slides/slide60.xml"/><Relationship Id="rId83" Type="http://schemas.openxmlformats.org/officeDocument/2006/relationships/slide" Target="slides/slide68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Relationship Id="rId57" Type="http://schemas.openxmlformats.org/officeDocument/2006/relationships/slide" Target="slides/slide42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slide" Target="slides/slide37.xml"/><Relationship Id="rId60" Type="http://schemas.openxmlformats.org/officeDocument/2006/relationships/slide" Target="slides/slide45.xml"/><Relationship Id="rId65" Type="http://schemas.openxmlformats.org/officeDocument/2006/relationships/slide" Target="slides/slide50.xml"/><Relationship Id="rId73" Type="http://schemas.openxmlformats.org/officeDocument/2006/relationships/slide" Target="slides/slide58.xml"/><Relationship Id="rId78" Type="http://schemas.openxmlformats.org/officeDocument/2006/relationships/slide" Target="slides/slide63.xml"/><Relationship Id="rId81" Type="http://schemas.openxmlformats.org/officeDocument/2006/relationships/slide" Target="slides/slide66.xml"/><Relationship Id="rId86" Type="http://schemas.openxmlformats.org/officeDocument/2006/relationships/slide" Target="slides/slide7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E23C99-74DD-4BEA-8BE8-80AA83FDFFD3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01EBA82-7E96-410D-860C-47C5CF63D94A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индивидуальная 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3402F7-0E1C-45B4-9DCD-C496B890BFF5}" type="parTrans" cxnId="{59558C44-23C8-4F5B-BB85-46F960F08E42}">
      <dgm:prSet/>
      <dgm:spPr/>
      <dgm:t>
        <a:bodyPr/>
        <a:lstStyle/>
        <a:p>
          <a:endParaRPr lang="ru-RU"/>
        </a:p>
      </dgm:t>
    </dgm:pt>
    <dgm:pt modelId="{F3D5D275-32FC-4AEF-9875-D7C59C04A3B5}" type="sibTrans" cxnId="{59558C44-23C8-4F5B-BB85-46F960F08E42}">
      <dgm:prSet/>
      <dgm:spPr/>
      <dgm:t>
        <a:bodyPr/>
        <a:lstStyle/>
        <a:p>
          <a:endParaRPr lang="ru-RU"/>
        </a:p>
      </dgm:t>
    </dgm:pt>
    <dgm:pt modelId="{FA1F738A-75DE-463A-A9F8-A9DFF07FC11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общая долевая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938BCB-32D5-445E-97FB-6785B6F4191A}" type="parTrans" cxnId="{F8CB716A-26DD-4D6B-84ED-43C9C75605E1}">
      <dgm:prSet/>
      <dgm:spPr/>
      <dgm:t>
        <a:bodyPr/>
        <a:lstStyle/>
        <a:p>
          <a:endParaRPr lang="ru-RU"/>
        </a:p>
      </dgm:t>
    </dgm:pt>
    <dgm:pt modelId="{06C551B7-E02A-4F2E-9F93-34A2F8AFABCD}" type="sibTrans" cxnId="{F8CB716A-26DD-4D6B-84ED-43C9C75605E1}">
      <dgm:prSet/>
      <dgm:spPr/>
      <dgm:t>
        <a:bodyPr/>
        <a:lstStyle/>
        <a:p>
          <a:endParaRPr lang="ru-RU"/>
        </a:p>
      </dgm:t>
    </dgm:pt>
    <dgm:pt modelId="{B73D1C59-09CD-4D26-85D3-AC516714FAA3}">
      <dgm:prSet phldrT="[Текст]" custT="1"/>
      <dgm:spPr>
        <a:solidFill>
          <a:srgbClr val="A923CD">
            <a:alpha val="89804"/>
          </a:srgbClr>
        </a:solidFill>
      </dgm:spPr>
      <dgm:t>
        <a:bodyPr/>
        <a:lstStyle/>
        <a:p>
          <a:r>
            <a:rPr lang="ru-RU" sz="21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определена </a:t>
          </a:r>
          <a:br>
            <a:rPr lang="ru-RU" sz="21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1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</a:t>
          </a:r>
          <a:br>
            <a:rPr lang="ru-RU" sz="21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1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каждого собственника</a:t>
          </a:r>
          <a:endParaRPr lang="ru-RU" sz="21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B7CF01-9C3E-4D76-A3CE-9255CAD64572}" type="parTrans" cxnId="{F312714D-E53B-4D9F-98A5-44DA0821C08C}">
      <dgm:prSet/>
      <dgm:spPr/>
      <dgm:t>
        <a:bodyPr/>
        <a:lstStyle/>
        <a:p>
          <a:endParaRPr lang="ru-RU"/>
        </a:p>
      </dgm:t>
    </dgm:pt>
    <dgm:pt modelId="{3757EDF7-B5AD-4629-8A96-3AB1ED525541}" type="sibTrans" cxnId="{F312714D-E53B-4D9F-98A5-44DA0821C08C}">
      <dgm:prSet/>
      <dgm:spPr/>
      <dgm:t>
        <a:bodyPr/>
        <a:lstStyle/>
        <a:p>
          <a:endParaRPr lang="ru-RU"/>
        </a:p>
      </dgm:t>
    </dgm:pt>
    <dgm:pt modelId="{9538A8E6-28DD-4F82-8790-F84E8CC3AC99}">
      <dgm:prSet phldrT="[Текст]"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справке указывается доля</a:t>
          </a:r>
          <a:b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(1/2,  2/3,  5/9 и т.д.)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127FD8-5652-43D3-A383-4FA4E590A76D}" type="parTrans" cxnId="{2F37E28F-66C4-44DE-BD17-2E5263164059}">
      <dgm:prSet/>
      <dgm:spPr/>
      <dgm:t>
        <a:bodyPr/>
        <a:lstStyle/>
        <a:p>
          <a:endParaRPr lang="ru-RU"/>
        </a:p>
      </dgm:t>
    </dgm:pt>
    <dgm:pt modelId="{F88BB44A-A5ED-49AB-9874-C6CC307E6434}" type="sibTrans" cxnId="{2F37E28F-66C4-44DE-BD17-2E5263164059}">
      <dgm:prSet/>
      <dgm:spPr/>
      <dgm:t>
        <a:bodyPr/>
        <a:lstStyle/>
        <a:p>
          <a:endParaRPr lang="ru-RU"/>
        </a:p>
      </dgm:t>
    </dgm:pt>
    <dgm:pt modelId="{D4F550F9-DB45-4375-B273-B67B82CEC862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общая совместная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753EAE-2358-4CC8-A71B-46A2C5212E64}" type="parTrans" cxnId="{7A4B23CD-A077-4F67-8F91-C89B49880763}">
      <dgm:prSet/>
      <dgm:spPr/>
      <dgm:t>
        <a:bodyPr/>
        <a:lstStyle/>
        <a:p>
          <a:endParaRPr lang="ru-RU"/>
        </a:p>
      </dgm:t>
    </dgm:pt>
    <dgm:pt modelId="{8F80591E-98C6-4752-9C6F-742C81FDB99B}" type="sibTrans" cxnId="{7A4B23CD-A077-4F67-8F91-C89B49880763}">
      <dgm:prSet/>
      <dgm:spPr/>
      <dgm:t>
        <a:bodyPr/>
        <a:lstStyle/>
        <a:p>
          <a:endParaRPr lang="ru-RU"/>
        </a:p>
      </dgm:t>
    </dgm:pt>
    <dgm:pt modelId="{A3931C32-C9BE-4876-8BAE-DACA7FB5608D}">
      <dgm:prSet phldrT="[Текст]" custT="1"/>
      <dgm:spPr>
        <a:solidFill>
          <a:srgbClr val="A923CD">
            <a:alpha val="90000"/>
          </a:srgbClr>
        </a:solidFill>
      </dgm:spPr>
      <dgm:t>
        <a:bodyPr/>
        <a:lstStyle/>
        <a:p>
          <a:r>
            <a:rPr lang="ru-RU" sz="2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без определения долей собственников </a:t>
          </a:r>
          <a:endParaRPr lang="ru-RU" sz="22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1A344A-34A6-42FF-9B57-4D1E4AA532FA}" type="parTrans" cxnId="{0CB8858B-C940-4BF7-8254-8BFBE4AECF65}">
      <dgm:prSet/>
      <dgm:spPr/>
      <dgm:t>
        <a:bodyPr/>
        <a:lstStyle/>
        <a:p>
          <a:endParaRPr lang="ru-RU"/>
        </a:p>
      </dgm:t>
    </dgm:pt>
    <dgm:pt modelId="{81DD6986-13CB-48F8-A8EB-C7ECF2F93916}" type="sibTrans" cxnId="{0CB8858B-C940-4BF7-8254-8BFBE4AECF65}">
      <dgm:prSet/>
      <dgm:spPr/>
      <dgm:t>
        <a:bodyPr/>
        <a:lstStyle/>
        <a:p>
          <a:endParaRPr lang="ru-RU"/>
        </a:p>
      </dgm:t>
    </dgm:pt>
    <dgm:pt modelId="{F28C5FCA-ED69-4468-A76F-EB2730A4ABFF}">
      <dgm:prSet phldrT="[Текст]"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справке указываются сведения </a:t>
          </a:r>
          <a:br>
            <a: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 иных собственниках</a:t>
          </a:r>
          <a:endParaRPr lang="ru-RU" sz="2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26EDDE-B16F-4EFC-B746-F69604D31600}" type="parTrans" cxnId="{C2F754C4-213B-4F61-B359-852D4296F28B}">
      <dgm:prSet/>
      <dgm:spPr/>
      <dgm:t>
        <a:bodyPr/>
        <a:lstStyle/>
        <a:p>
          <a:endParaRPr lang="ru-RU"/>
        </a:p>
      </dgm:t>
    </dgm:pt>
    <dgm:pt modelId="{B09D3EA8-8FCC-459D-B09D-429AB8EDBB17}" type="sibTrans" cxnId="{C2F754C4-213B-4F61-B359-852D4296F28B}">
      <dgm:prSet/>
      <dgm:spPr/>
      <dgm:t>
        <a:bodyPr/>
        <a:lstStyle/>
        <a:p>
          <a:endParaRPr lang="ru-RU"/>
        </a:p>
      </dgm:t>
    </dgm:pt>
    <dgm:pt modelId="{8DB0F21D-3E28-4280-9D26-D3D2F7150FF6}" type="pres">
      <dgm:prSet presAssocID="{3DE23C99-74DD-4BEA-8BE8-80AA83FDFFD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EB4181-98CE-4F2E-A401-A5BD9E431B36}" type="pres">
      <dgm:prSet presAssocID="{001EBA82-7E96-410D-860C-47C5CF63D94A}" presName="horFlow" presStyleCnt="0"/>
      <dgm:spPr/>
    </dgm:pt>
    <dgm:pt modelId="{A658F0A6-4239-4BDB-AD5B-DFE7DFC875E7}" type="pres">
      <dgm:prSet presAssocID="{001EBA82-7E96-410D-860C-47C5CF63D94A}" presName="bigChev" presStyleLbl="node1" presStyleIdx="0" presStyleCnt="3" custScaleX="118534" custScaleY="63214" custLinFactNeighborX="23125" custLinFactNeighborY="-92647"/>
      <dgm:spPr/>
      <dgm:t>
        <a:bodyPr/>
        <a:lstStyle/>
        <a:p>
          <a:endParaRPr lang="ru-RU"/>
        </a:p>
      </dgm:t>
    </dgm:pt>
    <dgm:pt modelId="{537A2D04-69F5-4BE6-AF50-4A6B05039583}" type="pres">
      <dgm:prSet presAssocID="{001EBA82-7E96-410D-860C-47C5CF63D94A}" presName="vSp" presStyleCnt="0"/>
      <dgm:spPr/>
    </dgm:pt>
    <dgm:pt modelId="{43DC0659-5C99-4426-BE76-4FE8CDDA4BAE}" type="pres">
      <dgm:prSet presAssocID="{FA1F738A-75DE-463A-A9F8-A9DFF07FC110}" presName="horFlow" presStyleCnt="0"/>
      <dgm:spPr/>
    </dgm:pt>
    <dgm:pt modelId="{FBDC111E-E43A-4454-88CE-E5F81F1F693C}" type="pres">
      <dgm:prSet presAssocID="{FA1F738A-75DE-463A-A9F8-A9DFF07FC110}" presName="bigChev" presStyleLbl="node1" presStyleIdx="1" presStyleCnt="3" custScaleX="80438" custScaleY="72280" custLinFactX="2698" custLinFactNeighborX="100000" custLinFactNeighborY="56871"/>
      <dgm:spPr/>
      <dgm:t>
        <a:bodyPr/>
        <a:lstStyle/>
        <a:p>
          <a:endParaRPr lang="ru-RU"/>
        </a:p>
      </dgm:t>
    </dgm:pt>
    <dgm:pt modelId="{B4DDB420-3FCF-45A9-B661-F512C139CF89}" type="pres">
      <dgm:prSet presAssocID="{2EB7CF01-9C3E-4D76-A3CE-9255CAD64572}" presName="parTrans" presStyleCnt="0"/>
      <dgm:spPr/>
    </dgm:pt>
    <dgm:pt modelId="{36742C1F-2C8B-4402-8BAA-2FC51122E57F}" type="pres">
      <dgm:prSet presAssocID="{B73D1C59-09CD-4D26-85D3-AC516714FAA3}" presName="node" presStyleLbl="alignAccFollowNode1" presStyleIdx="0" presStyleCnt="4" custScaleX="133051" custScaleY="125033" custLinFactX="10022" custLinFactNeighborX="100000" custLinFactNeighborY="729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533E91-D3FC-4B46-8F80-D4968A95EB47}" type="pres">
      <dgm:prSet presAssocID="{3757EDF7-B5AD-4629-8A96-3AB1ED525541}" presName="sibTrans" presStyleCnt="0"/>
      <dgm:spPr/>
    </dgm:pt>
    <dgm:pt modelId="{47041B7B-2A53-42FE-8C16-ADF5F7F1FB5B}" type="pres">
      <dgm:prSet presAssocID="{9538A8E6-28DD-4F82-8790-F84E8CC3AC99}" presName="node" presStyleLbl="alignAccFollowNode1" presStyleIdx="1" presStyleCnt="4" custScaleX="163747" custScaleY="125033" custLinFactX="5046" custLinFactNeighborX="100000" custLinFactNeighborY="729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AC834-FA67-4160-B732-C732932E0833}" type="pres">
      <dgm:prSet presAssocID="{FA1F738A-75DE-463A-A9F8-A9DFF07FC110}" presName="vSp" presStyleCnt="0"/>
      <dgm:spPr/>
    </dgm:pt>
    <dgm:pt modelId="{9F76888D-8667-4C5B-952F-25999DD8F542}" type="pres">
      <dgm:prSet presAssocID="{D4F550F9-DB45-4375-B273-B67B82CEC862}" presName="horFlow" presStyleCnt="0"/>
      <dgm:spPr/>
    </dgm:pt>
    <dgm:pt modelId="{73AB548A-4A79-47F1-A0E9-FDB7459B7101}" type="pres">
      <dgm:prSet presAssocID="{D4F550F9-DB45-4375-B273-B67B82CEC862}" presName="bigChev" presStyleLbl="node1" presStyleIdx="2" presStyleCnt="3" custScaleX="88448" custScaleY="56814" custLinFactX="2698" custLinFactNeighborX="100000" custLinFactNeighborY="80088"/>
      <dgm:spPr/>
      <dgm:t>
        <a:bodyPr/>
        <a:lstStyle/>
        <a:p>
          <a:endParaRPr lang="ru-RU"/>
        </a:p>
      </dgm:t>
    </dgm:pt>
    <dgm:pt modelId="{5D5F3D74-2332-462E-BB34-D54B729973BA}" type="pres">
      <dgm:prSet presAssocID="{261A344A-34A6-42FF-9B57-4D1E4AA532FA}" presName="parTrans" presStyleCnt="0"/>
      <dgm:spPr/>
    </dgm:pt>
    <dgm:pt modelId="{85C01C46-349A-45A8-9E5F-126124579935}" type="pres">
      <dgm:prSet presAssocID="{A3931C32-C9BE-4876-8BAE-DACA7FB5608D}" presName="node" presStyleLbl="alignAccFollowNode1" presStyleIdx="2" presStyleCnt="4" custScaleX="156309" custScaleY="163525" custLinFactNeighborX="58595" custLinFactNeighborY="968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19712-B2C1-43D7-9ED5-025D1B28CA4B}" type="pres">
      <dgm:prSet presAssocID="{81DD6986-13CB-48F8-A8EB-C7ECF2F93916}" presName="sibTrans" presStyleCnt="0"/>
      <dgm:spPr/>
    </dgm:pt>
    <dgm:pt modelId="{42C6CD3A-5566-47EC-85F7-7A6F48C30415}" type="pres">
      <dgm:prSet presAssocID="{F28C5FCA-ED69-4468-A76F-EB2730A4ABFF}" presName="node" presStyleLbl="alignAccFollowNode1" presStyleIdx="3" presStyleCnt="4" custScaleX="157853" custScaleY="169338" custLinFactNeighborX="-53381" custLinFactNeighborY="965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326798-4163-4C3F-80FD-98C2BE6778F7}" type="presOf" srcId="{B73D1C59-09CD-4D26-85D3-AC516714FAA3}" destId="{36742C1F-2C8B-4402-8BAA-2FC51122E57F}" srcOrd="0" destOrd="0" presId="urn:microsoft.com/office/officeart/2005/8/layout/lProcess3"/>
    <dgm:cxn modelId="{75C1BA35-6146-4699-A495-C4F37253C585}" type="presOf" srcId="{D4F550F9-DB45-4375-B273-B67B82CEC862}" destId="{73AB548A-4A79-47F1-A0E9-FDB7459B7101}" srcOrd="0" destOrd="0" presId="urn:microsoft.com/office/officeart/2005/8/layout/lProcess3"/>
    <dgm:cxn modelId="{7F9755BF-824D-4561-BBC9-7B6C4768B40D}" type="presOf" srcId="{F28C5FCA-ED69-4468-A76F-EB2730A4ABFF}" destId="{42C6CD3A-5566-47EC-85F7-7A6F48C30415}" srcOrd="0" destOrd="0" presId="urn:microsoft.com/office/officeart/2005/8/layout/lProcess3"/>
    <dgm:cxn modelId="{0CB8858B-C940-4BF7-8254-8BFBE4AECF65}" srcId="{D4F550F9-DB45-4375-B273-B67B82CEC862}" destId="{A3931C32-C9BE-4876-8BAE-DACA7FB5608D}" srcOrd="0" destOrd="0" parTransId="{261A344A-34A6-42FF-9B57-4D1E4AA532FA}" sibTransId="{81DD6986-13CB-48F8-A8EB-C7ECF2F93916}"/>
    <dgm:cxn modelId="{F67CF2EB-FEEF-42AF-87FA-DA8639394C9D}" type="presOf" srcId="{FA1F738A-75DE-463A-A9F8-A9DFF07FC110}" destId="{FBDC111E-E43A-4454-88CE-E5F81F1F693C}" srcOrd="0" destOrd="0" presId="urn:microsoft.com/office/officeart/2005/8/layout/lProcess3"/>
    <dgm:cxn modelId="{59558C44-23C8-4F5B-BB85-46F960F08E42}" srcId="{3DE23C99-74DD-4BEA-8BE8-80AA83FDFFD3}" destId="{001EBA82-7E96-410D-860C-47C5CF63D94A}" srcOrd="0" destOrd="0" parTransId="{823402F7-0E1C-45B4-9DCD-C496B890BFF5}" sibTransId="{F3D5D275-32FC-4AEF-9875-D7C59C04A3B5}"/>
    <dgm:cxn modelId="{F312714D-E53B-4D9F-98A5-44DA0821C08C}" srcId="{FA1F738A-75DE-463A-A9F8-A9DFF07FC110}" destId="{B73D1C59-09CD-4D26-85D3-AC516714FAA3}" srcOrd="0" destOrd="0" parTransId="{2EB7CF01-9C3E-4D76-A3CE-9255CAD64572}" sibTransId="{3757EDF7-B5AD-4629-8A96-3AB1ED525541}"/>
    <dgm:cxn modelId="{F102FF89-20B1-409D-8CE8-16E402B6FEE8}" type="presOf" srcId="{3DE23C99-74DD-4BEA-8BE8-80AA83FDFFD3}" destId="{8DB0F21D-3E28-4280-9D26-D3D2F7150FF6}" srcOrd="0" destOrd="0" presId="urn:microsoft.com/office/officeart/2005/8/layout/lProcess3"/>
    <dgm:cxn modelId="{7A4B23CD-A077-4F67-8F91-C89B49880763}" srcId="{3DE23C99-74DD-4BEA-8BE8-80AA83FDFFD3}" destId="{D4F550F9-DB45-4375-B273-B67B82CEC862}" srcOrd="2" destOrd="0" parTransId="{46753EAE-2358-4CC8-A71B-46A2C5212E64}" sibTransId="{8F80591E-98C6-4752-9C6F-742C81FDB99B}"/>
    <dgm:cxn modelId="{C2F754C4-213B-4F61-B359-852D4296F28B}" srcId="{D4F550F9-DB45-4375-B273-B67B82CEC862}" destId="{F28C5FCA-ED69-4468-A76F-EB2730A4ABFF}" srcOrd="1" destOrd="0" parTransId="{1226EDDE-B16F-4EFC-B746-F69604D31600}" sibTransId="{B09D3EA8-8FCC-459D-B09D-429AB8EDBB17}"/>
    <dgm:cxn modelId="{0C4F32EC-3AFC-4F74-ACB7-86EBDC10EB96}" type="presOf" srcId="{001EBA82-7E96-410D-860C-47C5CF63D94A}" destId="{A658F0A6-4239-4BDB-AD5B-DFE7DFC875E7}" srcOrd="0" destOrd="0" presId="urn:microsoft.com/office/officeart/2005/8/layout/lProcess3"/>
    <dgm:cxn modelId="{F24EF09D-F820-4BF6-9DBF-C72A1A6BC261}" type="presOf" srcId="{9538A8E6-28DD-4F82-8790-F84E8CC3AC99}" destId="{47041B7B-2A53-42FE-8C16-ADF5F7F1FB5B}" srcOrd="0" destOrd="0" presId="urn:microsoft.com/office/officeart/2005/8/layout/lProcess3"/>
    <dgm:cxn modelId="{F8CB716A-26DD-4D6B-84ED-43C9C75605E1}" srcId="{3DE23C99-74DD-4BEA-8BE8-80AA83FDFFD3}" destId="{FA1F738A-75DE-463A-A9F8-A9DFF07FC110}" srcOrd="1" destOrd="0" parTransId="{17938BCB-32D5-445E-97FB-6785B6F4191A}" sibTransId="{06C551B7-E02A-4F2E-9F93-34A2F8AFABCD}"/>
    <dgm:cxn modelId="{2F37E28F-66C4-44DE-BD17-2E5263164059}" srcId="{FA1F738A-75DE-463A-A9F8-A9DFF07FC110}" destId="{9538A8E6-28DD-4F82-8790-F84E8CC3AC99}" srcOrd="1" destOrd="0" parTransId="{1F127FD8-5652-43D3-A383-4FA4E590A76D}" sibTransId="{F88BB44A-A5ED-49AB-9874-C6CC307E6434}"/>
    <dgm:cxn modelId="{C607FA09-D05F-4796-9612-D080DCA6E98D}" type="presOf" srcId="{A3931C32-C9BE-4876-8BAE-DACA7FB5608D}" destId="{85C01C46-349A-45A8-9E5F-126124579935}" srcOrd="0" destOrd="0" presId="urn:microsoft.com/office/officeart/2005/8/layout/lProcess3"/>
    <dgm:cxn modelId="{6223B887-9E43-44A4-AC0F-241684355B14}" type="presParOf" srcId="{8DB0F21D-3E28-4280-9D26-D3D2F7150FF6}" destId="{79EB4181-98CE-4F2E-A401-A5BD9E431B36}" srcOrd="0" destOrd="0" presId="urn:microsoft.com/office/officeart/2005/8/layout/lProcess3"/>
    <dgm:cxn modelId="{3D736C4D-81A5-4B20-8FE2-839CC41B292B}" type="presParOf" srcId="{79EB4181-98CE-4F2E-A401-A5BD9E431B36}" destId="{A658F0A6-4239-4BDB-AD5B-DFE7DFC875E7}" srcOrd="0" destOrd="0" presId="urn:microsoft.com/office/officeart/2005/8/layout/lProcess3"/>
    <dgm:cxn modelId="{76E1D9CF-31B4-4117-973F-87673930BBCE}" type="presParOf" srcId="{8DB0F21D-3E28-4280-9D26-D3D2F7150FF6}" destId="{537A2D04-69F5-4BE6-AF50-4A6B05039583}" srcOrd="1" destOrd="0" presId="urn:microsoft.com/office/officeart/2005/8/layout/lProcess3"/>
    <dgm:cxn modelId="{ABEA0148-26AB-433E-94DC-8AA1D5E6F778}" type="presParOf" srcId="{8DB0F21D-3E28-4280-9D26-D3D2F7150FF6}" destId="{43DC0659-5C99-4426-BE76-4FE8CDDA4BAE}" srcOrd="2" destOrd="0" presId="urn:microsoft.com/office/officeart/2005/8/layout/lProcess3"/>
    <dgm:cxn modelId="{0F0ACB9B-CC68-43DA-886F-D25922DE2766}" type="presParOf" srcId="{43DC0659-5C99-4426-BE76-4FE8CDDA4BAE}" destId="{FBDC111E-E43A-4454-88CE-E5F81F1F693C}" srcOrd="0" destOrd="0" presId="urn:microsoft.com/office/officeart/2005/8/layout/lProcess3"/>
    <dgm:cxn modelId="{3829A758-1A65-459D-8826-D939DDE738ED}" type="presParOf" srcId="{43DC0659-5C99-4426-BE76-4FE8CDDA4BAE}" destId="{B4DDB420-3FCF-45A9-B661-F512C139CF89}" srcOrd="1" destOrd="0" presId="urn:microsoft.com/office/officeart/2005/8/layout/lProcess3"/>
    <dgm:cxn modelId="{D080F37D-DB4E-47B5-9C3C-4CBE1A17B9F0}" type="presParOf" srcId="{43DC0659-5C99-4426-BE76-4FE8CDDA4BAE}" destId="{36742C1F-2C8B-4402-8BAA-2FC51122E57F}" srcOrd="2" destOrd="0" presId="urn:microsoft.com/office/officeart/2005/8/layout/lProcess3"/>
    <dgm:cxn modelId="{D0C057A3-A7D3-4562-A6C1-CC30F530BA79}" type="presParOf" srcId="{43DC0659-5C99-4426-BE76-4FE8CDDA4BAE}" destId="{E3533E91-D3FC-4B46-8F80-D4968A95EB47}" srcOrd="3" destOrd="0" presId="urn:microsoft.com/office/officeart/2005/8/layout/lProcess3"/>
    <dgm:cxn modelId="{07B01946-F7EA-4C52-8025-F779B7372455}" type="presParOf" srcId="{43DC0659-5C99-4426-BE76-4FE8CDDA4BAE}" destId="{47041B7B-2A53-42FE-8C16-ADF5F7F1FB5B}" srcOrd="4" destOrd="0" presId="urn:microsoft.com/office/officeart/2005/8/layout/lProcess3"/>
    <dgm:cxn modelId="{609DB890-5302-4FB8-8370-C83F82F15CC5}" type="presParOf" srcId="{8DB0F21D-3E28-4280-9D26-D3D2F7150FF6}" destId="{276AC834-FA67-4160-B732-C732932E0833}" srcOrd="3" destOrd="0" presId="urn:microsoft.com/office/officeart/2005/8/layout/lProcess3"/>
    <dgm:cxn modelId="{B6F9B6EF-DBE6-4A64-BAD9-EA45A273559D}" type="presParOf" srcId="{8DB0F21D-3E28-4280-9D26-D3D2F7150FF6}" destId="{9F76888D-8667-4C5B-952F-25999DD8F542}" srcOrd="4" destOrd="0" presId="urn:microsoft.com/office/officeart/2005/8/layout/lProcess3"/>
    <dgm:cxn modelId="{CA7E1468-2244-4BCD-8228-DF9E1D6E6088}" type="presParOf" srcId="{9F76888D-8667-4C5B-952F-25999DD8F542}" destId="{73AB548A-4A79-47F1-A0E9-FDB7459B7101}" srcOrd="0" destOrd="0" presId="urn:microsoft.com/office/officeart/2005/8/layout/lProcess3"/>
    <dgm:cxn modelId="{ED40EE7F-4623-49C2-B6C3-E18D6028EB13}" type="presParOf" srcId="{9F76888D-8667-4C5B-952F-25999DD8F542}" destId="{5D5F3D74-2332-462E-BB34-D54B729973BA}" srcOrd="1" destOrd="0" presId="urn:microsoft.com/office/officeart/2005/8/layout/lProcess3"/>
    <dgm:cxn modelId="{4C3313B0-6198-4F64-BC85-8BA10650D615}" type="presParOf" srcId="{9F76888D-8667-4C5B-952F-25999DD8F542}" destId="{85C01C46-349A-45A8-9E5F-126124579935}" srcOrd="2" destOrd="0" presId="urn:microsoft.com/office/officeart/2005/8/layout/lProcess3"/>
    <dgm:cxn modelId="{7556BCE4-FC7C-412B-A1BA-17487E889D07}" type="presParOf" srcId="{9F76888D-8667-4C5B-952F-25999DD8F542}" destId="{C1D19712-B2C1-43D7-9ED5-025D1B28CA4B}" srcOrd="3" destOrd="0" presId="urn:microsoft.com/office/officeart/2005/8/layout/lProcess3"/>
    <dgm:cxn modelId="{E0C08A8C-943B-4C15-801A-3B236E813BAC}" type="presParOf" srcId="{9F76888D-8667-4C5B-952F-25999DD8F542}" destId="{42C6CD3A-5566-47EC-85F7-7A6F48C30415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81252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Для перемещения страницы щёлкните мышью</a:t>
            </a: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-216000">
              <a:buNone/>
            </a:pPr>
            <a:r>
              <a:rPr lang="ru-RU" sz="2000" b="0" strike="noStrike" spc="-1">
                <a:solidFill>
                  <a:srgbClr val="000000"/>
                </a:solidFill>
                <a:latin typeface="XO Oriel"/>
              </a:rPr>
              <a:t>Для правки формата примечаний щёлкните мышью</a:t>
            </a:r>
          </a:p>
        </p:txBody>
      </p:sp>
      <p:sp>
        <p:nvSpPr>
          <p:cNvPr id="7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&lt;верхний колонтитул&gt;</a:t>
            </a:r>
          </a:p>
        </p:txBody>
      </p:sp>
      <p:sp>
        <p:nvSpPr>
          <p:cNvPr id="77" name="PlaceHolder 4"/>
          <p:cNvSpPr>
            <a:spLocks noGrp="1"/>
          </p:cNvSpPr>
          <p:nvPr>
            <p:ph type="dt" idx="35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78" name="PlaceHolder 5"/>
          <p:cNvSpPr>
            <a:spLocks noGrp="1"/>
          </p:cNvSpPr>
          <p:nvPr>
            <p:ph type="ftr" idx="36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79" name="PlaceHolder 6"/>
          <p:cNvSpPr>
            <a:spLocks noGrp="1"/>
          </p:cNvSpPr>
          <p:nvPr>
            <p:ph type="sldNum" idx="37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217BB948-2097-49B4-A9E4-8E89F6EA05A9}" type="slidenum"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6251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65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66" name="PlaceHolder 3"/>
          <p:cNvSpPr>
            <a:spLocks noGrp="1"/>
          </p:cNvSpPr>
          <p:nvPr>
            <p:ph type="sldNum" idx="56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112EA53D-BB24-43B6-9988-78F425BC52A8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9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67" name="PlaceHolder 4"/>
          <p:cNvSpPr>
            <a:spLocks noGrp="1"/>
          </p:cNvSpPr>
          <p:nvPr>
            <p:ph type="ftr" idx="57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00767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69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70" name="PlaceHolder 3"/>
          <p:cNvSpPr>
            <a:spLocks noGrp="1"/>
          </p:cNvSpPr>
          <p:nvPr>
            <p:ph type="sldNum" idx="58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378E770D-B8A1-4321-AFDB-38CD73023B9D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10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1" name="PlaceHolder 4"/>
          <p:cNvSpPr>
            <a:spLocks noGrp="1"/>
          </p:cNvSpPr>
          <p:nvPr>
            <p:ph type="ftr" idx="59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97591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73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74" name="PlaceHolder 3"/>
          <p:cNvSpPr>
            <a:spLocks noGrp="1"/>
          </p:cNvSpPr>
          <p:nvPr>
            <p:ph type="sldNum" idx="60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2F39975F-0990-4B37-B14F-F95258D45FD3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14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5" name="PlaceHolder 4"/>
          <p:cNvSpPr>
            <a:spLocks noGrp="1"/>
          </p:cNvSpPr>
          <p:nvPr>
            <p:ph type="ftr" idx="61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85109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77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78" name="PlaceHolder 3"/>
          <p:cNvSpPr>
            <a:spLocks noGrp="1"/>
          </p:cNvSpPr>
          <p:nvPr>
            <p:ph type="sldNum" idx="62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A24BF98F-EF3B-44D4-860E-F1AD71379CAE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15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9" name="PlaceHolder 4"/>
          <p:cNvSpPr>
            <a:spLocks noGrp="1"/>
          </p:cNvSpPr>
          <p:nvPr>
            <p:ph type="ftr" idx="63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3296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81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82" name="PlaceHolder 3"/>
          <p:cNvSpPr>
            <a:spLocks noGrp="1"/>
          </p:cNvSpPr>
          <p:nvPr>
            <p:ph type="sldNum" idx="64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51686FF3-B8FD-4CCB-9196-ECE5ADA2E4AE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16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3" name="PlaceHolder 4"/>
          <p:cNvSpPr>
            <a:spLocks noGrp="1"/>
          </p:cNvSpPr>
          <p:nvPr>
            <p:ph type="ftr" idx="65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0429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85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86" name="PlaceHolder 3"/>
          <p:cNvSpPr>
            <a:spLocks noGrp="1"/>
          </p:cNvSpPr>
          <p:nvPr>
            <p:ph type="ftr" idx="66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7" name="PlaceHolder 4"/>
          <p:cNvSpPr>
            <a:spLocks noGrp="1"/>
          </p:cNvSpPr>
          <p:nvPr>
            <p:ph type="sldNum" idx="67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A6B196F0-70F7-4D59-9F1C-5D800AF4021A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23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08413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89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90" name="PlaceHolder 3"/>
          <p:cNvSpPr>
            <a:spLocks noGrp="1"/>
          </p:cNvSpPr>
          <p:nvPr>
            <p:ph type="ftr" idx="68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91" name="PlaceHolder 4"/>
          <p:cNvSpPr>
            <a:spLocks noGrp="1"/>
          </p:cNvSpPr>
          <p:nvPr>
            <p:ph type="sldNum" idx="69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A808CD01-34F9-4E8F-8114-F7781653BDD7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28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27221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93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94" name="PlaceHolder 3"/>
          <p:cNvSpPr>
            <a:spLocks noGrp="1"/>
          </p:cNvSpPr>
          <p:nvPr>
            <p:ph type="sldNum" idx="70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CFA7656F-F3A1-418D-986E-081B1DDB2449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47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95" name="PlaceHolder 4"/>
          <p:cNvSpPr>
            <a:spLocks noGrp="1"/>
          </p:cNvSpPr>
          <p:nvPr>
            <p:ph type="ftr" idx="71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6189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397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98" name="PlaceHolder 3"/>
          <p:cNvSpPr>
            <a:spLocks noGrp="1"/>
          </p:cNvSpPr>
          <p:nvPr>
            <p:ph type="sldNum" idx="72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20CA37E8-4F4D-4799-802D-2E8F810A563B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54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99" name="PlaceHolder 4"/>
          <p:cNvSpPr>
            <a:spLocks noGrp="1"/>
          </p:cNvSpPr>
          <p:nvPr>
            <p:ph type="ftr" idx="73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17872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401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02" name="PlaceHolder 3"/>
          <p:cNvSpPr>
            <a:spLocks noGrp="1"/>
          </p:cNvSpPr>
          <p:nvPr>
            <p:ph type="ftr" idx="74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03" name="PlaceHolder 4"/>
          <p:cNvSpPr>
            <a:spLocks noGrp="1"/>
          </p:cNvSpPr>
          <p:nvPr>
            <p:ph type="sldNum" idx="75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F41EE151-B531-48E6-8773-6AD87445EFD3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57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90865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47880" y="744480"/>
            <a:ext cx="4962240" cy="3722400"/>
          </a:xfrm>
          <a:prstGeom prst="rect">
            <a:avLst/>
          </a:prstGeom>
          <a:ln w="0">
            <a:noFill/>
          </a:ln>
        </p:spPr>
      </p:sp>
      <p:sp>
        <p:nvSpPr>
          <p:cNvPr id="405" name="PlaceHolder 2"/>
          <p:cNvSpPr>
            <a:spLocks noGrp="1"/>
          </p:cNvSpPr>
          <p:nvPr>
            <p:ph type="body"/>
          </p:nvPr>
        </p:nvSpPr>
        <p:spPr>
          <a:xfrm>
            <a:off x="685800" y="4715280"/>
            <a:ext cx="5486040" cy="44665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16000" indent="-216000">
              <a:buNone/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406" name="PlaceHolder 3"/>
          <p:cNvSpPr>
            <a:spLocks noGrp="1"/>
          </p:cNvSpPr>
          <p:nvPr>
            <p:ph type="sldNum" idx="76"/>
          </p:nvPr>
        </p:nvSpPr>
        <p:spPr>
          <a:xfrm>
            <a:off x="388476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F0A2B0ED-D953-4522-B579-CC616F1B2237}" type="slidenum"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64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07" name="PlaceHolder 4"/>
          <p:cNvSpPr>
            <a:spLocks noGrp="1"/>
          </p:cNvSpPr>
          <p:nvPr>
            <p:ph type="ftr" idx="77"/>
          </p:nvPr>
        </p:nvSpPr>
        <p:spPr>
          <a:xfrm>
            <a:off x="0" y="9428760"/>
            <a:ext cx="2971440" cy="4960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1200" b="0" strike="noStrike" spc="-1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chemeClr val="dk1"/>
                </a:solidFill>
                <a:latin typeface="+mn-lt"/>
                <a:ea typeface="+mn-ea"/>
              </a:rPr>
              <a:t>Пунегова Г.Г.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65497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643A8F9-5D8F-48D0-B5DF-CC2B1C57782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07933FC9-9A54-4D15-A0BB-859DF4C57C18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9142C698-7060-411B-972C-8080268BC692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42BED7BA-BCF1-4B52-AACF-5EBB4F177777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07C1A0F0-D9F9-4CDC-9E4C-E762A80EF42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8"/>
          </p:nvPr>
        </p:nvSpPr>
        <p:spPr/>
        <p:txBody>
          <a:bodyPr/>
          <a:lstStyle/>
          <a:p>
            <a:fld id="{BF3037E3-4CA3-4D35-8E9F-4A9B403A8E07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2"/>
          </p:nvPr>
        </p:nvSpPr>
        <p:spPr/>
        <p:txBody>
          <a:bodyPr/>
          <a:lstStyle/>
          <a:p>
            <a:fld id="{64FF3D8D-9ABE-4D63-883C-A8A9FD698224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5"/>
          </p:nvPr>
        </p:nvSpPr>
        <p:spPr/>
        <p:txBody>
          <a:bodyPr/>
          <a:lstStyle/>
          <a:p>
            <a:fld id="{1643C97F-DF8F-4286-8620-01A53EBC21D3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8"/>
          </p:nvPr>
        </p:nvSpPr>
        <p:spPr/>
        <p:txBody>
          <a:bodyPr/>
          <a:lstStyle/>
          <a:p>
            <a:fld id="{99F0E5BF-4FCA-4B4D-A103-AFB4683F58DA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1"/>
          </p:nvPr>
        </p:nvSpPr>
        <p:spPr/>
        <p:txBody>
          <a:bodyPr/>
          <a:lstStyle/>
          <a:p>
            <a:fld id="{9A3FFF29-5D51-42F1-B247-77CD88CACCD5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3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4"/>
          </p:nvPr>
        </p:nvSpPr>
        <p:spPr/>
        <p:txBody>
          <a:bodyPr/>
          <a:lstStyle/>
          <a:p>
            <a:fld id="{D2AAC0BC-EDFD-4B2A-95A4-E9F9255C7ED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143000" y="1122480"/>
            <a:ext cx="6857640" cy="2387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45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45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dt" idx="1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E6EF5C9D-AAF2-4835-81E3-2A0C12B81922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dt" idx="4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ftr" idx="5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8" name="PlaceHolder 3"/>
          <p:cNvSpPr>
            <a:spLocks noGrp="1"/>
          </p:cNvSpPr>
          <p:nvPr>
            <p:ph type="sldNum" idx="6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61B9237D-A02E-4C87-B1D2-87C31EE2AD2E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Для правки текста заглавия щёлкните мышью</a:t>
            </a: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30000" y="457200"/>
            <a:ext cx="2948760" cy="15998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24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3887280" y="987480"/>
            <a:ext cx="4628880" cy="487332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30000" y="2057400"/>
            <a:ext cx="2948760" cy="381132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12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14" name="PlaceHolder 4"/>
          <p:cNvSpPr>
            <a:spLocks noGrp="1"/>
          </p:cNvSpPr>
          <p:nvPr>
            <p:ph type="dt" idx="7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ftr" idx="8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6" name="PlaceHolder 6"/>
          <p:cNvSpPr>
            <a:spLocks noGrp="1"/>
          </p:cNvSpPr>
          <p:nvPr>
            <p:ph type="sldNum" idx="9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B18CF323-6FD0-4B2E-BF03-3EC0C7B9AE1B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630000" y="457200"/>
            <a:ext cx="2948760" cy="15998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24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3887280" y="987480"/>
            <a:ext cx="462888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chemeClr val="dk1"/>
                </a:solidFill>
                <a:latin typeface="Calibri"/>
              </a:rPr>
              <a:t>Седьмой уровень структуры</a:t>
            </a: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630000" y="2057400"/>
            <a:ext cx="2948760" cy="381132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12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</p:txBody>
      </p:sp>
      <p:sp>
        <p:nvSpPr>
          <p:cNvPr id="20" name="PlaceHolder 4"/>
          <p:cNvSpPr>
            <a:spLocks noGrp="1"/>
          </p:cNvSpPr>
          <p:nvPr>
            <p:ph type="dt" idx="10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1" name="PlaceHolder 5"/>
          <p:cNvSpPr>
            <a:spLocks noGrp="1"/>
          </p:cNvSpPr>
          <p:nvPr>
            <p:ph type="ftr" idx="11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2" name="PlaceHolder 6"/>
          <p:cNvSpPr>
            <a:spLocks noGrp="1"/>
          </p:cNvSpPr>
          <p:nvPr>
            <p:ph type="sldNum" idx="12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F60AC24C-F33D-4848-9242-43EF5F564A99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  <a:noFill/>
          <a:ln w="0">
            <a:noFill/>
          </a:ln>
        </p:spPr>
        <p:txBody>
          <a:bodyPr vert="eaVert"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7CAD032C-5CB1-4079-BDC2-1C817870FB9D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543720" y="365040"/>
            <a:ext cx="1971360" cy="5811480"/>
          </a:xfrm>
          <a:prstGeom prst="rect">
            <a:avLst/>
          </a:prstGeom>
          <a:noFill/>
          <a:ln w="0">
            <a:noFill/>
          </a:ln>
        </p:spPr>
        <p:txBody>
          <a:bodyPr vert="eaVert"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28560" y="365040"/>
            <a:ext cx="5800320" cy="5811480"/>
          </a:xfrm>
          <a:prstGeom prst="rect">
            <a:avLst/>
          </a:prstGeom>
          <a:noFill/>
          <a:ln w="0">
            <a:noFill/>
          </a:ln>
        </p:spPr>
        <p:txBody>
          <a:bodyPr vert="eaVert"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30" name="PlaceHolder 3"/>
          <p:cNvSpPr>
            <a:spLocks noGrp="1"/>
          </p:cNvSpPr>
          <p:nvPr>
            <p:ph type="dt" idx="16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ftr" idx="17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2" name="PlaceHolder 5"/>
          <p:cNvSpPr>
            <a:spLocks noGrp="1"/>
          </p:cNvSpPr>
          <p:nvPr>
            <p:ph type="sldNum" idx="18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8F317069-7322-40A7-811E-27D949EFF493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1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ftr" idx="19"/>
          </p:nvPr>
        </p:nvSpPr>
        <p:spPr>
          <a:xfrm>
            <a:off x="1703160" y="6356520"/>
            <a:ext cx="573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 defTabSz="685800">
              <a:lnSpc>
                <a:spcPct val="100000"/>
              </a:lnSpc>
              <a:buNone/>
              <a:defRPr lang="ru-RU" sz="9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pPr indent="0" algn="ctr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rgbClr val="000000"/>
                </a:solidFill>
                <a:latin typeface="Calibri"/>
              </a:rPr>
              <a:t>&lt;нижний колонтитул&gt;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dt" idx="20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ftr" idx="21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8" name="PlaceHolder 4"/>
          <p:cNvSpPr>
            <a:spLocks noGrp="1"/>
          </p:cNvSpPr>
          <p:nvPr>
            <p:ph type="sldNum" idx="22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B643DE46-DE95-4E8E-ADB9-7D692FB477DD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117000" y="684000"/>
            <a:ext cx="5298480" cy="1304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4500" b="1" strike="noStrike" spc="-1">
                <a:solidFill>
                  <a:schemeClr val="accent1"/>
                </a:solidFill>
                <a:latin typeface="Calibri Light"/>
              </a:rPr>
              <a:t>Образец заголовка</a:t>
            </a:r>
            <a:endParaRPr lang="ru-RU" sz="45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rm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4500" b="1" strike="noStrike" spc="-1">
                <a:solidFill>
                  <a:schemeClr val="accent1"/>
                </a:solidFill>
                <a:latin typeface="Calibri Light"/>
              </a:rPr>
              <a:t>Образец заголовка</a:t>
            </a:r>
            <a:endParaRPr lang="ru-RU" sz="45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095840" y="2034000"/>
            <a:ext cx="7886520" cy="409752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242852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2"/>
                </a:solidFill>
                <a:latin typeface="Calibri"/>
              </a:rPr>
              <a:t>Образец текста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242852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2"/>
                </a:solidFill>
                <a:latin typeface="Calibri"/>
              </a:rPr>
              <a:t>Второй уровень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242852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2"/>
                </a:solidFill>
                <a:latin typeface="Calibri"/>
              </a:rPr>
              <a:t>Третий уровень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242852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2"/>
                </a:solidFill>
                <a:latin typeface="Calibri"/>
              </a:rPr>
              <a:t>Четвертый уровень</a:t>
            </a:r>
            <a:endParaRPr lang="ru-RU" sz="1400" b="0" strike="noStrike" spc="-1">
              <a:solidFill>
                <a:schemeClr val="dk1"/>
              </a:solidFill>
              <a:latin typeface="Calibri"/>
            </a:endParaRP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242852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2"/>
                </a:solidFill>
                <a:latin typeface="Calibri"/>
              </a:rPr>
              <a:t>Пятый уровень</a:t>
            </a:r>
            <a:endParaRPr lang="ru-RU" sz="14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rm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4500" b="1" strike="noStrike" spc="-1">
                <a:solidFill>
                  <a:schemeClr val="accent1"/>
                </a:solidFill>
                <a:latin typeface="Calibri Light"/>
              </a:rPr>
              <a:t>Образец заголовка</a:t>
            </a:r>
            <a:endParaRPr lang="ru-RU" sz="45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chemeClr val="dk1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23880" y="1709640"/>
            <a:ext cx="7886520" cy="28522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45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45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23880" y="4589640"/>
            <a:ext cx="7886520" cy="14997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18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Образец текста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dt" idx="23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ftr" idx="24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51" name="PlaceHolder 5"/>
          <p:cNvSpPr>
            <a:spLocks noGrp="1"/>
          </p:cNvSpPr>
          <p:nvPr>
            <p:ph type="sldNum" idx="25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C214AF81-7762-4B3F-8830-E6F7A0C12133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29240" y="1825560"/>
            <a:ext cx="3885840" cy="43509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55" name="PlaceHolder 4"/>
          <p:cNvSpPr>
            <a:spLocks noGrp="1"/>
          </p:cNvSpPr>
          <p:nvPr>
            <p:ph type="dt" idx="26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ftr" idx="27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57" name="PlaceHolder 6"/>
          <p:cNvSpPr>
            <a:spLocks noGrp="1"/>
          </p:cNvSpPr>
          <p:nvPr>
            <p:ph type="sldNum" idx="28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74E49E4C-FCA6-4A3F-A2BB-9474FFB3B936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3000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30000" y="1681200"/>
            <a:ext cx="3867840" cy="823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30000" y="2505240"/>
            <a:ext cx="3867840" cy="36842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629240" y="1681200"/>
            <a:ext cx="3886920" cy="823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5" name="PlaceHolder 5"/>
          <p:cNvSpPr>
            <a:spLocks noGrp="1"/>
          </p:cNvSpPr>
          <p:nvPr>
            <p:ph type="body"/>
          </p:nvPr>
        </p:nvSpPr>
        <p:spPr>
          <a:xfrm>
            <a:off x="4629240" y="2505240"/>
            <a:ext cx="3886920" cy="36842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90000"/>
              </a:lnSpc>
              <a:spcBef>
                <a:spcPts val="75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</a:rPr>
              <a:t>Образец текста</a:t>
            </a:r>
          </a:p>
          <a:p>
            <a:pPr marL="514440" lvl="1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Второй уровень</a:t>
            </a:r>
          </a:p>
          <a:p>
            <a:pPr marL="857160" lvl="2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500" b="0" strike="noStrike" spc="-1">
                <a:solidFill>
                  <a:schemeClr val="dk1"/>
                </a:solidFill>
                <a:latin typeface="Calibri"/>
              </a:rPr>
              <a:t>Третий уровень</a:t>
            </a:r>
          </a:p>
          <a:p>
            <a:pPr marL="1200240" lvl="3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Четвертый уровень</a:t>
            </a:r>
          </a:p>
          <a:p>
            <a:pPr marL="1542960" lvl="4" indent="-171360" defTabSz="685800">
              <a:lnSpc>
                <a:spcPct val="90000"/>
              </a:lnSpc>
              <a:spcBef>
                <a:spcPts val="374"/>
              </a:spcBef>
              <a:buClr>
                <a:srgbClr val="000000"/>
              </a:buClr>
              <a:buFont typeface="Arial"/>
              <a:buChar char="•"/>
            </a:pPr>
            <a:r>
              <a:rPr lang="ru-RU" sz="1400" b="0" strike="noStrike" spc="-1">
                <a:solidFill>
                  <a:schemeClr val="dk1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66" name="PlaceHolder 6"/>
          <p:cNvSpPr>
            <a:spLocks noGrp="1"/>
          </p:cNvSpPr>
          <p:nvPr>
            <p:ph type="dt" idx="29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7" name="PlaceHolder 7"/>
          <p:cNvSpPr>
            <a:spLocks noGrp="1"/>
          </p:cNvSpPr>
          <p:nvPr>
            <p:ph type="ftr" idx="30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68" name="PlaceHolder 8"/>
          <p:cNvSpPr>
            <a:spLocks noGrp="1"/>
          </p:cNvSpPr>
          <p:nvPr>
            <p:ph type="sldNum" idx="31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5C05CD33-23ED-4360-A395-8BBDA42A5327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defTabSz="685800">
              <a:lnSpc>
                <a:spcPct val="90000"/>
              </a:lnSpc>
              <a:buNone/>
            </a:pPr>
            <a:r>
              <a:rPr lang="ru-RU" sz="3300" b="0" strike="noStrike" spc="-1">
                <a:solidFill>
                  <a:schemeClr val="dk1"/>
                </a:solidFill>
                <a:latin typeface="Calibri Light"/>
              </a:rPr>
              <a:t>Образец заголовка</a:t>
            </a:r>
            <a:endParaRPr lang="ru-RU" sz="33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dt" idx="32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685800">
              <a:lnSpc>
                <a:spcPct val="100000"/>
              </a:lnSpc>
              <a:buNone/>
            </a:pPr>
            <a:r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ftr" idx="33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72" name="PlaceHolder 4"/>
          <p:cNvSpPr>
            <a:spLocks noGrp="1"/>
          </p:cNvSpPr>
          <p:nvPr>
            <p:ph type="sldNum" idx="34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E03E3D10-0E1D-4027-8504-876FABC7A358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75;&#1080;&#1073;&#1076;&#1076;.&#1088;&#1092;/" TargetMode="External"/><Relationship Id="rId7" Type="http://schemas.openxmlformats.org/officeDocument/2006/relationships/hyperlink" Target="https://egrul.nalog.ru/index.html" TargetMode="External"/><Relationship Id="rId2" Type="http://schemas.openxmlformats.org/officeDocument/2006/relationships/hyperlink" Target="https://sfr.gov.ru/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rosreestr.ru/wps/portal/online_request" TargetMode="External"/><Relationship Id="rId5" Type="http://schemas.openxmlformats.org/officeDocument/2006/relationships/hyperlink" Target="http://fssprus.ru/" TargetMode="External"/><Relationship Id="rId4" Type="http://schemas.openxmlformats.org/officeDocument/2006/relationships/hyperlink" Target="https://lkfl2.nalog.ru/lkfl/login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br.ru/currency_base/daily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cbr.ru/vfs/registers/infr/list_OIS.xlsx" TargetMode="Externa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5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103400" y="188640"/>
            <a:ext cx="6719760" cy="2088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b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ПРЕДСТАВЛЕНИЕ СВЕДЕНИЙ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 ДОХОДАХ, РАСХОДАХ, ОБ ИМУЩЕСТВЕ И ОБЯЗАТЕЛЬСТВАХ ИМУЩЕСТВЕННОГО ХАРАКТЕРА И ЗАПОЛНЕНИЕ СООТВЕТСТВУЮЩЕЙ ФОРМЫ СПРАВКИ В 2025 ГОДУ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(ЗА ОТЧЕТНЫЙ 2024 ГОД)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1" name="Прямоугольник 1"/>
          <p:cNvSpPr/>
          <p:nvPr/>
        </p:nvSpPr>
        <p:spPr>
          <a:xfrm>
            <a:off x="-108360" y="3789000"/>
            <a:ext cx="4571640" cy="283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i="1" strike="noStrike" spc="-1">
                <a:solidFill>
                  <a:srgbClr val="002060"/>
                </a:solidFill>
                <a:latin typeface="Times New Roman"/>
                <a:ea typeface="Calibri"/>
              </a:rPr>
              <a:t>Материалы подготовлены на основе 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i="1" strike="noStrike" spc="-1">
                <a:solidFill>
                  <a:srgbClr val="002060"/>
                </a:solidFill>
                <a:latin typeface="Times New Roman"/>
                <a:ea typeface="Calibri"/>
              </a:rPr>
              <a:t>Методических рекомендаций Минтруда России по вопросам представления сведений о доходах, расходах,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i="1" strike="noStrike" spc="-1">
                <a:solidFill>
                  <a:srgbClr val="002060"/>
                </a:solidFill>
                <a:latin typeface="Times New Roman"/>
                <a:ea typeface="Calibri"/>
              </a:rPr>
              <a:t>об имуществе и обязательствах имущественного характера и заполнения соответствующей формы справки </a:t>
            </a:r>
            <a:r>
              <a:rPr sz="1800"/>
              <a:t/>
            </a:r>
            <a:br>
              <a:rPr sz="1800"/>
            </a:br>
            <a:r>
              <a:rPr lang="ru-RU" sz="1800" b="1" i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2025 году (за отчетный 2024 год)</a:t>
            </a:r>
            <a:r>
              <a:rPr lang="ru-RU" sz="1800" b="0" i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en-US" sz="1800" b="0" i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https://mintrud.gov.ru/ministry/programms/anticorruption/9/5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763640" y="323280"/>
            <a:ext cx="7133400" cy="10796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60000">
                <a:srgbClr val="BDDADF"/>
              </a:gs>
              <a:gs pos="100000">
                <a:srgbClr val="65A2AD"/>
              </a:gs>
            </a:gsLst>
            <a:lin ang="2700000"/>
          </a:gradFill>
          <a:ln w="38160">
            <a:solidFill>
              <a:schemeClr val="accent5">
                <a:lumMod val="40000"/>
                <a:lumOff val="60000"/>
              </a:schemeClr>
            </a:solidFill>
            <a:miter/>
          </a:ln>
        </p:spPr>
        <p:txBody>
          <a:bodyPr lIns="68760" tIns="34200" rIns="68760" bIns="34200" anchor="ctr">
            <a:norm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18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Представление сведений о доходах, расходах, </a:t>
            </a:r>
            <a:r>
              <a:rPr sz="18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sz="18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8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 имуществе и обязательствах имущественного характера</a:t>
            </a:r>
            <a:endParaRPr lang="ru-RU" sz="1800" b="0" strike="noStrike" spc="-1" dirty="0">
              <a:solidFill>
                <a:schemeClr val="dk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83" name="Прямоугольник 2"/>
          <p:cNvSpPr/>
          <p:nvPr/>
        </p:nvSpPr>
        <p:spPr>
          <a:xfrm>
            <a:off x="451800" y="1772640"/>
            <a:ext cx="8445240" cy="4608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79000">
                <a:srgbClr val="A6BEEC"/>
              </a:gs>
              <a:gs pos="100000">
                <a:srgbClr val="4980D3"/>
              </a:gs>
            </a:gsLst>
            <a:lin ang="5400000"/>
          </a:gradFill>
          <a:ln w="28575">
            <a:solidFill>
              <a:srgbClr val="5AA2AE">
                <a:lumMod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685800">
              <a:lnSpc>
                <a:spcPct val="100000"/>
              </a:lnSpc>
            </a:pPr>
            <a:endParaRPr lang="ru-RU" sz="1400" b="0" strike="noStrike" spc="-1" dirty="0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Статьи 8 и 8.1 Федерального закона от 25 декабря 2008 года № 273-ФЗ</a:t>
            </a:r>
            <a:r>
              <a:rPr lang="ru-RU" sz="1500" b="0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500" b="0" strike="noStrike" spc="-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 противодействии коррупции»</a:t>
            </a:r>
            <a:r>
              <a:rPr lang="ru-RU" sz="1500" b="0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15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статьи 20 и 20.1 Федерального закона от 27 июля 2004 года № 79-ФЗ </a:t>
            </a:r>
            <a:r>
              <a:rPr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sz="1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500" b="0" strike="noStrike" spc="-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 государственной гражданской службе Российской Федерации»</a:t>
            </a:r>
            <a:r>
              <a:rPr lang="ru-RU" sz="1500" b="0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15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статьи 22, 27, 27-1 Закона Свердловской области от 15 июля 2005 года № 84-ОЗ  </a:t>
            </a:r>
            <a:r>
              <a:rPr lang="ru-RU" sz="1500" b="0" strike="noStrike" spc="-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«Об особенностях государственной гражданской службы Свердловской области».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endParaRPr lang="ru-RU" sz="105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 Губернатора Свердловской области от 01.04.2015 № 159-УГ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«Об утверждении Перечня должностей государственной гражданской службы Свердловской области, при замещении которых государственные гражданские служащие Свердловской области обязаны представлять сведения о своих доходах, расходах, об имуществе и обязательствах имущественного характера, а также о доходах, расходах, об имуществе и обязательствах имущественного характера своих супруги (супруга) и несовершеннолетних детей».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endParaRPr lang="ru-RU" sz="14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 Губернатора Свердловской области от 15.12.2020 № 700-УГ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 некоторых вопросах организации представления и приема сведений о доходах, расходах, 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0" strike="noStrike" spc="-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 имуществе и обязательствах имущественного характера». 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500" b="1" strike="noStrike" spc="-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Приказы управлений социальной политики об утверждении перечней должностей государственной гражданской службы Свердловской области в управлениях социальной политики, замещение которых связано с коррупционными рисками </a:t>
            </a:r>
            <a:endParaRPr lang="ru-RU" sz="1500" b="0" strike="noStrike" spc="-1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400" b="0" strike="noStrike" spc="-1" dirty="0">
                <a:solidFill>
                  <a:srgbClr val="FF0000"/>
                </a:solidFill>
                <a:latin typeface="Arial"/>
              </a:rPr>
              <a:t> </a:t>
            </a:r>
            <a:endParaRPr lang="ru-RU" sz="1400" b="0" strike="noStrike" spc="-1" dirty="0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Схема 2"/>
          <p:cNvGrpSpPr/>
          <p:nvPr/>
        </p:nvGrpSpPr>
        <p:grpSpPr>
          <a:xfrm>
            <a:off x="215640" y="1614960"/>
            <a:ext cx="8784720" cy="2605680"/>
            <a:chOff x="215640" y="1614960"/>
            <a:chExt cx="8784720" cy="2605680"/>
          </a:xfrm>
        </p:grpSpPr>
        <p:sp>
          <p:nvSpPr>
            <p:cNvPr id="85" name="Прямоугольник 84"/>
            <p:cNvSpPr/>
            <p:nvPr/>
          </p:nvSpPr>
          <p:spPr>
            <a:xfrm>
              <a:off x="215640" y="1614960"/>
              <a:ext cx="8784720" cy="2605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  <p:sp>
          <p:nvSpPr>
            <p:cNvPr id="86" name="Нашивка 85"/>
            <p:cNvSpPr/>
            <p:nvPr/>
          </p:nvSpPr>
          <p:spPr>
            <a:xfrm rot="5400000">
              <a:off x="23400" y="1807200"/>
              <a:ext cx="1344960" cy="960120"/>
            </a:xfrm>
            <a:prstGeom prst="chevron">
              <a:avLst>
                <a:gd name="adj" fmla="val 50000"/>
              </a:avLst>
            </a:prstGeom>
            <a:gradFill rotWithShape="0">
              <a:gsLst>
                <a:gs pos="0">
                  <a:srgbClr val="6FACB6"/>
                </a:gs>
                <a:gs pos="50000">
                  <a:srgbClr val="55A4B1"/>
                </a:gs>
                <a:gs pos="100000">
                  <a:srgbClr val="4795A3"/>
                </a:gs>
              </a:gsLst>
              <a:lin ang="5400000"/>
            </a:gradFill>
            <a:ln>
              <a:solidFill>
                <a:srgbClr val="5AA2AE">
                  <a:hueOff val="0"/>
                  <a:satOff val="0"/>
                  <a:lumOff val="0"/>
                  <a:alphaOff val="0"/>
                </a:srgbClr>
              </a:solidFill>
            </a:ln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  <p:txBody>
            <a:bodyPr rot="-5400000" lIns="11520" tIns="11520" rIns="11520" bIns="11520" numCol="1" spcCol="1440" anchor="ctr">
              <a:noAutofit/>
            </a:bodyPr>
            <a:lstStyle/>
            <a:p>
              <a:pPr algn="ctr" defTabSz="800280"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>
                  <a:solidFill>
                    <a:srgbClr val="C00000"/>
                  </a:solidFill>
                  <a:latin typeface="Times New Roman"/>
                  <a:ea typeface="Times New Roman"/>
                </a:rPr>
                <a:t>1</a:t>
              </a:r>
              <a:endParaRPr lang="ru-RU" sz="18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  <p:sp>
          <p:nvSpPr>
            <p:cNvPr id="87" name="Прямоугольник с двумя скругленными соседними углами 86"/>
            <p:cNvSpPr/>
            <p:nvPr/>
          </p:nvSpPr>
          <p:spPr>
            <a:xfrm rot="5400000">
              <a:off x="4562640" y="-1584720"/>
              <a:ext cx="915840" cy="7560000"/>
            </a:xfrm>
            <a:prstGeom prst="round2SameRect">
              <a:avLst>
                <a:gd name="adj1" fmla="val 16667"/>
                <a:gd name="adj2" fmla="val 0"/>
              </a:avLst>
            </a:prstGeom>
            <a:gradFill rotWithShape="0">
              <a:gsLst>
                <a:gs pos="0">
                  <a:srgbClr val="AECCD3"/>
                </a:gs>
                <a:gs pos="50000">
                  <a:srgbClr val="A1C4CB"/>
                </a:gs>
                <a:gs pos="100000">
                  <a:srgbClr val="91BEC6"/>
                </a:gs>
              </a:gsLst>
              <a:lin ang="10800000"/>
            </a:gradFill>
            <a:ln w="28575">
              <a:solidFill>
                <a:srgbClr val="5AA2AE">
                  <a:lumMod val="50000"/>
                </a:srgbClr>
              </a:solidFill>
            </a:ln>
            <a:scene3d>
              <a:camera prst="orthographicFront"/>
              <a:lightRig rig="flat" dir="t"/>
            </a:scene3d>
            <a:sp3d extrusionH="12700"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/>
          </p:style>
          <p:txBody>
            <a:bodyPr rot="-5400000" lIns="-3224520" tIns="3334680" rIns="-3309480" bIns="3379320" numCol="1" spcCol="1440" anchor="ctr">
              <a:noAutofit/>
            </a:bodyPr>
            <a:lstStyle/>
            <a:p>
              <a:pPr defTabSz="888840">
                <a:lnSpc>
                  <a:spcPct val="90000"/>
                </a:lnSpc>
                <a:spcAft>
                  <a:spcPts val="300"/>
                </a:spcAft>
              </a:pPr>
              <a:endParaRPr lang="ru-RU" sz="2000" b="0" strike="noStrike" spc="-1">
                <a:solidFill>
                  <a:srgbClr val="000000"/>
                </a:solidFill>
                <a:latin typeface="XO Oriel"/>
              </a:endParaRPr>
            </a:p>
            <a:p>
              <a:pPr marL="228600" lvl="1" indent="-228600" defTabSz="888840">
                <a:lnSpc>
                  <a:spcPct val="90000"/>
                </a:lnSpc>
                <a:spcAft>
                  <a:spcPts val="300"/>
                </a:spcAft>
                <a:buClr>
                  <a:srgbClr val="000000"/>
                </a:buClr>
                <a:buFont typeface="Symbol" charset="2"/>
                <a:buChar char=""/>
              </a:pPr>
              <a:r>
                <a:rPr lang="ru-RU" sz="2000" b="1" strike="noStrike" spc="-1">
                  <a:solidFill>
                    <a:schemeClr val="dk1"/>
                  </a:solidFill>
                  <a:latin typeface="Times New Roman"/>
                  <a:ea typeface="Times New Roman"/>
                </a:rPr>
                <a:t>представлять сведения </a:t>
              </a:r>
              <a:r>
                <a:rPr lang="ru-RU" sz="2000" b="1" strike="noStrike" spc="-1">
                  <a:solidFill>
                    <a:srgbClr val="FF0000"/>
                  </a:solidFill>
                  <a:latin typeface="Times New Roman"/>
                  <a:ea typeface="Times New Roman"/>
                </a:rPr>
                <a:t>о своих </a:t>
              </a:r>
              <a:r>
                <a:rPr lang="ru-RU" sz="2000" b="1" strike="noStrike" spc="-1">
                  <a:solidFill>
                    <a:schemeClr val="dk1"/>
                  </a:solidFill>
                  <a:latin typeface="Times New Roman"/>
                  <a:ea typeface="Times New Roman"/>
                </a:rPr>
                <a:t>доходах, расходах, </a:t>
              </a:r>
              <a:r>
                <a:rPr sz="2000"/>
                <a:t/>
              </a:r>
              <a:br>
                <a:rPr sz="2000"/>
              </a:br>
              <a:r>
                <a:rPr lang="ru-RU" sz="2000" b="1" strike="noStrike" spc="-1">
                  <a:solidFill>
                    <a:schemeClr val="dk1"/>
                  </a:solidFill>
                  <a:latin typeface="Times New Roman"/>
                  <a:ea typeface="Times New Roman"/>
                </a:rPr>
                <a:t>об имуществе и обязательствах имущественного характера;</a:t>
              </a:r>
              <a:endParaRPr lang="ru-RU" sz="2000" b="0" strike="noStrike" spc="-1">
                <a:solidFill>
                  <a:srgbClr val="000000"/>
                </a:solidFill>
                <a:latin typeface="XO Oriel"/>
              </a:endParaRPr>
            </a:p>
            <a:p>
              <a:pPr defTabSz="888840">
                <a:lnSpc>
                  <a:spcPct val="90000"/>
                </a:lnSpc>
                <a:spcAft>
                  <a:spcPts val="300"/>
                </a:spcAft>
              </a:pPr>
              <a:endParaRPr lang="ru-RU" sz="20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  <p:sp>
          <p:nvSpPr>
            <p:cNvPr id="88" name="Нашивка 87"/>
            <p:cNvSpPr/>
            <p:nvPr/>
          </p:nvSpPr>
          <p:spPr>
            <a:xfrm rot="5400000">
              <a:off x="71640" y="2711880"/>
              <a:ext cx="1228680" cy="941400"/>
            </a:xfrm>
            <a:prstGeom prst="chevron">
              <a:avLst>
                <a:gd name="adj" fmla="val 50000"/>
              </a:avLst>
            </a:prstGeom>
            <a:gradFill rotWithShape="0">
              <a:gsLst>
                <a:gs pos="0">
                  <a:srgbClr val="A79CAA"/>
                </a:gs>
                <a:gs pos="50000">
                  <a:srgbClr val="9C8EA0"/>
                </a:gs>
                <a:gs pos="100000">
                  <a:srgbClr val="8C7E8F"/>
                </a:gs>
              </a:gsLst>
              <a:lin ang="5400000"/>
            </a:gradFill>
            <a:ln>
              <a:solidFill>
                <a:srgbClr val="9D90A0">
                  <a:lumMod val="75000"/>
                </a:srgbClr>
              </a:solidFill>
            </a:ln>
            <a:effectLst>
              <a:glow rad="139680">
                <a:srgbClr val="A18AA6">
                  <a:alpha val="40000"/>
                </a:srgbClr>
              </a:glow>
            </a:effectLst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  <p:txBody>
            <a:bodyPr rot="-5400000" lIns="10080" tIns="10080" rIns="10080" bIns="10080" numCol="1" spcCol="1440" anchor="ctr">
              <a:noAutofit/>
            </a:bodyPr>
            <a:lstStyle/>
            <a:p>
              <a:pPr algn="ctr" defTabSz="711360">
                <a:lnSpc>
                  <a:spcPct val="90000"/>
                </a:lnSpc>
                <a:spcAft>
                  <a:spcPts val="561"/>
                </a:spcAft>
              </a:pPr>
              <a:r>
                <a:rPr lang="ru-RU" sz="1600" b="1" strike="noStrike" spc="-1">
                  <a:solidFill>
                    <a:srgbClr val="C00000"/>
                  </a:solidFill>
                  <a:latin typeface="Times New Roman"/>
                  <a:ea typeface="Times New Roman"/>
                </a:rPr>
                <a:t>2</a:t>
              </a:r>
              <a:endParaRPr lang="ru-RU" sz="16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  <p:sp>
          <p:nvSpPr>
            <p:cNvPr id="89" name="Прямоугольник с двумя скругленными соседними углами 88"/>
            <p:cNvSpPr/>
            <p:nvPr/>
          </p:nvSpPr>
          <p:spPr>
            <a:xfrm rot="5400000">
              <a:off x="4601520" y="-845640"/>
              <a:ext cx="871920" cy="7584120"/>
            </a:xfrm>
            <a:prstGeom prst="round2SameRect">
              <a:avLst>
                <a:gd name="adj1" fmla="val 16667"/>
                <a:gd name="adj2" fmla="val 0"/>
              </a:avLst>
            </a:prstGeom>
            <a:gradFill rotWithShape="0">
              <a:gsLst>
                <a:gs pos="0">
                  <a:srgbClr val="CCC6CD"/>
                </a:gs>
                <a:gs pos="50000">
                  <a:srgbClr val="C2BBC3"/>
                </a:gs>
                <a:gs pos="100000">
                  <a:srgbClr val="BAB1BC"/>
                </a:gs>
              </a:gsLst>
              <a:lin ang="10800000"/>
            </a:gradFill>
            <a:ln w="28575">
              <a:solidFill>
                <a:srgbClr val="9D90A0">
                  <a:lumMod val="50000"/>
                </a:srgbClr>
              </a:solidFill>
            </a:ln>
            <a:scene3d>
              <a:camera prst="orthographicFront"/>
              <a:lightRig rig="flat" dir="t"/>
            </a:scene3d>
            <a:sp3d extrusionH="12700"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/>
          </p:style>
          <p:txBody>
            <a:bodyPr rot="-5400000" lIns="-3256560" tIns="3368520" rIns="-3343320" bIns="3411360" numCol="1" spcCol="1440" anchor="ctr">
              <a:noAutofit/>
            </a:bodyPr>
            <a:lstStyle/>
            <a:p>
              <a:pPr marL="228600" lvl="1" indent="-228600" defTabSz="888840">
                <a:lnSpc>
                  <a:spcPct val="90000"/>
                </a:lnSpc>
                <a:spcAft>
                  <a:spcPts val="300"/>
                </a:spcAft>
                <a:buClr>
                  <a:srgbClr val="000000"/>
                </a:buClr>
                <a:buFont typeface="Symbol" charset="2"/>
                <a:buChar char=""/>
              </a:pPr>
              <a:r>
                <a:rPr lang="ru-RU" sz="2000" b="1" strike="noStrike" spc="-1">
                  <a:solidFill>
                    <a:schemeClr val="dk1"/>
                  </a:solidFill>
                  <a:latin typeface="Times New Roman"/>
                  <a:ea typeface="Times New Roman"/>
                </a:rPr>
                <a:t>представлять сведения о доходах, расходах, об имуществе </a:t>
              </a:r>
              <a:r>
                <a:rPr sz="2000"/>
                <a:t/>
              </a:r>
              <a:br>
                <a:rPr sz="2000"/>
              </a:br>
              <a:r>
                <a:rPr lang="ru-RU" sz="2000" b="1" strike="noStrike" spc="-1">
                  <a:solidFill>
                    <a:schemeClr val="dk1"/>
                  </a:solidFill>
                  <a:latin typeface="Times New Roman"/>
                  <a:ea typeface="Times New Roman"/>
                </a:rPr>
                <a:t>и обязательствах имущественного характера </a:t>
              </a:r>
              <a:r>
                <a:rPr lang="ru-RU" sz="2000" b="1" strike="noStrike" spc="-1">
                  <a:solidFill>
                    <a:srgbClr val="FF0000"/>
                  </a:solidFill>
                  <a:latin typeface="Times New Roman"/>
                  <a:ea typeface="Times New Roman"/>
                </a:rPr>
                <a:t>своих супруги (супруга) и несовершеннолетних детей.</a:t>
              </a:r>
              <a:endParaRPr lang="ru-RU" sz="20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</p:grpSp>
      <p:pic>
        <p:nvPicPr>
          <p:cNvPr id="90" name="Picture 2"/>
          <p:cNvPicPr/>
          <p:nvPr/>
        </p:nvPicPr>
        <p:blipFill>
          <a:blip r:embed="rId2"/>
          <a:stretch/>
        </p:blipFill>
        <p:spPr>
          <a:xfrm>
            <a:off x="2664360" y="3490920"/>
            <a:ext cx="4328640" cy="87372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grpSp>
        <p:nvGrpSpPr>
          <p:cNvPr id="91" name="Схема 4"/>
          <p:cNvGrpSpPr/>
          <p:nvPr/>
        </p:nvGrpSpPr>
        <p:grpSpPr>
          <a:xfrm>
            <a:off x="287640" y="4437000"/>
            <a:ext cx="8640720" cy="2088000"/>
            <a:chOff x="287640" y="4437000"/>
            <a:chExt cx="8640720" cy="2088000"/>
          </a:xfrm>
        </p:grpSpPr>
        <p:sp>
          <p:nvSpPr>
            <p:cNvPr id="92" name="Прямоугольник 91"/>
            <p:cNvSpPr/>
            <p:nvPr/>
          </p:nvSpPr>
          <p:spPr>
            <a:xfrm>
              <a:off x="287640" y="4437000"/>
              <a:ext cx="8640720" cy="2088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ru-RU" sz="18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  <p:sp>
          <p:nvSpPr>
            <p:cNvPr id="93" name="Нашивка 92"/>
            <p:cNvSpPr/>
            <p:nvPr/>
          </p:nvSpPr>
          <p:spPr>
            <a:xfrm rot="5400000">
              <a:off x="113040" y="4625280"/>
              <a:ext cx="1164960" cy="815400"/>
            </a:xfrm>
            <a:prstGeom prst="chevron">
              <a:avLst>
                <a:gd name="adj" fmla="val 50000"/>
              </a:avLst>
            </a:prstGeom>
            <a:solidFill>
              <a:srgbClr val="00B050"/>
            </a:solidFill>
            <a:ln>
              <a:solidFill>
                <a:srgbClr val="4A66AC">
                  <a:hueOff val="0"/>
                  <a:satOff val="0"/>
                  <a:lumOff val="0"/>
                  <a:alphaOff val="0"/>
                </a:srgbClr>
              </a:solidFill>
            </a:ln>
            <a:effectLst>
              <a:glow rad="101520">
                <a:srgbClr val="A18AA6">
                  <a:alpha val="40000"/>
                </a:srgbClr>
              </a:glow>
            </a:effectLst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5400000" lIns="15120" tIns="15120" rIns="15120" bIns="15120" numCol="1" spcCol="1440" anchor="ctr">
              <a:noAutofit/>
            </a:bodyPr>
            <a:lstStyle/>
            <a:p>
              <a:pPr algn="ctr" defTabSz="1066680">
                <a:lnSpc>
                  <a:spcPct val="90000"/>
                </a:lnSpc>
                <a:spcAft>
                  <a:spcPts val="839"/>
                </a:spcAft>
              </a:pPr>
              <a:r>
                <a:rPr lang="ru-RU" sz="2400" b="1" strike="noStrike" spc="-1">
                  <a:solidFill>
                    <a:srgbClr val="C00000"/>
                  </a:solidFill>
                  <a:latin typeface="Times New Roman"/>
                  <a:ea typeface="Times New Roman"/>
                </a:rPr>
                <a:t>1</a:t>
              </a:r>
              <a:endParaRPr lang="ru-RU" sz="2400" b="0" strike="noStrike" spc="-1">
                <a:solidFill>
                  <a:srgbClr val="FFFFFF"/>
                </a:solidFill>
                <a:latin typeface="XO Oriel"/>
              </a:endParaRPr>
            </a:p>
          </p:txBody>
        </p:sp>
        <p:sp>
          <p:nvSpPr>
            <p:cNvPr id="94" name="Прямоугольник с двумя скругленными соседними углами 93"/>
            <p:cNvSpPr/>
            <p:nvPr/>
          </p:nvSpPr>
          <p:spPr>
            <a:xfrm rot="5400000">
              <a:off x="4637160" y="903960"/>
              <a:ext cx="757080" cy="782496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>
                <a:lumMod val="75000"/>
                <a:alpha val="90000"/>
              </a:schemeClr>
            </a:solidFill>
            <a:ln w="38100">
              <a:solidFill>
                <a:srgbClr val="297FD5">
                  <a:lumMod val="50000"/>
                </a:srgbClr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5400000" lIns="-3442680" tIns="3545280" rIns="-3522240" bIns="3582360" numCol="1" spcCol="1440" anchor="ctr">
              <a:noAutofit/>
            </a:bodyPr>
            <a:lstStyle/>
            <a:p>
              <a:pPr marL="171360" lvl="1" indent="-171360" defTabSz="800280">
                <a:lnSpc>
                  <a:spcPct val="90000"/>
                </a:lnSpc>
                <a:spcAft>
                  <a:spcPts val="269"/>
                </a:spcAft>
                <a:buClr>
                  <a:srgbClr val="000000"/>
                </a:buClr>
                <a:buFont typeface="Symbol" charset="2"/>
                <a:buChar char=""/>
              </a:pPr>
              <a:r>
                <a:rPr lang="ru-RU" sz="1800" b="1" strike="noStrike" spc="-1">
                  <a:solidFill>
                    <a:srgbClr val="000000"/>
                  </a:solidFill>
                  <a:latin typeface="Times New Roman"/>
                  <a:ea typeface="Times New Roman"/>
                </a:rPr>
                <a:t>представлять сведения о </a:t>
              </a:r>
              <a:r>
                <a:rPr lang="ru-RU" sz="1800" b="1" strike="noStrike" spc="-1">
                  <a:solidFill>
                    <a:srgbClr val="FF0000"/>
                  </a:solidFill>
                  <a:latin typeface="Times New Roman"/>
                  <a:ea typeface="Times New Roman"/>
                </a:rPr>
                <a:t>своих доходах</a:t>
              </a:r>
              <a:r>
                <a:rPr lang="ru-RU" sz="1800" b="1" strike="noStrike" spc="-1">
                  <a:solidFill>
                    <a:srgbClr val="000000"/>
                  </a:solidFill>
                  <a:latin typeface="Times New Roman"/>
                  <a:ea typeface="Times New Roman"/>
                </a:rPr>
                <a:t>, об имуществе и обязательствах имущественного характера;</a:t>
              </a:r>
              <a:endParaRPr lang="ru-RU" sz="1800" b="0" strike="noStrike" spc="-1">
                <a:solidFill>
                  <a:srgbClr val="FFFFFF"/>
                </a:solidFill>
                <a:latin typeface="XO Oriel"/>
              </a:endParaRPr>
            </a:p>
          </p:txBody>
        </p:sp>
        <p:sp>
          <p:nvSpPr>
            <p:cNvPr id="95" name="Нашивка 94"/>
            <p:cNvSpPr/>
            <p:nvPr/>
          </p:nvSpPr>
          <p:spPr>
            <a:xfrm rot="5400000">
              <a:off x="113040" y="5533560"/>
              <a:ext cx="1164960" cy="815400"/>
            </a:xfrm>
            <a:prstGeom prst="chevron">
              <a:avLst>
                <a:gd name="adj" fmla="val 50000"/>
              </a:avLst>
            </a:prstGeom>
            <a:solidFill>
              <a:srgbClr val="FFCCFF"/>
            </a:solidFill>
            <a:ln w="38100">
              <a:solidFill>
                <a:srgbClr val="FF0066"/>
              </a:solidFill>
            </a:ln>
            <a:effectLst>
              <a:glow rad="101520">
                <a:srgbClr val="38A0FB">
                  <a:alpha val="40000"/>
                </a:srgbClr>
              </a:glow>
            </a:effectLst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5400000" lIns="15120" tIns="15120" rIns="15120" bIns="15120" numCol="1" spcCol="1440" anchor="ctr">
              <a:noAutofit/>
            </a:bodyPr>
            <a:lstStyle/>
            <a:p>
              <a:pPr algn="ctr" defTabSz="1066680">
                <a:lnSpc>
                  <a:spcPct val="90000"/>
                </a:lnSpc>
                <a:spcAft>
                  <a:spcPts val="839"/>
                </a:spcAft>
              </a:pPr>
              <a:r>
                <a:rPr lang="ru-RU" sz="2400" b="1" strike="noStrike" spc="-1">
                  <a:solidFill>
                    <a:srgbClr val="C00000"/>
                  </a:solidFill>
                  <a:latin typeface="Times New Roman"/>
                  <a:ea typeface="Times New Roman"/>
                </a:rPr>
                <a:t>2</a:t>
              </a:r>
              <a:endParaRPr lang="ru-RU" sz="24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  <p:sp>
          <p:nvSpPr>
            <p:cNvPr id="96" name="Прямоугольник с двумя скругленными соседними углами 95"/>
            <p:cNvSpPr/>
            <p:nvPr/>
          </p:nvSpPr>
          <p:spPr>
            <a:xfrm rot="5400000">
              <a:off x="4637160" y="1824840"/>
              <a:ext cx="757080" cy="782496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FFCCFF">
                <a:alpha val="90000"/>
              </a:srgbClr>
            </a:solidFill>
            <a:ln w="38100">
              <a:solidFill>
                <a:srgbClr val="FF0066"/>
              </a:solidFill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5400000" lIns="-3442680" tIns="3545280" rIns="-3522240" bIns="3582360" numCol="1" spcCol="1440" anchor="ctr">
              <a:noAutofit/>
            </a:bodyPr>
            <a:lstStyle/>
            <a:p>
              <a:pPr marL="171360" lvl="1" indent="-171360" defTabSz="800280">
                <a:lnSpc>
                  <a:spcPct val="90000"/>
                </a:lnSpc>
                <a:spcAft>
                  <a:spcPts val="269"/>
                </a:spcAft>
                <a:buClr>
                  <a:srgbClr val="000000"/>
                </a:buClr>
                <a:buFont typeface="Symbol" charset="2"/>
                <a:buChar char=""/>
              </a:pPr>
              <a:r>
                <a:rPr lang="ru-RU" sz="1800" b="1" strike="noStrike" spc="-1">
                  <a:solidFill>
                    <a:srgbClr val="000000"/>
                  </a:solidFill>
                  <a:latin typeface="Times New Roman"/>
                  <a:ea typeface="Times New Roman"/>
                </a:rPr>
                <a:t>представлять сведения о доходах, об имуществе и обязательствах имущественного характера </a:t>
              </a:r>
              <a:r>
                <a:rPr lang="ru-RU" sz="1800" b="1" strike="noStrike" spc="-1">
                  <a:solidFill>
                    <a:srgbClr val="FF0000"/>
                  </a:solidFill>
                  <a:latin typeface="Times New Roman"/>
                  <a:ea typeface="Times New Roman"/>
                </a:rPr>
                <a:t>своих супруги (супруга) и несовершеннолетних детей.</a:t>
              </a:r>
              <a:endParaRPr lang="ru-RU" sz="1800" b="0" strike="noStrike" spc="-1">
                <a:solidFill>
                  <a:srgbClr val="000000"/>
                </a:solidFill>
                <a:latin typeface="XO Oriel"/>
              </a:endParaRPr>
            </a:p>
          </p:txBody>
        </p:sp>
      </p:grpSp>
      <p:pic>
        <p:nvPicPr>
          <p:cNvPr id="97" name="Рисунок 3"/>
          <p:cNvPicPr/>
          <p:nvPr/>
        </p:nvPicPr>
        <p:blipFill>
          <a:blip r:embed="rId3"/>
          <a:stretch/>
        </p:blipFill>
        <p:spPr>
          <a:xfrm>
            <a:off x="7205040" y="3157920"/>
            <a:ext cx="1583640" cy="1309320"/>
          </a:xfrm>
          <a:prstGeom prst="rect">
            <a:avLst/>
          </a:prstGeom>
          <a:ln w="0">
            <a:noFill/>
          </a:ln>
        </p:spPr>
      </p:pic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1764360" y="332640"/>
            <a:ext cx="7236000" cy="12819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sz="2400"/>
              <a:t/>
            </a:r>
            <a:br>
              <a:rPr sz="2400"/>
            </a:b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Государственные гражданские служащие,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должности которых включены в перечень должностей, замещение которых связано с коррупционными рисками,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обязаны</a:t>
            </a:r>
            <a:r>
              <a:rPr sz="2400"/>
              <a:t/>
            </a:r>
            <a:br>
              <a:rPr sz="2400"/>
            </a:b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793160" y="293040"/>
            <a:ext cx="7178040" cy="10983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sz="2000"/>
              <a:t/>
            </a:r>
            <a:br>
              <a:rPr sz="20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Примерный перечень документов, необходимых для заполнения справки о доходах в 2025 году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(за отчетный 2024 год)</a:t>
            </a:r>
            <a:r>
              <a:rPr sz="2400"/>
              <a:t/>
            </a:r>
            <a:br>
              <a:rPr sz="2400"/>
            </a:b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0" name="Объект 2"/>
          <p:cNvSpPr/>
          <p:nvPr/>
        </p:nvSpPr>
        <p:spPr>
          <a:xfrm>
            <a:off x="467640" y="980640"/>
            <a:ext cx="8503560" cy="557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1" name="Прямоугольник 8"/>
          <p:cNvSpPr/>
          <p:nvPr/>
        </p:nvSpPr>
        <p:spPr>
          <a:xfrm>
            <a:off x="262080" y="5724000"/>
            <a:ext cx="8729640" cy="83304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2400" b="1" strike="noStrike" spc="-1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02" name="Прямоугольник 2"/>
          <p:cNvSpPr/>
          <p:nvPr/>
        </p:nvSpPr>
        <p:spPr>
          <a:xfrm>
            <a:off x="278640" y="1628640"/>
            <a:ext cx="8881560" cy="5063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1.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Справка (справки) по форме 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6-НДФЛ (приложение № 4)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с места службы (работы) (предыдущих мест службы,  работы) 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 2024 год.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2.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Договоры по сделкам о приобретении недвижимого имущества, транспортных средств и иного имущества, заключенные 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2024 году.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3. Свидетельства о государственной регистрации права собственности или выписки из ЕГРН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о регистрации права (перехода права) на все недвижимое имущество, находящееся в собственности (индивидуальной, долевой, совместной).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4. Паспорта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транспортных средств.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5. Сведения о наличии счетов и финансовых операциях, необходимые для представления сведений </a:t>
            </a:r>
            <a:r>
              <a:rPr lang="ru-RU" sz="16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 доходах, расходах, об имуществе и обязательствах имущественного характера по форме, установленной 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Указанием банка России от 27.05.2021 № 5798-У.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</a:t>
            </a:r>
            <a:r>
              <a:rPr lang="ru-RU" sz="165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.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Учредительные документы, подтверждающие доли участия в коммерческих организациях, и документы о доходах 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 2024 год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от доли участия в коммерческих организациях.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7.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Документы по приобретению ценных бумаг и о доходах от ценных бумаг 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 2024 год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, договор на брокерское обслуживание либо договор доверительного управления ценными бумагами, отчет брокера по ценным бумагам, выписка из индивидуального инвестиционного счета или счета депо, выдаваемая соответственно держателем реестра или депозитарием. 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8. </a:t>
            </a:r>
            <a:r>
              <a:rPr lang="ru-RU" sz="16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Договоры</a:t>
            </a: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займа, ипотечного кредитования, долевого строительства и др.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9.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Договоры по сделкам об отчуждении имущества в </a:t>
            </a:r>
            <a:r>
              <a:rPr lang="ru-RU" sz="1650" b="1" strike="noStrike" spc="-1">
                <a:solidFill>
                  <a:srgbClr val="FF3300"/>
                </a:solidFill>
                <a:latin typeface="Times New Roman"/>
                <a:ea typeface="Times New Roman"/>
              </a:rPr>
              <a:t>2024 году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10.</a:t>
            </a:r>
            <a:r>
              <a:rPr lang="ru-RU" sz="165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Договоры аренды (социального найма, найма, поднайма).</a:t>
            </a:r>
            <a:endParaRPr lang="ru-RU" sz="165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1691640" y="260640"/>
            <a:ext cx="7178040" cy="10983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sz="2000"/>
              <a:t/>
            </a:r>
            <a:br>
              <a:rPr sz="20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Примерный перечень документов, необходимых для заполнения справки о доходах в 2025 году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(за отчетный 2024 год)</a:t>
            </a:r>
            <a:r>
              <a:rPr sz="2400"/>
              <a:t/>
            </a:r>
            <a:br>
              <a:rPr sz="2400"/>
            </a:b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4" name="Объект 2"/>
          <p:cNvSpPr/>
          <p:nvPr/>
        </p:nvSpPr>
        <p:spPr>
          <a:xfrm>
            <a:off x="467640" y="980640"/>
            <a:ext cx="8503560" cy="557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5" name="Прямоугольник 8"/>
          <p:cNvSpPr/>
          <p:nvPr/>
        </p:nvSpPr>
        <p:spPr>
          <a:xfrm>
            <a:off x="262080" y="5724000"/>
            <a:ext cx="8729640" cy="83304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2400" b="1" strike="noStrike" spc="-1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06" name="Прямоугольник 2"/>
          <p:cNvSpPr/>
          <p:nvPr/>
        </p:nvSpPr>
        <p:spPr>
          <a:xfrm>
            <a:off x="262080" y="1620000"/>
            <a:ext cx="8881560" cy="605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11. Графические изображения снимков экрана соответствующих страниц «Личного кабинета налогоплательщика» 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гражданского служащего (руководителя учреждения), его супруга (супруги) и несовершеннолетних детей.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12. 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Договоры страхования, предполагающие накопление денежных средств с условием выплаты к определенному событию или периодические страховые выплаты.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13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 Выписка из информационной системы, в которой осуществляется выпуск цифровых финансовых активов, с реквизитами записи о цифровых финансовых активах. 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14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 Выписка о транзакции по приобретению цифровой валюты (при ее наличии по применимому праву) с указанием идентификационного номера и даты транзакции. 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15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 Документы (при их наличии), подтверждающие сумму сделки и (или) содержащие информацию о второй стороне сделки по приобретению цифровых финансовых активов и цифровой валюты. 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16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 Справка о выплатах Социального фонда России, если данные выплаты не были включены в справку по форме 6-НДФЛ (приложение № 4) по месту службы (работы) и не отражены в строке «Доход по основному месту работы».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17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 Свидетельство о праве на наследство на недвижимое имущество, решение суда о признании права на недвижимое имущество, вступившее в законную силу, если право собственности на недвижимое имущество не зарегистрировано в установленном порядке в Росреестре.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18</a:t>
            </a:r>
            <a:r>
              <a:rPr lang="ru-RU" sz="16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. Справка о выплате паевого взноса за квартиру, дачу, гараж, иное имущество, предоставленная жилищным, жилищно-строительным, дачным, гаражным или иным потребительским кооперативом, если право собственности не зарегистрировано в установленном порядке в Росреестре.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332000" y="14760"/>
            <a:ext cx="7649640" cy="125352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НЕОБХОДИМО ОБРАТИТЬСЯ ЗА ПОЛУЧЕНИЕМ СВЕДЕНИЙ О ДОХОДАХ, ОБ ИМУЩЕСТВЕ И ОБЯЗАТЕЛЬСТВАХ ИМУЩЕСТВЕННОГО ХАРАКТЕРА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117000" y="900000"/>
            <a:ext cx="8919000" cy="5858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 lnSpcReduction="10000"/>
          </a:bodyPr>
          <a:lstStyle/>
          <a:p>
            <a:pPr marL="171360" indent="-171360" defTabSz="685800">
              <a:lnSpc>
                <a:spcPct val="110000"/>
              </a:lnSpc>
              <a:buNone/>
              <a:tabLst>
                <a:tab pos="0" algn="l"/>
              </a:tabLst>
            </a:pP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-171360" defTabSz="685800">
              <a:lnSpc>
                <a:spcPct val="110000"/>
              </a:lnSpc>
              <a:buNone/>
              <a:tabLst>
                <a:tab pos="0" algn="l"/>
              </a:tabLst>
            </a:pP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Социальный фонд России 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(справка о размере полученной пенсии и иных социальных выплатах, пособий и т. п.).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Управление социальной политики 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(справка о полученных социальных выплатах, пособиях и т. п.).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Центр занятости населения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(справка о размере пособия по безработице, о временной занятости несовершеннолетних).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ГИБДД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(о зарегистрированных транспортных средствах и прицепах).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ГИМС 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(о зарегистрированном водном транспорте).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Гостехнадзор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(о зарегистрированных снегоходах, тракторах и т. д.).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Служба судебных приставов 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(о наличии исполнительных производств, взысканных суммах в Вашу пользу (супруги (супруга), детей), 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0" defTabSz="685800">
              <a:lnSpc>
                <a:spcPct val="11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о Ваших (супруги (супруга), детей) долгах на сумму равную или превышающую 500 000 руб.).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Федеральная налоговая служба 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(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том числе Личный кабинет налогоплательщика).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Росреестр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(сведения о государственной регистрации недвижимого имущества).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457200" indent="-457200" defTabSz="685800">
              <a:lnSpc>
                <a:spcPct val="110000"/>
              </a:lnSpc>
              <a:buClr>
                <a:srgbClr val="FF0000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Кредитные организации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(сведения о счетах и иных финансовых операциях).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/>
          </p:nvPr>
        </p:nvSpPr>
        <p:spPr>
          <a:xfrm>
            <a:off x="358920" y="1772640"/>
            <a:ext cx="8784720" cy="52056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171360" indent="-171360" defTabSz="685800">
              <a:lnSpc>
                <a:spcPct val="100000"/>
              </a:lnSpc>
              <a:buClr>
                <a:srgbClr val="242852"/>
              </a:buClr>
              <a:buFont typeface="Arial"/>
              <a:buChar char="•"/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Социальный фонд России 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2"/>
              </a:rPr>
              <a:t>https://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2"/>
              </a:rPr>
              <a:t>sfr.gov.ru</a:t>
            </a: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-171360" defTabSz="685800">
              <a:lnSpc>
                <a:spcPct val="100000"/>
              </a:lnSpc>
              <a:buClr>
                <a:srgbClr val="242852"/>
              </a:buClr>
              <a:buFont typeface="Arial"/>
              <a:buChar char="•"/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ГИБДД России 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3"/>
              </a:rPr>
              <a:t>https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3"/>
              </a:rPr>
              <a:t>://</a:t>
            </a:r>
            <a:r>
              <a:rPr lang="ru-RU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3"/>
              </a:rPr>
              <a:t>гибдд.рф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-171360" defTabSz="685800">
              <a:lnSpc>
                <a:spcPct val="100000"/>
              </a:lnSpc>
              <a:buClr>
                <a:srgbClr val="242852"/>
              </a:buClr>
              <a:buFont typeface="Arial"/>
              <a:buChar char="•"/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Личный кабинет налогоплательщика 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4"/>
              </a:rPr>
              <a:t>https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4"/>
              </a:rPr>
              <a:t>: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4"/>
              </a:rPr>
              <a:t>//lkfl2.nalog.ru/lkfl/login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-171360" defTabSz="685800">
              <a:lnSpc>
                <a:spcPct val="100000"/>
              </a:lnSpc>
              <a:buClr>
                <a:srgbClr val="242852"/>
              </a:buClr>
              <a:buFont typeface="Arial"/>
              <a:buChar char="•"/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Федеральная служба судебных приставов 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5"/>
              </a:rPr>
              <a:t>http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5"/>
              </a:rPr>
              <a:t>://fssprus.ru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-171360" defTabSz="685800">
              <a:lnSpc>
                <a:spcPct val="100000"/>
              </a:lnSpc>
              <a:buClr>
                <a:srgbClr val="242852"/>
              </a:buClr>
              <a:buFont typeface="Arial"/>
              <a:buChar char="•"/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Росреестр 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6"/>
              </a:rPr>
              <a:t>https://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6"/>
              </a:rPr>
              <a:t>rosreestr.ru/wps/portal/online_request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-171360" defTabSz="685800">
              <a:lnSpc>
                <a:spcPct val="100000"/>
              </a:lnSpc>
              <a:buClr>
                <a:srgbClr val="242852"/>
              </a:buClr>
              <a:buFont typeface="Arial"/>
              <a:buChar char="•"/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ЕГРЮЛ/ЕГРИП 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7"/>
              </a:rPr>
              <a:t>https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7"/>
              </a:rPr>
              <a:t>://</a:t>
            </a:r>
            <a:r>
              <a:rPr lang="en-US" sz="22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  <a:hlinkClick r:id="rId7"/>
              </a:rPr>
              <a:t>egrul.nalog.ru/index.html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100000"/>
              </a:lnSpc>
              <a:spcBef>
                <a:spcPts val="300"/>
              </a:spcBef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ИСПОЛЬЗОВАНИЕ СЕРВИСОВ ОНЛАЙН-ИНФОРМАЦИИ ЯВЛЯЕТСЯ ЛИШЬ </a:t>
            </a:r>
            <a:r>
              <a:rPr lang="ru-RU" sz="21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ВСПОМОГАТЕЛЬНЫМ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ИНСТРУМЕНТОМ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Справку 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рекомендуется</a:t>
            </a: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заполнять на основании правоустанавливающих и иных подтверждающих официальных документов. </a:t>
            </a:r>
            <a:r>
              <a:rPr sz="2100"/>
              <a:t/>
            </a:r>
            <a:br>
              <a:rPr sz="2100"/>
            </a:br>
            <a:r>
              <a:rPr lang="ru-RU" sz="21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РЕКОМЕНДУЕТСЯ</a:t>
            </a: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пользоваться информацией,  полученной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по телефону, в том числе в виде смс-сообщения.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sldNum" idx="38"/>
          </p:nvPr>
        </p:nvSpPr>
        <p:spPr>
          <a:xfrm>
            <a:off x="8661240" y="646992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937BD537-153A-4FBC-9796-93A3E22C0D3E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7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1" name="Заголовок 1"/>
          <p:cNvSpPr/>
          <p:nvPr/>
        </p:nvSpPr>
        <p:spPr>
          <a:xfrm>
            <a:off x="1197000" y="412920"/>
            <a:ext cx="7799400" cy="47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</a:rPr>
              <a:t>СЕРВИСЫ ОНЛАЙН-ИНФОРМАЦИИ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Прямоугольник 6"/>
          <p:cNvSpPr/>
          <p:nvPr/>
        </p:nvSpPr>
        <p:spPr>
          <a:xfrm>
            <a:off x="251640" y="5868000"/>
            <a:ext cx="2952000" cy="555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en-US" sz="1600" b="1" strike="noStrike" spc="-1">
                <a:solidFill>
                  <a:srgbClr val="FF0000"/>
                </a:solidFill>
                <a:latin typeface="Calibri"/>
              </a:rPr>
              <a:t>http://www.kremlin.ru/structure/additional/12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13" name="Овальная выноска 7"/>
          <p:cNvSpPr/>
          <p:nvPr/>
        </p:nvSpPr>
        <p:spPr>
          <a:xfrm>
            <a:off x="323640" y="3592440"/>
            <a:ext cx="2022120" cy="1433880"/>
          </a:xfrm>
          <a:prstGeom prst="wedgeEllipseCallout">
            <a:avLst>
              <a:gd name="adj1" fmla="val 125230"/>
              <a:gd name="adj2" fmla="val 130281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114" name="Рисунок 12"/>
          <p:cNvPicPr/>
          <p:nvPr/>
        </p:nvPicPr>
        <p:blipFill>
          <a:blip r:embed="rId2"/>
          <a:stretch/>
        </p:blipFill>
        <p:spPr>
          <a:xfrm>
            <a:off x="0" y="548640"/>
            <a:ext cx="4014360" cy="2083320"/>
          </a:xfrm>
          <a:prstGeom prst="rect">
            <a:avLst/>
          </a:prstGeom>
          <a:ln w="0">
            <a:noFill/>
          </a:ln>
        </p:spPr>
      </p:pic>
      <p:sp>
        <p:nvSpPr>
          <p:cNvPr id="115" name="Овальная выноска 13"/>
          <p:cNvSpPr/>
          <p:nvPr/>
        </p:nvSpPr>
        <p:spPr>
          <a:xfrm>
            <a:off x="323640" y="3429000"/>
            <a:ext cx="2022120" cy="1728720"/>
          </a:xfrm>
          <a:prstGeom prst="wedgeEllipseCallout">
            <a:avLst>
              <a:gd name="adj1" fmla="val 43213"/>
              <a:gd name="adj2" fmla="val -147774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68760" tIns="34200" rIns="68760" bIns="342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0" u="sng" strike="noStrike" spc="-1">
                <a:solidFill>
                  <a:srgbClr val="000000"/>
                </a:solidFill>
                <a:uFillTx/>
                <a:latin typeface="Calibri"/>
                <a:ea typeface="Times New Roman"/>
              </a:rPr>
              <a:t>ВЕРСИЯ</a:t>
            </a:r>
            <a:r>
              <a:rPr lang="ru-RU" sz="2400" b="1" u="sng" strike="noStrike" spc="-1">
                <a:solidFill>
                  <a:srgbClr val="000000"/>
                </a:solidFill>
                <a:uFillTx/>
                <a:latin typeface="Calibri"/>
                <a:ea typeface="Times New Roman"/>
              </a:rPr>
              <a:t> </a:t>
            </a:r>
            <a:r>
              <a:rPr lang="ru-RU" sz="2400" b="1" strike="noStrike" spc="-1">
                <a:solidFill>
                  <a:srgbClr val="000000"/>
                </a:solidFill>
                <a:latin typeface="Calibri"/>
                <a:ea typeface="Times New Roman"/>
              </a:rPr>
              <a:t>2.5.5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16" name="Прямоугольник 10"/>
          <p:cNvSpPr/>
          <p:nvPr/>
        </p:nvSpPr>
        <p:spPr>
          <a:xfrm>
            <a:off x="4572000" y="70920"/>
            <a:ext cx="4571640" cy="2460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Справки, оформляются с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использованием специального программного обеспечения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«Справки БК версия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2.5.5 от 31.01.2024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)»,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spcBef>
                <a:spcPts val="601"/>
              </a:spcBef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СКАЧАТЬ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СПО «Справки БК»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(версия 2.5.5. от 31.01.2024) 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117" name="Рисунок 3"/>
          <p:cNvPicPr/>
          <p:nvPr/>
        </p:nvPicPr>
        <p:blipFill>
          <a:blip r:embed="rId3"/>
          <a:srcRect l="2750" t="-399" r="38970" b="10800"/>
          <a:stretch/>
        </p:blipFill>
        <p:spPr>
          <a:xfrm>
            <a:off x="3986280" y="2632320"/>
            <a:ext cx="4995360" cy="3964680"/>
          </a:xfrm>
          <a:prstGeom prst="rect">
            <a:avLst/>
          </a:prstGeom>
          <a:ln w="0">
            <a:noFill/>
          </a:ln>
        </p:spPr>
      </p:pic>
      <p:pic>
        <p:nvPicPr>
          <p:cNvPr id="118" name="Рисунок 2"/>
          <p:cNvPicPr/>
          <p:nvPr/>
        </p:nvPicPr>
        <p:blipFill>
          <a:blip r:embed="rId4"/>
          <a:stretch/>
        </p:blipFill>
        <p:spPr>
          <a:xfrm>
            <a:off x="3708000" y="1070280"/>
            <a:ext cx="1561680" cy="1561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/>
          </p:nvPr>
        </p:nvSpPr>
        <p:spPr>
          <a:xfrm>
            <a:off x="854280" y="1640160"/>
            <a:ext cx="8028000" cy="5445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могут быть представлены</a:t>
            </a: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в любое время,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начиная с 1 января года, следующего за отчетным.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Рекомендуемый срок сдачи сведений не позднее 15 апреля 2025 года.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0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        </a:t>
            </a: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Если последний день срока представления сведений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приходится на нерабочий день, то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представляются в последний рабочий день.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Сведения представляются </a:t>
            </a:r>
            <a:r>
              <a:rPr lang="ru-RU" sz="1900" b="0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 бумажном носителе</a:t>
            </a:r>
            <a:r>
              <a:rPr lang="ru-RU" sz="1900" b="0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, а также в виде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файла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0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 </a:t>
            </a: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электронным образом сведений, созданного с использованием программного обеспечения «Справки БК»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формате </a:t>
            </a:r>
            <a:r>
              <a:rPr lang="en-US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.XSB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sz="1900"/>
              <a:t/>
            </a:r>
            <a:br>
              <a:rPr sz="1900"/>
            </a:br>
            <a:r>
              <a:rPr lang="ru-RU" sz="1900" b="1" i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(</a:t>
            </a: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Указ Губернатора Свердловской области от 15.12.2020 № 700-УГ).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 электронном виде файлы, выгруженные из специального программного обеспечения «Справки БК»,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направляются посредством защищенной сети </a:t>
            </a:r>
            <a:r>
              <a:rPr sz="1900"/>
              <a:t/>
            </a:r>
            <a:br>
              <a:rPr sz="1900"/>
            </a:b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ViPNet </a:t>
            </a:r>
            <a:r>
              <a:rPr lang="en-US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Client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(Деловая почта)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en-US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день принятия справки на бумажном носителе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ВНИМАНИЕ! </a:t>
            </a: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Законодательством 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</a:t>
            </a:r>
            <a:r>
              <a:rPr lang="ru-RU" sz="21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предусмотрено освобождение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sz="2100"/>
              <a:t/>
            </a:r>
            <a:br>
              <a:rPr sz="2100"/>
            </a:b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от исполнения обязанности по представлению СПРАВКИ, в том числе в период временной нетрудоспособности, нахождения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 отпуске</a:t>
            </a:r>
            <a:r>
              <a:rPr lang="ru-RU" sz="1800" b="1" i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, </a:t>
            </a: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 том числе по уходу за ребенком.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sldNum" idx="39"/>
          </p:nvPr>
        </p:nvSpPr>
        <p:spPr>
          <a:xfrm>
            <a:off x="8636040" y="649296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A3104AD3-C9BF-4216-AA95-7D8FFAB07BF8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9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21" name="Рисунок 3"/>
          <p:cNvPicPr/>
          <p:nvPr/>
        </p:nvPicPr>
        <p:blipFill>
          <a:blip r:embed="rId3"/>
          <a:srcRect l="17999" r="16483"/>
          <a:stretch/>
        </p:blipFill>
        <p:spPr>
          <a:xfrm>
            <a:off x="-684720" y="1989000"/>
            <a:ext cx="1709640" cy="3634560"/>
          </a:xfrm>
          <a:prstGeom prst="rect">
            <a:avLst/>
          </a:prstGeom>
          <a:ln w="0">
            <a:noFill/>
          </a:ln>
        </p:spPr>
      </p:pic>
      <p:sp>
        <p:nvSpPr>
          <p:cNvPr id="122" name="PlaceHolder 3"/>
          <p:cNvSpPr>
            <a:spLocks noGrp="1"/>
          </p:cNvSpPr>
          <p:nvPr>
            <p:ph type="title"/>
          </p:nvPr>
        </p:nvSpPr>
        <p:spPr>
          <a:xfrm>
            <a:off x="1690200" y="260640"/>
            <a:ext cx="7453440" cy="1223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</a:t>
            </a:r>
            <a:r>
              <a:rPr lang="ru-RU" sz="2100" b="1" strike="noStrike" spc="-1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 доходах, расходах, об имуществе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 обязательствах имущественного характера 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представляются</a:t>
            </a:r>
            <a:r>
              <a:rPr lang="ru-RU" sz="2100" b="1" strike="noStrike" spc="-1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представителю нанимателя (работодателя) 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ежегодно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позднее 30 апреля года</a:t>
            </a: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следующего за отчетным.</a:t>
            </a:r>
            <a:r>
              <a:rPr sz="2100"/>
              <a:t/>
            </a:r>
            <a:br>
              <a:rPr sz="2100"/>
            </a:br>
            <a:r>
              <a:rPr sz="2000"/>
              <a:t/>
            </a:r>
            <a:br>
              <a:rPr sz="2000"/>
            </a:b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/>
          </p:nvPr>
        </p:nvSpPr>
        <p:spPr>
          <a:xfrm>
            <a:off x="1215000" y="1260000"/>
            <a:ext cx="7785000" cy="56224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Гражданским служащим, руководителем учреждения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отношении своего супруга (супруги), если: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    1) </a:t>
            </a: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их супруги являются военнослужащими, сотрудниками и лицами, принимающими участие в специальной военной операции или непосредственно выполняющими задачи, связанные с ее проведением;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     2) их супруги направлены (командированы) для выполнения задач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на территориях Донецкой Народной Республики, Луганской Народной Республики, Запорожской области и Херсонской области и выполняют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такие задачи;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     3) их супруги призваны на военную службу по мобилизации в Вооруженные Силы Российской Федерации; 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     4) их супруги оказывают на основании заключенного ими контракта добровольное содействие в выполнении задач, возложенных на 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Вооруженные Силы Российской Федерации. 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       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этом случае могут быть представлены документы, подтверждающие обозначенный статус их супруг (супругов).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sldNum" idx="40"/>
          </p:nvPr>
        </p:nvSpPr>
        <p:spPr>
          <a:xfrm>
            <a:off x="8636040" y="649296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8F53C510-2C23-4461-8135-5CEBA4706E25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10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25" name="Рисунок 3"/>
          <p:cNvPicPr/>
          <p:nvPr/>
        </p:nvPicPr>
        <p:blipFill>
          <a:blip r:embed="rId3"/>
          <a:srcRect l="17999" r="16483"/>
          <a:stretch/>
        </p:blipFill>
        <p:spPr>
          <a:xfrm>
            <a:off x="-431280" y="1700640"/>
            <a:ext cx="1709640" cy="3634560"/>
          </a:xfrm>
          <a:prstGeom prst="rect">
            <a:avLst/>
          </a:prstGeom>
          <a:ln w="0">
            <a:noFill/>
          </a:ln>
        </p:spPr>
      </p:pic>
      <p:sp>
        <p:nvSpPr>
          <p:cNvPr id="126" name="PlaceHolder 3"/>
          <p:cNvSpPr>
            <a:spLocks noGrp="1"/>
          </p:cNvSpPr>
          <p:nvPr>
            <p:ph type="title"/>
          </p:nvPr>
        </p:nvSpPr>
        <p:spPr>
          <a:xfrm>
            <a:off x="1690200" y="188640"/>
            <a:ext cx="7453440" cy="1223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</a:t>
            </a:r>
            <a:r>
              <a:rPr lang="ru-RU" sz="2100" b="1" strike="noStrike" spc="-1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 доходах, расходах, об имуществе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 обязательствах имущественного характера </a:t>
            </a:r>
            <a:r>
              <a:rPr sz="2100"/>
              <a:t/>
            </a:r>
            <a:br>
              <a:rPr sz="2100"/>
            </a:b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представляются</a:t>
            </a:r>
            <a:r>
              <a:rPr sz="2100"/>
              <a:t/>
            </a:r>
            <a:br>
              <a:rPr sz="2100"/>
            </a:br>
            <a:r>
              <a:rPr sz="2000"/>
              <a:t/>
            </a:r>
            <a:br>
              <a:rPr sz="2000"/>
            </a:b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7" name="Прямоугольник 6"/>
          <p:cNvSpPr/>
          <p:nvPr/>
        </p:nvSpPr>
        <p:spPr>
          <a:xfrm>
            <a:off x="1523520" y="6669360"/>
            <a:ext cx="7326360" cy="41544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2200" b="1" strike="noStrike" spc="-1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6"/>
          <p:cNvSpPr/>
          <p:nvPr/>
        </p:nvSpPr>
        <p:spPr>
          <a:xfrm>
            <a:off x="784080" y="1620000"/>
            <a:ext cx="8035920" cy="3869280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</a:pPr>
            <a:r>
              <a:rPr lang="ru-RU" sz="1600" b="1" strike="noStrike" spc="-1">
                <a:solidFill>
                  <a:srgbClr val="FF0000"/>
                </a:solidFill>
                <a:latin typeface="Arial"/>
                <a:ea typeface="Arial Unicode MS"/>
              </a:rPr>
              <a:t>        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Уточненные сведения предоставляются 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 случае, если обнаружено, что в представленных сведениях о доходах, об имуществе и обязательствах имущественного характера не отражены или не полностью отражены какие-либо сведения либо имеются ошибки: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 1)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 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государственным гражданским служащим (руководителем учреждения) в течение одного месяца 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после окончания срока для предоставления сведений (до 31 мая года, следующего за отчетным);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2)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государственным гражданским служащим, замещающим должность,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включенную в соответствующий перечень, 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претендующим на замещение должности,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предусмотренной перечнем, в течение одного месяца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со дня представления сведений;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3)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гражданином при поступлении на государственную службу (работу)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течение одного месяца 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со дня представления сведений.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Указ Губернатора Свердловской области от 15.12.2020 </a:t>
            </a:r>
            <a:r>
              <a:rPr lang="ru-RU" sz="1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№ 700-УГ</a:t>
            </a:r>
            <a:endParaRPr lang="ru-RU" sz="1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29" name="TextBox 7"/>
          <p:cNvSpPr/>
          <p:nvPr/>
        </p:nvSpPr>
        <p:spPr>
          <a:xfrm>
            <a:off x="784080" y="5489280"/>
            <a:ext cx="8035920" cy="100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00B05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Проверка достоверности и полноты сведений проводится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 отчетный период и за два года, предшествующие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отчетному периоду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rm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Представление уточненных сведений.</a:t>
            </a:r>
            <a:r>
              <a:rPr sz="2800"/>
              <a:t/>
            </a:r>
            <a:br>
              <a:rPr sz="2800"/>
            </a:b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Проверка достоверности и полноты сведений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927000" y="206640"/>
            <a:ext cx="8064360" cy="4914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7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1.   СВЕДЕНИЯ О ДОХОДАХ</a:t>
            </a:r>
            <a:endParaRPr lang="ru-RU" sz="27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2" name="TextBox 5"/>
          <p:cNvSpPr/>
          <p:nvPr/>
        </p:nvSpPr>
        <p:spPr>
          <a:xfrm>
            <a:off x="858960" y="594000"/>
            <a:ext cx="8279640" cy="881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Представляются за отчетный период </a:t>
            </a:r>
            <a:r>
              <a:rPr sz="2600"/>
              <a:t/>
            </a:r>
            <a:br>
              <a:rPr sz="2600"/>
            </a:br>
            <a:r>
              <a:rPr lang="ru-RU" sz="26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 1 января 2024 года по 31 декабря 2024 года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33" name="Объект 2"/>
          <p:cNvSpPr/>
          <p:nvPr/>
        </p:nvSpPr>
        <p:spPr>
          <a:xfrm>
            <a:off x="241560" y="1620000"/>
            <a:ext cx="8729640" cy="223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5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целях представления сведений в справке под «</a:t>
            </a:r>
            <a:r>
              <a:rPr lang="ru-RU" sz="25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доходом»</a:t>
            </a:r>
            <a:r>
              <a:rPr lang="ru-RU" sz="25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понимаются </a:t>
            </a:r>
            <a:r>
              <a:rPr lang="ru-RU" sz="25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любые денежные поступления</a:t>
            </a:r>
            <a:r>
              <a:rPr lang="ru-RU" sz="25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лица, представляющего справку, его супруги (супруга) и несовершеннолетних детей в наличной или безналичной форме.</a:t>
            </a:r>
            <a:endParaRPr lang="ru-RU" sz="25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34" name="Прямоугольник 7"/>
          <p:cNvSpPr/>
          <p:nvPr/>
        </p:nvSpPr>
        <p:spPr>
          <a:xfrm>
            <a:off x="262440" y="3681360"/>
            <a:ext cx="8618760" cy="1705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5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Полученные доходы, в том числе по основному месту работы, указываются </a:t>
            </a:r>
            <a:r>
              <a:rPr lang="ru-RU" sz="25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БЕЗ вычета налога на доходы физических лиц </a:t>
            </a:r>
            <a:r>
              <a:rPr lang="ru-RU" sz="2500" b="1" u="sng" strike="noStrike" spc="-1">
                <a:solidFill>
                  <a:schemeClr val="dk1"/>
                </a:solidFill>
                <a:uFillTx/>
                <a:latin typeface="Times New Roman"/>
                <a:ea typeface="Times New Roman"/>
              </a:rPr>
              <a:t>(СПРАВКА по форме </a:t>
            </a: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6-НДФЛ (приложение № 4)</a:t>
            </a:r>
            <a:r>
              <a:rPr lang="ru-RU" sz="2500" b="1" u="sng" strike="noStrike" spc="-1">
                <a:solidFill>
                  <a:schemeClr val="dk1"/>
                </a:solidFill>
                <a:uFillTx/>
                <a:latin typeface="Times New Roman"/>
                <a:ea typeface="Times New Roman"/>
              </a:rPr>
              <a:t>).</a:t>
            </a:r>
            <a:endParaRPr lang="ru-RU" sz="25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35" name="Прямоугольник 8"/>
          <p:cNvSpPr/>
          <p:nvPr/>
        </p:nvSpPr>
        <p:spPr>
          <a:xfrm>
            <a:off x="151560" y="5085360"/>
            <a:ext cx="8729640" cy="147204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«Самозанятый» может узнать свой доход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приложении «Мой налог»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647000" y="476640"/>
            <a:ext cx="7379640" cy="1044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rmAutofit fontScale="90000"/>
          </a:bodyPr>
          <a:lstStyle/>
          <a:p>
            <a:pPr indent="0" algn="ctr" defTabSz="685800">
              <a:lnSpc>
                <a:spcPct val="90000"/>
              </a:lnSpc>
              <a:spcBef>
                <a:spcPts val="300"/>
              </a:spcBef>
              <a:buNone/>
            </a:pPr>
            <a:r>
              <a:rPr lang="ru-RU" sz="28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ДОХОД индивидуального </a:t>
            </a:r>
            <a:r>
              <a:rPr sz="2800"/>
              <a:t/>
            </a:r>
            <a:br>
              <a:rPr sz="2800"/>
            </a:br>
            <a:r>
              <a:rPr lang="ru-RU" sz="28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предпринимателя </a:t>
            </a:r>
            <a:r>
              <a:rPr sz="2800"/>
              <a:t/>
            </a:r>
            <a:br>
              <a:rPr sz="2800"/>
            </a:b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указывается согласно бухгалтерской (финансовой) отчетности </a:t>
            </a:r>
            <a:r>
              <a:rPr sz="2200"/>
              <a:t/>
            </a:r>
            <a:br>
              <a:rPr sz="2200"/>
            </a:b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или в соответствии с пунктом 56 Методических рекомендаций)</a:t>
            </a:r>
            <a:r>
              <a:rPr sz="2200"/>
              <a:t/>
            </a:r>
            <a:br>
              <a:rPr sz="2200"/>
            </a:b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/>
          </p:nvPr>
        </p:nvSpPr>
        <p:spPr>
          <a:xfrm>
            <a:off x="117000" y="1845000"/>
            <a:ext cx="8909640" cy="50997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Представление сведений о доходах в отношении лица, зарегистрированного в качестве </a:t>
            </a:r>
            <a:r>
              <a:rPr lang="ru-RU" sz="17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Индивидуального Предпринимателя</a:t>
            </a:r>
            <a:r>
              <a:rPr lang="ru-RU" sz="20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20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применяющего специальные налоговые режимы: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1) при «Налоге на профессиональный доход» указывается доход от реализации товаров (работ, услуг, имущественных прав), который может быть определен в том числе с использованием мобильного приложения «Мой налог»;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2) при применении упрощенной системы налогообложения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(УСН)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 качестве «дохода» указывается сумма полученных доходов за налоговый период, которая подлежит указанию в налоговой декларации по налогу, уплачиваемому в связи с применением УСН, </a:t>
            </a: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НЕЗАВИСИМО от объекта налогообложения;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3) при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ПСН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(патентная система налогообложения)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указывается сумма доходов от реализации на основании книги учета доходов;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4) при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ЕСХН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(единый сельскохозяйственный налог) указывается сумма полученных доходов за налоговый период на основании налоговой декларации по ЕСХН.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sldNum" idx="41"/>
          </p:nvPr>
        </p:nvSpPr>
        <p:spPr>
          <a:xfrm>
            <a:off x="8681760" y="634284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9BCFEEF8-408C-4BCC-A30F-76E8929CA051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13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1582920" y="231840"/>
            <a:ext cx="7469640" cy="1322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ДОХОД ОТ ВКЛАДОВ В БАНКАХ </a:t>
            </a:r>
            <a:r>
              <a:rPr sz="2800"/>
              <a:t/>
            </a:r>
            <a:br>
              <a:rPr sz="2800"/>
            </a:b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 ИНЫХ КРЕДИТНЫХ ОРГАНИЗАЦИЯХ 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97920" y="1823040"/>
            <a:ext cx="8954640" cy="50022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/>
          </a:bodyPr>
          <a:lstStyle/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Указывается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общая сумма доходов в виде процентов по любым вкладам (счетам) </a:t>
            </a: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 банках и иных кредитных организациях, вне зависимости от их вида и валюты, 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включая доходы от вкладов (счетов), которые были</a:t>
            </a: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</a:t>
            </a: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ЗАКРЫТЫ </a:t>
            </a:r>
            <a:r>
              <a:rPr sz="2400"/>
              <a:t/>
            </a:r>
            <a:br>
              <a:rPr sz="2400"/>
            </a:b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 2024 году.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Доход, полученный в иностранной валюте, указывается </a:t>
            </a:r>
            <a:r>
              <a:rPr sz="2400"/>
              <a:t/>
            </a:r>
            <a:br>
              <a:rPr sz="2400"/>
            </a:b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 рублях по курсу Банка России на дату получения дохода.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6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Сведения об официальных курсах валют на дату, устанавливаемых ЦБ РФ, доступны по ссылке: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6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            </a:t>
            </a:r>
            <a:r>
              <a:rPr lang="en-US" sz="26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     </a:t>
            </a:r>
            <a:r>
              <a:rPr lang="en-US" sz="2600" b="1" u="sng" strike="noStrike" spc="-1">
                <a:solidFill>
                  <a:srgbClr val="9454C3"/>
                </a:solidFill>
                <a:uFillTx/>
                <a:latin typeface="Times New Roman"/>
                <a:ea typeface="Times New Roman"/>
                <a:hlinkClick r:id="rId3"/>
              </a:rPr>
              <a:t>https</a:t>
            </a:r>
            <a:r>
              <a:rPr lang="ru-RU" sz="2600" b="1" u="sng" strike="noStrike" spc="-1">
                <a:solidFill>
                  <a:srgbClr val="9454C3"/>
                </a:solidFill>
                <a:uFillTx/>
                <a:latin typeface="Times New Roman"/>
                <a:ea typeface="Times New Roman"/>
                <a:hlinkClick r:id="rId3"/>
              </a:rPr>
              <a:t>:</a:t>
            </a:r>
            <a:r>
              <a:rPr lang="en-US" sz="2600" b="1" u="sng" strike="noStrike" spc="-1">
                <a:solidFill>
                  <a:srgbClr val="9454C3"/>
                </a:solidFill>
                <a:uFillTx/>
                <a:latin typeface="Times New Roman"/>
                <a:ea typeface="Times New Roman"/>
                <a:hlinkClick r:id="rId3"/>
              </a:rPr>
              <a:t>//www.cbr.ru/currency_base/daily/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sldNum" idx="42"/>
          </p:nvPr>
        </p:nvSpPr>
        <p:spPr>
          <a:xfrm>
            <a:off x="8716320" y="646056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1CE288AF-3B52-46C0-8435-FD548BC8E12F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14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Заголовок 1"/>
          <p:cNvSpPr/>
          <p:nvPr/>
        </p:nvSpPr>
        <p:spPr>
          <a:xfrm>
            <a:off x="1837800" y="91440"/>
            <a:ext cx="7137000" cy="1440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7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ДОХОД ОТ ЦЕННЫХ БУМАГ И ДОЛЕЙ УЧАСТИЯ В КОММЕРЧЕСКИХ ОРГАНИЗАЦИЯХ</a:t>
            </a:r>
            <a:endParaRPr lang="ru-RU" sz="27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43" name="PlaceHolder 1"/>
          <p:cNvSpPr>
            <a:spLocks noGrp="1"/>
          </p:cNvSpPr>
          <p:nvPr>
            <p:ph type="sldNum" idx="43"/>
          </p:nvPr>
        </p:nvSpPr>
        <p:spPr>
          <a:xfrm>
            <a:off x="8716320" y="649296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5F0B1572-4EB5-477A-9D79-615C19AB7AE7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15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4" name="Прямоугольник 6"/>
          <p:cNvSpPr/>
          <p:nvPr/>
        </p:nvSpPr>
        <p:spPr>
          <a:xfrm>
            <a:off x="172800" y="2073240"/>
            <a:ext cx="8802000" cy="383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Дивиденды при распределении прибыли, остающейся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после налогообложения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(в том числе в виде % по привилегированным акциям).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Выплаченный купонный доход по облигациям.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Дисконт, полученный в качестве дохода по облигациям.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spcBef>
                <a:spcPts val="1199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Доход от операций с ценными бумагами,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 т.ч. доход от погашения сберегательных сертификатов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(сумма финансового результата = доходы от операций — расходы на приобретение акций).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Заголовок 1"/>
          <p:cNvSpPr/>
          <p:nvPr/>
        </p:nvSpPr>
        <p:spPr>
          <a:xfrm>
            <a:off x="2123640" y="365040"/>
            <a:ext cx="5805000" cy="875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3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ИНЫЕ ДОХОДЫ</a:t>
            </a:r>
            <a:endParaRPr lang="ru-RU" sz="32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46" name="Прямоугольник 4"/>
          <p:cNvSpPr/>
          <p:nvPr/>
        </p:nvSpPr>
        <p:spPr>
          <a:xfrm>
            <a:off x="238320" y="1440000"/>
            <a:ext cx="8844120" cy="4781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Средства материнского (семейного) капитала,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если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материнский (семейный) капитал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2024 году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был реализован полностью или частично.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FF000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Пенсия государственная и негосударственная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(при этом разные виды пенсий (по возрасту и пенсия военнослужащего) не следует суммировать),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доплаты к пенсиям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выплаченные в соответствии с законодательством Российской Федерации и законодательством субъекта Российской Федерации.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Денежные средства, полученные в качестве благотворительной помощи для покупки лекарств, оплаты медицинских услуг и для иных целей.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Социальные выплаты, пособия, стипендии, алименты.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Денежные средства полученные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порядке 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ДАРЕНИЯ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или наследования.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Доходы от сдачи в аренду имущества.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Доходы от продажи имущества (указывается в полном объеме без вычета «комиссионных» и иных подобных выплат).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Выигрыши в лотереях, букмекерских конторах, тотализаторах, конкурсах и иных играх.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Доходы от продажи цифрового финансового актива, цифровых прав и цифровой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валюты.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ВНИМАНИЕ!</a:t>
            </a:r>
            <a:r>
              <a:rPr lang="ru-RU" sz="1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Необходимо дополнительно указать дату отчуждения, сведения об операторе информационной системы (инвестиционной платформы) и вид цифровой валюты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47" name="Прямоугольник 6"/>
          <p:cNvSpPr/>
          <p:nvPr/>
        </p:nvSpPr>
        <p:spPr>
          <a:xfrm>
            <a:off x="238320" y="6120000"/>
            <a:ext cx="890676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Более полный перечень иных  видов доходов приведен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Методических рекомендациях МИНТРУДА РОССИИ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48" name="Прямоугольник 7"/>
          <p:cNvSpPr/>
          <p:nvPr/>
        </p:nvSpPr>
        <p:spPr>
          <a:xfrm>
            <a:off x="683640" y="4032360"/>
            <a:ext cx="8280720" cy="46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</a:pPr>
            <a:endParaRPr lang="ru-RU" sz="2400" b="0" strike="noStrike" spc="-1">
              <a:solidFill>
                <a:schemeClr val="dk1"/>
              </a:solidFill>
              <a:latin typeface="Times New Roman"/>
            </a:endParaRPr>
          </a:p>
        </p:txBody>
      </p:sp>
      <p:sp>
        <p:nvSpPr>
          <p:cNvPr id="149" name="PlaceHolder 1"/>
          <p:cNvSpPr>
            <a:spLocks noGrp="1"/>
          </p:cNvSpPr>
          <p:nvPr>
            <p:ph type="sldNum" idx="44"/>
          </p:nvPr>
        </p:nvSpPr>
        <p:spPr>
          <a:xfrm>
            <a:off x="8559720" y="6471000"/>
            <a:ext cx="56808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A1108BD9-986E-43BD-8A3F-2E6B9E9707CF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16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/>
          </p:nvPr>
        </p:nvSpPr>
        <p:spPr>
          <a:xfrm>
            <a:off x="186840" y="1539360"/>
            <a:ext cx="8777160" cy="4265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 fontScale="90573"/>
          </a:bodyPr>
          <a:lstStyle/>
          <a:p>
            <a:pPr marL="343080" indent="-343080" algn="just" defTabSz="685800">
              <a:lnSpc>
                <a:spcPct val="113000"/>
              </a:lnSpc>
              <a:buClr>
                <a:srgbClr val="FF0000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Доходы по договорам «трейд-ин».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242852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Страховые выплаты, в том числе по ДТП и т.д.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FF0000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Выплаты денежных сумм по договорам страхования.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242852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Доход от продажи мелкого имущества.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242852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Денежные средства, полученные в связи с прощением долга (в том числе частичным).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242852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Вознаграждение по гражданско-правовым договорам.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242852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Доходы по трудовым договорам по совместительству.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algn="just" defTabSz="685800">
              <a:lnSpc>
                <a:spcPct val="113000"/>
              </a:lnSpc>
              <a:buClr>
                <a:srgbClr val="242852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Выплаты, связанные с гибелью (смертью), выплаченные наследникам.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marL="343080" indent="-343080" defTabSz="685800">
              <a:lnSpc>
                <a:spcPct val="113000"/>
              </a:lnSpc>
              <a:buClr>
                <a:srgbClr val="FF0000"/>
              </a:buClr>
              <a:buFont typeface="Wingdings" charset="2"/>
              <a:buChar char=""/>
            </a:pPr>
            <a:r>
              <a:rPr lang="ru-RU" sz="15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ПОСОБИЕ ПО ВРЕМЕННОЙ НЕТРУДОСПОСОБНОСТИ (территориальный орган Социального фонда России) </a:t>
            </a: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(пособие по временной нетрудоспособности в случае утраты трудоспособности вследствие заболевания или травмы, по общему правилу, выплачивается застрахованным лицам за первые три дня временной нетрудоспособности за счет средств страхователя, а за остальной период </a:t>
            </a:r>
            <a:r>
              <a:rPr lang="ru-RU" sz="15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начиная с 4-го дня временной нетрудоспособности за счет средств бюджета Фонда социального страхования Российской Федерации</a:t>
            </a:r>
            <a:r>
              <a:rPr lang="ru-RU" sz="15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(статья 3 Федерального закона от 29 декабря 2006 года № 255-ФЗ «Об обязательном социальном страховании на случай временной нетрудоспособности и в связи с материнством»), если данные выплаты не были включены в справку по форме 6-НДФЛ, выданную по месту службы (работы). </a:t>
            </a:r>
            <a:endParaRPr lang="ru-RU" sz="15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685800">
              <a:lnSpc>
                <a:spcPct val="80000"/>
              </a:lnSpc>
              <a:spcBef>
                <a:spcPts val="751"/>
              </a:spcBef>
              <a:buNone/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1" name="Заголовок 1"/>
          <p:cNvSpPr/>
          <p:nvPr/>
        </p:nvSpPr>
        <p:spPr>
          <a:xfrm>
            <a:off x="2097000" y="249120"/>
            <a:ext cx="5805000" cy="1019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3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ИНЫЕ ДОХОДЫ</a:t>
            </a:r>
            <a:endParaRPr lang="ru-RU" sz="3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52" name="Прямоугольник 4"/>
          <p:cNvSpPr/>
          <p:nvPr/>
        </p:nvSpPr>
        <p:spPr>
          <a:xfrm>
            <a:off x="198360" y="5805360"/>
            <a:ext cx="878472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Более полный перечень иных  видов доходов приведен в Методических рекомендациях МИНТРУДА РОССИИ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Заголовок 1"/>
          <p:cNvSpPr/>
          <p:nvPr/>
        </p:nvSpPr>
        <p:spPr>
          <a:xfrm>
            <a:off x="2097000" y="249120"/>
            <a:ext cx="5805000" cy="1019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3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ИНЫЕ ДОХОДЫ</a:t>
            </a:r>
            <a:endParaRPr lang="ru-RU" sz="3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54" name="PlaceHolder 1"/>
          <p:cNvSpPr>
            <a:spLocks noGrp="1"/>
          </p:cNvSpPr>
          <p:nvPr>
            <p:ph/>
          </p:nvPr>
        </p:nvSpPr>
        <p:spPr>
          <a:xfrm>
            <a:off x="18720" y="1917000"/>
            <a:ext cx="8981640" cy="4680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90360"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Ежемесячное пособие 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связи с рождением и воспитанием ребенка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100000"/>
              </a:lnSpc>
              <a:spcBef>
                <a:spcPts val="850"/>
              </a:spcBef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Ежемесячное пособие в связи с рождением и воспитанием ребенка назначается: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беременной женщине в случае, если срок ее беременности составляет шесть и более недель и она встала на учет в медицинской организации в ранние сроки беременности (до двенадцати недель);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одному из родителей (усыновителей, опекунов (попечителей) ребенка в возрасте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lt2">
                    <a:lumMod val="25000"/>
                  </a:schemeClr>
                </a:solidFill>
                <a:latin typeface="Times New Roman"/>
                <a:ea typeface="Times New Roman"/>
              </a:rPr>
              <a:t>до 17 лет, являющегося гражданином Российской Федерации и постоянно проживающего на территории Российской Федерации.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100000"/>
              </a:lnSpc>
              <a:buNone/>
              <a:tabLst>
                <a:tab pos="0" algn="l"/>
              </a:tabLst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Отражению также подлежат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аналогичные меры поддержки</a:t>
            </a: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,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предусмотренные нормативными правовыми актами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субъектов Российской Федерации 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муниципальными правовыми актами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Заголовок 1"/>
          <p:cNvSpPr/>
          <p:nvPr/>
        </p:nvSpPr>
        <p:spPr>
          <a:xfrm>
            <a:off x="2097000" y="249120"/>
            <a:ext cx="5805000" cy="1019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3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ИНЫЕ ДОХОДЫ, </a:t>
            </a:r>
            <a:endParaRPr lang="ru-RU" sz="3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r>
              <a:rPr lang="ru-RU" sz="3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указываемые в справках несовершеннолетних детей</a:t>
            </a:r>
            <a:endParaRPr lang="ru-RU" sz="3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56" name="PlaceHolder 1"/>
          <p:cNvSpPr>
            <a:spLocks noGrp="1"/>
          </p:cNvSpPr>
          <p:nvPr>
            <p:ph/>
          </p:nvPr>
        </p:nvSpPr>
        <p:spPr>
          <a:xfrm>
            <a:off x="18720" y="1917000"/>
            <a:ext cx="8981640" cy="4680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90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3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Денежные средства, поступившие на счет в банке, </a:t>
            </a:r>
            <a:endParaRPr lang="ru-RU" sz="23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3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открытый на имя несовершеннолетнего ребенка (аналогично в части, касающейся наличности) (за исключением средств, полученных в качестве перевода от родителей).</a:t>
            </a:r>
            <a:endParaRPr lang="ru-RU" sz="23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3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Суммы, причитающиеся ребенку в качестве алиментов, в случае, если указанные суммы выплачиваются посредством перечисления денежных средств на счет в банке, открытый на имя несовершеннолетнего ребенка.</a:t>
            </a:r>
            <a:endParaRPr lang="ru-RU" sz="23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3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Денежные средства, полученные в качестве благотворительной помощи для покупки лекарств, оплаты медицинских услуг и для иных целей, если указанные средства поступили на счет в банке, открытый на имя несовершеннолетнего ребенка.</a:t>
            </a:r>
            <a:endParaRPr lang="ru-RU" sz="23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90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        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sldNum" idx="45"/>
          </p:nvPr>
        </p:nvSpPr>
        <p:spPr>
          <a:xfrm>
            <a:off x="8543880" y="6481440"/>
            <a:ext cx="59976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A78A05DD-EC05-46F4-9808-1742E4866087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20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58" name="Рисунок 4"/>
          <p:cNvPicPr/>
          <p:nvPr/>
        </p:nvPicPr>
        <p:blipFill>
          <a:blip r:embed="rId2"/>
          <a:stretch/>
        </p:blipFill>
        <p:spPr>
          <a:xfrm>
            <a:off x="-1548000" y="471960"/>
            <a:ext cx="8321400" cy="6874920"/>
          </a:xfrm>
          <a:prstGeom prst="rect">
            <a:avLst/>
          </a:prstGeom>
          <a:ln w="0">
            <a:noFill/>
          </a:ln>
        </p:spPr>
      </p:pic>
      <p:sp>
        <p:nvSpPr>
          <p:cNvPr id="159" name="Скругленная прямоугольная выноска 7"/>
          <p:cNvSpPr/>
          <p:nvPr/>
        </p:nvSpPr>
        <p:spPr>
          <a:xfrm>
            <a:off x="6588720" y="1124640"/>
            <a:ext cx="2097720" cy="4620600"/>
          </a:xfrm>
          <a:prstGeom prst="wedgeRoundRectCallout">
            <a:avLst>
              <a:gd name="adj1" fmla="val -84775"/>
              <a:gd name="adj2" fmla="val -57788"/>
              <a:gd name="adj3" fmla="val 16667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u="sng" strike="noStrike" spc="-1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Раздел 1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в целом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u="sng" strike="noStrike" spc="-1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за 2024 год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(все доходы, полученные с 1 января по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31 декабря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2024 г.)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Прямоугольник 3"/>
          <p:cNvSpPr/>
          <p:nvPr/>
        </p:nvSpPr>
        <p:spPr>
          <a:xfrm>
            <a:off x="155160" y="1626840"/>
            <a:ext cx="8927280" cy="472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 defTabSz="358920">
              <a:lnSpc>
                <a:spcPct val="9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Оплата командировок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 счет Работодателя.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Оплата проезда к месту отпуска и обратно в случаях, установленных законодательством.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FF000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Перевод денежных средств между банковскими счетами супругов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 НЕСОВЕРШЕННОЛЕТНИХ детей (аналогично в части, касающейся наличности).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Возврат денежных средств по несостоявшемуся договору купли-продажи.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Социальный, имущественный налоговые вычеты.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Средства от продажи различного вида подарочных сертификатов (карт), выпущенных предприятиями торговли.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Денежные средства, полученные в виде бонусных баллов, бонусов на накопительных дисконтных картах, начисленных банками и иными организациями за пользование их услугами, в том числе в виде денежных средств («кешбэк сервис»), включая «туристический кешбэк», «детский кешбэк» и др..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marL="343080" indent="-343080" algn="just" defTabSz="685800">
              <a:lnSpc>
                <a:spcPct val="9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Вознаграждения донорам за сданную кровь, ее компоненты (и иную помощь).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601"/>
              </a:spcBef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Более полный перечень приведен в Методических рекомендациях МИНТРУДА РОССИИ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61" name="Заголовок 1"/>
          <p:cNvSpPr/>
          <p:nvPr/>
        </p:nvSpPr>
        <p:spPr>
          <a:xfrm>
            <a:off x="1377000" y="497160"/>
            <a:ext cx="7128360" cy="719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СТРОКЕ 6 «ИНЫЕ ДОХОДЫ» НЕ ОТРАЖАЮТСЯ: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62" name="PlaceHolder 1"/>
          <p:cNvSpPr>
            <a:spLocks noGrp="1"/>
          </p:cNvSpPr>
          <p:nvPr>
            <p:ph type="sldNum" idx="46"/>
          </p:nvPr>
        </p:nvSpPr>
        <p:spPr>
          <a:xfrm>
            <a:off x="8654760" y="646308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C7CBEA28-2D77-43B8-B048-CAB4C889031A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21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1152000" y="549000"/>
            <a:ext cx="7334640" cy="4914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2. СВЕДЕНИЯ О РАСХОДАХ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4" name="TextBox 4"/>
          <p:cNvSpPr/>
          <p:nvPr/>
        </p:nvSpPr>
        <p:spPr>
          <a:xfrm>
            <a:off x="117000" y="1658520"/>
            <a:ext cx="8864640" cy="4559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Заполняется в случае, если </a:t>
            </a: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 01.01.2024 по 31.12.2024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sz="2400"/>
              <a:t/>
            </a:r>
            <a:br>
              <a:rPr sz="2400"/>
            </a:b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лицом,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предоставляющим справку, его супругой (супругом) и несовершеннолетними детьми </a:t>
            </a:r>
            <a:r>
              <a:rPr lang="ru-RU" sz="24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совершены расходы по сделке (сделкам) </a:t>
            </a: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 приобретению земельного участка, другого объекта недвижимости, транспортного средства, ценных бумаг, акций, и 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сумма</a:t>
            </a: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такой 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сделки (общая сумма сделок)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ПРЕВЫШАЕТ 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общий доход данного лица и его супруги (супруга) за три последних года</a:t>
            </a: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r>
              <a:rPr lang="ru-RU" sz="24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предшествующих 2024 году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(то есть за 2021, 2022 и 2023 годы).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случае, если осуществлены расходы по соответствующей сделке (сделкам) до поступления на службу (работу), то в рамках декларационной кампании информация о данной сделке (сделках) </a:t>
            </a:r>
            <a:r>
              <a:rPr sz="2200"/>
              <a:t/>
            </a:r>
            <a:br>
              <a:rPr sz="2200"/>
            </a:b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не подлежит отражению в разделе 2 справки.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/>
          </p:nvPr>
        </p:nvSpPr>
        <p:spPr>
          <a:xfrm>
            <a:off x="2845800" y="190440"/>
            <a:ext cx="6524640" cy="2303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СИТУАЦИЯ 1: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Вы в браке 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все 3 года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 совершения сделки и в момент 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её совершения (исчисление с 01.01.2021)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Ваш доход за 2021, 2022, 2023 годы = 2 800 000 руб.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Доход супруги за 2021, 2022, 2023 годы =1 900 000 руб.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2 800 000 + 1 900 000 = 4 700 000 &lt; 5 000 000 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СДЕЛКУ ПОКАЗЫВАЕМ В РАЗДЕЛЕ 2</a:t>
            </a:r>
            <a:endParaRPr lang="ru-RU" sz="1800" b="0" strike="noStrike" spc="-1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66" name="Picture 2" descr="Картинки по запросу &quot;картинки дом&quot;"/>
          <p:cNvPicPr/>
          <p:nvPr/>
        </p:nvPicPr>
        <p:blipFill>
          <a:blip r:embed="rId3"/>
          <a:stretch/>
        </p:blipFill>
        <p:spPr>
          <a:xfrm>
            <a:off x="-1800" y="1712160"/>
            <a:ext cx="3281400" cy="2409480"/>
          </a:xfrm>
          <a:prstGeom prst="rect">
            <a:avLst/>
          </a:prstGeom>
          <a:ln w="0">
            <a:noFill/>
          </a:ln>
        </p:spPr>
      </p:pic>
      <p:sp>
        <p:nvSpPr>
          <p:cNvPr id="167" name="Объект 2"/>
          <p:cNvSpPr/>
          <p:nvPr/>
        </p:nvSpPr>
        <p:spPr>
          <a:xfrm>
            <a:off x="1107000" y="5100120"/>
            <a:ext cx="8244000" cy="1472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СИТУАЦИЯ 3: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 совершения ВАМИ сделки ваш статус: 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либо холост </a:t>
            </a:r>
            <a:r>
              <a:rPr sz="1800"/>
              <a:t/>
            </a:r>
            <a:br>
              <a:rPr sz="1800"/>
            </a:b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либо (не замужем)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Ваш доход за 2021, 2022, 2023 годы = 2 600 000 руб. &lt; 5 000 000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СДЕЛКУ ПОКАЗЫВАЕМ В РАЗДЕЛЕ 2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68" name="Овальная выноска 5"/>
          <p:cNvSpPr/>
          <p:nvPr/>
        </p:nvSpPr>
        <p:spPr>
          <a:xfrm>
            <a:off x="-1800" y="88200"/>
            <a:ext cx="2812680" cy="1079640"/>
          </a:xfrm>
          <a:prstGeom prst="wedgeEllipseCallout">
            <a:avLst>
              <a:gd name="adj1" fmla="val 21709"/>
              <a:gd name="adj2" fmla="val 113941"/>
            </a:avLst>
          </a:prstGeom>
          <a:solidFill>
            <a:srgbClr val="FFFF00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Стоимость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5 000 000 рублей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69" name="Объект 2"/>
          <p:cNvSpPr/>
          <p:nvPr/>
        </p:nvSpPr>
        <p:spPr>
          <a:xfrm>
            <a:off x="3525120" y="2256840"/>
            <a:ext cx="5618520" cy="2664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СИТУАЦИЯ 2: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Вы в браке </a:t>
            </a:r>
            <a:r>
              <a:rPr lang="ru-RU" sz="18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все 3 года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 совершения сделки и в момент её совершения (исчисление с 01.01.2021)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Ваш доход за 2021, 2021, 2023 годы =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2 500 000 руб.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Доход супруга за 2021, 2022, 2023 годы =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3 200 000 руб.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2 500 000 + 3 200 000 = 5 700 000 &gt; 5 000 000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45720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СДЕЛКУ 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ПОКАЗЫВАЕМ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РАЗДЕЛЕ 2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70" name="Овальная выноска 10"/>
          <p:cNvSpPr/>
          <p:nvPr/>
        </p:nvSpPr>
        <p:spPr>
          <a:xfrm>
            <a:off x="356760" y="4209120"/>
            <a:ext cx="3168000" cy="1307880"/>
          </a:xfrm>
          <a:prstGeom prst="wedgeEllipseCallout">
            <a:avLst>
              <a:gd name="adj1" fmla="val 65207"/>
              <a:gd name="adj2" fmla="val 47633"/>
            </a:avLst>
          </a:prstGeom>
          <a:solidFill>
            <a:srgbClr val="FFFF00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АНАЛОГИЧНО в отношении супруга (супруги)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Прямоугольник 3"/>
          <p:cNvSpPr/>
          <p:nvPr/>
        </p:nvSpPr>
        <p:spPr>
          <a:xfrm>
            <a:off x="207000" y="459000"/>
            <a:ext cx="8810280" cy="5970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2 «Сведения о расходах» 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ЗАПОЛНЯЕТСЯ</a:t>
            </a: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marL="1440" indent="357120" algn="just" defTabSz="685800">
              <a:lnSpc>
                <a:spcPct val="100000"/>
              </a:lnSpc>
              <a:buClr>
                <a:srgbClr val="000000"/>
              </a:buClr>
              <a:buFont typeface="OpenSymbol"/>
              <a:buChar char="-"/>
            </a:pPr>
            <a:r>
              <a:rPr lang="ru-RU" sz="2100" b="0" strike="noStrike" spc="-1">
                <a:solidFill>
                  <a:schemeClr val="dk1"/>
                </a:solidFill>
                <a:latin typeface="Calibri"/>
                <a:ea typeface="Times New Roman"/>
              </a:rPr>
              <a:t> </a:t>
            </a: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земельный участок, другой объект недвижимости, транспортное средство, ценные бумаги, акции (доля участия, пай в уставном (складочном) капитале организации) приобретены в результате совершения </a:t>
            </a:r>
            <a:r>
              <a:rPr lang="ru-RU" sz="2200" b="1" u="sng" strike="noStrike" cap="all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безвозмездной сделки</a:t>
            </a:r>
            <a:r>
              <a:rPr lang="ru-RU" sz="22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(</a:t>
            </a:r>
            <a:r>
              <a:rPr lang="ru-RU" sz="2200" b="1" i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наследование, дарение</a:t>
            </a: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);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marL="1440" indent="357120" algn="just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 проведена государственная регистрация права на недвижимое имущество </a:t>
            </a:r>
            <a:r>
              <a:rPr lang="ru-RU" sz="2200" b="1" u="sng" strike="noStrike" cap="all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без совершения сделки</a:t>
            </a:r>
            <a:r>
              <a:rPr lang="ru-RU" sz="22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 приобретению данного имущества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</a:t>
            </a:r>
            <a:r>
              <a:rPr lang="ru-RU" sz="22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например, возведение жилого дома на земельном участке);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marL="1440" indent="357120" algn="just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 если супругой (супругом) осуществлены расходы по соответствующей сделке (сделкам)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ДО ВСТУПЛЕНИЯ В БРАК</a:t>
            </a:r>
            <a:r>
              <a:rPr lang="ru-RU" sz="22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 гражданским служащим.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1664640" y="594000"/>
            <a:ext cx="7137000" cy="4914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7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3. СВЕДЕНИЯ ОБ ИМУЩЕСТВЕ</a:t>
            </a:r>
            <a:endParaRPr lang="ru-RU" sz="27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3" name="Прямоугольник 4"/>
          <p:cNvSpPr/>
          <p:nvPr/>
        </p:nvSpPr>
        <p:spPr>
          <a:xfrm>
            <a:off x="414360" y="1721880"/>
            <a:ext cx="8729640" cy="4038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7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Сведения об имуществе представляются </a:t>
            </a:r>
            <a:r>
              <a:rPr sz="2700"/>
              <a:t/>
            </a:r>
            <a:br>
              <a:rPr sz="2700"/>
            </a:br>
            <a:r>
              <a:rPr lang="ru-RU" sz="27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 состоянию на </a:t>
            </a: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ОТЧЕТНУЮ ДАТУ (31.12.2024)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	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При заполнении данного подраздела указываются 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все объекты 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недвижимости, принадлежащие служащему (работнику), его супруге (супругу) и (или) несовершеннолетним детям на праве собственности, </a:t>
            </a: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независимо от того, когда они были приобретены, в каком регионе Российской Федерации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или в каком государстве зарегистрированы.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Также в данном подразделе подлежат отражению объекты недвижимого имущества, принадлежащие на праве собственности гражданину, зарегистрированному в качестве индивидуального предпринимателя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При заполнении данного подраздела рекомендуется заблаговременно проверить наличие и достоверность документов о праве собственности и/или выписки из Единого государственного реестра недвижимости (ЕГРН) на отчетную дату.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Прямоугольник 3"/>
          <p:cNvSpPr/>
          <p:nvPr/>
        </p:nvSpPr>
        <p:spPr>
          <a:xfrm>
            <a:off x="1850040" y="500760"/>
            <a:ext cx="5786280" cy="47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5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Недвижимое имущество</a:t>
            </a:r>
            <a:endParaRPr lang="ru-RU" sz="25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75" name="Прямоугольник 5"/>
          <p:cNvSpPr/>
          <p:nvPr/>
        </p:nvSpPr>
        <p:spPr>
          <a:xfrm>
            <a:off x="251640" y="1700640"/>
            <a:ext cx="8784720" cy="408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Сведения указываются на основании правоустанавливающих документов.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1199"/>
              </a:spcBef>
              <a:spcAft>
                <a:spcPts val="601"/>
              </a:spcAf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КВАРТИРЫ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: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Документы о государственной регистрации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(свидетельство о праве собственности,  выписка из ЕГРН);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1199"/>
              </a:spcBef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Документы, являющиеся основанием для приобретения права собственности на недвижимое имущество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(договор купли-продажи, договор мены, договор дарения, свидетельство о праве на наследство,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решение суда, вступившее в законную силу,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справка о выплате паевого взноса  и др.).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76" name="Прямоугольник 6"/>
          <p:cNvSpPr/>
          <p:nvPr/>
        </p:nvSpPr>
        <p:spPr>
          <a:xfrm>
            <a:off x="162000" y="2214720"/>
            <a:ext cx="8874000" cy="42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endParaRPr lang="ru-RU" sz="2400" b="1" strike="noStrike" spc="-1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Прямоугольник 4"/>
          <p:cNvSpPr/>
          <p:nvPr/>
        </p:nvSpPr>
        <p:spPr>
          <a:xfrm>
            <a:off x="3492000" y="476640"/>
            <a:ext cx="3746880" cy="47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5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Гаражи</a:t>
            </a:r>
            <a:endParaRPr lang="ru-RU" sz="25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78" name="Прямоугольник 6"/>
          <p:cNvSpPr/>
          <p:nvPr/>
        </p:nvSpPr>
        <p:spPr>
          <a:xfrm>
            <a:off x="107640" y="1556640"/>
            <a:ext cx="8874000" cy="492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Организованные места хранения автотранспорта (гараж, машино-место, паркинг):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 основании правоустанавливающих документов (свидетельство о регистрации права собственности (иной правоустанавливающий документ)).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Земельный участок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на котором расположен гараж,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зависимости от наличия зарегистрированного права собственности, подлежит указанию в разделе 3.1 ИЛИ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разделе 6.1 справки.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Земля под надземными или подземными гаражными комплексами</a:t>
            </a: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 </a:t>
            </a: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 указывается.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УКАЗЫВАЕТСЯ 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земельный участок в рамках ГСК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 иных кооперативов в случае отсутствия прав собственности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 лица (собственника гаража).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Прямоугольник 1"/>
          <p:cNvSpPr/>
          <p:nvPr/>
        </p:nvSpPr>
        <p:spPr>
          <a:xfrm>
            <a:off x="657720" y="104400"/>
            <a:ext cx="8518680" cy="50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7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Заполнение графы «Вид имущества»</a:t>
            </a:r>
            <a:endParaRPr lang="ru-RU" sz="2700" b="0" strike="noStrike" spc="-1">
              <a:solidFill>
                <a:srgbClr val="000000"/>
              </a:solidFill>
              <a:latin typeface="XO Oriel"/>
            </a:endParaRPr>
          </a:p>
        </p:txBody>
      </p:sp>
      <p:graphicFrame>
        <p:nvGraphicFramePr>
          <p:cNvPr id="2" name="Diagram1"/>
          <p:cNvGraphicFramePr/>
          <p:nvPr>
            <p:extLst>
              <p:ext uri="{D42A27DB-BD31-4B8C-83A1-F6EECF244321}">
                <p14:modId xmlns:p14="http://schemas.microsoft.com/office/powerpoint/2010/main" val="218654726"/>
              </p:ext>
            </p:extLst>
          </p:nvPr>
        </p:nvGraphicFramePr>
        <p:xfrm>
          <a:off x="19080" y="612000"/>
          <a:ext cx="9143640" cy="676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0" name="Picture 6" descr="https://ribalych.ru/wp-content/uploads/2015/08/formula-sobstvennosti_150.jpg"/>
          <p:cNvPicPr/>
          <p:nvPr/>
        </p:nvPicPr>
        <p:blipFill>
          <a:blip r:embed="rId8"/>
          <a:stretch/>
        </p:blipFill>
        <p:spPr>
          <a:xfrm>
            <a:off x="4680000" y="540000"/>
            <a:ext cx="2376000" cy="1573920"/>
          </a:xfrm>
          <a:prstGeom prst="rect">
            <a:avLst/>
          </a:prstGeom>
          <a:ln w="0">
            <a:noFill/>
          </a:ln>
        </p:spPr>
      </p:pic>
      <p:sp>
        <p:nvSpPr>
          <p:cNvPr id="181" name="PlaceHolder 1"/>
          <p:cNvSpPr>
            <a:spLocks noGrp="1"/>
          </p:cNvSpPr>
          <p:nvPr>
            <p:ph type="sldNum" idx="47"/>
          </p:nvPr>
        </p:nvSpPr>
        <p:spPr>
          <a:xfrm>
            <a:off x="8763120" y="6492960"/>
            <a:ext cx="41328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C7C102C2-0FBD-4D40-9811-536DD57AAC1D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28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2" name="Скругленная прямоугольная выноска 6"/>
          <p:cNvSpPr/>
          <p:nvPr/>
        </p:nvSpPr>
        <p:spPr>
          <a:xfrm>
            <a:off x="323280" y="2160000"/>
            <a:ext cx="8496720" cy="1386720"/>
          </a:xfrm>
          <a:prstGeom prst="wedgeRoundRectCallout">
            <a:avLst>
              <a:gd name="adj1" fmla="val 30048"/>
              <a:gd name="adj2" fmla="val 45911"/>
              <a:gd name="adj3" fmla="val 16667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900" b="1" strike="noStrike" spc="-1">
                <a:solidFill>
                  <a:srgbClr val="FF0000"/>
                </a:solidFill>
                <a:latin typeface="Times New Roman"/>
              </a:rPr>
              <a:t>НЕ ДОПУСКАЕТСЯ объединение нескольких долей одного объекта по разным правоустанавливающим документам (каждая доля отражается отдельной строкой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</a:rPr>
              <a:t>согласно правоустанавливающему документу)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Рисунок 3"/>
          <p:cNvPicPr/>
          <p:nvPr/>
        </p:nvPicPr>
        <p:blipFill>
          <a:blip r:embed="rId2"/>
          <a:srcRect l="30141" t="15068" r="1550" b="9039"/>
          <a:stretch/>
        </p:blipFill>
        <p:spPr>
          <a:xfrm>
            <a:off x="0" y="0"/>
            <a:ext cx="9026640" cy="6857640"/>
          </a:xfrm>
          <a:prstGeom prst="rect">
            <a:avLst/>
          </a:prstGeom>
          <a:ln w="9525">
            <a:noFill/>
          </a:ln>
        </p:spPr>
      </p:pic>
      <p:sp>
        <p:nvSpPr>
          <p:cNvPr id="184" name="Скругленная прямоугольная выноска 4"/>
          <p:cNvSpPr/>
          <p:nvPr/>
        </p:nvSpPr>
        <p:spPr>
          <a:xfrm>
            <a:off x="5247000" y="1778760"/>
            <a:ext cx="3685680" cy="1469880"/>
          </a:xfrm>
          <a:prstGeom prst="wedgeRoundRectCallout">
            <a:avLst>
              <a:gd name="adj1" fmla="val -86144"/>
              <a:gd name="adj2" fmla="val -76833"/>
              <a:gd name="adj3" fmla="val 16667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Раздел 3.2 по состоянию на ОТЧЕТНУЮ дату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(31 декабря 2024 года)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Прямоугольник 3"/>
          <p:cNvSpPr/>
          <p:nvPr/>
        </p:nvSpPr>
        <p:spPr>
          <a:xfrm>
            <a:off x="1331640" y="620640"/>
            <a:ext cx="849240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ПОДРАЗДЕЛ 3.2 ТРАНСПОРТНЫЕ СРЕДСТВА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86" name="Прямоугольник 4"/>
          <p:cNvSpPr/>
          <p:nvPr/>
        </p:nvSpPr>
        <p:spPr>
          <a:xfrm>
            <a:off x="431640" y="1700640"/>
            <a:ext cx="8712000" cy="4844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24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Указываются сведения о транспортных средствах: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находящихся в собственности, независимо от того, когда они были приобретены, в каком регионе Российской Федерации или в каком государстве зарегистрированы;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переданных в пользование по доверенности;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находящихся в угоне;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находящихся в залоге у банка;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полностью негодных к эксплуатации;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снятых с регистрационного учета (но не утилизированных в установленном порядке, свидетельство об утилизации отсутствует);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marL="285840" indent="-285840" defTabSz="685800">
              <a:lnSpc>
                <a:spcPct val="100000"/>
              </a:lnSpc>
              <a:buClr>
                <a:srgbClr val="002060"/>
              </a:buClr>
              <a:buFont typeface="OpenSymbol"/>
              <a:buChar char="-"/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ПРИНАДЛЕЖАЩИХ ИНДИВИДУАЛЬНОМУ ПРЕДПРИНИМАТЕЛЮ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Прямоугольник 3"/>
          <p:cNvSpPr/>
          <p:nvPr/>
        </p:nvSpPr>
        <p:spPr>
          <a:xfrm>
            <a:off x="1835640" y="563400"/>
            <a:ext cx="7308000" cy="69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ПРИМЕР ЗАПОЛНЕНИЯ СВЕДЕНИЙ О ТРАНСПОРТНЫХ СРЕДСТВАХ (ПОДРАЗДЕЛ 3.2)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graphicFrame>
        <p:nvGraphicFramePr>
          <p:cNvPr id="188" name="Таблица 4"/>
          <p:cNvGraphicFramePr/>
          <p:nvPr/>
        </p:nvGraphicFramePr>
        <p:xfrm>
          <a:off x="117000" y="1628640"/>
          <a:ext cx="8954640" cy="5303880"/>
        </p:xfrm>
        <a:graphic>
          <a:graphicData uri="http://schemas.openxmlformats.org/drawingml/2006/table">
            <a:tbl>
              <a:tblPr/>
              <a:tblGrid>
                <a:gridCol w="520560"/>
                <a:gridCol w="3349440"/>
                <a:gridCol w="1917360"/>
                <a:gridCol w="3166920"/>
              </a:tblGrid>
              <a:tr h="29556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№</a:t>
                      </a:r>
                      <a:r>
                        <a:rPr sz="1600"/>
                        <a:t/>
                      </a:r>
                      <a:br>
                        <a:rPr sz="1600"/>
                      </a:b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п/п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Вид, марка, модель транспортного средства, год изготовления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Вид собственности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Место регистрации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3804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b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b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b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b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1416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Автомобили легковые: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1)</a:t>
                      </a:r>
                      <a:r>
                        <a:rPr lang="en-US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FIAT</a:t>
                      </a: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 178</a:t>
                      </a:r>
                      <a:r>
                        <a:rPr lang="en-US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CYN</a:t>
                      </a: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en-US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A Albea</a:t>
                      </a: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, 2009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 индивидуальная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ОГИБДД УМВД России  </a:t>
                      </a:r>
                      <a:r>
                        <a:rPr sz="1600"/>
                        <a:t/>
                      </a:r>
                      <a:br>
                        <a:rPr sz="1600"/>
                      </a:b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по г. Екатеринбургу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7756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Автомобили грузовые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b="1" strike="noStrike" spc="-32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147996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Мототранспорные средства: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1) Снегоход Тайга Варяг 500, 2017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индивидуальная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Государственная инспекция </a:t>
                      </a:r>
                      <a:r>
                        <a:rPr sz="1600"/>
                        <a:t/>
                      </a:r>
                      <a:br>
                        <a:rPr sz="1600"/>
                      </a:b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по надзору за техническим состоянием самоходных машин </a:t>
                      </a:r>
                      <a:r>
                        <a:rPr sz="1600"/>
                        <a:t/>
                      </a:r>
                      <a:br>
                        <a:rPr sz="1600"/>
                      </a:b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и других видов техники по  Свердловской области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6964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Сельскохозяйственная техника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b="1" strike="noStrike" spc="-32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62784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Водный транспорт: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1) Моторная лодка</a:t>
                      </a:r>
                      <a:r>
                        <a:rPr lang="en-US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 Faeton</a:t>
                      </a: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, 2019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индивидуальная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Центр ГИМС ГУ МЧС России </a:t>
                      </a:r>
                      <a:r>
                        <a:rPr sz="1600"/>
                        <a:t/>
                      </a:r>
                      <a:br>
                        <a:rPr sz="1600"/>
                      </a:b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по Свердловской области 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6964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Воздушный транспорт: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b="1" strike="noStrike" spc="-32">
                        <a:solidFill>
                          <a:schemeClr val="dk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93924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Иные транспортные средства: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marL="36360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1) Прицеп к легковым ТС М3СА817715, 2020 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индивидуальная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ОГИБДД УМВД России </a:t>
                      </a:r>
                      <a:r>
                        <a:rPr sz="1600"/>
                        <a:t/>
                      </a:r>
                      <a:br>
                        <a:rPr sz="1600"/>
                      </a:br>
                      <a:r>
                        <a:rPr lang="ru-RU" sz="1600" b="1" strike="noStrike" spc="-32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по г. Екатеринбургу </a:t>
                      </a:r>
                      <a:r>
                        <a:rPr lang="ru-RU" sz="1600" b="1" strike="noStrike" spc="-32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1165009 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 anchor="ctr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9" name="Овал 5"/>
          <p:cNvSpPr/>
          <p:nvPr/>
        </p:nvSpPr>
        <p:spPr>
          <a:xfrm>
            <a:off x="611640" y="2637000"/>
            <a:ext cx="2880000" cy="4752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90" name="Овал 6"/>
          <p:cNvSpPr/>
          <p:nvPr/>
        </p:nvSpPr>
        <p:spPr>
          <a:xfrm>
            <a:off x="757440" y="3529080"/>
            <a:ext cx="3166200" cy="4568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91" name="Овал 7"/>
          <p:cNvSpPr/>
          <p:nvPr/>
        </p:nvSpPr>
        <p:spPr>
          <a:xfrm>
            <a:off x="611640" y="5301360"/>
            <a:ext cx="3240000" cy="44712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192" name="Овал 8"/>
          <p:cNvSpPr/>
          <p:nvPr/>
        </p:nvSpPr>
        <p:spPr>
          <a:xfrm>
            <a:off x="395640" y="6165360"/>
            <a:ext cx="3096000" cy="6922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2175840" y="189000"/>
            <a:ext cx="680652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 defTabSz="685800">
              <a:lnSpc>
                <a:spcPct val="100000"/>
              </a:lnSpc>
              <a:buNone/>
            </a:pPr>
            <a:r>
              <a:rPr lang="ru-RU" sz="16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ПОДРАЗДЕЛЫ 3.3, 3.4, 3.5 РАЗДЕЛА 3  (СВЕДЕНИЯ ОБ ИМУЩЕСТВЕ) </a:t>
            </a:r>
            <a:r>
              <a:rPr sz="1800"/>
              <a:t/>
            </a:r>
            <a:br>
              <a:rPr sz="1800"/>
            </a:b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Цифровые финансовые активы, цифровые права, утилитарные цифровые права, цифровая валюта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4" name="Прямоугольник 11"/>
          <p:cNvSpPr/>
          <p:nvPr/>
        </p:nvSpPr>
        <p:spPr>
          <a:xfrm>
            <a:off x="245160" y="1680480"/>
            <a:ext cx="8864640" cy="1379520"/>
          </a:xfrm>
          <a:prstGeom prst="rect">
            <a:avLst/>
          </a:prstGeom>
          <a:solidFill>
            <a:srgbClr val="FFFF00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Цифровые финансовые активы, цифровые права, утилитарные цифровые права, цифровая валюта являются имуществом! </a:t>
            </a: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Сведения о данном имуществе по состоянию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 31.12.2024 </a:t>
            </a: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подлежит отражению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 разделе 3 справки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245160" y="3060000"/>
            <a:ext cx="8754840" cy="4175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Подраздел 3.3. Цифровые финансовые активы, цифровые права, включающие одновременно цифровые финансовые активы и иные цифровые права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Цифровые финансовые активы – это цифровые права, включающие денежные требования, возможность осуществления прав по эмиссионным ценным бумагам, право участия в капитале непубличного акционерного общества, право требовать передачи эмиссионных ценных бумаг, которые предусмотрены решением о выпуске цифровых финансовых активов в порядке, установленном указанным Федеральным законом, выпуск, учет и обращение которых возможны только путем внесения (изменения) записей в информационную систему на основе распределенного реестра, в также в иные информационные системы.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567"/>
              </a:spcBef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Выпуск, учет и обращение цифровых прав, включающих одновременно цифровые финансовые активы и иные цифровые права, осуществляются в соответствии с требованиями  федерального закона к выпуску, учету, обращению цифровых финансовых активов.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endParaRPr lang="ru-RU" sz="17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1403640" y="112680"/>
            <a:ext cx="7740000" cy="1439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>
              <a:buNone/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ПОДРАЗДЕЛ 3.3 РАЗДЕЛА 3 (СВЕДЕНИЯ ОБ ИМУЩЕСТВЕ) </a:t>
            </a:r>
            <a:r>
              <a:rPr sz="1800"/>
              <a:t/>
            </a:r>
            <a:br>
              <a:rPr sz="1800"/>
            </a:b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Цифровые финансовые активы, цифровые права,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включающие одновременно цифровые финансовые активы и иные цифровые права</a:t>
            </a:r>
            <a:r>
              <a:rPr sz="1600"/>
              <a:t/>
            </a:r>
            <a:br>
              <a:rPr sz="1600"/>
            </a:b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7" name="Прямоугольник 3"/>
          <p:cNvSpPr/>
          <p:nvPr/>
        </p:nvSpPr>
        <p:spPr>
          <a:xfrm>
            <a:off x="539640" y="1687680"/>
            <a:ext cx="8388720" cy="47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графе «Сведения об операторе информационной системы, в которой осуществляется выпуск цифровых финансовых активов» указываются наименование оператора информационной системы, в которой осуществляется выпуск цифровых финансовых активов, страна его регистрации и его регистрационный номер в соответствии с применимым правом (в отношении российского юридического лица указываются идентификационный номер налогоплательщика и основной государственный регистрационный номер)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  <a:spcBef>
                <a:spcPts val="751"/>
              </a:spcBef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Реестр российских операторов информационных систем, в которых осуществляется выпуск цифровых финансовых активов, размещен на официальном сайте Банка России по ссылке: </a:t>
            </a:r>
            <a:r>
              <a:rPr lang="ru-RU" sz="2400" b="1" u="sng" strike="noStrike" spc="-1">
                <a:solidFill>
                  <a:srgbClr val="9454C3"/>
                </a:solidFill>
                <a:uFillTx/>
                <a:latin typeface="Times New Roman"/>
                <a:ea typeface="Times New Roman"/>
                <a:hlinkClick r:id="rId2"/>
              </a:rPr>
              <a:t>https://cbr.ru/vfs/registers/infr/list_OIS.xlsx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/>
          </p:nvPr>
        </p:nvSpPr>
        <p:spPr>
          <a:xfrm>
            <a:off x="360000" y="1620000"/>
            <a:ext cx="8595000" cy="4860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 fontScale="97121"/>
          </a:bodyPr>
          <a:lstStyle/>
          <a:p>
            <a:pPr indent="0" algn="ctr" defTabSz="685800">
              <a:lnSpc>
                <a:spcPct val="90000"/>
              </a:lnSpc>
              <a:spcBef>
                <a:spcPts val="1134"/>
              </a:spcBef>
              <a:buNone/>
            </a:pPr>
            <a:r>
              <a:rPr lang="ru-RU" sz="17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УТИЛИТАРНЫЕ ЦИФРОВЫЕ ПРАВА:</a:t>
            </a: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>
              <a:spcBef>
                <a:spcPts val="567"/>
              </a:spcBef>
              <a:buNone/>
            </a:pPr>
            <a:r>
              <a:rPr lang="ru-RU" sz="1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1) право требовать передачи вещи (вещей) (например, право требования золота в слитках при инвестировании в добычу золота); </a:t>
            </a:r>
            <a:endParaRPr lang="ru-RU" sz="1600" b="0" strike="noStrike" spc="-1">
              <a:solidFill>
                <a:srgbClr val="000000"/>
              </a:solidFill>
              <a:latin typeface="Times New Roman"/>
            </a:endParaRPr>
          </a:p>
          <a:p>
            <a:pPr indent="0" algn="just">
              <a:buNone/>
            </a:pPr>
            <a:r>
              <a:rPr lang="ru-RU" sz="1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2) право требовать передачи исключительных прав на результаты интеллектуальной деятельности и (или) прав использования результатов интеллектуальной деятельности (например, право требования передачи прав использования разработанного в рамках договора инвестирования программного обеспечения); </a:t>
            </a:r>
            <a:endParaRPr lang="ru-RU" sz="1600" b="0" strike="noStrike" spc="-1">
              <a:solidFill>
                <a:srgbClr val="000000"/>
              </a:solidFill>
              <a:latin typeface="Times New Roman"/>
            </a:endParaRPr>
          </a:p>
          <a:p>
            <a:pPr indent="0" algn="just">
              <a:buNone/>
              <a:tabLst>
                <a:tab pos="90000" algn="l"/>
              </a:tabLst>
            </a:pPr>
            <a:r>
              <a:rPr lang="ru-RU" sz="1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3) право требовать выполнения работ и (или) оказания услуг (например, право требования оказания гостиничных услуг при инвестировании в строительство гостиницы). </a:t>
            </a:r>
            <a:endParaRPr lang="ru-RU" sz="1600" b="0" strike="noStrike" spc="-1">
              <a:solidFill>
                <a:srgbClr val="000000"/>
              </a:solidFill>
              <a:latin typeface="Times New Roman"/>
            </a:endParaRPr>
          </a:p>
          <a:p>
            <a:pPr indent="0" algn="just">
              <a:spcBef>
                <a:spcPts val="567"/>
              </a:spcBef>
              <a:buNone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Приобретение утилитарных цифровых прав является одним из способов инвестирования с использованием инвестиционной платформы.</a:t>
            </a:r>
            <a:endParaRPr lang="ru-RU" sz="1800" b="0" strike="noStrike" spc="-1">
              <a:solidFill>
                <a:srgbClr val="000000"/>
              </a:solidFill>
              <a:latin typeface="Times New Roman"/>
              <a:ea typeface="Calibri"/>
            </a:endParaRPr>
          </a:p>
          <a:p>
            <a:pPr indent="0" algn="just">
              <a:spcBef>
                <a:spcPts val="567"/>
              </a:spcBef>
              <a:buNone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Calibri"/>
              </a:rPr>
              <a:t>В графе "Сведения об операторе инвестиционной платформы" указываются наименование оператора инвестиционной платформы, его идентификационный номер налогоплательщика и основной государственный регистрационный номер.</a:t>
            </a:r>
            <a:endParaRPr lang="ru-RU" sz="1800" b="0" strike="noStrike" spc="-1">
              <a:solidFill>
                <a:srgbClr val="000000"/>
              </a:solidFill>
              <a:latin typeface="Times New Roman"/>
            </a:endParaRPr>
          </a:p>
          <a:p>
            <a:pPr indent="0" algn="just">
              <a:spcBef>
                <a:spcPts val="567"/>
              </a:spcBef>
              <a:buNone/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Calibri"/>
              </a:rPr>
              <a:t>Реестр операторов инвестиционных платформ размещен на официальном сайте Банка России по ссылке: https://cbr.ru/admissionfinmarket/navigator/oip/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.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9" name="Заголовок 4"/>
          <p:cNvSpPr/>
          <p:nvPr/>
        </p:nvSpPr>
        <p:spPr>
          <a:xfrm>
            <a:off x="1800000" y="114840"/>
            <a:ext cx="7227000" cy="114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Calibri"/>
              </a:rPr>
              <a:t>ПОДРАЗДЕЛ 3.4 РАЗДЕЛА 3 (СВЕДЕНИЯ ОБ ИМУЩЕСТВЕ)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endParaRPr lang="ru-RU" sz="2200" b="0" strike="noStrike" spc="-1">
              <a:solidFill>
                <a:srgbClr val="000000"/>
              </a:solidFill>
              <a:latin typeface="Times New Roman"/>
              <a:ea typeface="Calibri"/>
            </a:endParaRPr>
          </a:p>
          <a:p>
            <a:pPr algn="ctr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Calibri"/>
              </a:rPr>
              <a:t>Утилитарные цифровые права</a:t>
            </a:r>
            <a:endParaRPr lang="ru-RU" sz="2200" b="0" strike="noStrike" spc="-1">
              <a:solidFill>
                <a:srgbClr val="000000"/>
              </a:solidFill>
              <a:latin typeface="Times New Roman"/>
              <a:ea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/>
          </p:nvPr>
        </p:nvSpPr>
        <p:spPr>
          <a:xfrm>
            <a:off x="387000" y="2034000"/>
            <a:ext cx="8595000" cy="45147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 fontScale="97121"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ЦИФРОВАЯ ВАЛЮТА - 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форма валюты, доступная только в цифровой или электронной форме, электронные деньги, не имеющие  физической формы, функционирующие в цифровых сетях для совершения транзакций (платежа) (цифровые деньги, электронные деньги, электронная валюта, криптоденьги) — совокупность  электронных данных (цифрового кода или обозначения), содержащихся в информационной системе, которые предлагаются и (или) могут быть приняты в качестве средства платежа.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buNone/>
            </a:pP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</a:pPr>
            <a:r>
              <a:rPr lang="ru-RU" sz="17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ПримерЫ цифровой валюты (КРИПТОВАЛЮТА):</a:t>
            </a: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</a:pP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</a:pPr>
            <a:r>
              <a:rPr lang="ru-RU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Биткоин, БиткоинКэш, </a:t>
            </a:r>
            <a:r>
              <a:rPr lang="en-US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Ethereum </a:t>
            </a:r>
            <a:r>
              <a:rPr lang="ru-RU" sz="17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</a:t>
            </a:r>
            <a:r>
              <a:rPr lang="ru-RU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Эфир), </a:t>
            </a:r>
            <a:r>
              <a:rPr lang="en-US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NEO (</a:t>
            </a:r>
            <a:r>
              <a:rPr lang="ru-RU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НЭО</a:t>
            </a:r>
            <a:r>
              <a:rPr lang="en-US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)</a:t>
            </a:r>
            <a:r>
              <a:rPr lang="ru-RU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</a:t>
            </a:r>
            <a:r>
              <a:rPr lang="en-US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Ripple</a:t>
            </a: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</a:pPr>
            <a:r>
              <a:rPr lang="ru-RU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Данные виды котируются на специальных криптовалютных биржах.</a:t>
            </a: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1134"/>
              </a:spcBef>
              <a:buNone/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К цифровой валюте </a:t>
            </a:r>
            <a:r>
              <a:rPr lang="ru-RU" sz="22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относятся: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1134"/>
              </a:spcBef>
              <a:buNone/>
            </a:pPr>
            <a:r>
              <a:rPr lang="ru-RU" sz="17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бонусные баллы, бонусы на накопительных дисконтных картах, начисленные банками и иными организациями за пользование услугами, в том числе в виде денежных средств «кэшбэк сервис».</a:t>
            </a:r>
            <a:endParaRPr lang="ru-RU" sz="17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1" name="Заголовок 1"/>
          <p:cNvSpPr/>
          <p:nvPr/>
        </p:nvSpPr>
        <p:spPr>
          <a:xfrm>
            <a:off x="1917000" y="189000"/>
            <a:ext cx="7227000" cy="132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68760" tIns="34200" rIns="68760" bIns="3420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ПОДРАЗДЕЛ 3.5 РАЗДЕЛА 3 (СВЕДЕНИЯ ОБ ИМУЩЕСТВЕ) </a:t>
            </a:r>
            <a:r>
              <a:rPr lang="ru-RU" sz="2200" b="1" strike="noStrike" spc="-1">
                <a:solidFill>
                  <a:schemeClr val="dk1"/>
                </a:solidFill>
                <a:latin typeface="Times New Roman"/>
                <a:ea typeface="Calibri"/>
              </a:rPr>
              <a:t> </a:t>
            </a:r>
            <a:endParaRPr lang="ru-RU" sz="2200" b="0" strike="noStrike" spc="-1">
              <a:solidFill>
                <a:srgbClr val="000000"/>
              </a:solidFill>
              <a:latin typeface="Times New Roman"/>
              <a:ea typeface="Calibri"/>
            </a:endParaRPr>
          </a:p>
          <a:p>
            <a:pPr algn="ctr"/>
            <a:r>
              <a:rPr lang="ru-RU" sz="2200" b="1" strike="noStrike" spc="-1">
                <a:solidFill>
                  <a:schemeClr val="dk1"/>
                </a:solidFill>
                <a:latin typeface="Times New Roman"/>
                <a:ea typeface="Calibri"/>
              </a:rPr>
              <a:t>Цифровая валюта </a:t>
            </a:r>
            <a:endParaRPr lang="ru-RU" sz="2200" b="0" strike="noStrike" spc="-1">
              <a:solidFill>
                <a:srgbClr val="000000"/>
              </a:solidFill>
              <a:latin typeface="Times New Roman"/>
              <a:ea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Прямоугольник 3"/>
          <p:cNvSpPr/>
          <p:nvPr/>
        </p:nvSpPr>
        <p:spPr>
          <a:xfrm>
            <a:off x="172080" y="1628640"/>
            <a:ext cx="8989560" cy="478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184320" algn="ctr" defTabSz="685800">
              <a:lnSpc>
                <a:spcPct val="90000"/>
              </a:lnSpc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Данный раздел справки заполняется на основании информации, </a:t>
            </a:r>
            <a:endParaRPr lang="ru-RU" sz="1900" b="0" strike="noStrike" spc="-1">
              <a:solidFill>
                <a:srgbClr val="000000"/>
              </a:solidFill>
              <a:latin typeface="XO Oriel"/>
            </a:endParaRPr>
          </a:p>
          <a:p>
            <a:pPr marL="184320" algn="ctr" defTabSz="685800">
              <a:lnSpc>
                <a:spcPct val="90000"/>
              </a:lnSpc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полученной по форме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Указания Банка России от 27.05.2021 № 5798-У, которым утверждена единая форма  предоставления сведений о наличии счетов и иной информации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необходимой для представления гражданами сведений о доходах, расходах, об имуществе и обязательствах имущественного характера </a:t>
            </a:r>
            <a:r>
              <a:rPr lang="ru-RU" sz="1900" b="1" i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(сведения предоставляются кредитные организации на бумажном носителе или в электронном виде (по выбору гражданина, указанному в обращении) </a:t>
            </a:r>
            <a:r>
              <a:rPr lang="ru-RU" sz="1900" b="1" i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 позднее пяти рабочих дней </a:t>
            </a:r>
            <a:r>
              <a:rPr lang="ru-RU" sz="1900" b="1" i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после дня обращения.</a:t>
            </a:r>
            <a:endParaRPr lang="ru-RU" sz="1900" b="0" strike="noStrike" spc="-1">
              <a:solidFill>
                <a:srgbClr val="000000"/>
              </a:solidFill>
              <a:latin typeface="XO Oriel"/>
            </a:endParaRPr>
          </a:p>
          <a:p>
            <a:pPr marL="184320" algn="ctr" defTabSz="685800">
              <a:lnSpc>
                <a:spcPct val="90000"/>
              </a:lnSpc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случае наличия различий в информации о банковских счетах, </a:t>
            </a:r>
            <a:r>
              <a:rPr sz="1900"/>
              <a:t/>
            </a:r>
            <a:br>
              <a:rPr sz="1900"/>
            </a:b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представленных ФНС России и банком (иной кредитной организацией) </a:t>
            </a:r>
            <a:r>
              <a:rPr sz="1900"/>
              <a:t/>
            </a:r>
            <a:br>
              <a:rPr sz="1900"/>
            </a:b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соответствии с Указанием Банка России № 5798-У, </a:t>
            </a:r>
            <a:r>
              <a:rPr sz="1900"/>
              <a:t/>
            </a:r>
            <a:br>
              <a:rPr sz="1900"/>
            </a:b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приоритет рекомендуется отдавать информации, полученной в рамках Указания Банка России № 5798-У.</a:t>
            </a:r>
            <a:endParaRPr lang="ru-RU" sz="1900" b="0" strike="noStrike" spc="-1">
              <a:solidFill>
                <a:srgbClr val="000000"/>
              </a:solidFill>
              <a:latin typeface="XO Oriel"/>
            </a:endParaRPr>
          </a:p>
          <a:p>
            <a:pPr marL="184320" algn="ctr" defTabSz="685800">
              <a:lnSpc>
                <a:spcPct val="90000"/>
              </a:lnSpc>
            </a:pPr>
            <a:r>
              <a:rPr lang="ru-RU" sz="19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В графе «Наименование и адрес банка или иной кредитной организации»</a:t>
            </a:r>
            <a:r>
              <a:rPr lang="ru-RU" sz="19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указывается адрес места нахождения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(юридический адрес)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банка или иной кредитной организации, в котором был открыт соответствующий счет. </a:t>
            </a:r>
            <a:endParaRPr lang="ru-RU" sz="1900" b="0" strike="noStrike" spc="-1">
              <a:solidFill>
                <a:srgbClr val="000000"/>
              </a:solidFill>
              <a:latin typeface="XO Oriel"/>
            </a:endParaRPr>
          </a:p>
          <a:p>
            <a:pPr marL="184320" algn="ctr" defTabSz="685800">
              <a:lnSpc>
                <a:spcPct val="90000"/>
              </a:lnSpc>
            </a:pPr>
            <a:r>
              <a:rPr lang="ru-RU" sz="19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В графе «Дата открытия счета»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допускается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указание </a:t>
            </a:r>
            <a:endParaRPr lang="ru-RU" sz="1900" b="0" strike="noStrike" spc="-1">
              <a:solidFill>
                <a:srgbClr val="000000"/>
              </a:solidFill>
              <a:latin typeface="XO Oriel"/>
            </a:endParaRPr>
          </a:p>
          <a:p>
            <a:pPr marL="184320" algn="ctr" defTabSz="685800">
              <a:lnSpc>
                <a:spcPct val="90000"/>
              </a:lnSpc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даты выпуска (перевыпуска) платежной карты.</a:t>
            </a:r>
            <a:endParaRPr lang="ru-RU" sz="19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03" name="Прямоугольник 1"/>
          <p:cNvSpPr/>
          <p:nvPr/>
        </p:nvSpPr>
        <p:spPr>
          <a:xfrm>
            <a:off x="1619640" y="332640"/>
            <a:ext cx="6912360" cy="82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4.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О СЧЕТАХ В БАНКАХ И ИНЫХ КРЕДИТНЫХ ОРГАНИЗАЦИЯХ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Прямоугольник 3"/>
          <p:cNvSpPr/>
          <p:nvPr/>
        </p:nvSpPr>
        <p:spPr>
          <a:xfrm>
            <a:off x="154080" y="1685880"/>
            <a:ext cx="8989560" cy="401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В графе 6 «Сумма поступивших на счет денежных средств»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указываются суммы денежных средств,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поступивших на счета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за отчетный период, в случае </a:t>
            </a: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если общая сумма таких денежных средств </a:t>
            </a: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превышает общий доход гражданского служащего (руководителя учреждения),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его супруги (супруга) и несовершеннолетних детей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за отчетный период и предшествующие два года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(2022, 2023, 2024 годы).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1134"/>
              </a:spcBef>
              <a:tabLst>
                <a:tab pos="0" algn="l"/>
              </a:tabLst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этом случае к справке прилагаются выписки о движении денежных средств по счетам за отчетный период и делается специальная отметка в графе 6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«Выписка от ______ № ___ прилагается на ____ л.»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1701"/>
              </a:spcBef>
              <a:tabLst>
                <a:tab pos="0" algn="l"/>
              </a:tabLst>
            </a:pPr>
            <a:r>
              <a:rPr lang="ru-RU" sz="16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ВЫПИСКА ЯВЛЯЕТСЯ НЕОТЪЕМЛЕМЫМ ПРИЛОЖЕНИЕМ  К СПРАВКЕ!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05" name="Прямоугольник 1"/>
          <p:cNvSpPr/>
          <p:nvPr/>
        </p:nvSpPr>
        <p:spPr>
          <a:xfrm>
            <a:off x="1619640" y="332640"/>
            <a:ext cx="6912360" cy="82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4.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О СЧЕТАХ В БАНКАХ И ИНЫХ КРЕДИТНЫХ ОРГАНИЗАЦИЯХ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Прямоугольник 3"/>
          <p:cNvSpPr/>
          <p:nvPr/>
        </p:nvSpPr>
        <p:spPr>
          <a:xfrm>
            <a:off x="154080" y="1685880"/>
            <a:ext cx="8989560" cy="1704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Графа 6 «Сумма поступивших на счет денежных средств»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07" name="Прямоугольник 1"/>
          <p:cNvSpPr/>
          <p:nvPr/>
        </p:nvSpPr>
        <p:spPr>
          <a:xfrm>
            <a:off x="1619640" y="332640"/>
            <a:ext cx="6912360" cy="82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4.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О СЧЕТАХ В БАНКАХ И ИНЫХ КРЕДИТНЫХ ОРГАНИЗАЦИЯХ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graphicFrame>
        <p:nvGraphicFramePr>
          <p:cNvPr id="208" name="Таблица 4"/>
          <p:cNvGraphicFramePr/>
          <p:nvPr/>
        </p:nvGraphicFramePr>
        <p:xfrm>
          <a:off x="473760" y="3875400"/>
          <a:ext cx="936000" cy="1854000"/>
        </p:xfrm>
        <a:graphic>
          <a:graphicData uri="http://schemas.openxmlformats.org/drawingml/2006/table">
            <a:tbl>
              <a:tblPr/>
              <a:tblGrid>
                <a:gridCol w="936000"/>
              </a:tblGrid>
              <a:tr h="370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70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счет 1+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70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счет 2 +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70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счет 3 +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70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счет 4 +</a:t>
                      </a:r>
                      <a:endParaRPr lang="ru-RU" sz="16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9" name="Рисунок 5"/>
          <p:cNvPicPr/>
          <p:nvPr/>
        </p:nvPicPr>
        <p:blipFill>
          <a:blip r:embed="rId2"/>
          <a:stretch/>
        </p:blipFill>
        <p:spPr>
          <a:xfrm>
            <a:off x="323640" y="4714560"/>
            <a:ext cx="3275640" cy="19090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10" name="Таблица 6"/>
          <p:cNvGraphicFramePr/>
          <p:nvPr/>
        </p:nvGraphicFramePr>
        <p:xfrm>
          <a:off x="2176560" y="3875400"/>
          <a:ext cx="1656000" cy="1371600"/>
        </p:xfrm>
        <a:graphic>
          <a:graphicData uri="http://schemas.openxmlformats.org/drawingml/2006/table">
            <a:tbl>
              <a:tblPr/>
              <a:tblGrid>
                <a:gridCol w="1656000"/>
              </a:tblGrid>
              <a:tr h="134208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4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Доход 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4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служащего + супруги+ н/л детей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4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За 2024 год +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400" b="1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2023 и 2022 годы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cxnSp>
        <p:nvCxnSpPr>
          <p:cNvPr id="211" name="Прямая соединительная линия 8"/>
          <p:cNvCxnSpPr/>
          <p:nvPr/>
        </p:nvCxnSpPr>
        <p:spPr>
          <a:xfrm>
            <a:off x="4570920" y="2415240"/>
            <a:ext cx="72360" cy="3600720"/>
          </a:xfrm>
          <a:prstGeom prst="straightConnector1">
            <a:avLst/>
          </a:prstGeom>
          <a:ln w="38100">
            <a:solidFill>
              <a:srgbClr val="297FD5"/>
            </a:solidFill>
          </a:ln>
        </p:spPr>
      </p:cxnSp>
      <p:graphicFrame>
        <p:nvGraphicFramePr>
          <p:cNvPr id="212" name="Таблица 9"/>
          <p:cNvGraphicFramePr/>
          <p:nvPr/>
        </p:nvGraphicFramePr>
        <p:xfrm>
          <a:off x="5076000" y="2409120"/>
          <a:ext cx="2471760" cy="1798320"/>
        </p:xfrm>
        <a:graphic>
          <a:graphicData uri="http://schemas.openxmlformats.org/drawingml/2006/table">
            <a:tbl>
              <a:tblPr/>
              <a:tblGrid>
                <a:gridCol w="2471760"/>
              </a:tblGrid>
              <a:tr h="166752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400" b="1" u="sng" strike="noStrike" spc="-1">
                          <a:solidFill>
                            <a:srgbClr val="FF0000"/>
                          </a:solidFill>
                          <a:uFillTx/>
                          <a:latin typeface="Times New Roman"/>
                          <a:ea typeface="Times New Roman"/>
                        </a:rPr>
                        <a:t>Не учитываются средства: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marL="285840" indent="-285840" defTabSz="68580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Wingdings" charset="2"/>
                        <a:buChar char=""/>
                      </a:pPr>
                      <a:r>
                        <a:rPr lang="ru-RU" sz="1400" b="0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Перераспределенные между счетами лица, его супруги (супруга) и н/л детьми;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marL="285840" indent="-285840" defTabSz="68580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Wingdings" charset="2"/>
                        <a:buChar char=""/>
                      </a:pPr>
                      <a:r>
                        <a:rPr lang="ru-RU" sz="1400" b="0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Поступившие на закрытые счета 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13" name="Рисунок 10"/>
          <p:cNvPicPr/>
          <p:nvPr/>
        </p:nvPicPr>
        <p:blipFill>
          <a:blip r:embed="rId3"/>
          <a:srcRect l="6299" t="12598" r="54315" b="13900"/>
          <a:stretch/>
        </p:blipFill>
        <p:spPr>
          <a:xfrm>
            <a:off x="473760" y="2288160"/>
            <a:ext cx="948240" cy="14194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14" name="Таблица 11"/>
          <p:cNvGraphicFramePr/>
          <p:nvPr/>
        </p:nvGraphicFramePr>
        <p:xfrm>
          <a:off x="5076000" y="4365000"/>
          <a:ext cx="2471760" cy="1798320"/>
        </p:xfrm>
        <a:graphic>
          <a:graphicData uri="http://schemas.openxmlformats.org/drawingml/2006/table">
            <a:tbl>
              <a:tblPr/>
              <a:tblGrid>
                <a:gridCol w="2471760"/>
              </a:tblGrid>
              <a:tr h="158400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400" b="0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В сумме денежных средств, поступивших на счет, </a:t>
                      </a:r>
                      <a:r>
                        <a:rPr lang="ru-RU" sz="14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учитываются</a:t>
                      </a:r>
                      <a:r>
                        <a:rPr lang="ru-RU" sz="1400" b="0" strike="noStrike" spc="-1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 денежные средства, зачисленные с помощью банкомата (кассы), даже в случае, если ранее аналогичная денежная сумма снята со счета</a:t>
                      </a:r>
                      <a:endParaRPr lang="ru-RU" sz="14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15" name="Рисунок 13"/>
          <p:cNvPicPr/>
          <p:nvPr/>
        </p:nvPicPr>
        <p:blipFill>
          <a:blip r:embed="rId4"/>
          <a:srcRect l="-1173" t="16798" r="1173" b="16000"/>
          <a:stretch/>
        </p:blipFill>
        <p:spPr>
          <a:xfrm>
            <a:off x="7587000" y="3967200"/>
            <a:ext cx="1431000" cy="721080"/>
          </a:xfrm>
          <a:prstGeom prst="rect">
            <a:avLst/>
          </a:prstGeom>
          <a:ln w="0">
            <a:noFill/>
          </a:ln>
        </p:spPr>
      </p:pic>
      <p:sp>
        <p:nvSpPr>
          <p:cNvPr id="216" name="Стрелка вниз 2"/>
          <p:cNvSpPr/>
          <p:nvPr/>
        </p:nvSpPr>
        <p:spPr>
          <a:xfrm>
            <a:off x="755640" y="3582360"/>
            <a:ext cx="287640" cy="29268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A66AC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217" name="Овальная выноска 7"/>
          <p:cNvSpPr/>
          <p:nvPr/>
        </p:nvSpPr>
        <p:spPr>
          <a:xfrm>
            <a:off x="154080" y="1523880"/>
            <a:ext cx="1321560" cy="104652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4A66AC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218" name="TextBox 12"/>
          <p:cNvSpPr/>
          <p:nvPr/>
        </p:nvSpPr>
        <p:spPr>
          <a:xfrm>
            <a:off x="266040" y="1631160"/>
            <a:ext cx="183780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1200" b="0" strike="noStrike" spc="-1">
                <a:solidFill>
                  <a:schemeClr val="lt1"/>
                </a:solidFill>
                <a:latin typeface="Times New Roman"/>
                <a:ea typeface="Times New Roman"/>
              </a:rPr>
              <a:t>Госслужащий (руководитель учреждения)</a:t>
            </a:r>
            <a:endParaRPr lang="ru-RU" sz="12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Прямоугольник 3"/>
          <p:cNvSpPr/>
          <p:nvPr/>
        </p:nvSpPr>
        <p:spPr>
          <a:xfrm>
            <a:off x="154080" y="1685880"/>
            <a:ext cx="8989560" cy="1704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Графа 6 «Сумма поступивших на счет денежных средств»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  <a:tabLst>
                <a:tab pos="0" algn="l"/>
              </a:tabLst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20" name="Прямоугольник 1"/>
          <p:cNvSpPr/>
          <p:nvPr/>
        </p:nvSpPr>
        <p:spPr>
          <a:xfrm>
            <a:off x="1619640" y="332640"/>
            <a:ext cx="6912360" cy="82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4.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О СЧЕТАХ В БАНКАХ И ИНЫХ КРЕДИТНЫХ ОРГАНИЗАЦИЯХ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221" name="Рисунок 10"/>
          <p:cNvPicPr/>
          <p:nvPr/>
        </p:nvPicPr>
        <p:blipFill>
          <a:blip r:embed="rId2"/>
          <a:srcRect l="6299" t="12598" r="54315" b="13900"/>
          <a:stretch/>
        </p:blipFill>
        <p:spPr>
          <a:xfrm>
            <a:off x="154080" y="1699200"/>
            <a:ext cx="948240" cy="1419480"/>
          </a:xfrm>
          <a:prstGeom prst="rect">
            <a:avLst/>
          </a:prstGeom>
          <a:ln w="0">
            <a:noFill/>
          </a:ln>
        </p:spPr>
      </p:pic>
      <p:pic>
        <p:nvPicPr>
          <p:cNvPr id="222" name="Рисунок 14"/>
          <p:cNvPicPr/>
          <p:nvPr/>
        </p:nvPicPr>
        <p:blipFill>
          <a:blip r:embed="rId3"/>
          <a:srcRect l="2750" t="23398" r="46059" b="19199"/>
          <a:stretch/>
        </p:blipFill>
        <p:spPr>
          <a:xfrm>
            <a:off x="274680" y="3308400"/>
            <a:ext cx="4680000" cy="295200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23" name="Таблица 9"/>
          <p:cNvGraphicFramePr/>
          <p:nvPr>
            <p:extLst>
              <p:ext uri="{D42A27DB-BD31-4B8C-83A1-F6EECF244321}">
                <p14:modId xmlns:p14="http://schemas.microsoft.com/office/powerpoint/2010/main" val="1466719924"/>
              </p:ext>
            </p:extLst>
          </p:nvPr>
        </p:nvGraphicFramePr>
        <p:xfrm>
          <a:off x="5292000" y="2075040"/>
          <a:ext cx="3744360" cy="4803140"/>
        </p:xfrm>
        <a:graphic>
          <a:graphicData uri="http://schemas.openxmlformats.org/drawingml/2006/table">
            <a:tbl>
              <a:tblPr/>
              <a:tblGrid>
                <a:gridCol w="3744360"/>
              </a:tblGrid>
              <a:tr h="152352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500" b="1" strike="noStrike" spc="-1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В случае, </a:t>
                      </a:r>
                      <a:r>
                        <a:rPr lang="ru-RU" sz="1500" b="1" strike="noStrike" spc="-1" dirty="0">
                          <a:solidFill>
                            <a:srgbClr val="FF3300"/>
                          </a:solidFill>
                          <a:latin typeface="Times New Roman"/>
                          <a:ea typeface="Times New Roman"/>
                        </a:rPr>
                        <a:t>если сумма </a:t>
                      </a:r>
                      <a:r>
                        <a:rPr lang="ru-RU" sz="1500" b="1" strike="noStrike" spc="-1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денежных средств, поступивших на банковские счета лица </a:t>
                      </a:r>
                      <a:r>
                        <a:rPr lang="ru-RU" sz="1500" b="1" strike="noStrike" spc="-1" dirty="0">
                          <a:solidFill>
                            <a:srgbClr val="FF3300"/>
                          </a:solidFill>
                          <a:latin typeface="Times New Roman"/>
                          <a:ea typeface="Times New Roman"/>
                        </a:rPr>
                        <a:t>в 2024 году,  превышает доход этого лица за 2024 год</a:t>
                      </a:r>
                      <a:r>
                        <a:rPr lang="ru-RU" sz="1500" b="1" strike="noStrike" spc="-1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, то  НЕОБХОДИМО подтвердить источник поступления средств и ПРЕДСТАВИТЬ выписки о движении денежных средств по каждому счету (в том числе и закрытому на 31.12.2024</a:t>
                      </a:r>
                      <a:r>
                        <a:rPr lang="ru-RU" sz="1500" b="1" strike="noStrike" spc="-1" dirty="0" smtClean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), </a:t>
                      </a:r>
                      <a:r>
                        <a:rPr lang="ru-RU" sz="1500" b="1" strike="noStrike" spc="-1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</a:rPr>
                        <a:t>с которого производилось перечисление (зачисление) денежных средств. </a:t>
                      </a:r>
                      <a:endParaRPr lang="ru-RU" sz="1500" b="0" strike="noStrike" spc="-1" dirty="0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500" b="1" u="sng" strike="noStrike" spc="-1" dirty="0">
                          <a:solidFill>
                            <a:srgbClr val="FF3300"/>
                          </a:solidFill>
                          <a:uFillTx/>
                          <a:latin typeface="Times New Roman"/>
                          <a:ea typeface="Times New Roman"/>
                        </a:rPr>
                        <a:t>С выписками о движении денежных средств представляется заполненная форма Расчета совокупного дохода к поступлениям денежных средств на счета в отчетном году. </a:t>
                      </a:r>
                      <a:endParaRPr lang="ru-RU" sz="1500" b="0" strike="noStrike" spc="-1" dirty="0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  <a:spcBef>
                          <a:spcPts val="1134"/>
                        </a:spcBef>
                        <a:tabLst>
                          <a:tab pos="0" algn="l"/>
                        </a:tabLst>
                      </a:pPr>
                      <a:r>
                        <a:rPr lang="ru-RU" sz="1500" b="1" u="sng" strike="noStrike" spc="-1" dirty="0">
                          <a:solidFill>
                            <a:srgbClr val="FF3300"/>
                          </a:solidFill>
                          <a:uFillTx/>
                          <a:latin typeface="Times New Roman"/>
                          <a:ea typeface="Times New Roman"/>
                        </a:rPr>
                        <a:t>Справки о доходах без указанных заполненных форм на каждого члена семьи отдельно </a:t>
                      </a:r>
                      <a:r>
                        <a:rPr sz="1500" dirty="0"/>
                        <a:t/>
                      </a:r>
                      <a:br>
                        <a:rPr sz="1500" dirty="0"/>
                      </a:br>
                      <a:r>
                        <a:rPr lang="ru-RU" sz="1500" b="1" u="sng" strike="noStrike" spc="-1" dirty="0">
                          <a:solidFill>
                            <a:srgbClr val="FF3300"/>
                          </a:solidFill>
                          <a:uFillTx/>
                          <a:latin typeface="Times New Roman"/>
                          <a:ea typeface="Times New Roman"/>
                        </a:rPr>
                        <a:t>НЕ ПРИНИМАЮТСЯ!!!</a:t>
                      </a:r>
                      <a:endParaRPr lang="ru-RU" sz="1500" b="0" strike="noStrike" spc="-1" dirty="0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4" name="Стрелка влево 16"/>
          <p:cNvSpPr/>
          <p:nvPr/>
        </p:nvSpPr>
        <p:spPr>
          <a:xfrm>
            <a:off x="4649040" y="4344480"/>
            <a:ext cx="575640" cy="49032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3300"/>
          </a:solidFill>
          <a:ln>
            <a:noFill/>
          </a:ln>
          <a:effectLst>
            <a:outerShdw blurRad="44280" dist="2808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1835640" y="449640"/>
            <a:ext cx="6683040" cy="891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rmAutofit fontScale="90000"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4. Сведения о счетах в банках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и иных кредитных организациях </a:t>
            </a:r>
            <a:r>
              <a:rPr sz="2400"/>
              <a:t/>
            </a:r>
            <a:br>
              <a:rPr sz="2400"/>
            </a:b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360000" y="1620000"/>
            <a:ext cx="8412120" cy="50403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 fontScale="78912" lnSpcReduction="10000"/>
          </a:bodyPr>
          <a:lstStyle/>
          <a:p>
            <a:pPr marL="171360" indent="0" algn="ctr" defTabSz="685800">
              <a:lnSpc>
                <a:spcPct val="12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Полученную в банках информацию о наличии банковских счетов необходимо сверить со сведениями ФНС России </a:t>
            </a: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путем запроса 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сведений о банковских счетах (вкладах, электронных средствах платежа (ЭСП) физического лица, не являющегося индивидуальным предпринимателем, в электронной форме) — форма Сведения о банковских счетах (вкладах, электронных средствах платежа) в РФ и за рубежом (по форме 67ф).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0" algn="ctr" defTabSz="685800">
              <a:lnSpc>
                <a:spcPct val="90000"/>
              </a:lnSpc>
              <a:spcBef>
                <a:spcPts val="1134"/>
              </a:spcBef>
              <a:spcAft>
                <a:spcPts val="1134"/>
              </a:spcAft>
              <a:buNone/>
              <a:tabLst>
                <a:tab pos="0" algn="l"/>
              </a:tabLst>
            </a:pP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ВНИМАНИЕ! 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181080" defTabSz="685800">
              <a:lnSpc>
                <a:spcPct val="90000"/>
              </a:lnSpc>
              <a:buClr>
                <a:srgbClr val="002060"/>
              </a:buClr>
              <a:buFont typeface="Arial"/>
              <a:buChar char="•"/>
              <a:tabLst>
                <a:tab pos="0" algn="l"/>
              </a:tabLst>
            </a:pP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При проверке наличия банковских счетов необходимо учесть: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181080" defTabSz="685800">
              <a:lnSpc>
                <a:spcPct val="90000"/>
              </a:lnSpc>
              <a:spcBef>
                <a:spcPts val="751"/>
              </a:spcBef>
              <a:buClr>
                <a:srgbClr val="FF0000"/>
              </a:buClr>
              <a:buFont typeface="Arial"/>
              <a:buChar char="•"/>
              <a:tabLst>
                <a:tab pos="0" algn="l"/>
              </a:tabLst>
            </a:pP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о счетах (вкладах) физических лиц представляются банками в налоговые органы </a:t>
            </a: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соответствии с пунктом 1 статьи 86 Налогового кодекса Российской Федерации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с 1 июля 2014 года.</a:t>
            </a:r>
            <a:r>
              <a:rPr lang="ru-RU" sz="2600" b="1" strike="noStrike" spc="-1">
                <a:solidFill>
                  <a:srgbClr val="405965"/>
                </a:solidFill>
                <a:latin typeface="Times New Roman"/>
                <a:ea typeface="Times New Roman"/>
              </a:rPr>
              <a:t> </a:t>
            </a: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Информацией</a:t>
            </a:r>
            <a:r>
              <a:rPr lang="ru-RU" sz="26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 ранее открытых </a:t>
            </a: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физическими лицами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счетах в банках </a:t>
            </a:r>
            <a:r>
              <a:rPr lang="ru-RU" sz="26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(</a:t>
            </a: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если такие счета не закрывались либо по ним не было изменений)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налоговые органы не располагают, если такая информация не представлена банками;</a:t>
            </a:r>
            <a:r>
              <a:rPr lang="ru-RU" sz="26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181080" defTabSz="685800">
              <a:lnSpc>
                <a:spcPct val="90000"/>
              </a:lnSpc>
              <a:spcBef>
                <a:spcPts val="751"/>
              </a:spcBef>
              <a:buClr>
                <a:srgbClr val="FF0000"/>
              </a:buClr>
              <a:buFont typeface="Arial"/>
              <a:buChar char="•"/>
              <a:tabLst>
                <a:tab pos="0" algn="l"/>
              </a:tabLst>
            </a:pP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информацию</a:t>
            </a:r>
            <a:r>
              <a:rPr lang="ru-RU" sz="2600" b="1" strike="noStrike" spc="-1">
                <a:solidFill>
                  <a:srgbClr val="405965"/>
                </a:solidFill>
                <a:latin typeface="Times New Roman"/>
                <a:ea typeface="Times New Roman"/>
              </a:rPr>
              <a:t>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 движении денежных средств по счету </a:t>
            </a: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необходимо</a:t>
            </a:r>
            <a:r>
              <a:rPr lang="ru-RU" sz="2600" b="1" strike="noStrike" spc="-1">
                <a:solidFill>
                  <a:srgbClr val="405965"/>
                </a:solidFill>
                <a:latin typeface="Times New Roman"/>
                <a:ea typeface="Times New Roman"/>
              </a:rPr>
              <a:t>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запрашивать </a:t>
            </a:r>
            <a:r>
              <a:rPr lang="ru-RU" sz="26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у банка</a:t>
            </a:r>
            <a:r>
              <a:rPr lang="ru-RU" sz="2600" b="1" strike="noStrike" spc="-1">
                <a:solidFill>
                  <a:srgbClr val="405965"/>
                </a:solidFill>
                <a:latin typeface="Times New Roman"/>
                <a:ea typeface="Times New Roman"/>
              </a:rPr>
              <a:t>, </a:t>
            </a:r>
            <a:r>
              <a:rPr lang="ru-RU" sz="26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котором открыт данный счет.</a:t>
            </a:r>
            <a:endParaRPr lang="ru-RU" sz="26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Прямоугольник 3"/>
          <p:cNvSpPr/>
          <p:nvPr/>
        </p:nvSpPr>
        <p:spPr>
          <a:xfrm>
            <a:off x="1080" y="324000"/>
            <a:ext cx="9142560" cy="6509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		В РАЗДЕЛЕ 4 Указывается информация 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                       по состоянию на ОТЧЕТНУЮ ДАТУ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2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                (31 декабря 2024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года)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algn="just" defTabSz="685800">
              <a:lnSpc>
                <a:spcPct val="89000"/>
              </a:lnSpc>
              <a:spcBef>
                <a:spcPts val="601"/>
              </a:spcBef>
              <a:buClr>
                <a:srgbClr val="00206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счета </a:t>
            </a:r>
            <a:r>
              <a:rPr lang="ru-RU" sz="185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с нулевым остатком</a:t>
            </a: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algn="just" defTabSz="685800">
              <a:lnSpc>
                <a:spcPct val="89000"/>
              </a:lnSpc>
              <a:buClr>
                <a:srgbClr val="00206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счета, совершение операций по которым осуществляется </a:t>
            </a:r>
            <a:r>
              <a:rPr sz="1850"/>
              <a:t/>
            </a:r>
            <a:br>
              <a:rPr sz="1850"/>
            </a:b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 использованием расчетных (дебетовых) карт, </a:t>
            </a:r>
            <a:r>
              <a:rPr lang="ru-RU" sz="185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кредитных карт, </a:t>
            </a: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например, различные виды социальных карт (единая социальная карта, социальная карта студента, социальная карта учащегося), платежных карт для зачисления пенсии и др.;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00206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счета (вклады) в иностранных банках, расположенных за пределами России;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002060"/>
              </a:buClr>
              <a:buFont typeface="Arial"/>
              <a:buChar char="•"/>
            </a:pPr>
            <a:r>
              <a:rPr lang="ru-RU" sz="185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счета, открытые для погашения кредита;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00206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вклады (счета) в драгоценных металлах (в том числе указывается вид счета и металл, в котором он открыт);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00206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счета, по которым операции совершались с использованием различных карт, в случае их окончания действия, при условии, что счет не закрыт банком по письменному заявлению владельца счета;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00206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счета для получения денежных средств в качестве благотворительной помощи для покупки лекарств, оплаты медицинских услуг и для иных целей, если открывался счет на имя гражданского служащего (руководителя учреждения), его супруги или несовершеннолетнего ребенка;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FF000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СЧЕТА ИНДИВИДУАЛЬНОГО ПРЕДПРИНИМАТЕЛЯ (выписка о движении денежных средств </a:t>
            </a:r>
            <a:r>
              <a:rPr lang="ru-RU" sz="185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требуется</a:t>
            </a:r>
            <a:r>
              <a:rPr lang="ru-RU" sz="18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);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FF000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НОМИНАЛЬНЫЙ СЧЕТ;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  <a:p>
            <a:pPr marL="81000" indent="360360" defTabSz="685800">
              <a:lnSpc>
                <a:spcPct val="89000"/>
              </a:lnSpc>
              <a:buClr>
                <a:srgbClr val="FF0000"/>
              </a:buClr>
              <a:buFont typeface="Arial"/>
              <a:buChar char="•"/>
            </a:pPr>
            <a:r>
              <a:rPr lang="ru-RU" sz="185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СЧЕТ ЭСКРОУ</a:t>
            </a:r>
            <a:endParaRPr lang="ru-RU" sz="185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Прямоугольник 1"/>
          <p:cNvSpPr/>
          <p:nvPr/>
        </p:nvSpPr>
        <p:spPr>
          <a:xfrm>
            <a:off x="1403640" y="260640"/>
            <a:ext cx="7395120" cy="4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ПРИМЕР ЗАПОЛНЕНИЯ РАЗДЕЛА 4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229" name="Рисунок 2"/>
          <p:cNvPicPr/>
          <p:nvPr/>
        </p:nvPicPr>
        <p:blipFill>
          <a:blip r:embed="rId2"/>
          <a:srcRect l="29522" t="14999" r="28734" b="3801"/>
          <a:stretch/>
        </p:blipFill>
        <p:spPr>
          <a:xfrm>
            <a:off x="971640" y="1700640"/>
            <a:ext cx="3816000" cy="4176000"/>
          </a:xfrm>
          <a:prstGeom prst="rect">
            <a:avLst/>
          </a:prstGeom>
          <a:ln w="0">
            <a:noFill/>
          </a:ln>
        </p:spPr>
      </p:pic>
      <p:pic>
        <p:nvPicPr>
          <p:cNvPr id="230" name="Рисунок 3"/>
          <p:cNvPicPr/>
          <p:nvPr/>
        </p:nvPicPr>
        <p:blipFill>
          <a:blip r:embed="rId3"/>
          <a:srcRect l="30309" t="17799" r="28734" b="3801"/>
          <a:stretch/>
        </p:blipFill>
        <p:spPr>
          <a:xfrm>
            <a:off x="5054400" y="1700640"/>
            <a:ext cx="3744000" cy="4032000"/>
          </a:xfrm>
          <a:prstGeom prst="rect">
            <a:avLst/>
          </a:prstGeom>
          <a:ln w="0">
            <a:noFill/>
          </a:ln>
        </p:spPr>
      </p:pic>
      <p:pic>
        <p:nvPicPr>
          <p:cNvPr id="231" name="Рисунок 6"/>
          <p:cNvPicPr/>
          <p:nvPr/>
        </p:nvPicPr>
        <p:blipFill>
          <a:blip r:embed="rId4"/>
          <a:stretch/>
        </p:blipFill>
        <p:spPr>
          <a:xfrm>
            <a:off x="7255080" y="4867920"/>
            <a:ext cx="1834560" cy="1730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/>
          </p:nvPr>
        </p:nvSpPr>
        <p:spPr>
          <a:xfrm>
            <a:off x="1835640" y="449640"/>
            <a:ext cx="6683040" cy="89100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rmAutofit fontScale="90000"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4. Сведения о счетах в банках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и иных кредитных организациях </a:t>
            </a:r>
            <a:r>
              <a:rPr sz="2400"/>
              <a:t/>
            </a:r>
            <a:br>
              <a:rPr sz="2400"/>
            </a:b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3" name="PlaceHolder 2"/>
          <p:cNvSpPr>
            <a:spLocks noGrp="1"/>
          </p:cNvSpPr>
          <p:nvPr>
            <p:ph/>
          </p:nvPr>
        </p:nvSpPr>
        <p:spPr>
          <a:xfrm>
            <a:off x="611640" y="1700640"/>
            <a:ext cx="8412120" cy="50403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rmAutofit/>
          </a:bodyPr>
          <a:lstStyle/>
          <a:p>
            <a:pPr marL="171360" indent="0" algn="ct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ВНИМАНИЕ!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marL="17136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Графа «Сумма поступивших на счет денежных средств»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ОБЯЗАТЕЛЬНО ЗАПОЛНЯЕТСЯ: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лицами, не имевшими счетов в банках, открытых на их имя, </a:t>
            </a:r>
            <a:r>
              <a:rPr sz="2200"/>
              <a:t/>
            </a:r>
            <a:br>
              <a:rPr sz="2200"/>
            </a:b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за два года, предшествующих отчетному периоду;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лицами, не имевшими поступлений на счета в банке, открытые на их имя, за два года, предшествующих отчетному периоду;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лицами, имевшими незначительный объем поступлений на счета в банке, открытые на их имя, за два года, предшествующих отчетному периоду, </a:t>
            </a:r>
            <a:r>
              <a:rPr sz="2200"/>
              <a:t/>
            </a:r>
            <a:br>
              <a:rPr sz="2200"/>
            </a:br>
            <a:r>
              <a:rPr lang="ru-RU" sz="22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если общая сумма таких поступлений на счет за отчетный период превышает общий доход такого лица за отчетный период и два предшествующих ему года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spcBef>
                <a:spcPts val="751"/>
              </a:spcBef>
              <a:buNone/>
              <a:tabLst>
                <a:tab pos="0" algn="l"/>
              </a:tabLst>
            </a:pP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Рисунок 2"/>
          <p:cNvPicPr/>
          <p:nvPr/>
        </p:nvPicPr>
        <p:blipFill>
          <a:blip r:embed="rId2"/>
          <a:srcRect l="24010" t="28997" r="34246" b="17799"/>
          <a:stretch/>
        </p:blipFill>
        <p:spPr>
          <a:xfrm>
            <a:off x="1115640" y="173880"/>
            <a:ext cx="7704360" cy="5775120"/>
          </a:xfrm>
          <a:prstGeom prst="rect">
            <a:avLst/>
          </a:prstGeom>
          <a:ln w="0">
            <a:noFill/>
          </a:ln>
        </p:spPr>
      </p:pic>
      <p:sp>
        <p:nvSpPr>
          <p:cNvPr id="235" name="Скругленная прямоугольная выноска 3"/>
          <p:cNvSpPr/>
          <p:nvPr/>
        </p:nvSpPr>
        <p:spPr>
          <a:xfrm>
            <a:off x="540000" y="1196640"/>
            <a:ext cx="2710800" cy="3123360"/>
          </a:xfrm>
          <a:prstGeom prst="wedgeRoundRectCallout">
            <a:avLst>
              <a:gd name="adj1" fmla="val 70400"/>
              <a:gd name="adj2" fmla="val -57542"/>
              <a:gd name="adj3" fmla="val 16667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Е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сли сумма поступивших на счет денежных средст</a:t>
            </a: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 превышает доход за отчетный период  и два предшествующих года поставить галочку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36" name="Скругленная прямоугольная выноска 4"/>
          <p:cNvSpPr/>
          <p:nvPr/>
        </p:nvSpPr>
        <p:spPr>
          <a:xfrm>
            <a:off x="3492000" y="4221000"/>
            <a:ext cx="2123280" cy="1439640"/>
          </a:xfrm>
          <a:prstGeom prst="wedgeRoundRectCallout">
            <a:avLst>
              <a:gd name="adj1" fmla="val -17958"/>
              <a:gd name="adj2" fmla="val -86067"/>
              <a:gd name="adj3" fmla="val 16667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Юридический адрес банка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из справочника СПО «Справки БК»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" name="PlaceHolder 1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6C4133E6-1090-4333-95AC-66BFD366E406}" type="slidenum">
              <a:t>44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1763640" y="116640"/>
            <a:ext cx="7192800" cy="14842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5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5. СВЕДЕНИЯ О ЦЕННЫХ БУМАГАХ</a:t>
            </a:r>
            <a:r>
              <a:rPr sz="2700"/>
              <a:t/>
            </a:r>
            <a:br>
              <a:rPr sz="2700"/>
            </a:b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5.1. «Акции и ИНОЕ УЧАСТИЕ в коммерческих организациях и фондах» </a:t>
            </a: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на 31.12.2024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11880" y="1601280"/>
            <a:ext cx="9026640" cy="50097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marL="85680" indent="54468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</a:rPr>
              <a:t>Уставный капитал</a:t>
            </a: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указывается согласно учредительным документам организации по состоянию на отчетную дату.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marL="85680" indent="54468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	Если законодательством 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предусмотрено </a:t>
            </a: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формирование уставного капитала, то указывается «0 руб.» (ноль рублей).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marL="85680" indent="54468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Доля участия выражается в процентах от уставного капитала </a:t>
            </a:r>
            <a:r>
              <a:rPr sz="2100"/>
              <a:t/>
            </a:r>
            <a:br>
              <a:rPr sz="2100"/>
            </a:br>
            <a:r>
              <a:rPr lang="ru-RU" sz="2100" b="1" u="sng" strike="noStrike" spc="-1">
                <a:solidFill>
                  <a:schemeClr val="dk2"/>
                </a:solidFill>
                <a:uFillTx/>
                <a:latin typeface="Times New Roman"/>
                <a:ea typeface="Times New Roman"/>
              </a:rPr>
              <a:t>(для АО указывается также номинальная стоимость и количество акций).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marL="85680" indent="54468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В графе «Основание участия» указывается учредительный договор, приватизация, покупка, мена, дарение, наследование и другие акты,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а также реквизиты соответствующего договора или акта.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  <a:p>
            <a:pPr marL="85680" indent="544680" algn="just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Подтверждением права собственности на ценные бумаги, права на которые подлежат учету на счетах депо или лицевых счетах, открытых соответственно депозитариями или держателями реестра, </a:t>
            </a:r>
            <a:r>
              <a:rPr lang="ru-RU" sz="21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ЯВЛЯЕТСЯ ЗАПИСЬ ПО ТАКИМ СЧЕТАМ В РЕЕСТРЕ</a:t>
            </a:r>
            <a:r>
              <a:rPr lang="ru-RU" sz="21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 Подтверждением внесения записи по указанным счетам является выписка по счету депо или лицевому счету, выдаваемая соответственно депозитарием или держателем реестра.</a:t>
            </a:r>
            <a:endParaRPr lang="ru-RU" sz="21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Прямоугольник 3"/>
          <p:cNvSpPr/>
          <p:nvPr/>
        </p:nvSpPr>
        <p:spPr>
          <a:xfrm>
            <a:off x="1691640" y="404640"/>
            <a:ext cx="7128360" cy="88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5.2. «Иные ценные бумаги» 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(на отчетную дату 31.12.2024)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40" name="Прямоугольник 4"/>
          <p:cNvSpPr/>
          <p:nvPr/>
        </p:nvSpPr>
        <p:spPr>
          <a:xfrm>
            <a:off x="179640" y="1772640"/>
            <a:ext cx="8765640" cy="4478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К иным ценным бумагам относятся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: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вексель,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закладная,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облигация,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сберегательный сертификат,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инвестиционный пай паевого инвестиционного фонда,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коносамент,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чек,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цифровое свидетельство и другие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Государственный сертификат на материнский (семейный) капитал не является ценной бумагой.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Прямоугольник 1"/>
          <p:cNvSpPr/>
          <p:nvPr/>
        </p:nvSpPr>
        <p:spPr>
          <a:xfrm>
            <a:off x="427320" y="30960"/>
            <a:ext cx="8532000" cy="91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</a:rPr>
              <a:t>ПРИМЕР ЗАПОЛНЕНИЯ РАЗДЕЛА 5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5.1. Акции и иное участие в коммерческих организациях и фондах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graphicFrame>
        <p:nvGraphicFramePr>
          <p:cNvPr id="242" name="Таблица 2"/>
          <p:cNvGraphicFramePr/>
          <p:nvPr/>
        </p:nvGraphicFramePr>
        <p:xfrm>
          <a:off x="323640" y="959400"/>
          <a:ext cx="8703360" cy="2641680"/>
        </p:xfrm>
        <a:graphic>
          <a:graphicData uri="http://schemas.openxmlformats.org/drawingml/2006/table">
            <a:tbl>
              <a:tblPr/>
              <a:tblGrid>
                <a:gridCol w="451440"/>
                <a:gridCol w="1628280"/>
                <a:gridCol w="1596240"/>
                <a:gridCol w="1511640"/>
                <a:gridCol w="1702440"/>
                <a:gridCol w="1812960"/>
              </a:tblGrid>
              <a:tr h="95076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№</a:t>
                      </a:r>
                      <a:r>
                        <a:rPr sz="1700"/>
                        <a:t/>
                      </a:r>
                      <a:br>
                        <a:rPr sz="1700"/>
                      </a:b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п/п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Наименование и организационно-правовая форма организации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Местонахождение организации 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(адрес)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Уставный капитал</a:t>
                      </a:r>
                      <a:r>
                        <a:rPr sz="1700"/>
                        <a:t/>
                      </a:r>
                      <a:br>
                        <a:rPr sz="1700"/>
                      </a:b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(руб.)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Доля участия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Основание участия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376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2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3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4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5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6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145296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ОАО «Инвест»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г. Санкт-Петербург, </a:t>
                      </a:r>
                      <a:r>
                        <a:rPr sz="1700"/>
                        <a:t/>
                      </a:r>
                      <a:br>
                        <a:rPr sz="1700"/>
                      </a:b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ул. Ленина, 1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10 000 000,00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1%, 1 000 акций номинальной стоимостью 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100,00 руб./шт., 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на сумму 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100 000,00 руб.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Договор дарения от 13.05.2020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43" name="Таблица 3"/>
          <p:cNvGraphicFramePr/>
          <p:nvPr/>
        </p:nvGraphicFramePr>
        <p:xfrm>
          <a:off x="251640" y="4203000"/>
          <a:ext cx="8775360" cy="1256400"/>
        </p:xfrm>
        <a:graphic>
          <a:graphicData uri="http://schemas.openxmlformats.org/drawingml/2006/table">
            <a:tbl>
              <a:tblPr/>
              <a:tblGrid>
                <a:gridCol w="510120"/>
                <a:gridCol w="1580400"/>
                <a:gridCol w="1841760"/>
                <a:gridCol w="1926000"/>
                <a:gridCol w="1246680"/>
                <a:gridCol w="1670400"/>
              </a:tblGrid>
              <a:tr h="69948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№</a:t>
                      </a:r>
                      <a:r>
                        <a:rPr sz="1700"/>
                        <a:t/>
                      </a:r>
                      <a:br>
                        <a:rPr sz="1700"/>
                      </a:b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п/п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Вид ценной бумаги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Лицо, выпустившее ценную бумагу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Номинальная величина обязательства (руб.)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Общее количество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Общая стоимость</a:t>
                      </a:r>
                      <a:r>
                        <a:rPr sz="1700"/>
                        <a:t/>
                      </a:r>
                      <a:br>
                        <a:rPr sz="1700"/>
                      </a:b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(руб.)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2376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2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3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4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5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6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  <a:tr h="3186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1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нет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 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 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 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90000"/>
                        </a:lnSpc>
                      </a:pPr>
                      <a:r>
                        <a:rPr lang="ru-RU" sz="1700" b="0" strike="noStrike" spc="-1">
                          <a:solidFill>
                            <a:schemeClr val="dk1"/>
                          </a:solidFill>
                          <a:latin typeface="Times New Roman"/>
                        </a:rPr>
                        <a:t> </a:t>
                      </a:r>
                      <a:endParaRPr lang="ru-RU" sz="17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4" name="Прямоугольник 5"/>
          <p:cNvSpPr/>
          <p:nvPr/>
        </p:nvSpPr>
        <p:spPr>
          <a:xfrm>
            <a:off x="514800" y="3889800"/>
            <a:ext cx="849528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5.2. Иные ценные бумаги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45" name="Прямоугольник 6"/>
          <p:cNvSpPr/>
          <p:nvPr/>
        </p:nvSpPr>
        <p:spPr>
          <a:xfrm>
            <a:off x="117000" y="5728680"/>
            <a:ext cx="8892720" cy="91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Итого по разделу 5</a:t>
            </a:r>
            <a:r>
              <a:rPr lang="ru-RU" sz="18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“Сведения о ценных бумагах” суммарная декларированная стоимость ценных бумаг, включая доли участия в коммерческих организациях (руб.),  </a:t>
            </a:r>
            <a:r>
              <a:rPr lang="ru-RU" sz="1800" b="1" u="sng" strike="noStrike" spc="-1">
                <a:solidFill>
                  <a:schemeClr val="dk1"/>
                </a:solidFill>
                <a:uFillTx/>
                <a:latin typeface="Times New Roman"/>
                <a:ea typeface="Times New Roman"/>
              </a:rPr>
              <a:t>100 000,00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46" name="PlaceHolder 1"/>
          <p:cNvSpPr>
            <a:spLocks noGrp="1"/>
          </p:cNvSpPr>
          <p:nvPr>
            <p:ph type="sldNum" idx="48"/>
          </p:nvPr>
        </p:nvSpPr>
        <p:spPr>
          <a:xfrm>
            <a:off x="8706960" y="6469560"/>
            <a:ext cx="41328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4839D3A5-B283-4B11-9EE7-3DB36D6171B7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47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47" name="Овал 10"/>
          <p:cNvSpPr/>
          <p:nvPr/>
        </p:nvSpPr>
        <p:spPr>
          <a:xfrm>
            <a:off x="5292000" y="3069000"/>
            <a:ext cx="1928520" cy="57132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sp>
        <p:nvSpPr>
          <p:cNvPr id="248" name="Овал 11"/>
          <p:cNvSpPr/>
          <p:nvPr/>
        </p:nvSpPr>
        <p:spPr>
          <a:xfrm>
            <a:off x="-86760" y="6097680"/>
            <a:ext cx="1928520" cy="57132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Заголовок 1"/>
          <p:cNvSpPr/>
          <p:nvPr/>
        </p:nvSpPr>
        <p:spPr>
          <a:xfrm>
            <a:off x="657000" y="308880"/>
            <a:ext cx="8676000" cy="117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РАЗДЕЛ 6. СВЕДЕНИЯ ОБ ОБЯЗАТЕЛЬСТВАХ ИМУЩЕСТВЕННОГО ХАРАКТЕРА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</a:pP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(заполняется на отчетную дату 31.12.2024)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50" name="Прямоугольник 4"/>
          <p:cNvSpPr/>
          <p:nvPr/>
        </p:nvSpPr>
        <p:spPr>
          <a:xfrm>
            <a:off x="323640" y="1851120"/>
            <a:ext cx="8480520" cy="881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6.1. «Объекты недвижимого имущества, </a:t>
            </a:r>
            <a:r>
              <a:rPr sz="2600"/>
              <a:t/>
            </a:r>
            <a:br>
              <a:rPr sz="2600"/>
            </a:b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находящиеся в пользовании»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51" name="Прямоугольник 5"/>
          <p:cNvSpPr/>
          <p:nvPr/>
        </p:nvSpPr>
        <p:spPr>
          <a:xfrm>
            <a:off x="308880" y="2889000"/>
            <a:ext cx="8640720" cy="374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Указывается недвижимое имущество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(государственное, муниципальное, служебное (ведомственное), арендованное), 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в том числе находящееся во временном пользовании,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лица, сдающего справку, его супруги (супруга), несовершеннолетнего ребенка, а также основание пользования (договор социального найма, найма, аренды, фактическое предоставление родственником и другие)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на отчетную дату 31.12.2024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Прямоугольник 3"/>
          <p:cNvSpPr/>
          <p:nvPr/>
        </p:nvSpPr>
        <p:spPr>
          <a:xfrm>
            <a:off x="14040" y="1564200"/>
            <a:ext cx="9129600" cy="4695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90000"/>
              </a:lnSpc>
            </a:pPr>
            <a:r>
              <a:rPr lang="ru-RU" sz="26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Указанию подлежат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600" b="0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сведения о объектах недвижимости: 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1) в которых имеется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регистрация</a:t>
            </a:r>
            <a:r>
              <a:rPr lang="ru-RU" sz="2600" b="0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(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постоянная или временная</a:t>
            </a:r>
            <a:r>
              <a:rPr lang="ru-RU" sz="2600" b="0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),</a:t>
            </a: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но они не принадлежат на праве собственности;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2)  которые являются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фактическим местом проживания </a:t>
            </a: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без заключения договора;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3)  используемых по договору аренды (найма, поднайма);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4) используемых по договорам социального найма;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5)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незавершенного строительства</a:t>
            </a: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, используемых для бытовых нужд, но не зарегистрированных в Росреестре;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600" b="0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6) земельных участках на 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праве пожизненного наследуемого владения;</a:t>
            </a:r>
            <a:endParaRPr lang="ru-RU" sz="26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90000"/>
              </a:lnSpc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7) </a:t>
            </a:r>
            <a:r>
              <a:rPr lang="ru-RU" sz="26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находящихся в пользовании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ИНДИВИДУАЛЬНОГО ПРЕДПРИНИМАТЕЛЯ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53" name="Прямоугольник 2"/>
          <p:cNvSpPr/>
          <p:nvPr/>
        </p:nvSpPr>
        <p:spPr>
          <a:xfrm>
            <a:off x="720000" y="360000"/>
            <a:ext cx="8480520" cy="94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6.1. «Объекты недвижимого имущества, </a:t>
            </a:r>
            <a:r>
              <a:rPr sz="2800"/>
              <a:t/>
            </a:r>
            <a:br>
              <a:rPr sz="2800"/>
            </a:br>
            <a:r>
              <a:rPr lang="ru-RU" sz="2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находящиеся в пользовании»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Прямоугольник 3"/>
          <p:cNvSpPr/>
          <p:nvPr/>
        </p:nvSpPr>
        <p:spPr>
          <a:xfrm>
            <a:off x="14040" y="1564200"/>
            <a:ext cx="9129600" cy="5197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   Не требуется 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данном подразделе справки одного из супругов указывать объекты недвижимости, находящиеся в собственности другого супруга, при одновременном наличии следующих двух условий: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1) отсутствует фактическое пользование этим объектом супругом;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2) эти объекты указаны в подразделе 3.1 раздела 3 соответствующей справки.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  <a:spcBef>
                <a:spcPts val="601"/>
              </a:spcBef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 Аналогично в отношении несовершеннолетних детей.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  <a:spcBef>
                <a:spcPts val="601"/>
              </a:spcBef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Жилое помещение, в котором зарегистрировано 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лицо, в отношении которого представляется справка,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подлежит обязательному отражению 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 подразделе 3.1 раздела 3 (в случае наличия у такого лица права собственности) или в настоящем подразделе справки.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  <a:spcBef>
                <a:spcPts val="601"/>
              </a:spcBef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 Данный подраздел заполняется в обязательном порядке в отношении того гражданского служащего (руководителя учреждения), его супруги (супруга) и несовершеннолетних детей, который по месту прохождения службы или месту работы (например, в соответствующем субъекте Российской Федерации) имеет временную регистрацию.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55" name="Прямоугольник 2"/>
          <p:cNvSpPr/>
          <p:nvPr/>
        </p:nvSpPr>
        <p:spPr>
          <a:xfrm>
            <a:off x="663120" y="234000"/>
            <a:ext cx="8480520" cy="94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6.1. «Объекты недвижимого имущества, </a:t>
            </a:r>
            <a:r>
              <a:rPr sz="2800"/>
              <a:t/>
            </a:r>
            <a:br>
              <a:rPr sz="2800"/>
            </a:br>
            <a:r>
              <a:rPr lang="ru-RU" sz="28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находящиеся в пользовании»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Picture 2" descr="Картинки по запросу &quot;картинки дом&quot;"/>
          <p:cNvPicPr/>
          <p:nvPr/>
        </p:nvPicPr>
        <p:blipFill>
          <a:blip r:embed="rId2"/>
          <a:stretch/>
        </p:blipFill>
        <p:spPr>
          <a:xfrm>
            <a:off x="394560" y="2486520"/>
            <a:ext cx="2201040" cy="1616400"/>
          </a:xfrm>
          <a:prstGeom prst="rect">
            <a:avLst/>
          </a:prstGeom>
          <a:ln w="0">
            <a:noFill/>
          </a:ln>
        </p:spPr>
      </p:pic>
      <p:sp>
        <p:nvSpPr>
          <p:cNvPr id="257" name="Прямоугольник 6"/>
          <p:cNvSpPr/>
          <p:nvPr/>
        </p:nvSpPr>
        <p:spPr>
          <a:xfrm>
            <a:off x="252000" y="476640"/>
            <a:ext cx="2375280" cy="4244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½ доли у декларанта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58" name="Прямоугольник 18"/>
          <p:cNvSpPr/>
          <p:nvPr/>
        </p:nvSpPr>
        <p:spPr>
          <a:xfrm>
            <a:off x="3512520" y="188640"/>
            <a:ext cx="1800000" cy="10076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Раздел 3.1 справки о своих доходах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59" name="Прямоугольник 19"/>
          <p:cNvSpPr/>
          <p:nvPr/>
        </p:nvSpPr>
        <p:spPr>
          <a:xfrm>
            <a:off x="3512520" y="1350360"/>
            <a:ext cx="1800000" cy="11224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Раздел 3.1 справки о доходах супруги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60" name="Прямоугольник 20"/>
          <p:cNvSpPr/>
          <p:nvPr/>
        </p:nvSpPr>
        <p:spPr>
          <a:xfrm>
            <a:off x="252000" y="1700640"/>
            <a:ext cx="2375280" cy="4093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½ доли у его супруги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cxnSp>
        <p:nvCxnSpPr>
          <p:cNvPr id="261" name="Прямая со стрелкой 24"/>
          <p:cNvCxnSpPr>
            <a:stCxn id="257" idx="3"/>
            <a:endCxn id="258" idx="1"/>
          </p:cNvCxnSpPr>
          <p:nvPr/>
        </p:nvCxnSpPr>
        <p:spPr>
          <a:xfrm>
            <a:off x="2627280" y="688680"/>
            <a:ext cx="885600" cy="3960"/>
          </a:xfrm>
          <a:prstGeom prst="straightConnector1">
            <a:avLst/>
          </a:prstGeom>
          <a:ln w="57150">
            <a:solidFill>
              <a:srgbClr val="002060"/>
            </a:solidFill>
            <a:tailEnd type="triangle" w="med" len="med"/>
          </a:ln>
        </p:spPr>
      </p:cxnSp>
      <p:cxnSp>
        <p:nvCxnSpPr>
          <p:cNvPr id="262" name="Прямая со стрелкой 28"/>
          <p:cNvCxnSpPr>
            <a:stCxn id="260" idx="3"/>
            <a:endCxn id="259" idx="1"/>
          </p:cNvCxnSpPr>
          <p:nvPr/>
        </p:nvCxnSpPr>
        <p:spPr>
          <a:xfrm>
            <a:off x="2627280" y="1905120"/>
            <a:ext cx="885600" cy="6840"/>
          </a:xfrm>
          <a:prstGeom prst="straightConnector1">
            <a:avLst/>
          </a:prstGeom>
          <a:ln w="57150">
            <a:solidFill>
              <a:srgbClr val="002060"/>
            </a:solidFill>
            <a:tailEnd type="triangle" w="med" len="med"/>
          </a:ln>
        </p:spPr>
      </p:cxnSp>
      <p:sp>
        <p:nvSpPr>
          <p:cNvPr id="263" name="Прямоугольник 33"/>
          <p:cNvSpPr/>
          <p:nvPr/>
        </p:nvSpPr>
        <p:spPr>
          <a:xfrm>
            <a:off x="6012000" y="188640"/>
            <a:ext cx="3024000" cy="10076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В раздел 6.1 справки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о своих доходах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доля супруги 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</a:rPr>
              <a:t>НЕ ВНОСИТСЯ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64" name="Прямоугольник 40"/>
          <p:cNvSpPr/>
          <p:nvPr/>
        </p:nvSpPr>
        <p:spPr>
          <a:xfrm>
            <a:off x="5999760" y="1350360"/>
            <a:ext cx="3024000" cy="11224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В раздел 6.1 справки супруги доля декларанта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rgbClr val="FF0000"/>
                </a:solidFill>
                <a:latin typeface="Times New Roman"/>
              </a:rPr>
              <a:t>НЕ ВНОСИТСЯ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cxnSp>
        <p:nvCxnSpPr>
          <p:cNvPr id="265" name="Прямая со стрелкой 41"/>
          <p:cNvCxnSpPr>
            <a:stCxn id="259" idx="3"/>
            <a:endCxn id="263" idx="1"/>
          </p:cNvCxnSpPr>
          <p:nvPr/>
        </p:nvCxnSpPr>
        <p:spPr>
          <a:xfrm flipV="1">
            <a:off x="5312520" y="692280"/>
            <a:ext cx="699840" cy="12196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 w="med" len="med"/>
          </a:ln>
        </p:spPr>
      </p:cxnSp>
      <p:cxnSp>
        <p:nvCxnSpPr>
          <p:cNvPr id="266" name="Прямая со стрелкой 44"/>
          <p:cNvCxnSpPr>
            <a:stCxn id="258" idx="3"/>
            <a:endCxn id="264" idx="1"/>
          </p:cNvCxnSpPr>
          <p:nvPr/>
        </p:nvCxnSpPr>
        <p:spPr>
          <a:xfrm>
            <a:off x="5312520" y="692280"/>
            <a:ext cx="687600" cy="12196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 w="med" len="med"/>
          </a:ln>
        </p:spPr>
      </p:cxnSp>
      <p:sp>
        <p:nvSpPr>
          <p:cNvPr id="267" name="Прямоугольник 47"/>
          <p:cNvSpPr/>
          <p:nvPr/>
        </p:nvSpPr>
        <p:spPr>
          <a:xfrm>
            <a:off x="252000" y="4421520"/>
            <a:ext cx="2375280" cy="4244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700" b="1" strike="noStrike" spc="-1">
                <a:solidFill>
                  <a:schemeClr val="dk1"/>
                </a:solidFill>
                <a:latin typeface="Times New Roman"/>
              </a:rPr>
              <a:t>1/3 доли у декларанта</a:t>
            </a:r>
            <a:endParaRPr lang="ru-RU" sz="17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68" name="Прямоугольник 48"/>
          <p:cNvSpPr/>
          <p:nvPr/>
        </p:nvSpPr>
        <p:spPr>
          <a:xfrm>
            <a:off x="3512520" y="3854160"/>
            <a:ext cx="1800000" cy="1518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В раздел 3.1 справки о своих доходах указать свою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1/3 долю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69" name="Прямоугольник 50"/>
          <p:cNvSpPr/>
          <p:nvPr/>
        </p:nvSpPr>
        <p:spPr>
          <a:xfrm>
            <a:off x="252000" y="5301360"/>
            <a:ext cx="2375280" cy="130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600" b="1" strike="noStrike" spc="-1">
                <a:solidFill>
                  <a:schemeClr val="dk1"/>
                </a:solidFill>
                <a:latin typeface="Times New Roman"/>
              </a:rPr>
              <a:t>1/3  доли у сестры декларанта 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600" b="1" strike="noStrike" spc="-1">
                <a:solidFill>
                  <a:srgbClr val="002060"/>
                </a:solidFill>
                <a:latin typeface="Times New Roman"/>
              </a:rPr>
              <a:t>и</a:t>
            </a:r>
            <a:r>
              <a:rPr lang="ru-RU" sz="1600" b="1" strike="noStrike" spc="-1">
                <a:solidFill>
                  <a:schemeClr val="dk1"/>
                </a:solidFill>
                <a:latin typeface="Times New Roman"/>
              </a:rPr>
              <a:t> 1/3 доли у совершеннолетнего сына декларанта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cxnSp>
        <p:nvCxnSpPr>
          <p:cNvPr id="270" name="Прямая со стрелкой 51"/>
          <p:cNvCxnSpPr>
            <a:stCxn id="267" idx="3"/>
            <a:endCxn id="268" idx="1"/>
          </p:cNvCxnSpPr>
          <p:nvPr/>
        </p:nvCxnSpPr>
        <p:spPr>
          <a:xfrm flipV="1">
            <a:off x="2627280" y="4613040"/>
            <a:ext cx="885600" cy="20880"/>
          </a:xfrm>
          <a:prstGeom prst="straightConnector1">
            <a:avLst/>
          </a:prstGeom>
          <a:ln w="57150">
            <a:solidFill>
              <a:srgbClr val="002060"/>
            </a:solidFill>
            <a:tailEnd type="triangle" w="med" len="med"/>
          </a:ln>
        </p:spPr>
      </p:cxnSp>
      <p:sp>
        <p:nvSpPr>
          <p:cNvPr id="271" name="Прямоугольник 53"/>
          <p:cNvSpPr/>
          <p:nvPr/>
        </p:nvSpPr>
        <p:spPr>
          <a:xfrm>
            <a:off x="6027480" y="3603240"/>
            <a:ext cx="3024000" cy="16977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В разделе 6.1 справки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о своих доходах указать пользование </a:t>
            </a:r>
            <a:r>
              <a:rPr sz="1800"/>
              <a:t/>
            </a:r>
            <a:br>
              <a:rPr sz="1800"/>
            </a:b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1/3 доли сестры 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и 1/3 доли совершеннолетнего сына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  <p:cxnSp>
        <p:nvCxnSpPr>
          <p:cNvPr id="272" name="Прямая со стрелкой 56"/>
          <p:cNvCxnSpPr>
            <a:stCxn id="268" idx="3"/>
            <a:endCxn id="271" idx="1"/>
          </p:cNvCxnSpPr>
          <p:nvPr/>
        </p:nvCxnSpPr>
        <p:spPr>
          <a:xfrm flipV="1">
            <a:off x="5312520" y="4452120"/>
            <a:ext cx="715320" cy="1612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 w="med" len="med"/>
          </a:ln>
        </p:spPr>
      </p:cxnSp>
      <p:sp>
        <p:nvSpPr>
          <p:cNvPr id="273" name="Прямоугольник 63"/>
          <p:cNvSpPr/>
          <p:nvPr/>
        </p:nvSpPr>
        <p:spPr>
          <a:xfrm>
            <a:off x="3512520" y="5475240"/>
            <a:ext cx="1800000" cy="9806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справка о доходах не заполняется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cxnSp>
        <p:nvCxnSpPr>
          <p:cNvPr id="274" name="Прямая со стрелкой 64"/>
          <p:cNvCxnSpPr>
            <a:stCxn id="269" idx="3"/>
            <a:endCxn id="273" idx="1"/>
          </p:cNvCxnSpPr>
          <p:nvPr/>
        </p:nvCxnSpPr>
        <p:spPr>
          <a:xfrm>
            <a:off x="2627280" y="5953680"/>
            <a:ext cx="885600" cy="12240"/>
          </a:xfrm>
          <a:prstGeom prst="straightConnector1">
            <a:avLst/>
          </a:prstGeom>
          <a:ln w="57150">
            <a:solidFill>
              <a:srgbClr val="002060"/>
            </a:solidFill>
            <a:tailEnd type="triangle" w="med" len="med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Прямоугольник 6"/>
          <p:cNvSpPr/>
          <p:nvPr/>
        </p:nvSpPr>
        <p:spPr>
          <a:xfrm>
            <a:off x="162000" y="1901520"/>
            <a:ext cx="8816760" cy="424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6.1. Объекты недвижимого имущества, находящиеся в пользовании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76" name="Прямоугольник 7"/>
          <p:cNvSpPr/>
          <p:nvPr/>
        </p:nvSpPr>
        <p:spPr>
          <a:xfrm>
            <a:off x="1917000" y="609120"/>
            <a:ext cx="6971760" cy="47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500" b="1" strike="noStrike" spc="-1">
                <a:solidFill>
                  <a:srgbClr val="FF0000"/>
                </a:solidFill>
                <a:latin typeface="Times New Roman"/>
              </a:rPr>
              <a:t>ПРИМЕР ЗАПОЛНЕНИЯ РАЗДЕЛА 6</a:t>
            </a:r>
            <a:endParaRPr lang="ru-RU" sz="2500" b="0" strike="noStrike" spc="-1">
              <a:solidFill>
                <a:srgbClr val="000000"/>
              </a:solidFill>
              <a:latin typeface="XO Oriel"/>
            </a:endParaRPr>
          </a:p>
        </p:txBody>
      </p:sp>
      <p:graphicFrame>
        <p:nvGraphicFramePr>
          <p:cNvPr id="277" name="Таблица 8"/>
          <p:cNvGraphicFramePr/>
          <p:nvPr/>
        </p:nvGraphicFramePr>
        <p:xfrm>
          <a:off x="108720" y="2709000"/>
          <a:ext cx="8784000" cy="3888000"/>
        </p:xfrm>
        <a:graphic>
          <a:graphicData uri="http://schemas.openxmlformats.org/drawingml/2006/table">
            <a:tbl>
              <a:tblPr/>
              <a:tblGrid>
                <a:gridCol w="384480"/>
                <a:gridCol w="1337040"/>
                <a:gridCol w="1745280"/>
                <a:gridCol w="1887480"/>
                <a:gridCol w="2305080"/>
                <a:gridCol w="1124280"/>
              </a:tblGrid>
              <a:tr h="108288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sz="2000"/>
                        <a:t/>
                      </a:r>
                      <a:br>
                        <a:rPr sz="2000"/>
                      </a:b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п/п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Вид имущества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Вид и сроки пользо­вания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Основание пользования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Местонахождение (адрес)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Площадь</a:t>
                      </a:r>
                      <a:r>
                        <a:rPr sz="2000"/>
                        <a:t/>
                      </a:r>
                      <a:br>
                        <a:rPr sz="2000"/>
                      </a:b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(кв. м)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7908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42604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Квартира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Безвозмездное пользование, </a:t>
                      </a:r>
                      <a:r>
                        <a:rPr sz="2000"/>
                        <a:t/>
                      </a:r>
                      <a:br>
                        <a:rPr sz="2000"/>
                      </a:b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с 2010 г. по бессрочно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Фактическое предоставление Петровым И.И. (отцом матери)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Свердловская область, 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г. Екатеринбург, </a:t>
                      </a:r>
                      <a:r>
                        <a:rPr sz="2000"/>
                        <a:t/>
                      </a:r>
                      <a:br>
                        <a:rPr sz="2000"/>
                      </a:b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ул. 8 Марта, д.15, кв.13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15000"/>
                        </a:lnSpc>
                      </a:pP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59,3</a:t>
                      </a:r>
                      <a:endParaRPr lang="ru-RU" sz="20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78" name="Овал 9"/>
          <p:cNvSpPr/>
          <p:nvPr/>
        </p:nvSpPr>
        <p:spPr>
          <a:xfrm>
            <a:off x="3402000" y="3799440"/>
            <a:ext cx="2069640" cy="257976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Прямоугольник 3"/>
          <p:cNvSpPr/>
          <p:nvPr/>
        </p:nvSpPr>
        <p:spPr>
          <a:xfrm>
            <a:off x="1715040" y="332640"/>
            <a:ext cx="7244640" cy="94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6.2. «Срочные обязательства </a:t>
            </a:r>
            <a:r>
              <a:rPr sz="2800"/>
              <a:t/>
            </a:r>
            <a:br>
              <a:rPr sz="2800"/>
            </a:b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финансового характера»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80" name="Прямоугольник 4"/>
          <p:cNvSpPr/>
          <p:nvPr/>
        </p:nvSpPr>
        <p:spPr>
          <a:xfrm>
            <a:off x="140040" y="1628640"/>
            <a:ext cx="8819640" cy="594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 defTabSz="685800">
              <a:lnSpc>
                <a:spcPct val="90000"/>
              </a:lnSpc>
              <a:spcBef>
                <a:spcPts val="601"/>
              </a:spcBef>
            </a:pPr>
            <a:r>
              <a:rPr lang="ru-RU" sz="20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Указывается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каждое</a:t>
            </a:r>
            <a:r>
              <a:rPr lang="ru-RU" sz="20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имеющееся </a:t>
            </a: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НА 31.12.2024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2000" b="0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срочное обязательство финансового характера на сумму, равную или превышающую </a:t>
            </a:r>
            <a:r>
              <a:rPr lang="ru-RU" sz="2000" b="1" u="sng" strike="noStrike" spc="-1">
                <a:solidFill>
                  <a:srgbClr val="002060"/>
                </a:solidFill>
                <a:uFillTx/>
                <a:latin typeface="Times New Roman"/>
                <a:ea typeface="Times New Roman"/>
              </a:rPr>
              <a:t>500 000 рублей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601"/>
              </a:spcBef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ВНИМАНИЕ!!!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Сумма основного обязательства (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СУММА ДОЛГА при заключении договора)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указывается </a:t>
            </a: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БЕЗ суммы процентов.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РАЗМЕР ОБЯЗАТЕЛЬСТВА на отчетную дату (оставшийся непогашенный долг) указывается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 ПРОЦЕНТАМИ, начисленными на отчетную дату (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не до конца периода кредитования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). </a:t>
            </a:r>
            <a:r>
              <a:rPr sz="2000"/>
              <a:t/>
            </a:r>
            <a:br>
              <a:rPr sz="2000"/>
            </a:b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Данный подраздел подлежит заполнению в случае, если лицо,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отношении которого представляются сведения,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является созаемщиком.</a:t>
            </a:r>
            <a:endParaRPr lang="ru-RU" sz="21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9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данном подразделе подлежат отражению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срочные обязательства </a:t>
            </a: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финансового характера гражданина, зарегистрированного в качестве </a:t>
            </a:r>
            <a:r>
              <a:rPr lang="ru-RU" sz="21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индивидуального предпринимателя</a:t>
            </a: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</a:t>
            </a:r>
            <a:r>
              <a:rPr sz="2100"/>
              <a:t/>
            </a:r>
            <a:br>
              <a:rPr sz="2100"/>
            </a:br>
            <a:r>
              <a:rPr lang="ru-RU" sz="21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отношении которого представляется справка </a:t>
            </a:r>
            <a:endParaRPr lang="ru-RU" sz="21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endParaRPr lang="ru-RU" sz="21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  <a:tabLst>
                <a:tab pos="0" algn="l"/>
              </a:tabLst>
            </a:pP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1" name="Таблица 1"/>
          <p:cNvGraphicFramePr/>
          <p:nvPr/>
        </p:nvGraphicFramePr>
        <p:xfrm>
          <a:off x="30240" y="1379520"/>
          <a:ext cx="9081000" cy="5208840"/>
        </p:xfrm>
        <a:graphic>
          <a:graphicData uri="http://schemas.openxmlformats.org/drawingml/2006/table">
            <a:tbl>
              <a:tblPr/>
              <a:tblGrid>
                <a:gridCol w="400320"/>
                <a:gridCol w="1509480"/>
                <a:gridCol w="1525320"/>
                <a:gridCol w="1654200"/>
                <a:gridCol w="2255040"/>
                <a:gridCol w="1735920"/>
              </a:tblGrid>
              <a:tr h="10800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sz="1800"/>
                        <a:t/>
                      </a:r>
                      <a:br>
                        <a:rPr sz="1800"/>
                      </a:b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п/п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Содержание обязательства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Кредитор (должник)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Основание возникновения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Сумма обязательства/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размер обязательства по состоянию на отчетную дату  (руб.)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</a:pP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Условия обязательства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9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328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Кредит (является заёмщиком)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Кредитор: ПАО «Сбербанк России», 117997, г. Москва, </a:t>
                      </a:r>
                      <a:r>
                        <a:rPr sz="1800"/>
                        <a:t/>
                      </a:r>
                      <a:br>
                        <a:rPr sz="1800"/>
                      </a:b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ул. Вавилова, </a:t>
                      </a:r>
                      <a:r>
                        <a:rPr sz="1800"/>
                        <a:t/>
                      </a:r>
                      <a:br>
                        <a:rPr sz="1800"/>
                      </a:b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д. 19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Договор ипотечного кредитования от 31.08.2020</a:t>
                      </a:r>
                      <a:r>
                        <a:rPr sz="1800"/>
                        <a:t/>
                      </a:r>
                      <a:br>
                        <a:rPr sz="1800"/>
                      </a:b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№ 524/0600-00256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1 500 000,00 / 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1 150 000,00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11,5 %, залог квартира, находящаяся по адресу: </a:t>
                      </a:r>
                      <a:r>
                        <a:rPr sz="1800"/>
                        <a:t/>
                      </a:r>
                      <a:br>
                        <a:rPr sz="1800"/>
                      </a:b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г. Екатеринбург, ул. Малышева, </a:t>
                      </a:r>
                      <a:r>
                        <a:rPr sz="1800"/>
                        <a:t/>
                      </a:r>
                      <a:br>
                        <a:rPr sz="1800"/>
                      </a:b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д. 35 кв.76,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созаёмщик супруга  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Иванова О.М.</a:t>
                      </a:r>
                      <a:endParaRPr lang="ru-RU" sz="18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82" name="Rectangle 1"/>
          <p:cNvSpPr/>
          <p:nvPr/>
        </p:nvSpPr>
        <p:spPr>
          <a:xfrm>
            <a:off x="1522080" y="598320"/>
            <a:ext cx="6715800" cy="42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numCol="1" spcCol="0" anchor="ctr">
            <a:sp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6.2. Срочные обязательства финансового характера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83" name="Прямоугольник 3"/>
          <p:cNvSpPr/>
          <p:nvPr/>
        </p:nvSpPr>
        <p:spPr>
          <a:xfrm>
            <a:off x="251640" y="157320"/>
            <a:ext cx="9036000" cy="47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5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ПРИМЕР ЗАПОЛНЕНИЯ РАЗДЕЛА 6</a:t>
            </a:r>
            <a:endParaRPr lang="ru-RU" sz="25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84" name="PlaceHolder 1"/>
          <p:cNvSpPr>
            <a:spLocks noGrp="1"/>
          </p:cNvSpPr>
          <p:nvPr>
            <p:ph type="sldNum" idx="49"/>
          </p:nvPr>
        </p:nvSpPr>
        <p:spPr>
          <a:xfrm>
            <a:off x="8759880" y="6492960"/>
            <a:ext cx="41328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7D2A5048-8782-4FEB-ADD5-37E3D7B8D96F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54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5" name="Овал 7"/>
          <p:cNvSpPr/>
          <p:nvPr/>
        </p:nvSpPr>
        <p:spPr>
          <a:xfrm>
            <a:off x="4807080" y="3272040"/>
            <a:ext cx="2736000" cy="1530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cxnSp>
        <p:nvCxnSpPr>
          <p:cNvPr id="286" name="Прямая со стрелкой 8"/>
          <p:cNvCxnSpPr/>
          <p:nvPr/>
        </p:nvCxnSpPr>
        <p:spPr>
          <a:xfrm flipV="1">
            <a:off x="5076000" y="3572640"/>
            <a:ext cx="964800" cy="1179000"/>
          </a:xfrm>
          <a:prstGeom prst="straightConnector1">
            <a:avLst/>
          </a:prstGeom>
          <a:ln w="76200">
            <a:solidFill>
              <a:srgbClr val="FF0000"/>
            </a:solidFill>
            <a:tailEnd type="arrow" w="med" len="med"/>
          </a:ln>
        </p:spPr>
      </p:cxnSp>
      <p:sp>
        <p:nvSpPr>
          <p:cNvPr id="287" name="TextBox 10"/>
          <p:cNvSpPr/>
          <p:nvPr/>
        </p:nvSpPr>
        <p:spPr>
          <a:xfrm>
            <a:off x="3470040" y="4665600"/>
            <a:ext cx="4176000" cy="1979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</a:rPr>
              <a:t>С ПРОЦЕНТАМИ!!!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</a:rPr>
              <a:t>1 138 000 основной долг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</a:rPr>
              <a:t>+ 12 000 </a:t>
            </a:r>
            <a:r>
              <a:rPr lang="ru-RU" sz="2400" b="1" strike="noStrike" spc="-1">
                <a:solidFill>
                  <a:srgbClr val="FF0000"/>
                </a:solidFill>
                <a:latin typeface="Times New Roman"/>
              </a:rPr>
              <a:t>проценты, начисленные на отчетную дату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PlaceHolder 1"/>
          <p:cNvSpPr>
            <a:spLocks noGrp="1"/>
          </p:cNvSpPr>
          <p:nvPr>
            <p:ph/>
          </p:nvPr>
        </p:nvSpPr>
        <p:spPr>
          <a:xfrm>
            <a:off x="179640" y="1599840"/>
            <a:ext cx="8964000" cy="47134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 кредитной карте с доступным лимитом овердрафта, указываются обязательства, возникшие в связи с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имеющейся задолженностью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 кредитной карте на конец отчетного периода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равной или превышающей 500000 руб.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графе «Условие обязательства»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указывается: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годовая процентная ставка обязательства,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заложенное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</a:t>
            </a:r>
            <a:r>
              <a:rPr lang="ru-RU" sz="19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 </a:t>
            </a: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обеспечение обязательства </a:t>
            </a: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имущество,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выданные в обеспечение исполнения обязательства гарантии и поручительства. 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Подлежат указанию: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  обязательства по договору поручительства (в случае, если по состоянию на отчетную дату должник не исполняет или исполняет обязательства перед кредитором ненадлежащим образом и соответствующие обязательства возникли у поручителя);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  обязательства по уплате алиментов (если по состоянию на отчетную дату сумма невыплаченных алиментов равна или превышает 500 000 руб.);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обязательства по выплате арендной платы за наем жилого или нежилого помещения (если по состоянию на отчетную дату сумма невыплаченной арендной платы равна или превышает 500 000 руб.);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19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другие обязательства согласно методическим рекомендациям Минтруда России</a:t>
            </a:r>
            <a:endParaRPr lang="ru-RU" sz="19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89" name="PlaceHolder 2"/>
          <p:cNvSpPr>
            <a:spLocks noGrp="1"/>
          </p:cNvSpPr>
          <p:nvPr>
            <p:ph type="sldNum" idx="50"/>
          </p:nvPr>
        </p:nvSpPr>
        <p:spPr>
          <a:xfrm>
            <a:off x="8716320" y="648864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69A3D219-C6EB-4EF6-9BB1-55B5BEC27C8C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55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90" name="Прямоугольник 3"/>
          <p:cNvSpPr/>
          <p:nvPr/>
        </p:nvSpPr>
        <p:spPr>
          <a:xfrm>
            <a:off x="1809000" y="116640"/>
            <a:ext cx="7209000" cy="118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700" b="1" u="sng" strike="noStrike" spc="-1">
                <a:solidFill>
                  <a:srgbClr val="FF0000"/>
                </a:solidFill>
                <a:uFillTx/>
                <a:latin typeface="Times New Roman"/>
              </a:rPr>
              <a:t>6.2. «Срочные обязательства финансового характера» </a:t>
            </a:r>
            <a:endParaRPr lang="ru-RU" sz="27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1800" b="0" strike="noStrike" spc="-1">
                <a:solidFill>
                  <a:schemeClr val="dk1"/>
                </a:solidFill>
                <a:latin typeface="Times New Roman"/>
              </a:rPr>
              <a:t>(</a:t>
            </a:r>
            <a:r>
              <a:rPr lang="ru-RU" sz="1800" b="1" strike="noStrike" spc="-1">
                <a:solidFill>
                  <a:schemeClr val="dk1"/>
                </a:solidFill>
                <a:latin typeface="Times New Roman"/>
              </a:rPr>
              <a:t>сумма равна или превышает 500 000 рублей</a:t>
            </a:r>
            <a:r>
              <a:rPr lang="ru-RU" sz="1800" b="0" strike="noStrike" spc="-1">
                <a:solidFill>
                  <a:schemeClr val="dk1"/>
                </a:solidFill>
                <a:latin typeface="Times New Roman"/>
              </a:rPr>
              <a:t>)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Рисунок 4"/>
          <p:cNvPicPr/>
          <p:nvPr/>
        </p:nvPicPr>
        <p:blipFill>
          <a:blip r:embed="rId2"/>
          <a:stretch/>
        </p:blipFill>
        <p:spPr>
          <a:xfrm>
            <a:off x="323640" y="404640"/>
            <a:ext cx="8013960" cy="623196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Пунегова Г.Г.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4F51E22-E3C6-4105-9F0F-87B18EC15D29}" type="slidenum">
              <a:t>56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Прямоугольник 2"/>
          <p:cNvSpPr/>
          <p:nvPr/>
        </p:nvSpPr>
        <p:spPr>
          <a:xfrm>
            <a:off x="215640" y="2205000"/>
            <a:ext cx="8909640" cy="554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1.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</a:rPr>
              <a:t> Договоры страхования жизни на случай смерти, дожития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002060"/>
                </a:solidFill>
                <a:latin typeface="Times New Roman"/>
              </a:rPr>
              <a:t>до определенного возраста или срока, либо наступления иного события. 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2.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</a:rPr>
              <a:t> Договоры пенсионного страхования.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3.</a:t>
            </a:r>
            <a:r>
              <a:rPr lang="ru-RU" sz="2000" b="1" strike="noStrike" spc="-1">
                <a:solidFill>
                  <a:srgbClr val="002060"/>
                </a:solidFill>
                <a:latin typeface="Times New Roman"/>
              </a:rPr>
              <a:t> Договоры страхования жизни с условием периодических страховых выплат (ренты, аннуитетов) и (или) с участием страхователя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002060"/>
                </a:solidFill>
                <a:latin typeface="Times New Roman"/>
              </a:rPr>
              <a:t>в инвестиционном доходе страховщика.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</a:rPr>
              <a:t>ДАННЫЕ ДОГОВОРЫ 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предполагают 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накопление денежных средств </a:t>
            </a: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к определенному возрасту страхователя (застрахованного лица) или дожития им до установленного договором страхования срока, </a:t>
            </a:r>
            <a:r>
              <a:rPr lang="ru-RU" sz="22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заключаются </a:t>
            </a:r>
            <a:r>
              <a:rPr sz="2200"/>
              <a:t/>
            </a:r>
            <a:br>
              <a:rPr sz="2200"/>
            </a:br>
            <a:r>
              <a:rPr lang="ru-RU" sz="22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на продолжительный период</a:t>
            </a:r>
            <a:r>
              <a:rPr lang="ru-RU" sz="22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и в этой связи страховые выплаты </a:t>
            </a:r>
            <a:r>
              <a:rPr sz="2200"/>
              <a:t/>
            </a:r>
            <a:br>
              <a:rPr sz="2200"/>
            </a:b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по таким договорам рассматриваются в качестве дохода лица, 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отношении которого представляется справка.</a:t>
            </a:r>
            <a:endParaRPr lang="ru-RU" sz="22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  <a:p>
            <a:pPr algn="just" defTabSz="685800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93" name="Прямоугольник 6"/>
          <p:cNvSpPr/>
          <p:nvPr/>
        </p:nvSpPr>
        <p:spPr>
          <a:xfrm>
            <a:off x="264960" y="1046520"/>
            <a:ext cx="8909640" cy="118692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</a:rPr>
              <a:t>Обязательства в соответствии с Законом Российской Федерации от 27 ноября 1992 года № 4015-1 «Об организации страхового дела в Российской Федерации» 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294" name="Прямоугольник 3"/>
          <p:cNvSpPr/>
          <p:nvPr/>
        </p:nvSpPr>
        <p:spPr>
          <a:xfrm>
            <a:off x="1691640" y="134640"/>
            <a:ext cx="7244640" cy="94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6.2. «Срочные обязательства </a:t>
            </a:r>
            <a:r>
              <a:rPr sz="2800"/>
              <a:t/>
            </a:r>
            <a:br>
              <a:rPr sz="2800"/>
            </a:br>
            <a:r>
              <a:rPr lang="ru-RU" sz="28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финансового характера»</a:t>
            </a:r>
            <a:endParaRPr lang="ru-RU" sz="28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Рисунок 4"/>
          <p:cNvPicPr/>
          <p:nvPr/>
        </p:nvPicPr>
        <p:blipFill>
          <a:blip r:embed="rId2"/>
          <a:srcRect l="4356" t="2946" r="5627" b="6750"/>
          <a:stretch/>
        </p:blipFill>
        <p:spPr>
          <a:xfrm rot="16200000">
            <a:off x="1147320" y="-1138320"/>
            <a:ext cx="6857640" cy="9135000"/>
          </a:xfrm>
          <a:prstGeom prst="rect">
            <a:avLst/>
          </a:prstGeom>
          <a:ln w="0">
            <a:noFill/>
          </a:ln>
        </p:spPr>
      </p:pic>
      <p:cxnSp>
        <p:nvCxnSpPr>
          <p:cNvPr id="296" name="Прямая соединительная линия 6"/>
          <p:cNvCxnSpPr/>
          <p:nvPr/>
        </p:nvCxnSpPr>
        <p:spPr>
          <a:xfrm>
            <a:off x="4139640" y="332640"/>
            <a:ext cx="2646720" cy="360"/>
          </a:xfrm>
          <a:prstGeom prst="straightConnector1">
            <a:avLst/>
          </a:prstGeom>
          <a:ln w="57150" cap="rnd">
            <a:solidFill>
              <a:srgbClr val="FF0000"/>
            </a:solidFill>
            <a:round/>
          </a:ln>
        </p:spPr>
      </p:cxnSp>
      <p:cxnSp>
        <p:nvCxnSpPr>
          <p:cNvPr id="297" name="Прямая соединительная линия 7"/>
          <p:cNvCxnSpPr/>
          <p:nvPr/>
        </p:nvCxnSpPr>
        <p:spPr>
          <a:xfrm>
            <a:off x="3059640" y="3789000"/>
            <a:ext cx="2646720" cy="360"/>
          </a:xfrm>
          <a:prstGeom prst="straightConnector1">
            <a:avLst/>
          </a:prstGeom>
          <a:ln w="57150" cap="rnd">
            <a:solidFill>
              <a:srgbClr val="FF0000"/>
            </a:solidFill>
            <a:round/>
          </a:ln>
        </p:spPr>
      </p:cxnSp>
      <p:cxnSp>
        <p:nvCxnSpPr>
          <p:cNvPr id="298" name="Прямая соединительная линия 8"/>
          <p:cNvCxnSpPr/>
          <p:nvPr/>
        </p:nvCxnSpPr>
        <p:spPr>
          <a:xfrm>
            <a:off x="2195640" y="4005000"/>
            <a:ext cx="2646720" cy="360"/>
          </a:xfrm>
          <a:prstGeom prst="straightConnector1">
            <a:avLst/>
          </a:prstGeom>
          <a:ln w="57150" cap="rnd">
            <a:solidFill>
              <a:srgbClr val="FF0000"/>
            </a:solidFill>
            <a:round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Рисунок 9"/>
          <p:cNvPicPr/>
          <p:nvPr/>
        </p:nvPicPr>
        <p:blipFill>
          <a:blip r:embed="rId2"/>
          <a:srcRect l="5202" t="3798" r="1002" b="4852"/>
          <a:stretch/>
        </p:blipFill>
        <p:spPr>
          <a:xfrm rot="16200000">
            <a:off x="1140840" y="-1140480"/>
            <a:ext cx="6857640" cy="9139680"/>
          </a:xfrm>
          <a:prstGeom prst="rect">
            <a:avLst/>
          </a:prstGeom>
          <a:ln w="0">
            <a:noFill/>
          </a:ln>
        </p:spPr>
      </p:pic>
      <p:cxnSp>
        <p:nvCxnSpPr>
          <p:cNvPr id="300" name="Прямая соединительная линия 10"/>
          <p:cNvCxnSpPr/>
          <p:nvPr/>
        </p:nvCxnSpPr>
        <p:spPr>
          <a:xfrm>
            <a:off x="3635640" y="836640"/>
            <a:ext cx="2646720" cy="360"/>
          </a:xfrm>
          <a:prstGeom prst="straightConnector1">
            <a:avLst/>
          </a:prstGeom>
          <a:ln w="57150" cap="rnd">
            <a:solidFill>
              <a:srgbClr val="FF0000"/>
            </a:solidFill>
            <a:round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Рисунок 4"/>
          <p:cNvPicPr/>
          <p:nvPr/>
        </p:nvPicPr>
        <p:blipFill>
          <a:blip r:embed="rId2"/>
          <a:srcRect l="33620" t="8700" r="32278" b="61890"/>
          <a:stretch/>
        </p:blipFill>
        <p:spPr>
          <a:xfrm>
            <a:off x="-180360" y="-29880"/>
            <a:ext cx="9143640" cy="6137640"/>
          </a:xfrm>
          <a:prstGeom prst="rect">
            <a:avLst/>
          </a:prstGeom>
          <a:ln w="0">
            <a:noFill/>
          </a:ln>
        </p:spPr>
      </p:pic>
      <p:sp>
        <p:nvSpPr>
          <p:cNvPr id="302" name="Овал 7"/>
          <p:cNvSpPr/>
          <p:nvPr/>
        </p:nvSpPr>
        <p:spPr>
          <a:xfrm>
            <a:off x="6158520" y="3501000"/>
            <a:ext cx="2931480" cy="2476080"/>
          </a:xfrm>
          <a:prstGeom prst="ellipse">
            <a:avLst/>
          </a:prstGeom>
          <a:noFill/>
          <a:ln w="76200" cap="rnd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343080">
              <a:lnSpc>
                <a:spcPct val="100000"/>
              </a:lnSpc>
            </a:pPr>
            <a:endParaRPr lang="ru-RU" sz="1350" b="0" strike="noStrike" spc="-1">
              <a:solidFill>
                <a:srgbClr val="FFFFFF"/>
              </a:solidFill>
              <a:latin typeface="Corb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/>
          </p:cNvSpPr>
          <p:nvPr>
            <p:ph/>
          </p:nvPr>
        </p:nvSpPr>
        <p:spPr>
          <a:xfrm>
            <a:off x="432000" y="1689120"/>
            <a:ext cx="8496720" cy="50158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3200" b="1" strike="noStrike" cap="all" spc="-1">
                <a:solidFill>
                  <a:srgbClr val="FF0000"/>
                </a:solidFill>
                <a:latin typeface="Times New Roman"/>
              </a:rPr>
              <a:t>не указываются </a:t>
            </a: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3200" b="1" u="sng" strike="noStrike" spc="-1">
                <a:solidFill>
                  <a:schemeClr val="dk2"/>
                </a:solidFill>
                <a:uFillTx/>
                <a:latin typeface="Times New Roman"/>
              </a:rPr>
              <a:t>обязательства по иным</a:t>
            </a:r>
            <a:r>
              <a:rPr lang="ru-RU" sz="3200" b="1" strike="noStrike" spc="-1">
                <a:solidFill>
                  <a:schemeClr val="dk2"/>
                </a:solidFill>
                <a:latin typeface="Times New Roman"/>
              </a:rPr>
              <a:t> видам страхования, в том числе: </a:t>
            </a:r>
            <a:r>
              <a:rPr lang="ru-RU" sz="3200" b="1" strike="noStrike" spc="-1">
                <a:solidFill>
                  <a:srgbClr val="FF0000"/>
                </a:solidFill>
                <a:latin typeface="Times New Roman"/>
              </a:rPr>
              <a:t>КАСКО, ОСАГО, договоры страхования, заключенные в рамках договора об ипотеке,</a:t>
            </a: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3200" b="1" strike="noStrike" spc="-1">
                <a:solidFill>
                  <a:srgbClr val="FF0000"/>
                </a:solidFill>
                <a:latin typeface="Times New Roman"/>
              </a:rPr>
              <a:t>договоры пенсионного обеспечения с НЕГОСУДАРСТВЕННЫМ </a:t>
            </a: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3200" b="1" strike="noStrike" spc="-1">
                <a:solidFill>
                  <a:srgbClr val="FF0000"/>
                </a:solidFill>
                <a:latin typeface="Times New Roman"/>
              </a:rPr>
              <a:t>ПЕНСИОННЫМ ФОНДОМ</a:t>
            </a:r>
            <a:endParaRPr lang="ru-RU" sz="3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4" name="PlaceHolder 2"/>
          <p:cNvSpPr>
            <a:spLocks noGrp="1"/>
          </p:cNvSpPr>
          <p:nvPr>
            <p:ph type="sldNum" idx="51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DAF89F9A-17CC-4D64-903B-4D57FE219DD5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61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05" name="Прямоугольник 1"/>
          <p:cNvSpPr/>
          <p:nvPr/>
        </p:nvSpPr>
        <p:spPr>
          <a:xfrm>
            <a:off x="1835640" y="401760"/>
            <a:ext cx="6548400" cy="75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4400" b="1" strike="noStrike" spc="-1">
                <a:solidFill>
                  <a:schemeClr val="dk1"/>
                </a:solidFill>
                <a:latin typeface="Times New Roman"/>
              </a:rPr>
              <a:t>в подразделе 6.2 справки </a:t>
            </a:r>
            <a:endParaRPr lang="ru-RU" sz="4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PlaceHolder 1"/>
          <p:cNvSpPr>
            <a:spLocks noGrp="1"/>
          </p:cNvSpPr>
          <p:nvPr>
            <p:ph/>
          </p:nvPr>
        </p:nvSpPr>
        <p:spPr>
          <a:xfrm>
            <a:off x="117000" y="1548360"/>
            <a:ext cx="8941680" cy="5039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данном разделе указываются сведения об имуществе, отчужденном в течение отчетного периода в результате безвозмездной сделки, а также, например, сведения об утилизации автомобиля.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601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Безвозмездной признается сделка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, по которой одна сторона – гражданский служащий (руководитель учреждения), его супруг (супруга), несовершеннолетний ребенок, предоставили другой стороне недвижимое имущество, транспортные средства или ценные бумаги </a:t>
            </a:r>
            <a:r>
              <a:rPr lang="ru-RU" sz="2400" b="1" strike="noStrike" cap="all" spc="-1">
                <a:solidFill>
                  <a:srgbClr val="FF0000"/>
                </a:solidFill>
                <a:latin typeface="Times New Roman"/>
                <a:ea typeface="Times New Roman"/>
              </a:rPr>
              <a:t>без получения платы или иного встречного предоставления </a:t>
            </a:r>
            <a:r>
              <a:rPr lang="ru-RU" sz="2400" b="1" strike="noStrike" cap="all" spc="-1">
                <a:solidFill>
                  <a:schemeClr val="dk2"/>
                </a:solidFill>
                <a:latin typeface="Times New Roman"/>
                <a:ea typeface="Times New Roman"/>
              </a:rPr>
              <a:t>(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договор дарения, соглашение о разделе имущества, договор (соглашение) об определении долей, брачный договор, который определяет порядок владения ранее совместно нажитым имуществом (режим раздельной собственности).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2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    </a:t>
            </a:r>
            <a:endParaRPr lang="ru-RU" sz="22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7" name="PlaceHolder 2"/>
          <p:cNvSpPr>
            <a:spLocks noGrp="1"/>
          </p:cNvSpPr>
          <p:nvPr>
            <p:ph type="sldNum" idx="52"/>
          </p:nvPr>
        </p:nvSpPr>
        <p:spPr>
          <a:xfrm>
            <a:off x="8657280" y="648900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700019A6-69CC-4EF7-B088-6B89D8625213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62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08" name="Заголовок 1"/>
          <p:cNvSpPr/>
          <p:nvPr/>
        </p:nvSpPr>
        <p:spPr>
          <a:xfrm>
            <a:off x="1737000" y="324000"/>
            <a:ext cx="7321680" cy="1224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РАЗДЕЛ 7. СВЕДЕНИЯ О НЕДВИЖИМОМ ИМУЩЕСТВЕ, ТРАНСПОРТНЫХ СРЕДСТВАХ И ЦЕННЫХ БУМАГАХ, ОТЧУЖДЕННЫХ В ТЕЧЕНИЕ ОТЧЕТНОГО ПЕРИОДА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В РЕЗУЛЬТАТЕ БЕЗВОЗМЕЗДНОЙ СДЕЛКИ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PlaceHolder 1"/>
          <p:cNvSpPr>
            <a:spLocks noGrp="1"/>
          </p:cNvSpPr>
          <p:nvPr>
            <p:ph/>
          </p:nvPr>
        </p:nvSpPr>
        <p:spPr>
          <a:xfrm>
            <a:off x="117000" y="1636560"/>
            <a:ext cx="8941680" cy="503964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/>
          <a:p>
            <a:pPr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данном разделе подлежит отражению 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отчуждение доли имущества</a:t>
            </a: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в связи с использованием средств (части средств) материнского (семейного) капитала (например, оформление жилого помещения в общую собственность гражданского служащего (руководителя учреждения),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его супруги (супруга) и несовершеннолетних детей </a:t>
            </a:r>
            <a:r>
              <a:rPr sz="2400"/>
              <a:t/>
            </a:r>
            <a:br>
              <a:rPr sz="2400"/>
            </a:br>
            <a:r>
              <a:rPr lang="ru-RU" sz="2400" b="1" strike="noStrike" spc="-1">
                <a:solidFill>
                  <a:srgbClr val="002060"/>
                </a:solidFill>
                <a:latin typeface="Times New Roman"/>
                <a:ea typeface="Times New Roman"/>
              </a:rPr>
              <a:t>с определением размера долей по соглашению).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Уничтоженные объекты имущества 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подлежат отражению в данном разделе. 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marL="9360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Договор мены 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marL="93600" indent="0" algn="ctr" defTabSz="685800">
              <a:lnSpc>
                <a:spcPct val="90000"/>
              </a:lnSpc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подлежит </a:t>
            </a: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отражению, так как он является возмездным.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  <a:p>
            <a:pPr marL="93600" indent="0" algn="ctr" defTabSz="685800">
              <a:lnSpc>
                <a:spcPct val="9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ru-RU" sz="2400" b="1" strike="noStrike" spc="-1">
                <a:solidFill>
                  <a:schemeClr val="dk2"/>
                </a:solidFill>
                <a:latin typeface="Times New Roman"/>
                <a:ea typeface="Times New Roman"/>
              </a:rPr>
              <a:t>Каждый объект безвозмездной сделки указывается отдельно.</a:t>
            </a:r>
            <a:endParaRPr lang="ru-RU" sz="24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0" name="PlaceHolder 2"/>
          <p:cNvSpPr>
            <a:spLocks noGrp="1"/>
          </p:cNvSpPr>
          <p:nvPr>
            <p:ph type="sldNum" idx="53"/>
          </p:nvPr>
        </p:nvSpPr>
        <p:spPr>
          <a:xfrm>
            <a:off x="8657280" y="6489000"/>
            <a:ext cx="42732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4E5B13C5-D921-44BE-9B99-1BCC6A684D3D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63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11" name="Заголовок 1"/>
          <p:cNvSpPr/>
          <p:nvPr/>
        </p:nvSpPr>
        <p:spPr>
          <a:xfrm>
            <a:off x="1737000" y="324000"/>
            <a:ext cx="7321680" cy="1224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 defTabSz="685800">
              <a:lnSpc>
                <a:spcPct val="9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РАЗДЕЛ 7. СВЕДЕНИЯ О НЕДВИЖИМОМ ИМУЩЕСТВЕ, ТРАНСПОРТНЫХ СРЕДСТВАХ И ЦЕННЫХ БУМАГАХ, ОТЧУЖДЕННЫХ В ТЕЧЕНИЕ ОТЧЕТНОГО ПЕРИОДА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</a:rPr>
              <a:t>В РЕЗУЛЬТАТЕ БЕЗВОЗМЕЗДНОЙ СДЕЛКИ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PlaceHolder 1"/>
          <p:cNvSpPr>
            <a:spLocks noGrp="1"/>
          </p:cNvSpPr>
          <p:nvPr>
            <p:ph type="title"/>
          </p:nvPr>
        </p:nvSpPr>
        <p:spPr>
          <a:xfrm>
            <a:off x="3132000" y="30888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ПРИМЕР ЗАПОЛНЕНИЯ РАЗДЕЛА 7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3" name="PlaceHolder 2"/>
          <p:cNvSpPr>
            <a:spLocks noGrp="1"/>
          </p:cNvSpPr>
          <p:nvPr>
            <p:ph type="sldNum" idx="54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766BE3C4-9B2F-4C8C-AC76-A7A413EBCD9E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64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graphicFrame>
        <p:nvGraphicFramePr>
          <p:cNvPr id="314" name="Таблица 5"/>
          <p:cNvGraphicFramePr/>
          <p:nvPr/>
        </p:nvGraphicFramePr>
        <p:xfrm>
          <a:off x="0" y="1895040"/>
          <a:ext cx="9143640" cy="5102640"/>
        </p:xfrm>
        <a:graphic>
          <a:graphicData uri="http://schemas.openxmlformats.org/drawingml/2006/table">
            <a:tbl>
              <a:tblPr/>
              <a:tblGrid>
                <a:gridCol w="599400"/>
                <a:gridCol w="3002400"/>
                <a:gridCol w="3345840"/>
                <a:gridCol w="2195640"/>
              </a:tblGrid>
              <a:tr h="6336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sz="1900"/>
                        <a:t/>
                      </a:r>
                      <a:br>
                        <a:rPr sz="1900"/>
                      </a:b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п/п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Вид имущества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Приобретатель имущества по сделке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Основание отчуждения имущества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168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336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Земельные участки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нет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b="0" strike="noStrike" spc="-1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b="0" strike="noStrike" spc="-1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04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Иное недвижимое имущество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нет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b="0" strike="noStrike" spc="-1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b="0" strike="noStrike" spc="-1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217600"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Транспортные средства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1) Шкода Октавия, 2016, </a:t>
                      </a:r>
                      <a:r>
                        <a:rPr lang="ru-RU" sz="1900" b="0" strike="noStrike" spc="-32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ОГИБДД УМВД России </a:t>
                      </a:r>
                      <a:r>
                        <a:rPr sz="1900"/>
                        <a:t/>
                      </a:r>
                      <a:br>
                        <a:rPr sz="1900"/>
                      </a:br>
                      <a:r>
                        <a:rPr lang="ru-RU" sz="1900" b="0" strike="noStrike" spc="-32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 г. Екатеринбургу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defTabSz="6858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Петров Иван Иванович, паспорт 62 15 417397, выдан Отделение УФМС России </a:t>
                      </a:r>
                      <a:r>
                        <a:rPr sz="1900"/>
                        <a:t/>
                      </a:r>
                      <a:br>
                        <a:rPr sz="1900"/>
                      </a:b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 Свердловской области </a:t>
                      </a:r>
                      <a:r>
                        <a:rPr sz="1900"/>
                        <a:t/>
                      </a:r>
                      <a:br>
                        <a:rPr sz="1900"/>
                      </a:b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 Железнодорожном районе </a:t>
                      </a:r>
                      <a:r>
                        <a:rPr sz="1900"/>
                        <a:t/>
                      </a:r>
                      <a:br>
                        <a:rPr sz="1900"/>
                      </a:b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г. Екатеринбурга 27.05.2007 зарегистрированный по адресу: г. Екатеринбург, ул. 8 Марта, д.25, кв.13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Договор дарения 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  <a:p>
                      <a:pPr algn="ctr" defTabSz="685800">
                        <a:lnSpc>
                          <a:spcPct val="100000"/>
                        </a:lnSpc>
                      </a:pPr>
                      <a:r>
                        <a:rPr lang="ru-RU" sz="1900" b="0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 13.09.2021</a:t>
                      </a:r>
                      <a:endParaRPr lang="ru-RU" sz="19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 marL="17640" marR="176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15" name="Овальная выноска 4"/>
          <p:cNvSpPr/>
          <p:nvPr/>
        </p:nvSpPr>
        <p:spPr>
          <a:xfrm>
            <a:off x="0" y="72000"/>
            <a:ext cx="2736000" cy="1679760"/>
          </a:xfrm>
          <a:prstGeom prst="wedgeEllipseCallout">
            <a:avLst>
              <a:gd name="adj1" fmla="val 89406"/>
              <a:gd name="adj2" fmla="val -33439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Сведения указываются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в целом за 2024 год</a:t>
            </a:r>
            <a:endParaRPr lang="ru-RU" sz="2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16" name="Овальная выноска 7"/>
          <p:cNvSpPr/>
          <p:nvPr/>
        </p:nvSpPr>
        <p:spPr>
          <a:xfrm>
            <a:off x="5143320" y="2619000"/>
            <a:ext cx="3779640" cy="1754640"/>
          </a:xfrm>
          <a:prstGeom prst="wedgeEllipseCallout">
            <a:avLst>
              <a:gd name="adj1" fmla="val -98702"/>
              <a:gd name="adj2" fmla="val 32595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16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Отчуждение доли имущества в связи </a:t>
            </a:r>
            <a:r>
              <a:rPr sz="1600"/>
              <a:t/>
            </a:r>
            <a:br>
              <a:rPr sz="1600"/>
            </a:br>
            <a:r>
              <a:rPr lang="ru-RU" sz="1600" b="1" strike="noStrike" spc="-1">
                <a:solidFill>
                  <a:schemeClr val="dk1"/>
                </a:solidFill>
                <a:latin typeface="Times New Roman"/>
                <a:ea typeface="Times New Roman"/>
              </a:rPr>
              <a:t>с использованием средств (части средств) материнского (семейного) капитала  </a:t>
            </a:r>
            <a:endParaRPr lang="ru-RU" sz="16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PlaceHolder 1"/>
          <p:cNvSpPr>
            <a:spLocks noGrp="1"/>
          </p:cNvSpPr>
          <p:nvPr>
            <p:ph/>
          </p:nvPr>
        </p:nvSpPr>
        <p:spPr>
          <a:xfrm>
            <a:off x="207000" y="1619640"/>
            <a:ext cx="8694000" cy="49554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numCol="1" spcCol="0" anchor="ctr">
            <a:noAutofit/>
          </a:bodyPr>
          <a:lstStyle/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Необходимо обеспечить печать всех листов справки и ее заверение </a:t>
            </a:r>
            <a:r>
              <a:rPr sz="2000"/>
              <a:t/>
            </a:r>
            <a:br>
              <a:rPr sz="2000"/>
            </a:b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в течение одного дня. 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ДАТА И ВРЕМЯ ПЕЧАТИ СПРАВКИ должны быть одинаковыми на всех листах справки</a:t>
            </a:r>
            <a:r>
              <a:rPr lang="ru-RU" sz="2000" b="1" i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. 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Не допускается подменять листы справки листами, напечатанными в иной момент времени. 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ДОПУСКАЮТСЯ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дефекты печати в виде полос, пятен. 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ДОПУСКАЕТСЯ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наличие подписи и пометок на линейных и двумерных штрих-кодах. 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Листы одной справки </a:t>
            </a: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СЛЕДУЕТ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менять или вставлять в другие справки, даже если они содержат идентичную информацию. 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Справки </a:t>
            </a: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НЕ РЕКОМЕНДУЕТСЯ </a:t>
            </a:r>
            <a:r>
              <a:rPr lang="ru-RU" sz="2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прошивать и фиксировать скрепкой.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  <a:p>
            <a:pPr indent="0" algn="just" defTabSz="914400">
              <a:lnSpc>
                <a:spcPct val="114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ТОЛЬКО ОДНОСТОРОННЯЯ ПЕЧАТЬ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8" name="PlaceHolder 2"/>
          <p:cNvSpPr>
            <a:spLocks noGrp="1"/>
          </p:cNvSpPr>
          <p:nvPr>
            <p:ph type="title"/>
          </p:nvPr>
        </p:nvSpPr>
        <p:spPr>
          <a:xfrm>
            <a:off x="3132000" y="30888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ОФОРМЛЕНИЕ СПРАВКИ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Рисунок 8"/>
          <p:cNvPicPr/>
          <p:nvPr/>
        </p:nvPicPr>
        <p:blipFill>
          <a:blip r:embed="rId2"/>
          <a:srcRect l="17636" t="21367" r="15498" b="6646"/>
          <a:stretch/>
        </p:blipFill>
        <p:spPr>
          <a:xfrm>
            <a:off x="287640" y="-23040"/>
            <a:ext cx="8568720" cy="4680000"/>
          </a:xfrm>
          <a:prstGeom prst="rect">
            <a:avLst/>
          </a:prstGeom>
          <a:ln w="9525">
            <a:noFill/>
          </a:ln>
        </p:spPr>
      </p:pic>
      <p:sp>
        <p:nvSpPr>
          <p:cNvPr id="320" name="PlaceHolder 1"/>
          <p:cNvSpPr>
            <a:spLocks noGrp="1"/>
          </p:cNvSpPr>
          <p:nvPr>
            <p:ph type="sldNum" idx="55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>
            <a:lvl1pPr indent="0" algn="r" defTabSz="685800">
              <a:lnSpc>
                <a:spcPct val="100000"/>
              </a:lnSpc>
              <a:buNone/>
              <a:def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685800">
              <a:lnSpc>
                <a:spcPct val="100000"/>
              </a:lnSpc>
              <a:buNone/>
            </a:pPr>
            <a:fld id="{196F2CC7-1271-414B-8227-D2B705EFF2CD}" type="slidenum">
              <a:rPr lang="ru-RU" sz="9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66</a:t>
            </a:fld>
            <a:endParaRPr lang="ru-RU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1" name="TextBox 6"/>
          <p:cNvSpPr/>
          <p:nvPr/>
        </p:nvSpPr>
        <p:spPr>
          <a:xfrm>
            <a:off x="2699640" y="3717000"/>
            <a:ext cx="2376000" cy="69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4000" b="0" i="1" strike="noStrike" spc="-1">
                <a:solidFill>
                  <a:srgbClr val="FF0000"/>
                </a:solidFill>
                <a:latin typeface="Calibri"/>
              </a:rPr>
              <a:t>ИВАНОВ</a:t>
            </a:r>
            <a:endParaRPr lang="ru-RU" sz="40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22" name="Овал 7"/>
          <p:cNvSpPr/>
          <p:nvPr/>
        </p:nvSpPr>
        <p:spPr>
          <a:xfrm>
            <a:off x="4969080" y="292680"/>
            <a:ext cx="3816000" cy="3675960"/>
          </a:xfrm>
          <a:prstGeom prst="ellipse">
            <a:avLst/>
          </a:prstGeom>
          <a:solidFill>
            <a:srgbClr val="FF66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600" b="1" strike="noStrike" spc="-1">
                <a:solidFill>
                  <a:schemeClr val="dk1"/>
                </a:solidFill>
                <a:latin typeface="Times New Roman"/>
              </a:rPr>
              <a:t>Подписывая справку, Вы подтверждаете достоверность и полноту указанных в ней сведений</a:t>
            </a:r>
            <a:endParaRPr lang="ru-RU" sz="2600" b="0" strike="noStrike" spc="-1">
              <a:solidFill>
                <a:srgbClr val="FFFFFF"/>
              </a:solidFill>
              <a:latin typeface="XO Oriel"/>
            </a:endParaRPr>
          </a:p>
        </p:txBody>
      </p:sp>
      <p:cxnSp>
        <p:nvCxnSpPr>
          <p:cNvPr id="323" name="Прямая со стрелкой 11"/>
          <p:cNvCxnSpPr/>
          <p:nvPr/>
        </p:nvCxnSpPr>
        <p:spPr>
          <a:xfrm flipH="1">
            <a:off x="4652280" y="3332520"/>
            <a:ext cx="847440" cy="678960"/>
          </a:xfrm>
          <a:prstGeom prst="straightConnector1">
            <a:avLst/>
          </a:prstGeom>
          <a:ln w="57150">
            <a:solidFill>
              <a:srgbClr val="FF0000"/>
            </a:solidFill>
            <a:tailEnd type="triangle" w="med" len="med"/>
          </a:ln>
        </p:spPr>
      </p:cxnSp>
      <p:sp>
        <p:nvSpPr>
          <p:cNvPr id="324" name="Прямоугольник 14"/>
          <p:cNvSpPr/>
          <p:nvPr/>
        </p:nvSpPr>
        <p:spPr>
          <a:xfrm>
            <a:off x="395640" y="5085360"/>
            <a:ext cx="4032000" cy="82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2400" b="1" strike="noStrike" spc="-1">
                <a:solidFill>
                  <a:schemeClr val="dk1"/>
                </a:solidFill>
                <a:latin typeface="Times New Roman"/>
                <a:ea typeface="Calibri"/>
              </a:rPr>
              <a:t>ДАТЫ </a:t>
            </a:r>
            <a:r>
              <a:rPr lang="ru-RU" sz="2400" b="1" u="sng" strike="noStrike" spc="-1">
                <a:solidFill>
                  <a:schemeClr val="dk1"/>
                </a:solidFill>
                <a:uFillTx/>
                <a:latin typeface="Times New Roman"/>
                <a:ea typeface="Calibri"/>
              </a:rPr>
              <a:t>НЕ ДОЛЖНЫ ОТЛИЧАТЬСЯ</a:t>
            </a:r>
            <a:endParaRPr lang="ru-RU" sz="2400" b="0" strike="noStrike" spc="-1">
              <a:solidFill>
                <a:srgbClr val="000000"/>
              </a:solidFill>
              <a:latin typeface="XO Oriel"/>
            </a:endParaRPr>
          </a:p>
        </p:txBody>
      </p:sp>
      <p:cxnSp>
        <p:nvCxnSpPr>
          <p:cNvPr id="325" name="Прямая со стрелкой 15"/>
          <p:cNvCxnSpPr/>
          <p:nvPr/>
        </p:nvCxnSpPr>
        <p:spPr>
          <a:xfrm flipH="1" flipV="1">
            <a:off x="971280" y="4325040"/>
            <a:ext cx="4905360" cy="96660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</p:cxnSp>
      <p:sp>
        <p:nvSpPr>
          <p:cNvPr id="326" name="TextBox 9"/>
          <p:cNvSpPr/>
          <p:nvPr/>
        </p:nvSpPr>
        <p:spPr>
          <a:xfrm>
            <a:off x="410760" y="3917160"/>
            <a:ext cx="1844640" cy="36396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Calibri"/>
              </a:rPr>
              <a:t> 19 марта 2025 г.</a:t>
            </a:r>
            <a:endParaRPr lang="ru-RU" sz="1800" b="0" strike="noStrike" spc="-1">
              <a:solidFill>
                <a:srgbClr val="000000"/>
              </a:solidFill>
              <a:latin typeface="XO Oriel"/>
            </a:endParaRPr>
          </a:p>
        </p:txBody>
      </p:sp>
      <p:sp>
        <p:nvSpPr>
          <p:cNvPr id="327" name="TextBox 10"/>
          <p:cNvSpPr/>
          <p:nvPr/>
        </p:nvSpPr>
        <p:spPr>
          <a:xfrm>
            <a:off x="4969080" y="5318640"/>
            <a:ext cx="3816000" cy="94356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685800">
              <a:lnSpc>
                <a:spcPct val="100000"/>
              </a:lnSpc>
            </a:pPr>
            <a:r>
              <a:rPr lang="ru-RU" sz="1400" b="1" strike="noStrike" spc="-1">
                <a:solidFill>
                  <a:schemeClr val="lt1">
                    <a:lumMod val="65000"/>
                  </a:schemeClr>
                </a:solidFill>
                <a:latin typeface="Calibri"/>
              </a:rPr>
              <a:t>Дата печати: 19.03.2025 11:12:37(1)</a:t>
            </a:r>
            <a:endParaRPr lang="ru-RU" sz="14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r>
              <a:rPr lang="ru-RU" sz="1400" b="1" strike="noStrike" spc="-1">
                <a:solidFill>
                  <a:schemeClr val="lt1">
                    <a:lumMod val="65000"/>
                  </a:schemeClr>
                </a:solidFill>
                <a:latin typeface="Calibri"/>
              </a:rPr>
              <a:t>Версия СПО Справки БК 2.5.5.0 </a:t>
            </a:r>
            <a:endParaRPr lang="ru-RU" sz="14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XO Oriel"/>
            </a:endParaRPr>
          </a:p>
          <a:p>
            <a:pPr defTabSz="685800">
              <a:lnSpc>
                <a:spcPct val="100000"/>
              </a:lnSpc>
            </a:pPr>
            <a:endParaRPr lang="ru-RU" sz="1400" b="0" strike="noStrike" spc="-1">
              <a:solidFill>
                <a:srgbClr val="000000"/>
              </a:solidFill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PlaceHolder 1"/>
          <p:cNvSpPr>
            <a:spLocks noGrp="1"/>
          </p:cNvSpPr>
          <p:nvPr>
            <p:ph/>
          </p:nvPr>
        </p:nvSpPr>
        <p:spPr>
          <a:xfrm>
            <a:off x="2087280" y="-1007280"/>
            <a:ext cx="7056360" cy="388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ctr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страниц Личного кабинета налогоплательщика представляются в обязательном порядке на себя, супругу (супруга), несовершеннолетних детей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29" name="PlaceHolder 2"/>
          <p:cNvSpPr>
            <a:spLocks noGrp="1"/>
          </p:cNvSpPr>
          <p:nvPr>
            <p:ph type="title"/>
          </p:nvPr>
        </p:nvSpPr>
        <p:spPr>
          <a:xfrm>
            <a:off x="2700000" y="-17856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СКРИНШОТЫ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0" name="Прямоугольник 8"/>
          <p:cNvSpPr/>
          <p:nvPr/>
        </p:nvSpPr>
        <p:spPr>
          <a:xfrm>
            <a:off x="5472000" y="5013000"/>
            <a:ext cx="45360" cy="45360"/>
          </a:xfrm>
          <a:prstGeom prst="rect">
            <a:avLst/>
          </a:prstGeom>
          <a:solidFill>
            <a:srgbClr val="4A66AC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720" rIns="90000" bIns="72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331" name="Рисунок 12"/>
          <p:cNvPicPr/>
          <p:nvPr/>
        </p:nvPicPr>
        <p:blipFill>
          <a:blip r:embed="rId2"/>
          <a:srcRect l="31886" t="30397" r="17711" b="17799"/>
          <a:stretch/>
        </p:blipFill>
        <p:spPr>
          <a:xfrm>
            <a:off x="179640" y="1700640"/>
            <a:ext cx="8784720" cy="507852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332" name="Таблица 13"/>
          <p:cNvGraphicFramePr/>
          <p:nvPr/>
        </p:nvGraphicFramePr>
        <p:xfrm>
          <a:off x="1475640" y="2493000"/>
          <a:ext cx="2543760" cy="2103840"/>
        </p:xfrm>
        <a:graphic>
          <a:graphicData uri="http://schemas.openxmlformats.org/drawingml/2006/table">
            <a:tbl>
              <a:tblPr/>
              <a:tblGrid>
                <a:gridCol w="2543760"/>
              </a:tblGrid>
              <a:tr h="210384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32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Доходы </a:t>
                      </a:r>
                      <a:endParaRPr lang="ru-RU" sz="32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33" name="Рисунок 14"/>
          <p:cNvPicPr/>
          <p:nvPr/>
        </p:nvPicPr>
        <p:blipFill>
          <a:blip r:embed="rId3"/>
          <a:stretch/>
        </p:blipFill>
        <p:spPr>
          <a:xfrm>
            <a:off x="2869200" y="4677480"/>
            <a:ext cx="381240" cy="381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PlaceHolder 1"/>
          <p:cNvSpPr>
            <a:spLocks noGrp="1"/>
          </p:cNvSpPr>
          <p:nvPr>
            <p:ph/>
          </p:nvPr>
        </p:nvSpPr>
        <p:spPr>
          <a:xfrm>
            <a:off x="1943640" y="-900000"/>
            <a:ext cx="7056360" cy="388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ctr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страниц Личного кабинета налогоплательщика представляются в обязательном порядке на себя, супругу (супруга), несовершеннолетних детей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5" name="PlaceHolder 2"/>
          <p:cNvSpPr>
            <a:spLocks noGrp="1"/>
          </p:cNvSpPr>
          <p:nvPr>
            <p:ph type="title"/>
          </p:nvPr>
        </p:nvSpPr>
        <p:spPr>
          <a:xfrm>
            <a:off x="2700000" y="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СКРИНШОТЫ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36" name="Прямоугольник 8"/>
          <p:cNvSpPr/>
          <p:nvPr/>
        </p:nvSpPr>
        <p:spPr>
          <a:xfrm>
            <a:off x="5472000" y="5013000"/>
            <a:ext cx="45360" cy="45360"/>
          </a:xfrm>
          <a:prstGeom prst="rect">
            <a:avLst/>
          </a:prstGeom>
          <a:solidFill>
            <a:srgbClr val="4A66AC"/>
          </a:solidFill>
          <a:ln>
            <a:solidFill>
              <a:srgbClr val="364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720" rIns="90000" bIns="72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337" name="Рисунок 1"/>
          <p:cNvPicPr/>
          <p:nvPr/>
        </p:nvPicPr>
        <p:blipFill>
          <a:blip r:embed="rId2"/>
          <a:srcRect l="25585" t="19199" r="9837" b="16399"/>
          <a:stretch/>
        </p:blipFill>
        <p:spPr>
          <a:xfrm>
            <a:off x="1623960" y="1772640"/>
            <a:ext cx="7128360" cy="39988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338" name="Таблица 13"/>
          <p:cNvGraphicFramePr/>
          <p:nvPr/>
        </p:nvGraphicFramePr>
        <p:xfrm>
          <a:off x="1691640" y="4077000"/>
          <a:ext cx="2543760" cy="2103840"/>
        </p:xfrm>
        <a:graphic>
          <a:graphicData uri="http://schemas.openxmlformats.org/drawingml/2006/table">
            <a:tbl>
              <a:tblPr/>
              <a:tblGrid>
                <a:gridCol w="2543760"/>
              </a:tblGrid>
              <a:tr h="210384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32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Имущество  </a:t>
                      </a:r>
                      <a:endParaRPr lang="ru-RU" sz="32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noFill/>
                      <a:prstDash val="solid"/>
                    </a:lnL>
                    <a:lnR w="12240">
                      <a:noFill/>
                      <a:prstDash val="solid"/>
                    </a:lnR>
                    <a:lnT w="12240">
                      <a:noFill/>
                      <a:prstDash val="solid"/>
                    </a:lnT>
                    <a:lnB w="12240">
                      <a:noFill/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PlaceHolder 1"/>
          <p:cNvSpPr>
            <a:spLocks noGrp="1"/>
          </p:cNvSpPr>
          <p:nvPr>
            <p:ph/>
          </p:nvPr>
        </p:nvSpPr>
        <p:spPr>
          <a:xfrm>
            <a:off x="2087280" y="-900000"/>
            <a:ext cx="7056360" cy="388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ctr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страниц Личного кабинета налогоплательщика представляются в обязательном порядке на себя, супругу (супруга), несовершеннолетних детей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0" name="PlaceHolder 2"/>
          <p:cNvSpPr>
            <a:spLocks noGrp="1"/>
          </p:cNvSpPr>
          <p:nvPr>
            <p:ph type="title"/>
          </p:nvPr>
        </p:nvSpPr>
        <p:spPr>
          <a:xfrm>
            <a:off x="2790360" y="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СКРИНШОТЫ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341" name="Рисунок 4"/>
          <p:cNvPicPr/>
          <p:nvPr/>
        </p:nvPicPr>
        <p:blipFill>
          <a:blip r:embed="rId2"/>
          <a:srcRect l="31884" t="27598" r="49992" b="51391"/>
          <a:stretch/>
        </p:blipFill>
        <p:spPr>
          <a:xfrm>
            <a:off x="5915880" y="1772640"/>
            <a:ext cx="3091320" cy="2016000"/>
          </a:xfrm>
          <a:prstGeom prst="rect">
            <a:avLst/>
          </a:prstGeom>
          <a:ln w="0">
            <a:noFill/>
          </a:ln>
        </p:spPr>
      </p:pic>
      <p:pic>
        <p:nvPicPr>
          <p:cNvPr id="342" name="Рисунок 5"/>
          <p:cNvPicPr/>
          <p:nvPr/>
        </p:nvPicPr>
        <p:blipFill>
          <a:blip r:embed="rId3"/>
          <a:srcRect l="24010" t="40196" r="11411" b="28997"/>
          <a:stretch/>
        </p:blipFill>
        <p:spPr>
          <a:xfrm>
            <a:off x="687240" y="4149000"/>
            <a:ext cx="8319960" cy="223200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343" name="Таблица 6"/>
          <p:cNvGraphicFramePr/>
          <p:nvPr/>
        </p:nvGraphicFramePr>
        <p:xfrm>
          <a:off x="395640" y="1772640"/>
          <a:ext cx="2543760" cy="2103840"/>
        </p:xfrm>
        <a:graphic>
          <a:graphicData uri="http://schemas.openxmlformats.org/drawingml/2006/table">
            <a:tbl>
              <a:tblPr/>
              <a:tblGrid>
                <a:gridCol w="2543760"/>
              </a:tblGrid>
              <a:tr h="210384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32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Сведения </a:t>
                      </a:r>
                      <a:r>
                        <a:rPr sz="3200"/>
                        <a:t/>
                      </a:r>
                      <a:br>
                        <a:rPr sz="3200"/>
                      </a:br>
                      <a:r>
                        <a:rPr lang="ru-RU" sz="32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о счетах физических лиц </a:t>
                      </a:r>
                      <a:endParaRPr lang="ru-RU" sz="32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cxnSp>
        <p:nvCxnSpPr>
          <p:cNvPr id="344" name="Прямая со стрелкой 9"/>
          <p:cNvCxnSpPr/>
          <p:nvPr/>
        </p:nvCxnSpPr>
        <p:spPr>
          <a:xfrm flipV="1">
            <a:off x="4644000" y="2564640"/>
            <a:ext cx="3168720" cy="86472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</p:cxnSp>
      <p:cxnSp>
        <p:nvCxnSpPr>
          <p:cNvPr id="345" name="Прямая со стрелкой 11"/>
          <p:cNvCxnSpPr/>
          <p:nvPr/>
        </p:nvCxnSpPr>
        <p:spPr>
          <a:xfrm flipV="1">
            <a:off x="611280" y="5805000"/>
            <a:ext cx="1368720" cy="1443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</p:cxnSp>
      <p:cxnSp>
        <p:nvCxnSpPr>
          <p:cNvPr id="346" name="Прямая со стрелкой 14"/>
          <p:cNvCxnSpPr/>
          <p:nvPr/>
        </p:nvCxnSpPr>
        <p:spPr>
          <a:xfrm>
            <a:off x="5076000" y="4725000"/>
            <a:ext cx="2880720" cy="72036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PlaceHolder 1"/>
          <p:cNvSpPr>
            <a:spLocks noGrp="1"/>
          </p:cNvSpPr>
          <p:nvPr>
            <p:ph/>
          </p:nvPr>
        </p:nvSpPr>
        <p:spPr>
          <a:xfrm>
            <a:off x="1980000" y="-827280"/>
            <a:ext cx="7056360" cy="388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ctr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2000" b="1" u="sng" strike="noStrike" spc="-1">
                <a:solidFill>
                  <a:srgbClr val="FF0000"/>
                </a:solidFill>
                <a:uFillTx/>
                <a:latin typeface="Times New Roman"/>
                <a:ea typeface="Times New Roman"/>
              </a:rPr>
              <a:t>страниц Личного кабинета налогоплательщика представляются в обязательном порядке на себя, супругу (супруга), несовершеннолетних детей</a:t>
            </a:r>
            <a:endParaRPr lang="ru-RU" sz="2000" b="0" strike="noStrike" spc="-1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48" name="PlaceHolder 2"/>
          <p:cNvSpPr>
            <a:spLocks noGrp="1"/>
          </p:cNvSpPr>
          <p:nvPr>
            <p:ph type="title"/>
          </p:nvPr>
        </p:nvSpPr>
        <p:spPr>
          <a:xfrm>
            <a:off x="2790360" y="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СКРИНШОТЫ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graphicFrame>
        <p:nvGraphicFramePr>
          <p:cNvPr id="349" name="Таблица 6"/>
          <p:cNvGraphicFramePr/>
          <p:nvPr/>
        </p:nvGraphicFramePr>
        <p:xfrm>
          <a:off x="395640" y="1623960"/>
          <a:ext cx="2952000" cy="1584000"/>
        </p:xfrm>
        <a:graphic>
          <a:graphicData uri="http://schemas.openxmlformats.org/drawingml/2006/table">
            <a:tbl>
              <a:tblPr/>
              <a:tblGrid>
                <a:gridCol w="2952000"/>
              </a:tblGrid>
              <a:tr h="1584000">
                <a:tc>
                  <a:txBody>
                    <a:bodyPr/>
                    <a:lstStyle/>
                    <a:p>
                      <a:pPr defTabSz="685800">
                        <a:lnSpc>
                          <a:spcPct val="100000"/>
                        </a:lnSpc>
                      </a:pPr>
                      <a:r>
                        <a:rPr lang="ru-RU" sz="32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Сведения </a:t>
                      </a:r>
                      <a:r>
                        <a:rPr sz="3200"/>
                        <a:t/>
                      </a:r>
                      <a:br>
                        <a:rPr sz="3200"/>
                      </a:br>
                      <a:r>
                        <a:rPr lang="ru-RU" sz="3200" b="1" strike="noStrike" spc="-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об участии  в организациях </a:t>
                      </a:r>
                      <a:endParaRPr lang="ru-RU" sz="3200" b="0" strike="noStrike" spc="-1">
                        <a:solidFill>
                          <a:srgbClr val="000000"/>
                        </a:solidFill>
                        <a:latin typeface="XO Orie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50" name="Рисунок 1"/>
          <p:cNvPicPr/>
          <p:nvPr/>
        </p:nvPicPr>
        <p:blipFill>
          <a:blip r:embed="rId2"/>
          <a:srcRect l="26772" t="25197" r="9439" b="24399"/>
          <a:stretch/>
        </p:blipFill>
        <p:spPr>
          <a:xfrm>
            <a:off x="2899800" y="3285000"/>
            <a:ext cx="5832360" cy="2592000"/>
          </a:xfrm>
          <a:prstGeom prst="rect">
            <a:avLst/>
          </a:prstGeom>
          <a:ln w="0">
            <a:noFill/>
          </a:ln>
        </p:spPr>
      </p:pic>
      <p:cxnSp>
        <p:nvCxnSpPr>
          <p:cNvPr id="351" name="Прямая со стрелкой 14"/>
          <p:cNvCxnSpPr/>
          <p:nvPr/>
        </p:nvCxnSpPr>
        <p:spPr>
          <a:xfrm>
            <a:off x="899280" y="4410720"/>
            <a:ext cx="2880720" cy="72036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  <p:cxnSp>
        <p:nvCxnSpPr>
          <p:cNvPr id="352" name="Прямая со стрелкой 8"/>
          <p:cNvCxnSpPr/>
          <p:nvPr/>
        </p:nvCxnSpPr>
        <p:spPr>
          <a:xfrm>
            <a:off x="6012000" y="3861000"/>
            <a:ext cx="360" cy="55008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  <p:cxnSp>
        <p:nvCxnSpPr>
          <p:cNvPr id="353" name="Прямая со стрелкой 11"/>
          <p:cNvCxnSpPr/>
          <p:nvPr/>
        </p:nvCxnSpPr>
        <p:spPr>
          <a:xfrm>
            <a:off x="5220000" y="3861000"/>
            <a:ext cx="360" cy="55008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PlaceHolder 1"/>
          <p:cNvSpPr>
            <a:spLocks noGrp="1"/>
          </p:cNvSpPr>
          <p:nvPr>
            <p:ph type="title"/>
          </p:nvPr>
        </p:nvSpPr>
        <p:spPr>
          <a:xfrm>
            <a:off x="3060000" y="0"/>
            <a:ext cx="5669640" cy="89856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ctr">
            <a:noAutofit/>
          </a:bodyPr>
          <a:lstStyle/>
          <a:p>
            <a:pPr indent="0" algn="ctr" defTabSz="685800">
              <a:lnSpc>
                <a:spcPct val="90000"/>
              </a:lnSpc>
              <a:buNone/>
            </a:pPr>
            <a:r>
              <a:rPr lang="ru-RU" sz="2800" b="1" strike="noStrike" spc="-32">
                <a:solidFill>
                  <a:srgbClr val="FF0000"/>
                </a:solidFill>
                <a:latin typeface="Times New Roman"/>
                <a:ea typeface="Times New Roman"/>
              </a:rPr>
              <a:t>СОХРАНЕНИЕ СПРАВКИ </a:t>
            </a:r>
            <a:endParaRPr lang="ru-RU" sz="2800" b="0" strike="noStrike" spc="-1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355" name="Рисунок 7"/>
          <p:cNvPicPr/>
          <p:nvPr/>
        </p:nvPicPr>
        <p:blipFill>
          <a:blip r:embed="rId2"/>
          <a:srcRect r="68173" b="47839"/>
          <a:stretch/>
        </p:blipFill>
        <p:spPr>
          <a:xfrm>
            <a:off x="790920" y="1845000"/>
            <a:ext cx="2536560" cy="2160000"/>
          </a:xfrm>
          <a:prstGeom prst="rect">
            <a:avLst/>
          </a:prstGeom>
          <a:ln w="0">
            <a:noFill/>
          </a:ln>
        </p:spPr>
      </p:pic>
      <p:pic>
        <p:nvPicPr>
          <p:cNvPr id="356" name="Рисунок 4"/>
          <p:cNvPicPr/>
          <p:nvPr/>
        </p:nvPicPr>
        <p:blipFill>
          <a:blip r:embed="rId3"/>
          <a:srcRect r="57275" b="47845"/>
          <a:stretch/>
        </p:blipFill>
        <p:spPr>
          <a:xfrm>
            <a:off x="790920" y="4437000"/>
            <a:ext cx="2536560" cy="1742040"/>
          </a:xfrm>
          <a:prstGeom prst="rect">
            <a:avLst/>
          </a:prstGeom>
          <a:ln w="0">
            <a:noFill/>
          </a:ln>
        </p:spPr>
      </p:pic>
      <p:pic>
        <p:nvPicPr>
          <p:cNvPr id="357" name="Рисунок 5"/>
          <p:cNvPicPr/>
          <p:nvPr/>
        </p:nvPicPr>
        <p:blipFill>
          <a:blip r:embed="rId4"/>
          <a:srcRect r="30599" b="17672"/>
          <a:stretch/>
        </p:blipFill>
        <p:spPr>
          <a:xfrm>
            <a:off x="3492000" y="1740600"/>
            <a:ext cx="5501880" cy="3672000"/>
          </a:xfrm>
          <a:prstGeom prst="rect">
            <a:avLst/>
          </a:prstGeom>
          <a:ln w="0">
            <a:noFill/>
          </a:ln>
        </p:spPr>
      </p:pic>
      <p:cxnSp>
        <p:nvCxnSpPr>
          <p:cNvPr id="358" name="Прямая со стрелкой 10"/>
          <p:cNvCxnSpPr/>
          <p:nvPr/>
        </p:nvCxnSpPr>
        <p:spPr>
          <a:xfrm flipV="1">
            <a:off x="374400" y="1967400"/>
            <a:ext cx="416880" cy="45324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  <p:cxnSp>
        <p:nvCxnSpPr>
          <p:cNvPr id="359" name="Прямая со стрелкой 15"/>
          <p:cNvCxnSpPr/>
          <p:nvPr/>
        </p:nvCxnSpPr>
        <p:spPr>
          <a:xfrm flipH="1" flipV="1">
            <a:off x="1187280" y="4869000"/>
            <a:ext cx="504720" cy="54432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  <p:cxnSp>
        <p:nvCxnSpPr>
          <p:cNvPr id="360" name="Прямая со стрелкой 14"/>
          <p:cNvCxnSpPr/>
          <p:nvPr/>
        </p:nvCxnSpPr>
        <p:spPr>
          <a:xfrm flipV="1">
            <a:off x="7308000" y="4869000"/>
            <a:ext cx="144360" cy="736560"/>
          </a:xfrm>
          <a:prstGeom prst="straightConnector1">
            <a:avLst/>
          </a:prstGeom>
          <a:ln w="38100">
            <a:solidFill>
              <a:srgbClr val="FF3300"/>
            </a:solidFill>
            <a:tailEnd type="triangle" w="med" len="med"/>
          </a:ln>
        </p:spPr>
      </p:cxnSp>
      <p:sp>
        <p:nvSpPr>
          <p:cNvPr id="361" name="Овал 17"/>
          <p:cNvSpPr/>
          <p:nvPr/>
        </p:nvSpPr>
        <p:spPr>
          <a:xfrm>
            <a:off x="6660360" y="4437000"/>
            <a:ext cx="1656000" cy="431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685800">
              <a:lnSpc>
                <a:spcPct val="100000"/>
              </a:lnSpc>
            </a:pPr>
            <a:endParaRPr lang="ru-RU" sz="1400" b="0" strike="noStrike" spc="-1">
              <a:solidFill>
                <a:schemeClr val="lt1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extBox 4"/>
          <p:cNvSpPr/>
          <p:nvPr/>
        </p:nvSpPr>
        <p:spPr>
          <a:xfrm>
            <a:off x="2076120" y="0"/>
            <a:ext cx="5609880" cy="1592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68760" tIns="34200" rIns="68760" bIns="34200" anchor="t"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ru-RU" sz="5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БЛАГОДАРИМ </a:t>
            </a:r>
            <a:endParaRPr lang="ru-RU" sz="5000" b="0" strike="noStrike" spc="-1">
              <a:solidFill>
                <a:srgbClr val="000000"/>
              </a:solidFill>
              <a:latin typeface="XO Oriel"/>
            </a:endParaRPr>
          </a:p>
          <a:p>
            <a:pPr algn="ctr" defTabSz="685800">
              <a:lnSpc>
                <a:spcPct val="100000"/>
              </a:lnSpc>
            </a:pPr>
            <a:r>
              <a:rPr lang="ru-RU" sz="5000" b="1" strike="noStrike" spc="-1">
                <a:solidFill>
                  <a:srgbClr val="FF0000"/>
                </a:solidFill>
                <a:latin typeface="Times New Roman"/>
                <a:ea typeface="Times New Roman"/>
              </a:rPr>
              <a:t>ЗА ВНИМАНИЕ!!!</a:t>
            </a:r>
            <a:endParaRPr lang="ru-RU" sz="5000" b="0" strike="noStrike" spc="-1">
              <a:solidFill>
                <a:srgbClr val="000000"/>
              </a:solidFill>
              <a:latin typeface="XO Oriel"/>
            </a:endParaRPr>
          </a:p>
        </p:txBody>
      </p:sp>
      <p:pic>
        <p:nvPicPr>
          <p:cNvPr id="363" name="Рисунок 2"/>
          <p:cNvPicPr/>
          <p:nvPr/>
        </p:nvPicPr>
        <p:blipFill>
          <a:blip r:embed="rId2"/>
          <a:stretch/>
        </p:blipFill>
        <p:spPr>
          <a:xfrm>
            <a:off x="2195640" y="1700640"/>
            <a:ext cx="4994640" cy="4874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7202</TotalTime>
  <Words>3303</Words>
  <Application>Microsoft Office PowerPoint</Application>
  <PresentationFormat>Экран (4:3)</PresentationFormat>
  <Paragraphs>695</Paragraphs>
  <Slides>72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15</vt:i4>
      </vt:variant>
      <vt:variant>
        <vt:lpstr>Заголовки слайдов</vt:lpstr>
      </vt:variant>
      <vt:variant>
        <vt:i4>72</vt:i4>
      </vt:variant>
    </vt:vector>
  </HeadingPairs>
  <TitlesOfParts>
    <vt:vector size="99" baseType="lpstr">
      <vt:lpstr>Arial Unicode MS</vt:lpstr>
      <vt:lpstr>Arial</vt:lpstr>
      <vt:lpstr>Calibri</vt:lpstr>
      <vt:lpstr>Calibri Light</vt:lpstr>
      <vt:lpstr>Corbel</vt:lpstr>
      <vt:lpstr>DejaVu Sans</vt:lpstr>
      <vt:lpstr>Liberation Serif</vt:lpstr>
      <vt:lpstr>OpenSymbol</vt:lpstr>
      <vt:lpstr>Symbol</vt:lpstr>
      <vt:lpstr>Times New Roman</vt:lpstr>
      <vt:lpstr>Wingdings</vt:lpstr>
      <vt:lpstr>XO Oriel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ПРЕДСТАВЛЕНИЕ СВЕДЕНИЙ  О ДОХОДАХ, РАСХОДАХ, ОБ ИМУЩЕСТВЕ И ОБЯЗАТЕЛЬСТВАХ ИМУЩЕСТВЕННОГО ХАРАКТЕРА И ЗАПОЛНЕНИЕ СООТВЕТСТВУЮЩЕЙ ФОРМЫ СПРАВКИ В 2025 ГОДУ (ЗА ОТЧЕТНЫЙ 2024 ГОД)</vt:lpstr>
      <vt:lpstr>Представление сведений о доходах, расходах,  об имуществе и обязательствах имущественного характера</vt:lpstr>
      <vt:lpstr> Государственные гражданские служащие,  должности которых включены в перечень должностей, замещение которых связано с коррупционными рисками, обязаны </vt:lpstr>
      <vt:lpstr> Примерный перечень документов, необходимых для заполнения справки о доходах в 2025 году  (за отчетный 2024 год) </vt:lpstr>
      <vt:lpstr> Примерный перечень документов, необходимых для заполнения справки о доходах в 2025 году  (за отчетный 2024 год) </vt:lpstr>
      <vt:lpstr> НЕОБХОДИМО ОБРАТИТЬСЯ ЗА ПОЛУЧЕНИЕМ СВЕДЕНИЙ О ДОХОДАХ, ОБ ИМУЩЕСТВЕ И ОБЯЗАТЕЛЬСТВАХ ИМУЩЕСТВЕННОГО ХАРАКТЕРА</vt:lpstr>
      <vt:lpstr>Презентация PowerPoint</vt:lpstr>
      <vt:lpstr>Презентация PowerPoint</vt:lpstr>
      <vt:lpstr>  Сведения о доходах, расходах, об имуществе  и обязательствах имущественного характера представляются представителю нанимателя (работодателя) ежегодно не позднее 30 апреля года,  следующего за отчетным.  </vt:lpstr>
      <vt:lpstr>  Сведения о доходах, расходах, об имуществе  и обязательствах имущественного характера  не представляются  </vt:lpstr>
      <vt:lpstr>Представление уточненных сведений. Проверка достоверности и полноты сведений</vt:lpstr>
      <vt:lpstr>РАЗДЕЛ 1.   СВЕДЕНИЯ О ДОХОДАХ</vt:lpstr>
      <vt:lpstr>ДОХОД индивидуального  предпринимателя  указывается согласно бухгалтерской (финансовой) отчетности  или в соответствии с пунктом 56 Методических рекомендаций) </vt:lpstr>
      <vt:lpstr>ДОХОД ОТ ВКЛАДОВ В БАНКАХ  И ИНЫХ КРЕДИТНЫХ ОРГАНИЗАЦИЯХ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РАЗДЕЛ 2. СВЕДЕНИЯ О РАСХОДАХ</vt:lpstr>
      <vt:lpstr>Презентация PowerPoint</vt:lpstr>
      <vt:lpstr>Презентация PowerPoint</vt:lpstr>
      <vt:lpstr>РАЗДЕЛ 3. СВЕДЕНИЯ ОБ ИМУЩЕСТВЕ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ПОДРАЗДЕЛЫ 3.3, 3.4, 3.5 РАЗДЕЛА 3  (СВЕДЕНИЯ ОБ ИМУЩЕСТВЕ)  Цифровые финансовые активы, цифровые права, утилитарные цифровые права, цифровая валюта</vt:lpstr>
      <vt:lpstr>ПОДРАЗДЕЛ 3.3 РАЗДЕЛА 3 (СВЕДЕНИЯ ОБ ИМУЩЕСТВЕ)  Цифровые финансовые активы, цифровые права,  включающие одновременно цифровые финансовые активы и иные цифровые права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РАЗДЕЛ 4. Сведения о счетах в банках  и иных кредитных организациях  </vt:lpstr>
      <vt:lpstr>Презентация PowerPoint</vt:lpstr>
      <vt:lpstr>Презентация PowerPoint</vt:lpstr>
      <vt:lpstr>РАЗДЕЛ 4. Сведения о счетах в банках  и иных кредитных организациях  </vt:lpstr>
      <vt:lpstr>Презентация PowerPoint</vt:lpstr>
      <vt:lpstr>РАЗДЕЛ 5. СВЕДЕНИЯ О ЦЕННЫХ БУМАГАХ 5.1. «Акции и ИНОЕ УЧАСТИЕ в коммерческих организациях и фондах» на 31.12.2024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ЗАПОЛНЕНИЯ РАЗДЕЛА 7</vt:lpstr>
      <vt:lpstr>ОФОРМЛЕНИЕ СПРАВКИ</vt:lpstr>
      <vt:lpstr>Презентация PowerPoint</vt:lpstr>
      <vt:lpstr>СКРИНШОТЫ</vt:lpstr>
      <vt:lpstr>СКРИНШОТЫ</vt:lpstr>
      <vt:lpstr>СКРИНШОТЫ</vt:lpstr>
      <vt:lpstr>СКРИНШОТЫ</vt:lpstr>
      <vt:lpstr>СОХРАНЕНИЕ СПРАВКИ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Юрий Козырев</dc:creator>
  <dc:description/>
  <cp:lastModifiedBy>Овчинникова Елена Александровна</cp:lastModifiedBy>
  <cp:revision>567</cp:revision>
  <cp:lastPrinted>2025-02-04T06:11:32Z</cp:lastPrinted>
  <dcterms:created xsi:type="dcterms:W3CDTF">2020-07-05T17:04:43Z</dcterms:created>
  <dcterms:modified xsi:type="dcterms:W3CDTF">2025-02-04T06:12:58Z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11</vt:i4>
  </property>
  <property fmtid="{D5CDD505-2E9C-101B-9397-08002B2CF9AE}" pid="3" name="PresentationFormat">
    <vt:lpwstr>Экран (4:3)</vt:lpwstr>
  </property>
  <property fmtid="{D5CDD505-2E9C-101B-9397-08002B2CF9AE}" pid="4" name="Slides">
    <vt:i4>70</vt:i4>
  </property>
</Properties>
</file>