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3.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3">
  <p:sldMasterIdLst>
    <p:sldMasterId id="2147483648" r:id="rId1"/>
  </p:sldMasterIdLst>
  <p:notesMasterIdLst>
    <p:notesMasterId r:id="rId69"/>
  </p:notesMasterIdLst>
  <p:sldIdLst>
    <p:sldId id="256" r:id="rId2"/>
    <p:sldId id="257" r:id="rId3"/>
    <p:sldId id="258" r:id="rId4"/>
    <p:sldId id="288" r:id="rId5"/>
    <p:sldId id="260" r:id="rId6"/>
    <p:sldId id="285" r:id="rId7"/>
    <p:sldId id="346" r:id="rId8"/>
    <p:sldId id="347" r:id="rId9"/>
    <p:sldId id="263" r:id="rId10"/>
    <p:sldId id="262" r:id="rId11"/>
    <p:sldId id="280" r:id="rId12"/>
    <p:sldId id="279" r:id="rId13"/>
    <p:sldId id="264" r:id="rId14"/>
    <p:sldId id="281" r:id="rId15"/>
    <p:sldId id="265" r:id="rId16"/>
    <p:sldId id="274" r:id="rId17"/>
    <p:sldId id="295" r:id="rId18"/>
    <p:sldId id="275" r:id="rId19"/>
    <p:sldId id="297" r:id="rId20"/>
    <p:sldId id="300" r:id="rId21"/>
    <p:sldId id="291" r:id="rId22"/>
    <p:sldId id="349" r:id="rId23"/>
    <p:sldId id="354" r:id="rId24"/>
    <p:sldId id="355" r:id="rId25"/>
    <p:sldId id="356" r:id="rId26"/>
    <p:sldId id="357" r:id="rId27"/>
    <p:sldId id="358" r:id="rId28"/>
    <p:sldId id="359" r:id="rId29"/>
    <p:sldId id="360" r:id="rId30"/>
    <p:sldId id="278" r:id="rId31"/>
    <p:sldId id="286" r:id="rId32"/>
    <p:sldId id="266" r:id="rId33"/>
    <p:sldId id="267" r:id="rId34"/>
    <p:sldId id="301" r:id="rId35"/>
    <p:sldId id="302" r:id="rId36"/>
    <p:sldId id="361" r:id="rId37"/>
    <p:sldId id="303" r:id="rId38"/>
    <p:sldId id="305" r:id="rId39"/>
    <p:sldId id="306" r:id="rId40"/>
    <p:sldId id="307" r:id="rId41"/>
    <p:sldId id="308" r:id="rId42"/>
    <p:sldId id="309" r:id="rId43"/>
    <p:sldId id="310" r:id="rId44"/>
    <p:sldId id="311" r:id="rId45"/>
    <p:sldId id="362" r:id="rId46"/>
    <p:sldId id="312" r:id="rId47"/>
    <p:sldId id="317" r:id="rId48"/>
    <p:sldId id="321" r:id="rId49"/>
    <p:sldId id="363" r:id="rId50"/>
    <p:sldId id="364" r:id="rId51"/>
    <p:sldId id="365" r:id="rId52"/>
    <p:sldId id="366" r:id="rId53"/>
    <p:sldId id="367" r:id="rId54"/>
    <p:sldId id="368" r:id="rId55"/>
    <p:sldId id="369" r:id="rId56"/>
    <p:sldId id="328" r:id="rId57"/>
    <p:sldId id="331" r:id="rId58"/>
    <p:sldId id="370" r:id="rId59"/>
    <p:sldId id="332" r:id="rId60"/>
    <p:sldId id="333" r:id="rId61"/>
    <p:sldId id="335" r:id="rId62"/>
    <p:sldId id="338" r:id="rId63"/>
    <p:sldId id="339" r:id="rId64"/>
    <p:sldId id="373" r:id="rId65"/>
    <p:sldId id="342" r:id="rId66"/>
    <p:sldId id="374" r:id="rId67"/>
    <p:sldId id="287" r:id="rId68"/>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9EDF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p:restoredLeft sz="34587" autoAdjust="0"/>
    <p:restoredTop sz="94622" autoAdjust="0"/>
  </p:normalViewPr>
  <p:slideViewPr>
    <p:cSldViewPr>
      <p:cViewPr varScale="1">
        <p:scale>
          <a:sx n="81" d="100"/>
          <a:sy n="81" d="100"/>
        </p:scale>
        <p:origin x="917"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 Type="http://schemas.openxmlformats.org/officeDocument/2006/relationships/slide" Target="slides/slide6.xml"/><Relationship Id="rId71"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1FEA55E-BA4F-4B9E-963E-04E9B6E8218A}" type="doc">
      <dgm:prSet loTypeId="urn:microsoft.com/office/officeart/2008/layout/PictureStrips" loCatId="list" qsTypeId="urn:microsoft.com/office/officeart/2005/8/quickstyle/simple4" qsCatId="simple" csTypeId="urn:microsoft.com/office/officeart/2005/8/colors/colorful4" csCatId="colorful" phldr="1"/>
      <dgm:spPr/>
      <dgm:t>
        <a:bodyPr/>
        <a:lstStyle/>
        <a:p>
          <a:endParaRPr lang="ru-RU"/>
        </a:p>
      </dgm:t>
    </dgm:pt>
    <dgm:pt modelId="{847B031D-9048-4FF8-BC8C-6C63AF289A90}">
      <dgm:prSet phldrT="[Текст]" custT="1"/>
      <dgm:spPr/>
      <dgm:t>
        <a:bodyPr/>
        <a:lstStyle/>
        <a:p>
          <a:r>
            <a:rPr lang="ru-RU" sz="1800" dirty="0">
              <a:latin typeface="Segoe UI Light" panose="020B0502040204020203" pitchFamily="34" charset="0"/>
              <a:cs typeface="Segoe UI Light" panose="020B0502040204020203" pitchFamily="34" charset="0"/>
            </a:rPr>
            <a:t>Снижение интенсивности острых реакций на стресс и оптимизация актуального психического состояния «пострадавших»</a:t>
          </a:r>
        </a:p>
      </dgm:t>
    </dgm:pt>
    <dgm:pt modelId="{74680736-B8CF-4F5E-ADA8-30FA9C17F295}" type="parTrans" cxnId="{AF8ACF70-EA4D-4DCC-BEF0-3401401B65A6}">
      <dgm:prSet/>
      <dgm:spPr/>
      <dgm:t>
        <a:bodyPr/>
        <a:lstStyle/>
        <a:p>
          <a:endParaRPr lang="ru-RU"/>
        </a:p>
      </dgm:t>
    </dgm:pt>
    <dgm:pt modelId="{D8E9B7F6-FADC-4465-ABE8-B97769F44467}" type="sibTrans" cxnId="{AF8ACF70-EA4D-4DCC-BEF0-3401401B65A6}">
      <dgm:prSet/>
      <dgm:spPr/>
      <dgm:t>
        <a:bodyPr/>
        <a:lstStyle/>
        <a:p>
          <a:endParaRPr lang="ru-RU"/>
        </a:p>
      </dgm:t>
    </dgm:pt>
    <dgm:pt modelId="{CB42CC13-785D-4B92-9B9B-2C5D25E74AD0}">
      <dgm:prSet phldrT="[Текст]" custT="1"/>
      <dgm:spPr/>
      <dgm:t>
        <a:bodyPr/>
        <a:lstStyle/>
        <a:p>
          <a:r>
            <a:rPr lang="ru-RU" sz="1800" dirty="0">
              <a:latin typeface="Segoe UI Light" panose="020B0502040204020203" pitchFamily="34" charset="0"/>
              <a:cs typeface="Segoe UI Light" panose="020B0502040204020203" pitchFamily="34" charset="0"/>
            </a:rPr>
            <a:t>Профилактика возникновения отдаленных психических последствий в результате воздействия травмирующего события</a:t>
          </a:r>
        </a:p>
      </dgm:t>
    </dgm:pt>
    <dgm:pt modelId="{B3823150-6B1E-40B4-9CB2-5953C98FDD05}" type="parTrans" cxnId="{F1CF7C17-6DB4-45C3-8BB9-51731333DEAE}">
      <dgm:prSet/>
      <dgm:spPr/>
      <dgm:t>
        <a:bodyPr/>
        <a:lstStyle/>
        <a:p>
          <a:endParaRPr lang="ru-RU"/>
        </a:p>
      </dgm:t>
    </dgm:pt>
    <dgm:pt modelId="{AAB04397-A649-4E13-B482-67A03EE97EDC}" type="sibTrans" cxnId="{F1CF7C17-6DB4-45C3-8BB9-51731333DEAE}">
      <dgm:prSet/>
      <dgm:spPr/>
      <dgm:t>
        <a:bodyPr/>
        <a:lstStyle/>
        <a:p>
          <a:endParaRPr lang="ru-RU"/>
        </a:p>
      </dgm:t>
    </dgm:pt>
    <dgm:pt modelId="{B947AEEA-D354-474B-A28A-442E388DB8BF}">
      <dgm:prSet phldrT="[Текст]" custT="1"/>
      <dgm:spPr/>
      <dgm:t>
        <a:bodyPr/>
        <a:lstStyle/>
        <a:p>
          <a:r>
            <a:rPr lang="ru-RU" sz="1800" dirty="0">
              <a:latin typeface="Segoe UI Light" panose="020B0502040204020203" pitchFamily="34" charset="0"/>
              <a:cs typeface="Segoe UI Light" panose="020B0502040204020203" pitchFamily="34" charset="0"/>
            </a:rPr>
            <a:t>Снижение рисков возникновения массовых негативных психических реакций (например, при сопровождении похорон)</a:t>
          </a:r>
        </a:p>
      </dgm:t>
    </dgm:pt>
    <dgm:pt modelId="{CB827EF2-41EF-432F-B3FC-D8812F5A8090}" type="parTrans" cxnId="{495CDA87-6251-4DA9-B03A-271B6C5BD487}">
      <dgm:prSet/>
      <dgm:spPr/>
      <dgm:t>
        <a:bodyPr/>
        <a:lstStyle/>
        <a:p>
          <a:endParaRPr lang="ru-RU"/>
        </a:p>
      </dgm:t>
    </dgm:pt>
    <dgm:pt modelId="{039D40F5-812C-4C28-A3BC-45CBCF9111D8}" type="sibTrans" cxnId="{495CDA87-6251-4DA9-B03A-271B6C5BD487}">
      <dgm:prSet/>
      <dgm:spPr/>
      <dgm:t>
        <a:bodyPr/>
        <a:lstStyle/>
        <a:p>
          <a:endParaRPr lang="ru-RU"/>
        </a:p>
      </dgm:t>
    </dgm:pt>
    <dgm:pt modelId="{A0E05527-4C62-450E-93FE-7D92BDF9F3EB}" type="pres">
      <dgm:prSet presAssocID="{31FEA55E-BA4F-4B9E-963E-04E9B6E8218A}" presName="Name0" presStyleCnt="0">
        <dgm:presLayoutVars>
          <dgm:dir/>
          <dgm:resizeHandles val="exact"/>
        </dgm:presLayoutVars>
      </dgm:prSet>
      <dgm:spPr/>
    </dgm:pt>
    <dgm:pt modelId="{50538B00-66A5-45C9-9402-A033E3370E4F}" type="pres">
      <dgm:prSet presAssocID="{847B031D-9048-4FF8-BC8C-6C63AF289A90}" presName="composite" presStyleCnt="0"/>
      <dgm:spPr/>
    </dgm:pt>
    <dgm:pt modelId="{F3CA8CDA-2986-4638-B8EE-3C529EF7BA55}" type="pres">
      <dgm:prSet presAssocID="{847B031D-9048-4FF8-BC8C-6C63AF289A90}" presName="rect1" presStyleLbl="trAlignAcc1" presStyleIdx="0" presStyleCnt="3" custScaleX="150835">
        <dgm:presLayoutVars>
          <dgm:bulletEnabled val="1"/>
        </dgm:presLayoutVars>
      </dgm:prSet>
      <dgm:spPr/>
    </dgm:pt>
    <dgm:pt modelId="{4D1EE6A1-0F4C-41F9-8331-32D104AB5316}" type="pres">
      <dgm:prSet presAssocID="{847B031D-9048-4FF8-BC8C-6C63AF289A90}" presName="rect2" presStyleLbl="fgImgPlace1" presStyleIdx="0" presStyleCnt="3" custLinFactX="-25891" custLinFactNeighborX="-100000" custLinFactNeighborY="2560"/>
      <dgm:spPr/>
    </dgm:pt>
    <dgm:pt modelId="{89A1996A-3102-467D-A0A3-DC776279C3A0}" type="pres">
      <dgm:prSet presAssocID="{D8E9B7F6-FADC-4465-ABE8-B97769F44467}" presName="sibTrans" presStyleCnt="0"/>
      <dgm:spPr/>
    </dgm:pt>
    <dgm:pt modelId="{BE5C17A9-30F8-45F0-BEFF-79B91245402C}" type="pres">
      <dgm:prSet presAssocID="{CB42CC13-785D-4B92-9B9B-2C5D25E74AD0}" presName="composite" presStyleCnt="0"/>
      <dgm:spPr/>
    </dgm:pt>
    <dgm:pt modelId="{98820717-47EB-4F7E-8E16-62CCF0909D1D}" type="pres">
      <dgm:prSet presAssocID="{CB42CC13-785D-4B92-9B9B-2C5D25E74AD0}" presName="rect1" presStyleLbl="trAlignAcc1" presStyleIdx="1" presStyleCnt="3" custScaleX="148177" custLinFactNeighborX="1887">
        <dgm:presLayoutVars>
          <dgm:bulletEnabled val="1"/>
        </dgm:presLayoutVars>
      </dgm:prSet>
      <dgm:spPr/>
    </dgm:pt>
    <dgm:pt modelId="{8484A345-DC1B-4C86-8C43-0E2B7B5E2CFA}" type="pres">
      <dgm:prSet presAssocID="{CB42CC13-785D-4B92-9B9B-2C5D25E74AD0}" presName="rect2" presStyleLbl="fgImgPlace1" presStyleIdx="1" presStyleCnt="3" custLinFactX="-25891" custLinFactNeighborX="-100000" custLinFactNeighborY="2075"/>
      <dgm:spPr/>
    </dgm:pt>
    <dgm:pt modelId="{4B383903-0CA2-4B78-9D1B-4A276AD8A10E}" type="pres">
      <dgm:prSet presAssocID="{AAB04397-A649-4E13-B482-67A03EE97EDC}" presName="sibTrans" presStyleCnt="0"/>
      <dgm:spPr/>
    </dgm:pt>
    <dgm:pt modelId="{F8715F3C-9B5A-4261-A781-F6D341C3FC23}" type="pres">
      <dgm:prSet presAssocID="{B947AEEA-D354-474B-A28A-442E388DB8BF}" presName="composite" presStyleCnt="0"/>
      <dgm:spPr/>
    </dgm:pt>
    <dgm:pt modelId="{C10D1999-4F33-48B6-AAA1-1CB356736780}" type="pres">
      <dgm:prSet presAssocID="{B947AEEA-D354-474B-A28A-442E388DB8BF}" presName="rect1" presStyleLbl="trAlignAcc1" presStyleIdx="2" presStyleCnt="3" custScaleX="148177" custLinFactNeighborX="1887">
        <dgm:presLayoutVars>
          <dgm:bulletEnabled val="1"/>
        </dgm:presLayoutVars>
      </dgm:prSet>
      <dgm:spPr/>
    </dgm:pt>
    <dgm:pt modelId="{C8581B4E-BD29-4C08-9569-A096257071F3}" type="pres">
      <dgm:prSet presAssocID="{B947AEEA-D354-474B-A28A-442E388DB8BF}" presName="rect2" presStyleLbl="fgImgPlace1" presStyleIdx="2" presStyleCnt="3" custLinFactX="-27289" custLinFactNeighborX="-100000" custLinFactNeighborY="3577"/>
      <dgm:spPr/>
    </dgm:pt>
  </dgm:ptLst>
  <dgm:cxnLst>
    <dgm:cxn modelId="{7E0DF30A-B957-4DCC-8B95-BC7C6C07A596}" type="presOf" srcId="{B947AEEA-D354-474B-A28A-442E388DB8BF}" destId="{C10D1999-4F33-48B6-AAA1-1CB356736780}" srcOrd="0" destOrd="0" presId="urn:microsoft.com/office/officeart/2008/layout/PictureStrips"/>
    <dgm:cxn modelId="{F1CF7C17-6DB4-45C3-8BB9-51731333DEAE}" srcId="{31FEA55E-BA4F-4B9E-963E-04E9B6E8218A}" destId="{CB42CC13-785D-4B92-9B9B-2C5D25E74AD0}" srcOrd="1" destOrd="0" parTransId="{B3823150-6B1E-40B4-9CB2-5953C98FDD05}" sibTransId="{AAB04397-A649-4E13-B482-67A03EE97EDC}"/>
    <dgm:cxn modelId="{2C586B6D-B9BD-4E04-A359-CFEFE70877E5}" type="presOf" srcId="{31FEA55E-BA4F-4B9E-963E-04E9B6E8218A}" destId="{A0E05527-4C62-450E-93FE-7D92BDF9F3EB}" srcOrd="0" destOrd="0" presId="urn:microsoft.com/office/officeart/2008/layout/PictureStrips"/>
    <dgm:cxn modelId="{0E93A56D-2C03-4980-A9B5-581982BE3431}" type="presOf" srcId="{CB42CC13-785D-4B92-9B9B-2C5D25E74AD0}" destId="{98820717-47EB-4F7E-8E16-62CCF0909D1D}" srcOrd="0" destOrd="0" presId="urn:microsoft.com/office/officeart/2008/layout/PictureStrips"/>
    <dgm:cxn modelId="{AF8ACF70-EA4D-4DCC-BEF0-3401401B65A6}" srcId="{31FEA55E-BA4F-4B9E-963E-04E9B6E8218A}" destId="{847B031D-9048-4FF8-BC8C-6C63AF289A90}" srcOrd="0" destOrd="0" parTransId="{74680736-B8CF-4F5E-ADA8-30FA9C17F295}" sibTransId="{D8E9B7F6-FADC-4465-ABE8-B97769F44467}"/>
    <dgm:cxn modelId="{495CDA87-6251-4DA9-B03A-271B6C5BD487}" srcId="{31FEA55E-BA4F-4B9E-963E-04E9B6E8218A}" destId="{B947AEEA-D354-474B-A28A-442E388DB8BF}" srcOrd="2" destOrd="0" parTransId="{CB827EF2-41EF-432F-B3FC-D8812F5A8090}" sibTransId="{039D40F5-812C-4C28-A3BC-45CBCF9111D8}"/>
    <dgm:cxn modelId="{7B175EBA-7161-46BD-8750-32A7612A6D51}" type="presOf" srcId="{847B031D-9048-4FF8-BC8C-6C63AF289A90}" destId="{F3CA8CDA-2986-4638-B8EE-3C529EF7BA55}" srcOrd="0" destOrd="0" presId="urn:microsoft.com/office/officeart/2008/layout/PictureStrips"/>
    <dgm:cxn modelId="{2B25BC70-FB34-4F85-BEB0-C18C7F4D8F2B}" type="presParOf" srcId="{A0E05527-4C62-450E-93FE-7D92BDF9F3EB}" destId="{50538B00-66A5-45C9-9402-A033E3370E4F}" srcOrd="0" destOrd="0" presId="urn:microsoft.com/office/officeart/2008/layout/PictureStrips"/>
    <dgm:cxn modelId="{0E84666A-1E66-49E4-9CF3-B8FA1085E360}" type="presParOf" srcId="{50538B00-66A5-45C9-9402-A033E3370E4F}" destId="{F3CA8CDA-2986-4638-B8EE-3C529EF7BA55}" srcOrd="0" destOrd="0" presId="urn:microsoft.com/office/officeart/2008/layout/PictureStrips"/>
    <dgm:cxn modelId="{EAF64E50-1AEB-440B-AF00-A1A57B8D8428}" type="presParOf" srcId="{50538B00-66A5-45C9-9402-A033E3370E4F}" destId="{4D1EE6A1-0F4C-41F9-8331-32D104AB5316}" srcOrd="1" destOrd="0" presId="urn:microsoft.com/office/officeart/2008/layout/PictureStrips"/>
    <dgm:cxn modelId="{3AC23BF2-69F6-4238-80B4-7552DA5C04FA}" type="presParOf" srcId="{A0E05527-4C62-450E-93FE-7D92BDF9F3EB}" destId="{89A1996A-3102-467D-A0A3-DC776279C3A0}" srcOrd="1" destOrd="0" presId="urn:microsoft.com/office/officeart/2008/layout/PictureStrips"/>
    <dgm:cxn modelId="{34ED88B2-BF9E-48F0-B121-9A166DB3948A}" type="presParOf" srcId="{A0E05527-4C62-450E-93FE-7D92BDF9F3EB}" destId="{BE5C17A9-30F8-45F0-BEFF-79B91245402C}" srcOrd="2" destOrd="0" presId="urn:microsoft.com/office/officeart/2008/layout/PictureStrips"/>
    <dgm:cxn modelId="{3171ECD6-2DEB-4F9A-BCA8-7FAD7EBF38B3}" type="presParOf" srcId="{BE5C17A9-30F8-45F0-BEFF-79B91245402C}" destId="{98820717-47EB-4F7E-8E16-62CCF0909D1D}" srcOrd="0" destOrd="0" presId="urn:microsoft.com/office/officeart/2008/layout/PictureStrips"/>
    <dgm:cxn modelId="{61BFB487-B047-4B1D-A6D3-2C7D5297FA88}" type="presParOf" srcId="{BE5C17A9-30F8-45F0-BEFF-79B91245402C}" destId="{8484A345-DC1B-4C86-8C43-0E2B7B5E2CFA}" srcOrd="1" destOrd="0" presId="urn:microsoft.com/office/officeart/2008/layout/PictureStrips"/>
    <dgm:cxn modelId="{8CE5058A-2345-473A-9BC3-6AD0EA883D29}" type="presParOf" srcId="{A0E05527-4C62-450E-93FE-7D92BDF9F3EB}" destId="{4B383903-0CA2-4B78-9D1B-4A276AD8A10E}" srcOrd="3" destOrd="0" presId="urn:microsoft.com/office/officeart/2008/layout/PictureStrips"/>
    <dgm:cxn modelId="{EAFC4B0C-9A4E-4495-B746-C9C8680645E9}" type="presParOf" srcId="{A0E05527-4C62-450E-93FE-7D92BDF9F3EB}" destId="{F8715F3C-9B5A-4261-A781-F6D341C3FC23}" srcOrd="4" destOrd="0" presId="urn:microsoft.com/office/officeart/2008/layout/PictureStrips"/>
    <dgm:cxn modelId="{A239332F-C35E-4FBC-8D06-F3B5292CB856}" type="presParOf" srcId="{F8715F3C-9B5A-4261-A781-F6D341C3FC23}" destId="{C10D1999-4F33-48B6-AAA1-1CB356736780}" srcOrd="0" destOrd="0" presId="urn:microsoft.com/office/officeart/2008/layout/PictureStrips"/>
    <dgm:cxn modelId="{D5EA6B65-EDDF-42C3-8DE8-6E0768995DFA}" type="presParOf" srcId="{F8715F3C-9B5A-4261-A781-F6D341C3FC23}" destId="{C8581B4E-BD29-4C08-9569-A096257071F3}" srcOrd="1" destOrd="0" presId="urn:microsoft.com/office/officeart/2008/layout/PictureStrip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EAAEE81-362F-43FF-937D-723C1A720A93}" type="doc">
      <dgm:prSet loTypeId="urn:microsoft.com/office/officeart/2008/layout/PictureStrips" loCatId="list" qsTypeId="urn:microsoft.com/office/officeart/2005/8/quickstyle/simple3" qsCatId="simple" csTypeId="urn:microsoft.com/office/officeart/2005/8/colors/colorful4" csCatId="colorful" phldr="1"/>
      <dgm:spPr/>
      <dgm:t>
        <a:bodyPr/>
        <a:lstStyle/>
        <a:p>
          <a:endParaRPr lang="ru-RU"/>
        </a:p>
      </dgm:t>
    </dgm:pt>
    <dgm:pt modelId="{B3C2FA75-36DF-46CE-84F3-B0AD3C595968}">
      <dgm:prSet phldrT="[Текст]" custT="1"/>
      <dgm:spPr/>
      <dgm:t>
        <a:bodyPr/>
        <a:lstStyle/>
        <a:p>
          <a:r>
            <a:rPr lang="ru-RU" sz="1800" dirty="0">
              <a:latin typeface="Segoe UI Light" panose="020B0502040204020203" pitchFamily="34" charset="0"/>
              <a:cs typeface="Segoe UI Light" panose="020B0502040204020203" pitchFamily="34" charset="0"/>
            </a:rPr>
            <a:t>Сопровождение процедуры оповещения родственников о гибели мобилизованного / военнослужащего</a:t>
          </a:r>
        </a:p>
      </dgm:t>
    </dgm:pt>
    <dgm:pt modelId="{D189F970-F7A9-4E99-8EB9-C74417D8AEBD}" type="parTrans" cxnId="{5EF99890-956F-415D-9D95-7DF21B9EA426}">
      <dgm:prSet/>
      <dgm:spPr/>
      <dgm:t>
        <a:bodyPr/>
        <a:lstStyle/>
        <a:p>
          <a:endParaRPr lang="ru-RU"/>
        </a:p>
      </dgm:t>
    </dgm:pt>
    <dgm:pt modelId="{F16FEAA1-9986-4BE1-A565-10E1A08D4026}" type="sibTrans" cxnId="{5EF99890-956F-415D-9D95-7DF21B9EA426}">
      <dgm:prSet/>
      <dgm:spPr/>
      <dgm:t>
        <a:bodyPr/>
        <a:lstStyle/>
        <a:p>
          <a:endParaRPr lang="ru-RU"/>
        </a:p>
      </dgm:t>
    </dgm:pt>
    <dgm:pt modelId="{18825BB2-640D-482C-BF45-B00890681BAA}">
      <dgm:prSet phldrT="[Текст]" custT="1"/>
      <dgm:spPr/>
      <dgm:t>
        <a:bodyPr/>
        <a:lstStyle/>
        <a:p>
          <a:r>
            <a:rPr lang="ru-RU" sz="1800" dirty="0">
              <a:latin typeface="Segoe UI Light" panose="020B0502040204020203" pitchFamily="34" charset="0"/>
              <a:cs typeface="Segoe UI Light" panose="020B0502040204020203" pitchFamily="34" charset="0"/>
            </a:rPr>
            <a:t>Сопровождение похорон мобилизованного / военнослужащего </a:t>
          </a:r>
        </a:p>
      </dgm:t>
    </dgm:pt>
    <dgm:pt modelId="{531BBCFA-F002-4D0C-A189-1733D84D7DB2}" type="parTrans" cxnId="{6DFF6A06-C4FF-4E10-A87E-57DB9FBCBB67}">
      <dgm:prSet/>
      <dgm:spPr/>
      <dgm:t>
        <a:bodyPr/>
        <a:lstStyle/>
        <a:p>
          <a:endParaRPr lang="ru-RU"/>
        </a:p>
      </dgm:t>
    </dgm:pt>
    <dgm:pt modelId="{52CDF06B-5BC3-431F-9231-3579134F8CDF}" type="sibTrans" cxnId="{6DFF6A06-C4FF-4E10-A87E-57DB9FBCBB67}">
      <dgm:prSet/>
      <dgm:spPr/>
      <dgm:t>
        <a:bodyPr/>
        <a:lstStyle/>
        <a:p>
          <a:endParaRPr lang="ru-RU"/>
        </a:p>
      </dgm:t>
    </dgm:pt>
    <dgm:pt modelId="{3E1782AF-98D2-420C-9D16-27F4357703FA}">
      <dgm:prSet phldrT="[Текст]" custT="1"/>
      <dgm:spPr/>
      <dgm:t>
        <a:bodyPr/>
        <a:lstStyle/>
        <a:p>
          <a:r>
            <a:rPr lang="ru-RU" sz="1800" dirty="0">
              <a:latin typeface="Segoe UI Light" panose="020B0502040204020203" pitchFamily="34" charset="0"/>
              <a:cs typeface="Segoe UI Light" panose="020B0502040204020203" pitchFamily="34" charset="0"/>
            </a:rPr>
            <a:t>Оказание ЭПП родственникам мобилизованных / военнослужащих, чья судьба неизвестна</a:t>
          </a:r>
        </a:p>
      </dgm:t>
    </dgm:pt>
    <dgm:pt modelId="{0BFC6DFD-B182-4134-875E-30894675EFEB}" type="parTrans" cxnId="{236E1BEF-A461-49B6-BB13-F9D308310A3B}">
      <dgm:prSet/>
      <dgm:spPr/>
      <dgm:t>
        <a:bodyPr/>
        <a:lstStyle/>
        <a:p>
          <a:endParaRPr lang="ru-RU"/>
        </a:p>
      </dgm:t>
    </dgm:pt>
    <dgm:pt modelId="{8C1D3490-20C6-44FB-8769-16B6EA3B87A0}" type="sibTrans" cxnId="{236E1BEF-A461-49B6-BB13-F9D308310A3B}">
      <dgm:prSet/>
      <dgm:spPr/>
      <dgm:t>
        <a:bodyPr/>
        <a:lstStyle/>
        <a:p>
          <a:endParaRPr lang="ru-RU"/>
        </a:p>
      </dgm:t>
    </dgm:pt>
    <dgm:pt modelId="{9A6C5EC7-A772-40D8-AB8C-CC79D8EB897F}" type="pres">
      <dgm:prSet presAssocID="{EEAAEE81-362F-43FF-937D-723C1A720A93}" presName="Name0" presStyleCnt="0">
        <dgm:presLayoutVars>
          <dgm:dir/>
          <dgm:resizeHandles val="exact"/>
        </dgm:presLayoutVars>
      </dgm:prSet>
      <dgm:spPr/>
    </dgm:pt>
    <dgm:pt modelId="{52E07B67-A2E6-491B-86C6-FBE48FF11904}" type="pres">
      <dgm:prSet presAssocID="{B3C2FA75-36DF-46CE-84F3-B0AD3C595968}" presName="composite" presStyleCnt="0"/>
      <dgm:spPr/>
    </dgm:pt>
    <dgm:pt modelId="{9EE4F0A4-E0F2-4A42-802B-9F70FC8DA43D}" type="pres">
      <dgm:prSet presAssocID="{B3C2FA75-36DF-46CE-84F3-B0AD3C595968}" presName="rect1" presStyleLbl="trAlignAcc1" presStyleIdx="0" presStyleCnt="3" custScaleX="156236">
        <dgm:presLayoutVars>
          <dgm:bulletEnabled val="1"/>
        </dgm:presLayoutVars>
      </dgm:prSet>
      <dgm:spPr/>
    </dgm:pt>
    <dgm:pt modelId="{BC091680-905F-485B-8C99-2150E24820CC}" type="pres">
      <dgm:prSet presAssocID="{B3C2FA75-36DF-46CE-84F3-B0AD3C595968}" presName="rect2" presStyleLbl="fgImgPlace1" presStyleIdx="0" presStyleCnt="3" custLinFactX="-38768" custLinFactNeighborX="-100000" custLinFactNeighborY="1162"/>
      <dgm:spPr/>
    </dgm:pt>
    <dgm:pt modelId="{C7C54E6C-4EE5-44F9-B787-BC169F8F8337}" type="pres">
      <dgm:prSet presAssocID="{F16FEAA1-9986-4BE1-A565-10E1A08D4026}" presName="sibTrans" presStyleCnt="0"/>
      <dgm:spPr/>
    </dgm:pt>
    <dgm:pt modelId="{F548C274-A4CE-4161-AB8C-9A20FA533A96}" type="pres">
      <dgm:prSet presAssocID="{18825BB2-640D-482C-BF45-B00890681BAA}" presName="composite" presStyleCnt="0"/>
      <dgm:spPr/>
    </dgm:pt>
    <dgm:pt modelId="{E85B8243-E110-47A7-BECE-F9CE22D1B4D6}" type="pres">
      <dgm:prSet presAssocID="{18825BB2-640D-482C-BF45-B00890681BAA}" presName="rect1" presStyleLbl="trAlignAcc1" presStyleIdx="1" presStyleCnt="3" custScaleX="152813">
        <dgm:presLayoutVars>
          <dgm:bulletEnabled val="1"/>
        </dgm:presLayoutVars>
      </dgm:prSet>
      <dgm:spPr/>
    </dgm:pt>
    <dgm:pt modelId="{A7E4F534-9918-4B75-BF98-1035E917E74F}" type="pres">
      <dgm:prSet presAssocID="{18825BB2-640D-482C-BF45-B00890681BAA}" presName="rect2" presStyleLbl="fgImgPlace1" presStyleIdx="1" presStyleCnt="3" custLinFactX="-38768" custLinFactNeighborX="-100000" custLinFactNeighborY="-1073"/>
      <dgm:spPr/>
    </dgm:pt>
    <dgm:pt modelId="{1577E056-5A02-4DB3-AA1C-576070A0A654}" type="pres">
      <dgm:prSet presAssocID="{52CDF06B-5BC3-431F-9231-3579134F8CDF}" presName="sibTrans" presStyleCnt="0"/>
      <dgm:spPr/>
    </dgm:pt>
    <dgm:pt modelId="{C1E3FEB3-6C4C-4FBB-AC0C-DCEB07AB3466}" type="pres">
      <dgm:prSet presAssocID="{3E1782AF-98D2-420C-9D16-27F4357703FA}" presName="composite" presStyleCnt="0"/>
      <dgm:spPr/>
    </dgm:pt>
    <dgm:pt modelId="{41999778-A161-4C8C-B60C-EF1B2372C6FB}" type="pres">
      <dgm:prSet presAssocID="{3E1782AF-98D2-420C-9D16-27F4357703FA}" presName="rect1" presStyleLbl="trAlignAcc1" presStyleIdx="2" presStyleCnt="3" custScaleX="149391">
        <dgm:presLayoutVars>
          <dgm:bulletEnabled val="1"/>
        </dgm:presLayoutVars>
      </dgm:prSet>
      <dgm:spPr/>
    </dgm:pt>
    <dgm:pt modelId="{356864DC-AD0D-4883-83AE-7A3B81396B7C}" type="pres">
      <dgm:prSet presAssocID="{3E1782AF-98D2-420C-9D16-27F4357703FA}" presName="rect2" presStyleLbl="fgImgPlace1" presStyleIdx="2" presStyleCnt="3" custLinFactX="-38768" custLinFactNeighborX="-100000" custLinFactNeighborY="-1691"/>
      <dgm:spPr/>
    </dgm:pt>
  </dgm:ptLst>
  <dgm:cxnLst>
    <dgm:cxn modelId="{6DFF6A06-C4FF-4E10-A87E-57DB9FBCBB67}" srcId="{EEAAEE81-362F-43FF-937D-723C1A720A93}" destId="{18825BB2-640D-482C-BF45-B00890681BAA}" srcOrd="1" destOrd="0" parTransId="{531BBCFA-F002-4D0C-A189-1733D84D7DB2}" sibTransId="{52CDF06B-5BC3-431F-9231-3579134F8CDF}"/>
    <dgm:cxn modelId="{45B8F23A-8FA2-459C-8A7F-9EAAD1E83676}" type="presOf" srcId="{18825BB2-640D-482C-BF45-B00890681BAA}" destId="{E85B8243-E110-47A7-BECE-F9CE22D1B4D6}" srcOrd="0" destOrd="0" presId="urn:microsoft.com/office/officeart/2008/layout/PictureStrips"/>
    <dgm:cxn modelId="{5EF99890-956F-415D-9D95-7DF21B9EA426}" srcId="{EEAAEE81-362F-43FF-937D-723C1A720A93}" destId="{B3C2FA75-36DF-46CE-84F3-B0AD3C595968}" srcOrd="0" destOrd="0" parTransId="{D189F970-F7A9-4E99-8EB9-C74417D8AEBD}" sibTransId="{F16FEAA1-9986-4BE1-A565-10E1A08D4026}"/>
    <dgm:cxn modelId="{B61255A6-D740-4ACA-BAED-1C5C304F48D3}" type="presOf" srcId="{3E1782AF-98D2-420C-9D16-27F4357703FA}" destId="{41999778-A161-4C8C-B60C-EF1B2372C6FB}" srcOrd="0" destOrd="0" presId="urn:microsoft.com/office/officeart/2008/layout/PictureStrips"/>
    <dgm:cxn modelId="{813971B1-5423-47BE-9C95-5B1FF962AED4}" type="presOf" srcId="{B3C2FA75-36DF-46CE-84F3-B0AD3C595968}" destId="{9EE4F0A4-E0F2-4A42-802B-9F70FC8DA43D}" srcOrd="0" destOrd="0" presId="urn:microsoft.com/office/officeart/2008/layout/PictureStrips"/>
    <dgm:cxn modelId="{B00983E5-FC9F-4EC6-8BB9-0F8B54DB088D}" type="presOf" srcId="{EEAAEE81-362F-43FF-937D-723C1A720A93}" destId="{9A6C5EC7-A772-40D8-AB8C-CC79D8EB897F}" srcOrd="0" destOrd="0" presId="urn:microsoft.com/office/officeart/2008/layout/PictureStrips"/>
    <dgm:cxn modelId="{236E1BEF-A461-49B6-BB13-F9D308310A3B}" srcId="{EEAAEE81-362F-43FF-937D-723C1A720A93}" destId="{3E1782AF-98D2-420C-9D16-27F4357703FA}" srcOrd="2" destOrd="0" parTransId="{0BFC6DFD-B182-4134-875E-30894675EFEB}" sibTransId="{8C1D3490-20C6-44FB-8769-16B6EA3B87A0}"/>
    <dgm:cxn modelId="{AE4A8D1E-7DF3-43D2-B8D2-DCE3C980E515}" type="presParOf" srcId="{9A6C5EC7-A772-40D8-AB8C-CC79D8EB897F}" destId="{52E07B67-A2E6-491B-86C6-FBE48FF11904}" srcOrd="0" destOrd="0" presId="urn:microsoft.com/office/officeart/2008/layout/PictureStrips"/>
    <dgm:cxn modelId="{F3BF1C89-8912-4D35-AEA3-57B007E207F0}" type="presParOf" srcId="{52E07B67-A2E6-491B-86C6-FBE48FF11904}" destId="{9EE4F0A4-E0F2-4A42-802B-9F70FC8DA43D}" srcOrd="0" destOrd="0" presId="urn:microsoft.com/office/officeart/2008/layout/PictureStrips"/>
    <dgm:cxn modelId="{5DFEDFFC-CD4C-4720-92BF-436B52A262C7}" type="presParOf" srcId="{52E07B67-A2E6-491B-86C6-FBE48FF11904}" destId="{BC091680-905F-485B-8C99-2150E24820CC}" srcOrd="1" destOrd="0" presId="urn:microsoft.com/office/officeart/2008/layout/PictureStrips"/>
    <dgm:cxn modelId="{E482BA22-CF87-4B6E-A751-C909F60C6710}" type="presParOf" srcId="{9A6C5EC7-A772-40D8-AB8C-CC79D8EB897F}" destId="{C7C54E6C-4EE5-44F9-B787-BC169F8F8337}" srcOrd="1" destOrd="0" presId="urn:microsoft.com/office/officeart/2008/layout/PictureStrips"/>
    <dgm:cxn modelId="{8AB846E3-B2E5-4850-A833-780C4438924F}" type="presParOf" srcId="{9A6C5EC7-A772-40D8-AB8C-CC79D8EB897F}" destId="{F548C274-A4CE-4161-AB8C-9A20FA533A96}" srcOrd="2" destOrd="0" presId="urn:microsoft.com/office/officeart/2008/layout/PictureStrips"/>
    <dgm:cxn modelId="{B1E76B0C-BDAF-4B61-B819-F98198E46E28}" type="presParOf" srcId="{F548C274-A4CE-4161-AB8C-9A20FA533A96}" destId="{E85B8243-E110-47A7-BECE-F9CE22D1B4D6}" srcOrd="0" destOrd="0" presId="urn:microsoft.com/office/officeart/2008/layout/PictureStrips"/>
    <dgm:cxn modelId="{B7AAC230-984D-4814-9B7E-3B7C0A094D74}" type="presParOf" srcId="{F548C274-A4CE-4161-AB8C-9A20FA533A96}" destId="{A7E4F534-9918-4B75-BF98-1035E917E74F}" srcOrd="1" destOrd="0" presId="urn:microsoft.com/office/officeart/2008/layout/PictureStrips"/>
    <dgm:cxn modelId="{42617B75-756E-41A7-8CC0-BD3FB2FAA6F6}" type="presParOf" srcId="{9A6C5EC7-A772-40D8-AB8C-CC79D8EB897F}" destId="{1577E056-5A02-4DB3-AA1C-576070A0A654}" srcOrd="3" destOrd="0" presId="urn:microsoft.com/office/officeart/2008/layout/PictureStrips"/>
    <dgm:cxn modelId="{54ABEFE2-B5D3-4F5D-BB4C-C590A34A04BB}" type="presParOf" srcId="{9A6C5EC7-A772-40D8-AB8C-CC79D8EB897F}" destId="{C1E3FEB3-6C4C-4FBB-AC0C-DCEB07AB3466}" srcOrd="4" destOrd="0" presId="urn:microsoft.com/office/officeart/2008/layout/PictureStrips"/>
    <dgm:cxn modelId="{95C4EC0D-BD36-4F93-8618-BB09F4D8296A}" type="presParOf" srcId="{C1E3FEB3-6C4C-4FBB-AC0C-DCEB07AB3466}" destId="{41999778-A161-4C8C-B60C-EF1B2372C6FB}" srcOrd="0" destOrd="0" presId="urn:microsoft.com/office/officeart/2008/layout/PictureStrips"/>
    <dgm:cxn modelId="{FB240E1E-7787-4344-A457-BE46D3D5ACA9}" type="presParOf" srcId="{C1E3FEB3-6C4C-4FBB-AC0C-DCEB07AB3466}" destId="{356864DC-AD0D-4883-83AE-7A3B81396B7C}" srcOrd="1" destOrd="0" presId="urn:microsoft.com/office/officeart/2008/layout/PictureStrip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4B3C524-7D19-4003-BEDB-7ADD3394C3DE}" type="doc">
      <dgm:prSet loTypeId="urn:microsoft.com/office/officeart/2005/8/layout/process3" loCatId="process" qsTypeId="urn:microsoft.com/office/officeart/2005/8/quickstyle/simple3" qsCatId="simple" csTypeId="urn:microsoft.com/office/officeart/2005/8/colors/colorful4" csCatId="colorful" phldr="1"/>
      <dgm:spPr/>
      <dgm:t>
        <a:bodyPr/>
        <a:lstStyle/>
        <a:p>
          <a:endParaRPr lang="ru-RU"/>
        </a:p>
      </dgm:t>
    </dgm:pt>
    <dgm:pt modelId="{8EF36AE5-959B-45D3-8E6B-368847343544}">
      <dgm:prSet phldrT="[Текст]" custT="1"/>
      <dgm:spPr/>
      <dgm:t>
        <a:bodyPr/>
        <a:lstStyle/>
        <a:p>
          <a:r>
            <a:rPr lang="ru-RU" sz="2400" b="1" dirty="0">
              <a:latin typeface="Segoe UI Light" panose="020B0502040204020203" pitchFamily="34" charset="0"/>
              <a:cs typeface="Segoe UI Light" panose="020B0502040204020203" pitchFamily="34" charset="0"/>
            </a:rPr>
            <a:t>1 этап</a:t>
          </a:r>
        </a:p>
      </dgm:t>
    </dgm:pt>
    <dgm:pt modelId="{01E6319E-5FD2-414A-A6AA-818CAC299EBE}" type="parTrans" cxnId="{F4AA59F5-D683-4CF0-A78D-4E5F7E241131}">
      <dgm:prSet/>
      <dgm:spPr/>
      <dgm:t>
        <a:bodyPr/>
        <a:lstStyle/>
        <a:p>
          <a:endParaRPr lang="ru-RU"/>
        </a:p>
      </dgm:t>
    </dgm:pt>
    <dgm:pt modelId="{0D2745A8-D57B-4538-BB28-1CDC5CFAC24C}" type="sibTrans" cxnId="{F4AA59F5-D683-4CF0-A78D-4E5F7E241131}">
      <dgm:prSet/>
      <dgm:spPr/>
      <dgm:t>
        <a:bodyPr/>
        <a:lstStyle/>
        <a:p>
          <a:endParaRPr lang="ru-RU"/>
        </a:p>
      </dgm:t>
    </dgm:pt>
    <dgm:pt modelId="{F46B8861-0565-4A4D-AA18-584210C226EA}">
      <dgm:prSet phldrT="[Текст]" custT="1"/>
      <dgm:spPr/>
      <dgm:t>
        <a:bodyPr/>
        <a:lstStyle/>
        <a:p>
          <a:r>
            <a:rPr lang="ru-RU" sz="1600" b="1" dirty="0">
              <a:latin typeface="Segoe UI Light" panose="020B0502040204020203" pitchFamily="34" charset="0"/>
              <a:cs typeface="Segoe UI Light" panose="020B0502040204020203" pitchFamily="34" charset="0"/>
            </a:rPr>
            <a:t>Организационно-подготовительный</a:t>
          </a:r>
          <a:r>
            <a:rPr lang="ru-RU" sz="1400" b="1" dirty="0">
              <a:latin typeface="Segoe UI Light" panose="020B0502040204020203" pitchFamily="34" charset="0"/>
              <a:cs typeface="Segoe UI Light" panose="020B0502040204020203" pitchFamily="34" charset="0"/>
            </a:rPr>
            <a:t> </a:t>
          </a:r>
          <a:r>
            <a:rPr lang="ru-RU" sz="1400" b="0" dirty="0">
              <a:latin typeface="Segoe UI Light" panose="020B0502040204020203" pitchFamily="34" charset="0"/>
              <a:cs typeface="Segoe UI Light" panose="020B0502040204020203" pitchFamily="34" charset="0"/>
            </a:rPr>
            <a:t>(сбор информации и подготовка плана действий)</a:t>
          </a:r>
        </a:p>
      </dgm:t>
    </dgm:pt>
    <dgm:pt modelId="{C4C2359B-A418-463F-9330-B828F5E4FBE6}" type="parTrans" cxnId="{387FBF8F-E7A9-4072-8FAF-5216D973DE45}">
      <dgm:prSet/>
      <dgm:spPr/>
      <dgm:t>
        <a:bodyPr/>
        <a:lstStyle/>
        <a:p>
          <a:endParaRPr lang="ru-RU"/>
        </a:p>
      </dgm:t>
    </dgm:pt>
    <dgm:pt modelId="{A990E418-72FE-4DE3-BB57-2E692215B609}" type="sibTrans" cxnId="{387FBF8F-E7A9-4072-8FAF-5216D973DE45}">
      <dgm:prSet/>
      <dgm:spPr/>
      <dgm:t>
        <a:bodyPr/>
        <a:lstStyle/>
        <a:p>
          <a:endParaRPr lang="ru-RU"/>
        </a:p>
      </dgm:t>
    </dgm:pt>
    <dgm:pt modelId="{DB3E29AA-53CA-445D-AAAB-41972F8671B8}">
      <dgm:prSet phldrT="[Текст]" custT="1"/>
      <dgm:spPr/>
      <dgm:t>
        <a:bodyPr/>
        <a:lstStyle/>
        <a:p>
          <a:r>
            <a:rPr lang="ru-RU" sz="2400" b="1" dirty="0">
              <a:latin typeface="Segoe UI Light" panose="020B0502040204020203" pitchFamily="34" charset="0"/>
              <a:cs typeface="Segoe UI Light" panose="020B0502040204020203" pitchFamily="34" charset="0"/>
            </a:rPr>
            <a:t>2 этап</a:t>
          </a:r>
        </a:p>
      </dgm:t>
    </dgm:pt>
    <dgm:pt modelId="{D0AD280F-7BA7-4510-A52D-18054EFD1767}" type="parTrans" cxnId="{A4A38DA5-43F0-4C57-9E0F-A7649080200C}">
      <dgm:prSet/>
      <dgm:spPr/>
      <dgm:t>
        <a:bodyPr/>
        <a:lstStyle/>
        <a:p>
          <a:endParaRPr lang="ru-RU"/>
        </a:p>
      </dgm:t>
    </dgm:pt>
    <dgm:pt modelId="{11175B0B-C986-49DC-8DED-39FA0C870D15}" type="sibTrans" cxnId="{A4A38DA5-43F0-4C57-9E0F-A7649080200C}">
      <dgm:prSet/>
      <dgm:spPr/>
      <dgm:t>
        <a:bodyPr/>
        <a:lstStyle/>
        <a:p>
          <a:endParaRPr lang="ru-RU"/>
        </a:p>
      </dgm:t>
    </dgm:pt>
    <dgm:pt modelId="{AEF20B23-D411-4E0C-8405-8A39963B4423}">
      <dgm:prSet phldrT="[Текст]" custT="1"/>
      <dgm:spPr/>
      <dgm:t>
        <a:bodyPr/>
        <a:lstStyle/>
        <a:p>
          <a:r>
            <a:rPr lang="ru-RU" sz="1600" b="1" dirty="0">
              <a:latin typeface="Segoe UI Light" panose="020B0502040204020203" pitchFamily="34" charset="0"/>
              <a:cs typeface="Segoe UI Light" panose="020B0502040204020203" pitchFamily="34" charset="0"/>
            </a:rPr>
            <a:t>Основной </a:t>
          </a:r>
          <a:r>
            <a:rPr lang="ru-RU" sz="1400" b="0" dirty="0">
              <a:latin typeface="Segoe UI Light" panose="020B0502040204020203" pitchFamily="34" charset="0"/>
              <a:cs typeface="Segoe UI Light" panose="020B0502040204020203" pitchFamily="34" charset="0"/>
            </a:rPr>
            <a:t>(консультирование других специалистов, оказание ЭПП)</a:t>
          </a:r>
        </a:p>
      </dgm:t>
    </dgm:pt>
    <dgm:pt modelId="{2DA162C2-4143-4524-9B7B-6E572D8A48E8}" type="parTrans" cxnId="{8FCE3075-8993-40A7-9E78-846295E766FA}">
      <dgm:prSet/>
      <dgm:spPr/>
      <dgm:t>
        <a:bodyPr/>
        <a:lstStyle/>
        <a:p>
          <a:endParaRPr lang="ru-RU"/>
        </a:p>
      </dgm:t>
    </dgm:pt>
    <dgm:pt modelId="{7922DED4-253F-4F2C-B4A3-7D6B0F78F4FE}" type="sibTrans" cxnId="{8FCE3075-8993-40A7-9E78-846295E766FA}">
      <dgm:prSet/>
      <dgm:spPr/>
      <dgm:t>
        <a:bodyPr/>
        <a:lstStyle/>
        <a:p>
          <a:endParaRPr lang="ru-RU"/>
        </a:p>
      </dgm:t>
    </dgm:pt>
    <dgm:pt modelId="{5F73E346-869D-412A-A870-9B56FD1B4261}">
      <dgm:prSet phldrT="[Текст]" custT="1"/>
      <dgm:spPr/>
      <dgm:t>
        <a:bodyPr/>
        <a:lstStyle/>
        <a:p>
          <a:r>
            <a:rPr lang="ru-RU" sz="2400" b="1" dirty="0">
              <a:latin typeface="Segoe UI Light" panose="020B0502040204020203" pitchFamily="34" charset="0"/>
              <a:cs typeface="Segoe UI Light" panose="020B0502040204020203" pitchFamily="34" charset="0"/>
            </a:rPr>
            <a:t>3 этап</a:t>
          </a:r>
        </a:p>
      </dgm:t>
    </dgm:pt>
    <dgm:pt modelId="{3556B5BB-D78C-4C58-AF25-ADEB71D61982}" type="parTrans" cxnId="{47B31297-DD1F-49A6-8413-D5094C83D991}">
      <dgm:prSet/>
      <dgm:spPr/>
      <dgm:t>
        <a:bodyPr/>
        <a:lstStyle/>
        <a:p>
          <a:endParaRPr lang="ru-RU"/>
        </a:p>
      </dgm:t>
    </dgm:pt>
    <dgm:pt modelId="{0DA87C1B-4DAC-4EAF-92A7-E2C1E6ED286E}" type="sibTrans" cxnId="{47B31297-DD1F-49A6-8413-D5094C83D991}">
      <dgm:prSet/>
      <dgm:spPr/>
      <dgm:t>
        <a:bodyPr/>
        <a:lstStyle/>
        <a:p>
          <a:endParaRPr lang="ru-RU"/>
        </a:p>
      </dgm:t>
    </dgm:pt>
    <dgm:pt modelId="{8ED02D1F-6533-4051-8BD8-97E9FD95FBEF}">
      <dgm:prSet phldrT="[Текст]" custT="1"/>
      <dgm:spPr/>
      <dgm:t>
        <a:bodyPr/>
        <a:lstStyle/>
        <a:p>
          <a:r>
            <a:rPr lang="ru-RU" sz="1600" b="1" dirty="0">
              <a:latin typeface="Segoe UI Light" panose="020B0502040204020203" pitchFamily="34" charset="0"/>
              <a:cs typeface="Segoe UI Light" panose="020B0502040204020203" pitchFamily="34" charset="0"/>
            </a:rPr>
            <a:t>Завершающий </a:t>
          </a:r>
          <a:r>
            <a:rPr lang="ru-RU" sz="1400" b="0" dirty="0">
              <a:latin typeface="Segoe UI Light" panose="020B0502040204020203" pitchFamily="34" charset="0"/>
              <a:cs typeface="Segoe UI Light" panose="020B0502040204020203" pitchFamily="34" charset="0"/>
            </a:rPr>
            <a:t>(анализ проделанной работы, составление документации, прогноз развития ситуации)</a:t>
          </a:r>
        </a:p>
      </dgm:t>
    </dgm:pt>
    <dgm:pt modelId="{C334923D-0504-40E3-84B3-4543BDF605B5}" type="parTrans" cxnId="{605465AA-D161-46CA-A146-27BCFB7C9542}">
      <dgm:prSet/>
      <dgm:spPr/>
      <dgm:t>
        <a:bodyPr/>
        <a:lstStyle/>
        <a:p>
          <a:endParaRPr lang="ru-RU"/>
        </a:p>
      </dgm:t>
    </dgm:pt>
    <dgm:pt modelId="{3945D1C1-47A8-4ED9-A19C-3376737B1A1F}" type="sibTrans" cxnId="{605465AA-D161-46CA-A146-27BCFB7C9542}">
      <dgm:prSet/>
      <dgm:spPr/>
      <dgm:t>
        <a:bodyPr/>
        <a:lstStyle/>
        <a:p>
          <a:endParaRPr lang="ru-RU"/>
        </a:p>
      </dgm:t>
    </dgm:pt>
    <dgm:pt modelId="{98A13E6F-362F-4C3C-B2A3-9CAAC891B552}" type="pres">
      <dgm:prSet presAssocID="{F4B3C524-7D19-4003-BEDB-7ADD3394C3DE}" presName="linearFlow" presStyleCnt="0">
        <dgm:presLayoutVars>
          <dgm:dir/>
          <dgm:animLvl val="lvl"/>
          <dgm:resizeHandles val="exact"/>
        </dgm:presLayoutVars>
      </dgm:prSet>
      <dgm:spPr/>
    </dgm:pt>
    <dgm:pt modelId="{8D3179AA-7EFA-4F62-8B5C-EBE040E1B508}" type="pres">
      <dgm:prSet presAssocID="{8EF36AE5-959B-45D3-8E6B-368847343544}" presName="composite" presStyleCnt="0"/>
      <dgm:spPr/>
    </dgm:pt>
    <dgm:pt modelId="{76C26EEB-B671-40DE-B9B8-BFA1A74423AA}" type="pres">
      <dgm:prSet presAssocID="{8EF36AE5-959B-45D3-8E6B-368847343544}" presName="parTx" presStyleLbl="node1" presStyleIdx="0" presStyleCnt="3">
        <dgm:presLayoutVars>
          <dgm:chMax val="0"/>
          <dgm:chPref val="0"/>
          <dgm:bulletEnabled val="1"/>
        </dgm:presLayoutVars>
      </dgm:prSet>
      <dgm:spPr/>
    </dgm:pt>
    <dgm:pt modelId="{02A5C241-F8EE-42CE-AB76-D3F8B7FD6411}" type="pres">
      <dgm:prSet presAssocID="{8EF36AE5-959B-45D3-8E6B-368847343544}" presName="parSh" presStyleLbl="node1" presStyleIdx="0" presStyleCnt="3"/>
      <dgm:spPr/>
    </dgm:pt>
    <dgm:pt modelId="{351F2ABE-C827-4AE4-8242-AA36742A3213}" type="pres">
      <dgm:prSet presAssocID="{8EF36AE5-959B-45D3-8E6B-368847343544}" presName="desTx" presStyleLbl="fgAcc1" presStyleIdx="0" presStyleCnt="3" custScaleX="117629" custScaleY="102010">
        <dgm:presLayoutVars>
          <dgm:bulletEnabled val="1"/>
        </dgm:presLayoutVars>
      </dgm:prSet>
      <dgm:spPr/>
    </dgm:pt>
    <dgm:pt modelId="{492E3D00-BDD5-4F5E-8FCA-4A7815BF00BD}" type="pres">
      <dgm:prSet presAssocID="{0D2745A8-D57B-4538-BB28-1CDC5CFAC24C}" presName="sibTrans" presStyleLbl="sibTrans2D1" presStyleIdx="0" presStyleCnt="2"/>
      <dgm:spPr/>
    </dgm:pt>
    <dgm:pt modelId="{F9C34FEC-F6BC-4BBC-A28A-7BBE66FA49D9}" type="pres">
      <dgm:prSet presAssocID="{0D2745A8-D57B-4538-BB28-1CDC5CFAC24C}" presName="connTx" presStyleLbl="sibTrans2D1" presStyleIdx="0" presStyleCnt="2"/>
      <dgm:spPr/>
    </dgm:pt>
    <dgm:pt modelId="{E04154A3-91AF-4388-B7B4-C0A2FA1F7586}" type="pres">
      <dgm:prSet presAssocID="{DB3E29AA-53CA-445D-AAAB-41972F8671B8}" presName="composite" presStyleCnt="0"/>
      <dgm:spPr/>
    </dgm:pt>
    <dgm:pt modelId="{8D981744-5A53-4634-9C73-44FA6E7D9C56}" type="pres">
      <dgm:prSet presAssocID="{DB3E29AA-53CA-445D-AAAB-41972F8671B8}" presName="parTx" presStyleLbl="node1" presStyleIdx="0" presStyleCnt="3">
        <dgm:presLayoutVars>
          <dgm:chMax val="0"/>
          <dgm:chPref val="0"/>
          <dgm:bulletEnabled val="1"/>
        </dgm:presLayoutVars>
      </dgm:prSet>
      <dgm:spPr/>
    </dgm:pt>
    <dgm:pt modelId="{8C85D025-E076-4E2B-9E68-CCC52FE7D521}" type="pres">
      <dgm:prSet presAssocID="{DB3E29AA-53CA-445D-AAAB-41972F8671B8}" presName="parSh" presStyleLbl="node1" presStyleIdx="1" presStyleCnt="3"/>
      <dgm:spPr/>
    </dgm:pt>
    <dgm:pt modelId="{201A9F28-5763-42F2-A99E-5B1F336378AC}" type="pres">
      <dgm:prSet presAssocID="{DB3E29AA-53CA-445D-AAAB-41972F8671B8}" presName="desTx" presStyleLbl="fgAcc1" presStyleIdx="1" presStyleCnt="3" custScaleX="113549">
        <dgm:presLayoutVars>
          <dgm:bulletEnabled val="1"/>
        </dgm:presLayoutVars>
      </dgm:prSet>
      <dgm:spPr/>
    </dgm:pt>
    <dgm:pt modelId="{D59F3930-FB83-405C-9982-69EF823F2272}" type="pres">
      <dgm:prSet presAssocID="{11175B0B-C986-49DC-8DED-39FA0C870D15}" presName="sibTrans" presStyleLbl="sibTrans2D1" presStyleIdx="1" presStyleCnt="2" custAng="21519487"/>
      <dgm:spPr/>
    </dgm:pt>
    <dgm:pt modelId="{1DF1A707-8D28-406C-9360-9CB739D51871}" type="pres">
      <dgm:prSet presAssocID="{11175B0B-C986-49DC-8DED-39FA0C870D15}" presName="connTx" presStyleLbl="sibTrans2D1" presStyleIdx="1" presStyleCnt="2"/>
      <dgm:spPr/>
    </dgm:pt>
    <dgm:pt modelId="{C3BF7150-AD8F-4905-A255-D239C6C62818}" type="pres">
      <dgm:prSet presAssocID="{5F73E346-869D-412A-A870-9B56FD1B4261}" presName="composite" presStyleCnt="0"/>
      <dgm:spPr/>
    </dgm:pt>
    <dgm:pt modelId="{8375D1DA-6935-4915-BC36-C4822A8EDBA0}" type="pres">
      <dgm:prSet presAssocID="{5F73E346-869D-412A-A870-9B56FD1B4261}" presName="parTx" presStyleLbl="node1" presStyleIdx="1" presStyleCnt="3">
        <dgm:presLayoutVars>
          <dgm:chMax val="0"/>
          <dgm:chPref val="0"/>
          <dgm:bulletEnabled val="1"/>
        </dgm:presLayoutVars>
      </dgm:prSet>
      <dgm:spPr/>
    </dgm:pt>
    <dgm:pt modelId="{BA08BA7F-3FC7-4889-9D79-A43E8D9C5BD1}" type="pres">
      <dgm:prSet presAssocID="{5F73E346-869D-412A-A870-9B56FD1B4261}" presName="parSh" presStyleLbl="node1" presStyleIdx="2" presStyleCnt="3" custScaleX="105289" custScaleY="105621"/>
      <dgm:spPr/>
    </dgm:pt>
    <dgm:pt modelId="{9E13EB60-9BFB-4C6F-86A4-8A9A7F5B80B8}" type="pres">
      <dgm:prSet presAssocID="{5F73E346-869D-412A-A870-9B56FD1B4261}" presName="desTx" presStyleLbl="fgAcc1" presStyleIdx="2" presStyleCnt="3" custScaleX="126336" custScaleY="95122">
        <dgm:presLayoutVars>
          <dgm:bulletEnabled val="1"/>
        </dgm:presLayoutVars>
      </dgm:prSet>
      <dgm:spPr/>
    </dgm:pt>
  </dgm:ptLst>
  <dgm:cxnLst>
    <dgm:cxn modelId="{04086A0B-458C-4715-B2C3-89F19D34E0B5}" type="presOf" srcId="{0D2745A8-D57B-4538-BB28-1CDC5CFAC24C}" destId="{492E3D00-BDD5-4F5E-8FCA-4A7815BF00BD}" srcOrd="0" destOrd="0" presId="urn:microsoft.com/office/officeart/2005/8/layout/process3"/>
    <dgm:cxn modelId="{44DA1017-97EF-425B-AB5A-63114EBA9AA4}" type="presOf" srcId="{11175B0B-C986-49DC-8DED-39FA0C870D15}" destId="{1DF1A707-8D28-406C-9360-9CB739D51871}" srcOrd="1" destOrd="0" presId="urn:microsoft.com/office/officeart/2005/8/layout/process3"/>
    <dgm:cxn modelId="{F755E932-E6C7-4AE0-AAA6-A3B19F4A70E8}" type="presOf" srcId="{F46B8861-0565-4A4D-AA18-584210C226EA}" destId="{351F2ABE-C827-4AE4-8242-AA36742A3213}" srcOrd="0" destOrd="0" presId="urn:microsoft.com/office/officeart/2005/8/layout/process3"/>
    <dgm:cxn modelId="{725A4E5C-6FAA-4022-8238-C51DD95D1FDD}" type="presOf" srcId="{DB3E29AA-53CA-445D-AAAB-41972F8671B8}" destId="{8C85D025-E076-4E2B-9E68-CCC52FE7D521}" srcOrd="1" destOrd="0" presId="urn:microsoft.com/office/officeart/2005/8/layout/process3"/>
    <dgm:cxn modelId="{BBB77747-929A-475E-957C-C4F96A120BBB}" type="presOf" srcId="{5F73E346-869D-412A-A870-9B56FD1B4261}" destId="{BA08BA7F-3FC7-4889-9D79-A43E8D9C5BD1}" srcOrd="1" destOrd="0" presId="urn:microsoft.com/office/officeart/2005/8/layout/process3"/>
    <dgm:cxn modelId="{B05B4D6A-C6B9-4633-BB7B-B76BD2F70D5F}" type="presOf" srcId="{DB3E29AA-53CA-445D-AAAB-41972F8671B8}" destId="{8D981744-5A53-4634-9C73-44FA6E7D9C56}" srcOrd="0" destOrd="0" presId="urn:microsoft.com/office/officeart/2005/8/layout/process3"/>
    <dgm:cxn modelId="{8FCE3075-8993-40A7-9E78-846295E766FA}" srcId="{DB3E29AA-53CA-445D-AAAB-41972F8671B8}" destId="{AEF20B23-D411-4E0C-8405-8A39963B4423}" srcOrd="0" destOrd="0" parTransId="{2DA162C2-4143-4524-9B7B-6E572D8A48E8}" sibTransId="{7922DED4-253F-4F2C-B4A3-7D6B0F78F4FE}"/>
    <dgm:cxn modelId="{A0FD4178-420E-47AE-832F-9078A6B60695}" type="presOf" srcId="{8ED02D1F-6533-4051-8BD8-97E9FD95FBEF}" destId="{9E13EB60-9BFB-4C6F-86A4-8A9A7F5B80B8}" srcOrd="0" destOrd="0" presId="urn:microsoft.com/office/officeart/2005/8/layout/process3"/>
    <dgm:cxn modelId="{E75C0780-78D1-4DE6-8EC9-B981F7ED2C88}" type="presOf" srcId="{AEF20B23-D411-4E0C-8405-8A39963B4423}" destId="{201A9F28-5763-42F2-A99E-5B1F336378AC}" srcOrd="0" destOrd="0" presId="urn:microsoft.com/office/officeart/2005/8/layout/process3"/>
    <dgm:cxn modelId="{10096E8D-E44C-47D8-A231-8076C9299278}" type="presOf" srcId="{0D2745A8-D57B-4538-BB28-1CDC5CFAC24C}" destId="{F9C34FEC-F6BC-4BBC-A28A-7BBE66FA49D9}" srcOrd="1" destOrd="0" presId="urn:microsoft.com/office/officeart/2005/8/layout/process3"/>
    <dgm:cxn modelId="{387FBF8F-E7A9-4072-8FAF-5216D973DE45}" srcId="{8EF36AE5-959B-45D3-8E6B-368847343544}" destId="{F46B8861-0565-4A4D-AA18-584210C226EA}" srcOrd="0" destOrd="0" parTransId="{C4C2359B-A418-463F-9330-B828F5E4FBE6}" sibTransId="{A990E418-72FE-4DE3-BB57-2E692215B609}"/>
    <dgm:cxn modelId="{47B31297-DD1F-49A6-8413-D5094C83D991}" srcId="{F4B3C524-7D19-4003-BEDB-7ADD3394C3DE}" destId="{5F73E346-869D-412A-A870-9B56FD1B4261}" srcOrd="2" destOrd="0" parTransId="{3556B5BB-D78C-4C58-AF25-ADEB71D61982}" sibTransId="{0DA87C1B-4DAC-4EAF-92A7-E2C1E6ED286E}"/>
    <dgm:cxn modelId="{912461A4-9F63-4E56-94A1-41A0A8824C22}" type="presOf" srcId="{5F73E346-869D-412A-A870-9B56FD1B4261}" destId="{8375D1DA-6935-4915-BC36-C4822A8EDBA0}" srcOrd="0" destOrd="0" presId="urn:microsoft.com/office/officeart/2005/8/layout/process3"/>
    <dgm:cxn modelId="{A4A38DA5-43F0-4C57-9E0F-A7649080200C}" srcId="{F4B3C524-7D19-4003-BEDB-7ADD3394C3DE}" destId="{DB3E29AA-53CA-445D-AAAB-41972F8671B8}" srcOrd="1" destOrd="0" parTransId="{D0AD280F-7BA7-4510-A52D-18054EFD1767}" sibTransId="{11175B0B-C986-49DC-8DED-39FA0C870D15}"/>
    <dgm:cxn modelId="{605465AA-D161-46CA-A146-27BCFB7C9542}" srcId="{5F73E346-869D-412A-A870-9B56FD1B4261}" destId="{8ED02D1F-6533-4051-8BD8-97E9FD95FBEF}" srcOrd="0" destOrd="0" parTransId="{C334923D-0504-40E3-84B3-4543BDF605B5}" sibTransId="{3945D1C1-47A8-4ED9-A19C-3376737B1A1F}"/>
    <dgm:cxn modelId="{FE7F98B0-6D64-4E58-BCE8-9C549EF658DB}" type="presOf" srcId="{F4B3C524-7D19-4003-BEDB-7ADD3394C3DE}" destId="{98A13E6F-362F-4C3C-B2A3-9CAAC891B552}" srcOrd="0" destOrd="0" presId="urn:microsoft.com/office/officeart/2005/8/layout/process3"/>
    <dgm:cxn modelId="{332339B3-111E-49E0-801A-BAF44668469D}" type="presOf" srcId="{8EF36AE5-959B-45D3-8E6B-368847343544}" destId="{76C26EEB-B671-40DE-B9B8-BFA1A74423AA}" srcOrd="0" destOrd="0" presId="urn:microsoft.com/office/officeart/2005/8/layout/process3"/>
    <dgm:cxn modelId="{666338EA-022F-4FD5-86B4-D2E67F1CFA41}" type="presOf" srcId="{8EF36AE5-959B-45D3-8E6B-368847343544}" destId="{02A5C241-F8EE-42CE-AB76-D3F8B7FD6411}" srcOrd="1" destOrd="0" presId="urn:microsoft.com/office/officeart/2005/8/layout/process3"/>
    <dgm:cxn modelId="{C590D7F4-F49B-41E9-923B-705733063F07}" type="presOf" srcId="{11175B0B-C986-49DC-8DED-39FA0C870D15}" destId="{D59F3930-FB83-405C-9982-69EF823F2272}" srcOrd="0" destOrd="0" presId="urn:microsoft.com/office/officeart/2005/8/layout/process3"/>
    <dgm:cxn modelId="{F4AA59F5-D683-4CF0-A78D-4E5F7E241131}" srcId="{F4B3C524-7D19-4003-BEDB-7ADD3394C3DE}" destId="{8EF36AE5-959B-45D3-8E6B-368847343544}" srcOrd="0" destOrd="0" parTransId="{01E6319E-5FD2-414A-A6AA-818CAC299EBE}" sibTransId="{0D2745A8-D57B-4538-BB28-1CDC5CFAC24C}"/>
    <dgm:cxn modelId="{32447DA5-C335-447F-983C-8FA4084B7C92}" type="presParOf" srcId="{98A13E6F-362F-4C3C-B2A3-9CAAC891B552}" destId="{8D3179AA-7EFA-4F62-8B5C-EBE040E1B508}" srcOrd="0" destOrd="0" presId="urn:microsoft.com/office/officeart/2005/8/layout/process3"/>
    <dgm:cxn modelId="{8AEC0D66-2592-4832-9171-4FCFBEA7923E}" type="presParOf" srcId="{8D3179AA-7EFA-4F62-8B5C-EBE040E1B508}" destId="{76C26EEB-B671-40DE-B9B8-BFA1A74423AA}" srcOrd="0" destOrd="0" presId="urn:microsoft.com/office/officeart/2005/8/layout/process3"/>
    <dgm:cxn modelId="{1DBC2E60-4B0F-4C5E-A6A8-CFE9895ED7C6}" type="presParOf" srcId="{8D3179AA-7EFA-4F62-8B5C-EBE040E1B508}" destId="{02A5C241-F8EE-42CE-AB76-D3F8B7FD6411}" srcOrd="1" destOrd="0" presId="urn:microsoft.com/office/officeart/2005/8/layout/process3"/>
    <dgm:cxn modelId="{28A60555-8341-4014-B8FC-792C545E8CD4}" type="presParOf" srcId="{8D3179AA-7EFA-4F62-8B5C-EBE040E1B508}" destId="{351F2ABE-C827-4AE4-8242-AA36742A3213}" srcOrd="2" destOrd="0" presId="urn:microsoft.com/office/officeart/2005/8/layout/process3"/>
    <dgm:cxn modelId="{0E0DE28B-9741-4F10-952B-BAEE55B3C734}" type="presParOf" srcId="{98A13E6F-362F-4C3C-B2A3-9CAAC891B552}" destId="{492E3D00-BDD5-4F5E-8FCA-4A7815BF00BD}" srcOrd="1" destOrd="0" presId="urn:microsoft.com/office/officeart/2005/8/layout/process3"/>
    <dgm:cxn modelId="{D3A6D337-FC62-4460-9D7A-0088E2EF336C}" type="presParOf" srcId="{492E3D00-BDD5-4F5E-8FCA-4A7815BF00BD}" destId="{F9C34FEC-F6BC-4BBC-A28A-7BBE66FA49D9}" srcOrd="0" destOrd="0" presId="urn:microsoft.com/office/officeart/2005/8/layout/process3"/>
    <dgm:cxn modelId="{1A991B40-443D-4012-A911-B42123F8EC1F}" type="presParOf" srcId="{98A13E6F-362F-4C3C-B2A3-9CAAC891B552}" destId="{E04154A3-91AF-4388-B7B4-C0A2FA1F7586}" srcOrd="2" destOrd="0" presId="urn:microsoft.com/office/officeart/2005/8/layout/process3"/>
    <dgm:cxn modelId="{BE7438CA-6540-49E4-A492-98DA75EE43FD}" type="presParOf" srcId="{E04154A3-91AF-4388-B7B4-C0A2FA1F7586}" destId="{8D981744-5A53-4634-9C73-44FA6E7D9C56}" srcOrd="0" destOrd="0" presId="urn:microsoft.com/office/officeart/2005/8/layout/process3"/>
    <dgm:cxn modelId="{409E70BC-D12C-451B-A6F5-4AFB090B79FC}" type="presParOf" srcId="{E04154A3-91AF-4388-B7B4-C0A2FA1F7586}" destId="{8C85D025-E076-4E2B-9E68-CCC52FE7D521}" srcOrd="1" destOrd="0" presId="urn:microsoft.com/office/officeart/2005/8/layout/process3"/>
    <dgm:cxn modelId="{DC747005-9EA3-425A-B82C-0E3EDFDA0CED}" type="presParOf" srcId="{E04154A3-91AF-4388-B7B4-C0A2FA1F7586}" destId="{201A9F28-5763-42F2-A99E-5B1F336378AC}" srcOrd="2" destOrd="0" presId="urn:microsoft.com/office/officeart/2005/8/layout/process3"/>
    <dgm:cxn modelId="{FFE1679D-FBEA-41EF-9379-7E3BCBF0A82F}" type="presParOf" srcId="{98A13E6F-362F-4C3C-B2A3-9CAAC891B552}" destId="{D59F3930-FB83-405C-9982-69EF823F2272}" srcOrd="3" destOrd="0" presId="urn:microsoft.com/office/officeart/2005/8/layout/process3"/>
    <dgm:cxn modelId="{395F8BDE-E3B5-417F-87C6-EDE63D104807}" type="presParOf" srcId="{D59F3930-FB83-405C-9982-69EF823F2272}" destId="{1DF1A707-8D28-406C-9360-9CB739D51871}" srcOrd="0" destOrd="0" presId="urn:microsoft.com/office/officeart/2005/8/layout/process3"/>
    <dgm:cxn modelId="{2EF13ACF-3E94-47DD-AF4E-778A7DF13876}" type="presParOf" srcId="{98A13E6F-362F-4C3C-B2A3-9CAAC891B552}" destId="{C3BF7150-AD8F-4905-A255-D239C6C62818}" srcOrd="4" destOrd="0" presId="urn:microsoft.com/office/officeart/2005/8/layout/process3"/>
    <dgm:cxn modelId="{428B22F5-B45D-4954-85EF-4B3C32439CC8}" type="presParOf" srcId="{C3BF7150-AD8F-4905-A255-D239C6C62818}" destId="{8375D1DA-6935-4915-BC36-C4822A8EDBA0}" srcOrd="0" destOrd="0" presId="urn:microsoft.com/office/officeart/2005/8/layout/process3"/>
    <dgm:cxn modelId="{3824DB59-0A54-4F4D-B3C0-E89348BB2122}" type="presParOf" srcId="{C3BF7150-AD8F-4905-A255-D239C6C62818}" destId="{BA08BA7F-3FC7-4889-9D79-A43E8D9C5BD1}" srcOrd="1" destOrd="0" presId="urn:microsoft.com/office/officeart/2005/8/layout/process3"/>
    <dgm:cxn modelId="{15AB2FC1-0D78-4AF3-B755-18D6F273D0F0}" type="presParOf" srcId="{C3BF7150-AD8F-4905-A255-D239C6C62818}" destId="{9E13EB60-9BFB-4C6F-86A4-8A9A7F5B80B8}" srcOrd="2" destOrd="0" presId="urn:microsoft.com/office/officeart/2005/8/layout/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22DCEDE-364E-4A3F-B4A0-927ED63E6FFF}"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ru-RU"/>
        </a:p>
      </dgm:t>
    </dgm:pt>
    <dgm:pt modelId="{B06CE683-58CC-4351-A421-13205FCBA6C5}">
      <dgm:prSet phldrT="[Текст]"/>
      <dgm:spPr/>
      <dgm:t>
        <a:bodyPr/>
        <a:lstStyle/>
        <a:p>
          <a:r>
            <a:rPr lang="ru-RU" b="1" dirty="0">
              <a:solidFill>
                <a:schemeClr val="tx1"/>
              </a:solidFill>
              <a:latin typeface="Segoe UI Light" panose="020B0502040204020203" pitchFamily="34" charset="0"/>
              <a:cs typeface="Segoe UI Light" panose="020B0502040204020203" pitchFamily="34" charset="0"/>
            </a:rPr>
            <a:t>Основной этап</a:t>
          </a:r>
        </a:p>
      </dgm:t>
    </dgm:pt>
    <dgm:pt modelId="{2929B8B3-96F4-4B0F-8037-BEF8A7128965}" type="parTrans" cxnId="{21D2D2D6-EAC7-464F-9596-E723BF569C46}">
      <dgm:prSet/>
      <dgm:spPr/>
      <dgm:t>
        <a:bodyPr/>
        <a:lstStyle/>
        <a:p>
          <a:endParaRPr lang="ru-RU"/>
        </a:p>
      </dgm:t>
    </dgm:pt>
    <dgm:pt modelId="{1A8F0F61-1E65-41E4-90F6-A599C51648A9}" type="sibTrans" cxnId="{21D2D2D6-EAC7-464F-9596-E723BF569C46}">
      <dgm:prSet/>
      <dgm:spPr/>
      <dgm:t>
        <a:bodyPr/>
        <a:lstStyle/>
        <a:p>
          <a:endParaRPr lang="ru-RU"/>
        </a:p>
      </dgm:t>
    </dgm:pt>
    <dgm:pt modelId="{068F43A8-872B-4B82-A567-22E812317345}">
      <dgm:prSet phldrT="[Текст]"/>
      <dgm:spPr/>
      <dgm:t>
        <a:bodyPr/>
        <a:lstStyle/>
        <a:p>
          <a:r>
            <a:rPr lang="ru-RU" dirty="0">
              <a:latin typeface="Segoe UI Light" panose="020B0502040204020203" pitchFamily="34" charset="0"/>
              <a:cs typeface="Segoe UI Light" panose="020B0502040204020203" pitchFamily="34" charset="0"/>
            </a:rPr>
            <a:t>Консультирование других специалистов</a:t>
          </a:r>
        </a:p>
      </dgm:t>
    </dgm:pt>
    <dgm:pt modelId="{FB44BA0E-1E09-4BFC-BF8F-0CA027AE0679}" type="parTrans" cxnId="{1306F8B3-A07F-427E-A362-29A70F6E3FB9}">
      <dgm:prSet/>
      <dgm:spPr/>
      <dgm:t>
        <a:bodyPr/>
        <a:lstStyle/>
        <a:p>
          <a:endParaRPr lang="ru-RU"/>
        </a:p>
      </dgm:t>
    </dgm:pt>
    <dgm:pt modelId="{722A8A06-A9A8-4CF6-8977-991EF99E3147}" type="sibTrans" cxnId="{1306F8B3-A07F-427E-A362-29A70F6E3FB9}">
      <dgm:prSet/>
      <dgm:spPr/>
      <dgm:t>
        <a:bodyPr/>
        <a:lstStyle/>
        <a:p>
          <a:endParaRPr lang="ru-RU"/>
        </a:p>
      </dgm:t>
    </dgm:pt>
    <dgm:pt modelId="{92D6226E-6B87-4C2A-A378-F17229D0518C}">
      <dgm:prSet phldrT="[Текст]"/>
      <dgm:spPr/>
      <dgm:t>
        <a:bodyPr/>
        <a:lstStyle/>
        <a:p>
          <a:r>
            <a:rPr lang="ru-RU" dirty="0">
              <a:latin typeface="Segoe UI Light" panose="020B0502040204020203" pitchFamily="34" charset="0"/>
              <a:cs typeface="Segoe UI Light" panose="020B0502040204020203" pitchFamily="34" charset="0"/>
            </a:rPr>
            <a:t>Непосредственное оказание ЭПП </a:t>
          </a:r>
        </a:p>
      </dgm:t>
    </dgm:pt>
    <dgm:pt modelId="{ADCCB4DB-B8C1-4428-9C5C-4F9155D0D135}" type="parTrans" cxnId="{9C3A20B3-A75D-4437-B80D-67FCF2CB6692}">
      <dgm:prSet/>
      <dgm:spPr/>
      <dgm:t>
        <a:bodyPr/>
        <a:lstStyle/>
        <a:p>
          <a:endParaRPr lang="ru-RU"/>
        </a:p>
      </dgm:t>
    </dgm:pt>
    <dgm:pt modelId="{FA55FD5B-9530-417B-B6A4-299E88E64FFC}" type="sibTrans" cxnId="{9C3A20B3-A75D-4437-B80D-67FCF2CB6692}">
      <dgm:prSet/>
      <dgm:spPr/>
      <dgm:t>
        <a:bodyPr/>
        <a:lstStyle/>
        <a:p>
          <a:endParaRPr lang="ru-RU"/>
        </a:p>
      </dgm:t>
    </dgm:pt>
    <dgm:pt modelId="{F6F6F3ED-E874-4826-9184-9C6C4ACFEC24}" type="pres">
      <dgm:prSet presAssocID="{822DCEDE-364E-4A3F-B4A0-927ED63E6FFF}" presName="hierChild1" presStyleCnt="0">
        <dgm:presLayoutVars>
          <dgm:chPref val="1"/>
          <dgm:dir/>
          <dgm:animOne val="branch"/>
          <dgm:animLvl val="lvl"/>
          <dgm:resizeHandles/>
        </dgm:presLayoutVars>
      </dgm:prSet>
      <dgm:spPr/>
    </dgm:pt>
    <dgm:pt modelId="{6FFF67A4-BF25-449A-89A2-7E1C2CF2168A}" type="pres">
      <dgm:prSet presAssocID="{B06CE683-58CC-4351-A421-13205FCBA6C5}" presName="hierRoot1" presStyleCnt="0"/>
      <dgm:spPr/>
    </dgm:pt>
    <dgm:pt modelId="{4B6464C3-E200-402F-84ED-30E34934D1FE}" type="pres">
      <dgm:prSet presAssocID="{B06CE683-58CC-4351-A421-13205FCBA6C5}" presName="composite" presStyleCnt="0"/>
      <dgm:spPr/>
    </dgm:pt>
    <dgm:pt modelId="{0874DC72-B16D-4AEA-B9B9-D0ADBA8E5274}" type="pres">
      <dgm:prSet presAssocID="{B06CE683-58CC-4351-A421-13205FCBA6C5}" presName="background" presStyleLbl="node0" presStyleIdx="0" presStyleCnt="1"/>
      <dgm:spPr/>
    </dgm:pt>
    <dgm:pt modelId="{EC933593-FDB3-41DF-81E2-770D13CFCFBF}" type="pres">
      <dgm:prSet presAssocID="{B06CE683-58CC-4351-A421-13205FCBA6C5}" presName="text" presStyleLbl="fgAcc0" presStyleIdx="0" presStyleCnt="1">
        <dgm:presLayoutVars>
          <dgm:chPref val="3"/>
        </dgm:presLayoutVars>
      </dgm:prSet>
      <dgm:spPr/>
    </dgm:pt>
    <dgm:pt modelId="{4F8ED2BA-68D3-4E94-97A8-2E8A98C6E014}" type="pres">
      <dgm:prSet presAssocID="{B06CE683-58CC-4351-A421-13205FCBA6C5}" presName="hierChild2" presStyleCnt="0"/>
      <dgm:spPr/>
    </dgm:pt>
    <dgm:pt modelId="{DAC10F2A-E27C-40EB-AAD7-1F00171B1A99}" type="pres">
      <dgm:prSet presAssocID="{FB44BA0E-1E09-4BFC-BF8F-0CA027AE0679}" presName="Name10" presStyleLbl="parChTrans1D2" presStyleIdx="0" presStyleCnt="2"/>
      <dgm:spPr/>
    </dgm:pt>
    <dgm:pt modelId="{EE8AB08D-40FB-4A54-9B9F-5C796AC25907}" type="pres">
      <dgm:prSet presAssocID="{068F43A8-872B-4B82-A567-22E812317345}" presName="hierRoot2" presStyleCnt="0"/>
      <dgm:spPr/>
    </dgm:pt>
    <dgm:pt modelId="{A178900C-3BB4-4802-8249-8611C10F398D}" type="pres">
      <dgm:prSet presAssocID="{068F43A8-872B-4B82-A567-22E812317345}" presName="composite2" presStyleCnt="0"/>
      <dgm:spPr/>
    </dgm:pt>
    <dgm:pt modelId="{DA591EC5-5A20-4FDF-899F-F39DEF2C5955}" type="pres">
      <dgm:prSet presAssocID="{068F43A8-872B-4B82-A567-22E812317345}" presName="background2" presStyleLbl="node2" presStyleIdx="0" presStyleCnt="2"/>
      <dgm:spPr/>
    </dgm:pt>
    <dgm:pt modelId="{85B24EB6-B3FF-402F-990E-48B33AB04C5A}" type="pres">
      <dgm:prSet presAssocID="{068F43A8-872B-4B82-A567-22E812317345}" presName="text2" presStyleLbl="fgAcc2" presStyleIdx="0" presStyleCnt="2">
        <dgm:presLayoutVars>
          <dgm:chPref val="3"/>
        </dgm:presLayoutVars>
      </dgm:prSet>
      <dgm:spPr/>
    </dgm:pt>
    <dgm:pt modelId="{AD8D4229-74A4-431A-BB84-CD5BF8098E94}" type="pres">
      <dgm:prSet presAssocID="{068F43A8-872B-4B82-A567-22E812317345}" presName="hierChild3" presStyleCnt="0"/>
      <dgm:spPr/>
    </dgm:pt>
    <dgm:pt modelId="{38CCD639-52FB-4E36-BDF8-0E56E0BFE85B}" type="pres">
      <dgm:prSet presAssocID="{ADCCB4DB-B8C1-4428-9C5C-4F9155D0D135}" presName="Name10" presStyleLbl="parChTrans1D2" presStyleIdx="1" presStyleCnt="2"/>
      <dgm:spPr/>
    </dgm:pt>
    <dgm:pt modelId="{3830ADFC-50EE-4EBF-8943-F8B237AC06C8}" type="pres">
      <dgm:prSet presAssocID="{92D6226E-6B87-4C2A-A378-F17229D0518C}" presName="hierRoot2" presStyleCnt="0"/>
      <dgm:spPr/>
    </dgm:pt>
    <dgm:pt modelId="{ED46863A-64F2-42BD-B5EF-A15DFD434FBF}" type="pres">
      <dgm:prSet presAssocID="{92D6226E-6B87-4C2A-A378-F17229D0518C}" presName="composite2" presStyleCnt="0"/>
      <dgm:spPr/>
    </dgm:pt>
    <dgm:pt modelId="{CBF709C8-014D-4DEE-B26D-04472A30B521}" type="pres">
      <dgm:prSet presAssocID="{92D6226E-6B87-4C2A-A378-F17229D0518C}" presName="background2" presStyleLbl="node2" presStyleIdx="1" presStyleCnt="2"/>
      <dgm:spPr/>
    </dgm:pt>
    <dgm:pt modelId="{67599751-84F5-4FBF-9079-E1FF3BFE036F}" type="pres">
      <dgm:prSet presAssocID="{92D6226E-6B87-4C2A-A378-F17229D0518C}" presName="text2" presStyleLbl="fgAcc2" presStyleIdx="1" presStyleCnt="2">
        <dgm:presLayoutVars>
          <dgm:chPref val="3"/>
        </dgm:presLayoutVars>
      </dgm:prSet>
      <dgm:spPr/>
    </dgm:pt>
    <dgm:pt modelId="{031F1C47-577F-4A94-BC44-5457B340C296}" type="pres">
      <dgm:prSet presAssocID="{92D6226E-6B87-4C2A-A378-F17229D0518C}" presName="hierChild3" presStyleCnt="0"/>
      <dgm:spPr/>
    </dgm:pt>
  </dgm:ptLst>
  <dgm:cxnLst>
    <dgm:cxn modelId="{5E534116-CCA3-4786-B06F-851B1803EA10}" type="presOf" srcId="{822DCEDE-364E-4A3F-B4A0-927ED63E6FFF}" destId="{F6F6F3ED-E874-4826-9184-9C6C4ACFEC24}" srcOrd="0" destOrd="0" presId="urn:microsoft.com/office/officeart/2005/8/layout/hierarchy1"/>
    <dgm:cxn modelId="{EFFE0432-CDD7-4F6C-91EE-3B3A162F0CE9}" type="presOf" srcId="{92D6226E-6B87-4C2A-A378-F17229D0518C}" destId="{67599751-84F5-4FBF-9079-E1FF3BFE036F}" srcOrd="0" destOrd="0" presId="urn:microsoft.com/office/officeart/2005/8/layout/hierarchy1"/>
    <dgm:cxn modelId="{086ADD32-16E7-4116-90B8-9BFFBBB7B166}" type="presOf" srcId="{ADCCB4DB-B8C1-4428-9C5C-4F9155D0D135}" destId="{38CCD639-52FB-4E36-BDF8-0E56E0BFE85B}" srcOrd="0" destOrd="0" presId="urn:microsoft.com/office/officeart/2005/8/layout/hierarchy1"/>
    <dgm:cxn modelId="{B491D567-DE7B-4BF8-B3CF-0091058FCDC2}" type="presOf" srcId="{FB44BA0E-1E09-4BFC-BF8F-0CA027AE0679}" destId="{DAC10F2A-E27C-40EB-AAD7-1F00171B1A99}" srcOrd="0" destOrd="0" presId="urn:microsoft.com/office/officeart/2005/8/layout/hierarchy1"/>
    <dgm:cxn modelId="{842E854B-0CC3-4E92-ABC9-48F7D0CB5D57}" type="presOf" srcId="{B06CE683-58CC-4351-A421-13205FCBA6C5}" destId="{EC933593-FDB3-41DF-81E2-770D13CFCFBF}" srcOrd="0" destOrd="0" presId="urn:microsoft.com/office/officeart/2005/8/layout/hierarchy1"/>
    <dgm:cxn modelId="{08DF3077-F9D7-49D6-BAAE-B397EAA0D153}" type="presOf" srcId="{068F43A8-872B-4B82-A567-22E812317345}" destId="{85B24EB6-B3FF-402F-990E-48B33AB04C5A}" srcOrd="0" destOrd="0" presId="urn:microsoft.com/office/officeart/2005/8/layout/hierarchy1"/>
    <dgm:cxn modelId="{9C3A20B3-A75D-4437-B80D-67FCF2CB6692}" srcId="{B06CE683-58CC-4351-A421-13205FCBA6C5}" destId="{92D6226E-6B87-4C2A-A378-F17229D0518C}" srcOrd="1" destOrd="0" parTransId="{ADCCB4DB-B8C1-4428-9C5C-4F9155D0D135}" sibTransId="{FA55FD5B-9530-417B-B6A4-299E88E64FFC}"/>
    <dgm:cxn modelId="{1306F8B3-A07F-427E-A362-29A70F6E3FB9}" srcId="{B06CE683-58CC-4351-A421-13205FCBA6C5}" destId="{068F43A8-872B-4B82-A567-22E812317345}" srcOrd="0" destOrd="0" parTransId="{FB44BA0E-1E09-4BFC-BF8F-0CA027AE0679}" sibTransId="{722A8A06-A9A8-4CF6-8977-991EF99E3147}"/>
    <dgm:cxn modelId="{21D2D2D6-EAC7-464F-9596-E723BF569C46}" srcId="{822DCEDE-364E-4A3F-B4A0-927ED63E6FFF}" destId="{B06CE683-58CC-4351-A421-13205FCBA6C5}" srcOrd="0" destOrd="0" parTransId="{2929B8B3-96F4-4B0F-8037-BEF8A7128965}" sibTransId="{1A8F0F61-1E65-41E4-90F6-A599C51648A9}"/>
    <dgm:cxn modelId="{79B83D83-05B4-490B-9542-CCBDA4293DCB}" type="presParOf" srcId="{F6F6F3ED-E874-4826-9184-9C6C4ACFEC24}" destId="{6FFF67A4-BF25-449A-89A2-7E1C2CF2168A}" srcOrd="0" destOrd="0" presId="urn:microsoft.com/office/officeart/2005/8/layout/hierarchy1"/>
    <dgm:cxn modelId="{56656FFA-E26E-48F5-844F-DE6251859AF6}" type="presParOf" srcId="{6FFF67A4-BF25-449A-89A2-7E1C2CF2168A}" destId="{4B6464C3-E200-402F-84ED-30E34934D1FE}" srcOrd="0" destOrd="0" presId="urn:microsoft.com/office/officeart/2005/8/layout/hierarchy1"/>
    <dgm:cxn modelId="{CD6CAF4F-6F67-41A7-BD1B-92FFDA0D2300}" type="presParOf" srcId="{4B6464C3-E200-402F-84ED-30E34934D1FE}" destId="{0874DC72-B16D-4AEA-B9B9-D0ADBA8E5274}" srcOrd="0" destOrd="0" presId="urn:microsoft.com/office/officeart/2005/8/layout/hierarchy1"/>
    <dgm:cxn modelId="{2FA8B748-6459-47E3-BC35-4607650EC105}" type="presParOf" srcId="{4B6464C3-E200-402F-84ED-30E34934D1FE}" destId="{EC933593-FDB3-41DF-81E2-770D13CFCFBF}" srcOrd="1" destOrd="0" presId="urn:microsoft.com/office/officeart/2005/8/layout/hierarchy1"/>
    <dgm:cxn modelId="{4E5ABE28-237B-43DB-8B07-600FE9961E62}" type="presParOf" srcId="{6FFF67A4-BF25-449A-89A2-7E1C2CF2168A}" destId="{4F8ED2BA-68D3-4E94-97A8-2E8A98C6E014}" srcOrd="1" destOrd="0" presId="urn:microsoft.com/office/officeart/2005/8/layout/hierarchy1"/>
    <dgm:cxn modelId="{F51E2F1D-8EE6-48B9-9976-5A657096C349}" type="presParOf" srcId="{4F8ED2BA-68D3-4E94-97A8-2E8A98C6E014}" destId="{DAC10F2A-E27C-40EB-AAD7-1F00171B1A99}" srcOrd="0" destOrd="0" presId="urn:microsoft.com/office/officeart/2005/8/layout/hierarchy1"/>
    <dgm:cxn modelId="{8A271BDB-A0F0-4E42-89D0-9BEAC8CBC9D5}" type="presParOf" srcId="{4F8ED2BA-68D3-4E94-97A8-2E8A98C6E014}" destId="{EE8AB08D-40FB-4A54-9B9F-5C796AC25907}" srcOrd="1" destOrd="0" presId="urn:microsoft.com/office/officeart/2005/8/layout/hierarchy1"/>
    <dgm:cxn modelId="{0263E344-15A9-499C-895B-721A294FC620}" type="presParOf" srcId="{EE8AB08D-40FB-4A54-9B9F-5C796AC25907}" destId="{A178900C-3BB4-4802-8249-8611C10F398D}" srcOrd="0" destOrd="0" presId="urn:microsoft.com/office/officeart/2005/8/layout/hierarchy1"/>
    <dgm:cxn modelId="{A3DE3AF2-9D6E-4E74-9EC3-BE11D1260AE3}" type="presParOf" srcId="{A178900C-3BB4-4802-8249-8611C10F398D}" destId="{DA591EC5-5A20-4FDF-899F-F39DEF2C5955}" srcOrd="0" destOrd="0" presId="urn:microsoft.com/office/officeart/2005/8/layout/hierarchy1"/>
    <dgm:cxn modelId="{1079078D-8FC6-414F-AE19-52F6BC7D2F94}" type="presParOf" srcId="{A178900C-3BB4-4802-8249-8611C10F398D}" destId="{85B24EB6-B3FF-402F-990E-48B33AB04C5A}" srcOrd="1" destOrd="0" presId="urn:microsoft.com/office/officeart/2005/8/layout/hierarchy1"/>
    <dgm:cxn modelId="{7C957A4E-6AEA-4F52-A3E2-C0623F782304}" type="presParOf" srcId="{EE8AB08D-40FB-4A54-9B9F-5C796AC25907}" destId="{AD8D4229-74A4-431A-BB84-CD5BF8098E94}" srcOrd="1" destOrd="0" presId="urn:microsoft.com/office/officeart/2005/8/layout/hierarchy1"/>
    <dgm:cxn modelId="{69D1FBFD-5D60-4BC3-92CD-AC99EA61F8EB}" type="presParOf" srcId="{4F8ED2BA-68D3-4E94-97A8-2E8A98C6E014}" destId="{38CCD639-52FB-4E36-BDF8-0E56E0BFE85B}" srcOrd="2" destOrd="0" presId="urn:microsoft.com/office/officeart/2005/8/layout/hierarchy1"/>
    <dgm:cxn modelId="{3EA2621D-925A-40D3-B697-C89BE0BFD29E}" type="presParOf" srcId="{4F8ED2BA-68D3-4E94-97A8-2E8A98C6E014}" destId="{3830ADFC-50EE-4EBF-8943-F8B237AC06C8}" srcOrd="3" destOrd="0" presId="urn:microsoft.com/office/officeart/2005/8/layout/hierarchy1"/>
    <dgm:cxn modelId="{601C274F-E124-42B3-B962-0A2776261240}" type="presParOf" srcId="{3830ADFC-50EE-4EBF-8943-F8B237AC06C8}" destId="{ED46863A-64F2-42BD-B5EF-A15DFD434FBF}" srcOrd="0" destOrd="0" presId="urn:microsoft.com/office/officeart/2005/8/layout/hierarchy1"/>
    <dgm:cxn modelId="{E4A9D912-BF1F-4D13-A98A-297DA62834B6}" type="presParOf" srcId="{ED46863A-64F2-42BD-B5EF-A15DFD434FBF}" destId="{CBF709C8-014D-4DEE-B26D-04472A30B521}" srcOrd="0" destOrd="0" presId="urn:microsoft.com/office/officeart/2005/8/layout/hierarchy1"/>
    <dgm:cxn modelId="{64D89846-EB8B-4FE8-81B2-907EB2AF5A0A}" type="presParOf" srcId="{ED46863A-64F2-42BD-B5EF-A15DFD434FBF}" destId="{67599751-84F5-4FBF-9079-E1FF3BFE036F}" srcOrd="1" destOrd="0" presId="urn:microsoft.com/office/officeart/2005/8/layout/hierarchy1"/>
    <dgm:cxn modelId="{6DFFE334-16DE-4C7F-B71E-D1684E2DCF0E}" type="presParOf" srcId="{3830ADFC-50EE-4EBF-8943-F8B237AC06C8}" destId="{031F1C47-577F-4A94-BC44-5457B340C296}"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CA1F82D-3877-46BE-9FCC-05367F5C2BC1}" type="doc">
      <dgm:prSet loTypeId="urn:microsoft.com/office/officeart/2008/layout/VerticalCurvedList" loCatId="list" qsTypeId="urn:microsoft.com/office/officeart/2005/8/quickstyle/simple3" qsCatId="simple" csTypeId="urn:microsoft.com/office/officeart/2005/8/colors/colorful4" csCatId="colorful" phldr="1"/>
      <dgm:spPr/>
      <dgm:t>
        <a:bodyPr/>
        <a:lstStyle/>
        <a:p>
          <a:endParaRPr lang="ru-RU"/>
        </a:p>
      </dgm:t>
    </dgm:pt>
    <dgm:pt modelId="{3B3F6CF7-E262-4B1B-92EC-20A7F181BB36}">
      <dgm:prSet phldrT="[Текст]" custT="1"/>
      <dgm:spPr/>
      <dgm:t>
        <a:bodyPr/>
        <a:lstStyle/>
        <a:p>
          <a:r>
            <a:rPr lang="ru-RU" sz="2800" dirty="0">
              <a:latin typeface="Segoe UI Light" panose="020B0502040204020203" pitchFamily="34" charset="0"/>
              <a:cs typeface="Segoe UI Light" panose="020B0502040204020203" pitchFamily="34" charset="0"/>
            </a:rPr>
            <a:t>Анализ проделанной работы</a:t>
          </a:r>
        </a:p>
      </dgm:t>
    </dgm:pt>
    <dgm:pt modelId="{EBE52308-460C-4E67-B23B-B98C288179D7}" type="parTrans" cxnId="{9841518A-6341-4CAC-912E-0906FFDE5B6D}">
      <dgm:prSet/>
      <dgm:spPr/>
      <dgm:t>
        <a:bodyPr/>
        <a:lstStyle/>
        <a:p>
          <a:endParaRPr lang="ru-RU"/>
        </a:p>
      </dgm:t>
    </dgm:pt>
    <dgm:pt modelId="{63BCE136-CF9A-459A-80AA-A802F438B333}" type="sibTrans" cxnId="{9841518A-6341-4CAC-912E-0906FFDE5B6D}">
      <dgm:prSet/>
      <dgm:spPr/>
      <dgm:t>
        <a:bodyPr/>
        <a:lstStyle/>
        <a:p>
          <a:endParaRPr lang="ru-RU"/>
        </a:p>
      </dgm:t>
    </dgm:pt>
    <dgm:pt modelId="{AB381AF8-E637-4D79-BF3D-1CAE2DFF37EC}">
      <dgm:prSet phldrT="[Текст]" custT="1"/>
      <dgm:spPr/>
      <dgm:t>
        <a:bodyPr/>
        <a:lstStyle/>
        <a:p>
          <a:r>
            <a:rPr lang="ru-RU" sz="2800" dirty="0">
              <a:latin typeface="Segoe UI Light" panose="020B0502040204020203" pitchFamily="34" charset="0"/>
              <a:cs typeface="Segoe UI Light" panose="020B0502040204020203" pitchFamily="34" charset="0"/>
            </a:rPr>
            <a:t>Заполнение отчетной документации</a:t>
          </a:r>
        </a:p>
      </dgm:t>
    </dgm:pt>
    <dgm:pt modelId="{5BD193FC-318C-43AB-9584-1B79363C6A7D}" type="parTrans" cxnId="{333AAF56-E7EC-48B3-BD7A-32A1F0163D3C}">
      <dgm:prSet/>
      <dgm:spPr/>
      <dgm:t>
        <a:bodyPr/>
        <a:lstStyle/>
        <a:p>
          <a:endParaRPr lang="ru-RU"/>
        </a:p>
      </dgm:t>
    </dgm:pt>
    <dgm:pt modelId="{D53B079A-A0AA-491D-BA8A-F92BE17C31AE}" type="sibTrans" cxnId="{333AAF56-E7EC-48B3-BD7A-32A1F0163D3C}">
      <dgm:prSet/>
      <dgm:spPr/>
      <dgm:t>
        <a:bodyPr/>
        <a:lstStyle/>
        <a:p>
          <a:endParaRPr lang="ru-RU"/>
        </a:p>
      </dgm:t>
    </dgm:pt>
    <dgm:pt modelId="{012B4246-389F-4D17-9691-A200A0BCD35F}">
      <dgm:prSet phldrT="[Текст]"/>
      <dgm:spPr/>
      <dgm:t>
        <a:bodyPr/>
        <a:lstStyle/>
        <a:p>
          <a:r>
            <a:rPr lang="ru-RU" dirty="0">
              <a:latin typeface="Segoe UI Light" panose="020B0502040204020203" pitchFamily="34" charset="0"/>
              <a:cs typeface="Segoe UI Light" panose="020B0502040204020203" pitchFamily="34" charset="0"/>
            </a:rPr>
            <a:t> Составление прогноза развития ситуации</a:t>
          </a:r>
        </a:p>
      </dgm:t>
    </dgm:pt>
    <dgm:pt modelId="{A45E5D6F-182D-4BCA-8F6C-16A9E7B6D950}" type="parTrans" cxnId="{6196B69B-5616-4B3A-A99F-67CF08CBC442}">
      <dgm:prSet/>
      <dgm:spPr/>
      <dgm:t>
        <a:bodyPr/>
        <a:lstStyle/>
        <a:p>
          <a:endParaRPr lang="ru-RU"/>
        </a:p>
      </dgm:t>
    </dgm:pt>
    <dgm:pt modelId="{7DC20E66-9A83-480F-9AD7-E354A3D4B791}" type="sibTrans" cxnId="{6196B69B-5616-4B3A-A99F-67CF08CBC442}">
      <dgm:prSet/>
      <dgm:spPr/>
      <dgm:t>
        <a:bodyPr/>
        <a:lstStyle/>
        <a:p>
          <a:endParaRPr lang="ru-RU"/>
        </a:p>
      </dgm:t>
    </dgm:pt>
    <dgm:pt modelId="{7A7F635F-6900-477B-A74B-F8B48204302C}" type="pres">
      <dgm:prSet presAssocID="{3CA1F82D-3877-46BE-9FCC-05367F5C2BC1}" presName="Name0" presStyleCnt="0">
        <dgm:presLayoutVars>
          <dgm:chMax val="7"/>
          <dgm:chPref val="7"/>
          <dgm:dir/>
        </dgm:presLayoutVars>
      </dgm:prSet>
      <dgm:spPr/>
    </dgm:pt>
    <dgm:pt modelId="{8BE4F3D9-6E4A-4E88-8EC5-90ACE77D6659}" type="pres">
      <dgm:prSet presAssocID="{3CA1F82D-3877-46BE-9FCC-05367F5C2BC1}" presName="Name1" presStyleCnt="0"/>
      <dgm:spPr/>
    </dgm:pt>
    <dgm:pt modelId="{953985AF-E6FC-4FC2-8E59-A3DA976A2A52}" type="pres">
      <dgm:prSet presAssocID="{3CA1F82D-3877-46BE-9FCC-05367F5C2BC1}" presName="cycle" presStyleCnt="0"/>
      <dgm:spPr/>
    </dgm:pt>
    <dgm:pt modelId="{F794DBE9-EB77-49A1-929A-EB5C0F96FA9F}" type="pres">
      <dgm:prSet presAssocID="{3CA1F82D-3877-46BE-9FCC-05367F5C2BC1}" presName="srcNode" presStyleLbl="node1" presStyleIdx="0" presStyleCnt="3"/>
      <dgm:spPr/>
    </dgm:pt>
    <dgm:pt modelId="{B137F647-8BD5-4593-B8E4-4BFB34160B74}" type="pres">
      <dgm:prSet presAssocID="{3CA1F82D-3877-46BE-9FCC-05367F5C2BC1}" presName="conn" presStyleLbl="parChTrans1D2" presStyleIdx="0" presStyleCnt="1"/>
      <dgm:spPr/>
    </dgm:pt>
    <dgm:pt modelId="{B3DB7319-425D-4E01-926C-4B8FEFD1B20B}" type="pres">
      <dgm:prSet presAssocID="{3CA1F82D-3877-46BE-9FCC-05367F5C2BC1}" presName="extraNode" presStyleLbl="node1" presStyleIdx="0" presStyleCnt="3"/>
      <dgm:spPr/>
    </dgm:pt>
    <dgm:pt modelId="{0AFC5FF0-6D94-4A58-AE0C-FF3E3326DF61}" type="pres">
      <dgm:prSet presAssocID="{3CA1F82D-3877-46BE-9FCC-05367F5C2BC1}" presName="dstNode" presStyleLbl="node1" presStyleIdx="0" presStyleCnt="3"/>
      <dgm:spPr/>
    </dgm:pt>
    <dgm:pt modelId="{5CD67AE3-AB7C-4F16-A9B7-24FFDDDBDB68}" type="pres">
      <dgm:prSet presAssocID="{3B3F6CF7-E262-4B1B-92EC-20A7F181BB36}" presName="text_1" presStyleLbl="node1" presStyleIdx="0" presStyleCnt="3">
        <dgm:presLayoutVars>
          <dgm:bulletEnabled val="1"/>
        </dgm:presLayoutVars>
      </dgm:prSet>
      <dgm:spPr/>
    </dgm:pt>
    <dgm:pt modelId="{DC2FD69E-6D1C-40EF-B793-12EBD477A609}" type="pres">
      <dgm:prSet presAssocID="{3B3F6CF7-E262-4B1B-92EC-20A7F181BB36}" presName="accent_1" presStyleCnt="0"/>
      <dgm:spPr/>
    </dgm:pt>
    <dgm:pt modelId="{CA46472D-8D85-49D1-82DF-DC6C14AF3204}" type="pres">
      <dgm:prSet presAssocID="{3B3F6CF7-E262-4B1B-92EC-20A7F181BB36}" presName="accentRepeatNode" presStyleLbl="solidFgAcc1" presStyleIdx="0" presStyleCnt="3"/>
      <dgm:spPr/>
    </dgm:pt>
    <dgm:pt modelId="{E6A6A45A-F4DE-4A84-9FF5-CBDB58A0C5A0}" type="pres">
      <dgm:prSet presAssocID="{AB381AF8-E637-4D79-BF3D-1CAE2DFF37EC}" presName="text_2" presStyleLbl="node1" presStyleIdx="1" presStyleCnt="3">
        <dgm:presLayoutVars>
          <dgm:bulletEnabled val="1"/>
        </dgm:presLayoutVars>
      </dgm:prSet>
      <dgm:spPr/>
    </dgm:pt>
    <dgm:pt modelId="{AEED396A-E703-4737-B43A-BD1E079CCE4C}" type="pres">
      <dgm:prSet presAssocID="{AB381AF8-E637-4D79-BF3D-1CAE2DFF37EC}" presName="accent_2" presStyleCnt="0"/>
      <dgm:spPr/>
    </dgm:pt>
    <dgm:pt modelId="{797E0F62-E1BA-4DD2-ABAF-98CBA57BBB66}" type="pres">
      <dgm:prSet presAssocID="{AB381AF8-E637-4D79-BF3D-1CAE2DFF37EC}" presName="accentRepeatNode" presStyleLbl="solidFgAcc1" presStyleIdx="1" presStyleCnt="3"/>
      <dgm:spPr/>
    </dgm:pt>
    <dgm:pt modelId="{158F8044-584C-4460-B260-18059769B69E}" type="pres">
      <dgm:prSet presAssocID="{012B4246-389F-4D17-9691-A200A0BCD35F}" presName="text_3" presStyleLbl="node1" presStyleIdx="2" presStyleCnt="3" custLinFactNeighborX="-2236" custLinFactNeighborY="-3329">
        <dgm:presLayoutVars>
          <dgm:bulletEnabled val="1"/>
        </dgm:presLayoutVars>
      </dgm:prSet>
      <dgm:spPr/>
    </dgm:pt>
    <dgm:pt modelId="{CF188D27-57D9-4E24-9F46-53F735F02A76}" type="pres">
      <dgm:prSet presAssocID="{012B4246-389F-4D17-9691-A200A0BCD35F}" presName="accent_3" presStyleCnt="0"/>
      <dgm:spPr/>
    </dgm:pt>
    <dgm:pt modelId="{AF76739F-615A-4D33-B660-587DE1FB9B20}" type="pres">
      <dgm:prSet presAssocID="{012B4246-389F-4D17-9691-A200A0BCD35F}" presName="accentRepeatNode" presStyleLbl="solidFgAcc1" presStyleIdx="2" presStyleCnt="3"/>
      <dgm:spPr/>
    </dgm:pt>
  </dgm:ptLst>
  <dgm:cxnLst>
    <dgm:cxn modelId="{81E8150D-57EF-4CAB-931B-8E3C3A93A23A}" type="presOf" srcId="{63BCE136-CF9A-459A-80AA-A802F438B333}" destId="{B137F647-8BD5-4593-B8E4-4BFB34160B74}" srcOrd="0" destOrd="0" presId="urn:microsoft.com/office/officeart/2008/layout/VerticalCurvedList"/>
    <dgm:cxn modelId="{3C59CF15-A5D3-4C90-A499-7DCEB02683B0}" type="presOf" srcId="{012B4246-389F-4D17-9691-A200A0BCD35F}" destId="{158F8044-584C-4460-B260-18059769B69E}" srcOrd="0" destOrd="0" presId="urn:microsoft.com/office/officeart/2008/layout/VerticalCurvedList"/>
    <dgm:cxn modelId="{EB45713D-B32D-4909-BB72-7E702541F3A2}" type="presOf" srcId="{3CA1F82D-3877-46BE-9FCC-05367F5C2BC1}" destId="{7A7F635F-6900-477B-A74B-F8B48204302C}" srcOrd="0" destOrd="0" presId="urn:microsoft.com/office/officeart/2008/layout/VerticalCurvedList"/>
    <dgm:cxn modelId="{18FE7D68-1D67-4851-97F4-3636D3C5ED78}" type="presOf" srcId="{AB381AF8-E637-4D79-BF3D-1CAE2DFF37EC}" destId="{E6A6A45A-F4DE-4A84-9FF5-CBDB58A0C5A0}" srcOrd="0" destOrd="0" presId="urn:microsoft.com/office/officeart/2008/layout/VerticalCurvedList"/>
    <dgm:cxn modelId="{333AAF56-E7EC-48B3-BD7A-32A1F0163D3C}" srcId="{3CA1F82D-3877-46BE-9FCC-05367F5C2BC1}" destId="{AB381AF8-E637-4D79-BF3D-1CAE2DFF37EC}" srcOrd="1" destOrd="0" parTransId="{5BD193FC-318C-43AB-9584-1B79363C6A7D}" sibTransId="{D53B079A-A0AA-491D-BA8A-F92BE17C31AE}"/>
    <dgm:cxn modelId="{9841518A-6341-4CAC-912E-0906FFDE5B6D}" srcId="{3CA1F82D-3877-46BE-9FCC-05367F5C2BC1}" destId="{3B3F6CF7-E262-4B1B-92EC-20A7F181BB36}" srcOrd="0" destOrd="0" parTransId="{EBE52308-460C-4E67-B23B-B98C288179D7}" sibTransId="{63BCE136-CF9A-459A-80AA-A802F438B333}"/>
    <dgm:cxn modelId="{6196B69B-5616-4B3A-A99F-67CF08CBC442}" srcId="{3CA1F82D-3877-46BE-9FCC-05367F5C2BC1}" destId="{012B4246-389F-4D17-9691-A200A0BCD35F}" srcOrd="2" destOrd="0" parTransId="{A45E5D6F-182D-4BCA-8F6C-16A9E7B6D950}" sibTransId="{7DC20E66-9A83-480F-9AD7-E354A3D4B791}"/>
    <dgm:cxn modelId="{D68AFEA5-F70F-42CC-89EC-2F24A040F369}" type="presOf" srcId="{3B3F6CF7-E262-4B1B-92EC-20A7F181BB36}" destId="{5CD67AE3-AB7C-4F16-A9B7-24FFDDDBDB68}" srcOrd="0" destOrd="0" presId="urn:microsoft.com/office/officeart/2008/layout/VerticalCurvedList"/>
    <dgm:cxn modelId="{C57126B4-9DA2-4D3A-B433-7AB6E0A01320}" type="presParOf" srcId="{7A7F635F-6900-477B-A74B-F8B48204302C}" destId="{8BE4F3D9-6E4A-4E88-8EC5-90ACE77D6659}" srcOrd="0" destOrd="0" presId="urn:microsoft.com/office/officeart/2008/layout/VerticalCurvedList"/>
    <dgm:cxn modelId="{B5EAD7AF-FC95-4692-BB80-08A54888194A}" type="presParOf" srcId="{8BE4F3D9-6E4A-4E88-8EC5-90ACE77D6659}" destId="{953985AF-E6FC-4FC2-8E59-A3DA976A2A52}" srcOrd="0" destOrd="0" presId="urn:microsoft.com/office/officeart/2008/layout/VerticalCurvedList"/>
    <dgm:cxn modelId="{4F57169D-A5B4-4F38-B8B4-74DF9763CEBD}" type="presParOf" srcId="{953985AF-E6FC-4FC2-8E59-A3DA976A2A52}" destId="{F794DBE9-EB77-49A1-929A-EB5C0F96FA9F}" srcOrd="0" destOrd="0" presId="urn:microsoft.com/office/officeart/2008/layout/VerticalCurvedList"/>
    <dgm:cxn modelId="{63862E2D-243F-469E-B228-BDBD853F88D9}" type="presParOf" srcId="{953985AF-E6FC-4FC2-8E59-A3DA976A2A52}" destId="{B137F647-8BD5-4593-B8E4-4BFB34160B74}" srcOrd="1" destOrd="0" presId="urn:microsoft.com/office/officeart/2008/layout/VerticalCurvedList"/>
    <dgm:cxn modelId="{1B520163-2190-4E9D-8302-2F829589F42C}" type="presParOf" srcId="{953985AF-E6FC-4FC2-8E59-A3DA976A2A52}" destId="{B3DB7319-425D-4E01-926C-4B8FEFD1B20B}" srcOrd="2" destOrd="0" presId="urn:microsoft.com/office/officeart/2008/layout/VerticalCurvedList"/>
    <dgm:cxn modelId="{EB3B724E-1F27-4C51-817A-F3C550A62579}" type="presParOf" srcId="{953985AF-E6FC-4FC2-8E59-A3DA976A2A52}" destId="{0AFC5FF0-6D94-4A58-AE0C-FF3E3326DF61}" srcOrd="3" destOrd="0" presId="urn:microsoft.com/office/officeart/2008/layout/VerticalCurvedList"/>
    <dgm:cxn modelId="{F5E914ED-67B3-4ABA-83A3-178D6853C43D}" type="presParOf" srcId="{8BE4F3D9-6E4A-4E88-8EC5-90ACE77D6659}" destId="{5CD67AE3-AB7C-4F16-A9B7-24FFDDDBDB68}" srcOrd="1" destOrd="0" presId="urn:microsoft.com/office/officeart/2008/layout/VerticalCurvedList"/>
    <dgm:cxn modelId="{DC3730A9-9917-42F9-854D-33E3A3D6BEA2}" type="presParOf" srcId="{8BE4F3D9-6E4A-4E88-8EC5-90ACE77D6659}" destId="{DC2FD69E-6D1C-40EF-B793-12EBD477A609}" srcOrd="2" destOrd="0" presId="urn:microsoft.com/office/officeart/2008/layout/VerticalCurvedList"/>
    <dgm:cxn modelId="{3490A6F9-98DA-4344-8AF0-E5D075C39AE8}" type="presParOf" srcId="{DC2FD69E-6D1C-40EF-B793-12EBD477A609}" destId="{CA46472D-8D85-49D1-82DF-DC6C14AF3204}" srcOrd="0" destOrd="0" presId="urn:microsoft.com/office/officeart/2008/layout/VerticalCurvedList"/>
    <dgm:cxn modelId="{6E16EBF3-60CF-4C8A-B579-DB4EF8E1F436}" type="presParOf" srcId="{8BE4F3D9-6E4A-4E88-8EC5-90ACE77D6659}" destId="{E6A6A45A-F4DE-4A84-9FF5-CBDB58A0C5A0}" srcOrd="3" destOrd="0" presId="urn:microsoft.com/office/officeart/2008/layout/VerticalCurvedList"/>
    <dgm:cxn modelId="{AFF9E028-7232-4744-89EF-7609BE8A2D48}" type="presParOf" srcId="{8BE4F3D9-6E4A-4E88-8EC5-90ACE77D6659}" destId="{AEED396A-E703-4737-B43A-BD1E079CCE4C}" srcOrd="4" destOrd="0" presId="urn:microsoft.com/office/officeart/2008/layout/VerticalCurvedList"/>
    <dgm:cxn modelId="{0B7AE9F9-DEB4-46FA-B3E0-921BA8A97737}" type="presParOf" srcId="{AEED396A-E703-4737-B43A-BD1E079CCE4C}" destId="{797E0F62-E1BA-4DD2-ABAF-98CBA57BBB66}" srcOrd="0" destOrd="0" presId="urn:microsoft.com/office/officeart/2008/layout/VerticalCurvedList"/>
    <dgm:cxn modelId="{1FD081E5-68C8-4C7E-93E0-766EB607DDF7}" type="presParOf" srcId="{8BE4F3D9-6E4A-4E88-8EC5-90ACE77D6659}" destId="{158F8044-584C-4460-B260-18059769B69E}" srcOrd="5" destOrd="0" presId="urn:microsoft.com/office/officeart/2008/layout/VerticalCurvedList"/>
    <dgm:cxn modelId="{907FB293-9F25-4372-ACED-1A726A87C408}" type="presParOf" srcId="{8BE4F3D9-6E4A-4E88-8EC5-90ACE77D6659}" destId="{CF188D27-57D9-4E24-9F46-53F735F02A76}" srcOrd="6" destOrd="0" presId="urn:microsoft.com/office/officeart/2008/layout/VerticalCurvedList"/>
    <dgm:cxn modelId="{FEABA329-0C31-4BD4-9BFB-81653C3DAEAF}" type="presParOf" srcId="{CF188D27-57D9-4E24-9F46-53F735F02A76}" destId="{AF76739F-615A-4D33-B660-587DE1FB9B20}"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822DCEDE-364E-4A3F-B4A0-927ED63E6FFF}"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ru-RU"/>
        </a:p>
      </dgm:t>
    </dgm:pt>
    <dgm:pt modelId="{B06CE683-58CC-4351-A421-13205FCBA6C5}">
      <dgm:prSet phldrT="[Текст]" custT="1"/>
      <dgm:spPr/>
      <dgm:t>
        <a:bodyPr/>
        <a:lstStyle/>
        <a:p>
          <a:r>
            <a:rPr lang="ru-RU" sz="1400" dirty="0">
              <a:solidFill>
                <a:schemeClr val="tx1"/>
              </a:solidFill>
              <a:latin typeface="Segoe UI Light" panose="020B0502040204020203" pitchFamily="34" charset="0"/>
              <a:cs typeface="Segoe UI Light" panose="020B0502040204020203" pitchFamily="34" charset="0"/>
            </a:rPr>
            <a:t>Два формата оказания психологической помощи родственникам мобилизованных/</a:t>
          </a:r>
        </a:p>
        <a:p>
          <a:r>
            <a:rPr lang="ru-RU" sz="1400" dirty="0">
              <a:solidFill>
                <a:schemeClr val="tx1"/>
              </a:solidFill>
              <a:latin typeface="Segoe UI Light" panose="020B0502040204020203" pitchFamily="34" charset="0"/>
              <a:cs typeface="Segoe UI Light" panose="020B0502040204020203" pitchFamily="34" charset="0"/>
            </a:rPr>
            <a:t>военнослужащих граждан</a:t>
          </a:r>
        </a:p>
      </dgm:t>
    </dgm:pt>
    <dgm:pt modelId="{2929B8B3-96F4-4B0F-8037-BEF8A7128965}" type="parTrans" cxnId="{21D2D2D6-EAC7-464F-9596-E723BF569C46}">
      <dgm:prSet/>
      <dgm:spPr/>
      <dgm:t>
        <a:bodyPr/>
        <a:lstStyle/>
        <a:p>
          <a:endParaRPr lang="ru-RU"/>
        </a:p>
      </dgm:t>
    </dgm:pt>
    <dgm:pt modelId="{1A8F0F61-1E65-41E4-90F6-A599C51648A9}" type="sibTrans" cxnId="{21D2D2D6-EAC7-464F-9596-E723BF569C46}">
      <dgm:prSet/>
      <dgm:spPr/>
      <dgm:t>
        <a:bodyPr/>
        <a:lstStyle/>
        <a:p>
          <a:endParaRPr lang="ru-RU"/>
        </a:p>
      </dgm:t>
    </dgm:pt>
    <dgm:pt modelId="{068F43A8-872B-4B82-A567-22E812317345}">
      <dgm:prSet phldrT="[Текст]" custT="1"/>
      <dgm:spPr/>
      <dgm:t>
        <a:bodyPr/>
        <a:lstStyle/>
        <a:p>
          <a:r>
            <a:rPr lang="ru-RU" sz="1600" dirty="0">
              <a:latin typeface="Segoe UI Light" panose="020B0502040204020203" pitchFamily="34" charset="0"/>
              <a:cs typeface="Segoe UI Light" panose="020B0502040204020203" pitchFamily="34" charset="0"/>
            </a:rPr>
            <a:t>Дистанционный (работа телефонов «Горячая линия»)</a:t>
          </a:r>
        </a:p>
      </dgm:t>
    </dgm:pt>
    <dgm:pt modelId="{FB44BA0E-1E09-4BFC-BF8F-0CA027AE0679}" type="parTrans" cxnId="{1306F8B3-A07F-427E-A362-29A70F6E3FB9}">
      <dgm:prSet/>
      <dgm:spPr/>
      <dgm:t>
        <a:bodyPr/>
        <a:lstStyle/>
        <a:p>
          <a:endParaRPr lang="ru-RU"/>
        </a:p>
      </dgm:t>
    </dgm:pt>
    <dgm:pt modelId="{722A8A06-A9A8-4CF6-8977-991EF99E3147}" type="sibTrans" cxnId="{1306F8B3-A07F-427E-A362-29A70F6E3FB9}">
      <dgm:prSet/>
      <dgm:spPr/>
      <dgm:t>
        <a:bodyPr/>
        <a:lstStyle/>
        <a:p>
          <a:endParaRPr lang="ru-RU"/>
        </a:p>
      </dgm:t>
    </dgm:pt>
    <dgm:pt modelId="{92D6226E-6B87-4C2A-A378-F17229D0518C}">
      <dgm:prSet phldrT="[Текст]" custT="1"/>
      <dgm:spPr/>
      <dgm:t>
        <a:bodyPr/>
        <a:lstStyle/>
        <a:p>
          <a:r>
            <a:rPr lang="ru-RU" sz="1600" dirty="0">
              <a:latin typeface="Segoe UI Light" panose="020B0502040204020203" pitchFamily="34" charset="0"/>
              <a:cs typeface="Segoe UI Light" panose="020B0502040204020203" pitchFamily="34" charset="0"/>
            </a:rPr>
            <a:t>Очный</a:t>
          </a:r>
          <a:r>
            <a:rPr lang="ru-RU" sz="1600" dirty="0"/>
            <a:t> </a:t>
          </a:r>
        </a:p>
      </dgm:t>
    </dgm:pt>
    <dgm:pt modelId="{ADCCB4DB-B8C1-4428-9C5C-4F9155D0D135}" type="parTrans" cxnId="{9C3A20B3-A75D-4437-B80D-67FCF2CB6692}">
      <dgm:prSet/>
      <dgm:spPr/>
      <dgm:t>
        <a:bodyPr/>
        <a:lstStyle/>
        <a:p>
          <a:endParaRPr lang="ru-RU"/>
        </a:p>
      </dgm:t>
    </dgm:pt>
    <dgm:pt modelId="{FA55FD5B-9530-417B-B6A4-299E88E64FFC}" type="sibTrans" cxnId="{9C3A20B3-A75D-4437-B80D-67FCF2CB6692}">
      <dgm:prSet/>
      <dgm:spPr/>
      <dgm:t>
        <a:bodyPr/>
        <a:lstStyle/>
        <a:p>
          <a:endParaRPr lang="ru-RU"/>
        </a:p>
      </dgm:t>
    </dgm:pt>
    <dgm:pt modelId="{F6F6F3ED-E874-4826-9184-9C6C4ACFEC24}" type="pres">
      <dgm:prSet presAssocID="{822DCEDE-364E-4A3F-B4A0-927ED63E6FFF}" presName="hierChild1" presStyleCnt="0">
        <dgm:presLayoutVars>
          <dgm:chPref val="1"/>
          <dgm:dir/>
          <dgm:animOne val="branch"/>
          <dgm:animLvl val="lvl"/>
          <dgm:resizeHandles/>
        </dgm:presLayoutVars>
      </dgm:prSet>
      <dgm:spPr/>
    </dgm:pt>
    <dgm:pt modelId="{6FFF67A4-BF25-449A-89A2-7E1C2CF2168A}" type="pres">
      <dgm:prSet presAssocID="{B06CE683-58CC-4351-A421-13205FCBA6C5}" presName="hierRoot1" presStyleCnt="0"/>
      <dgm:spPr/>
    </dgm:pt>
    <dgm:pt modelId="{4B6464C3-E200-402F-84ED-30E34934D1FE}" type="pres">
      <dgm:prSet presAssocID="{B06CE683-58CC-4351-A421-13205FCBA6C5}" presName="composite" presStyleCnt="0"/>
      <dgm:spPr/>
    </dgm:pt>
    <dgm:pt modelId="{0874DC72-B16D-4AEA-B9B9-D0ADBA8E5274}" type="pres">
      <dgm:prSet presAssocID="{B06CE683-58CC-4351-A421-13205FCBA6C5}" presName="background" presStyleLbl="node0" presStyleIdx="0" presStyleCnt="1"/>
      <dgm:spPr/>
    </dgm:pt>
    <dgm:pt modelId="{EC933593-FDB3-41DF-81E2-770D13CFCFBF}" type="pres">
      <dgm:prSet presAssocID="{B06CE683-58CC-4351-A421-13205FCBA6C5}" presName="text" presStyleLbl="fgAcc0" presStyleIdx="0" presStyleCnt="1" custScaleX="111104" custLinFactNeighborX="-473" custLinFactNeighborY="2510">
        <dgm:presLayoutVars>
          <dgm:chPref val="3"/>
        </dgm:presLayoutVars>
      </dgm:prSet>
      <dgm:spPr/>
    </dgm:pt>
    <dgm:pt modelId="{4F8ED2BA-68D3-4E94-97A8-2E8A98C6E014}" type="pres">
      <dgm:prSet presAssocID="{B06CE683-58CC-4351-A421-13205FCBA6C5}" presName="hierChild2" presStyleCnt="0"/>
      <dgm:spPr/>
    </dgm:pt>
    <dgm:pt modelId="{DAC10F2A-E27C-40EB-AAD7-1F00171B1A99}" type="pres">
      <dgm:prSet presAssocID="{FB44BA0E-1E09-4BFC-BF8F-0CA027AE0679}" presName="Name10" presStyleLbl="parChTrans1D2" presStyleIdx="0" presStyleCnt="2"/>
      <dgm:spPr/>
    </dgm:pt>
    <dgm:pt modelId="{EE8AB08D-40FB-4A54-9B9F-5C796AC25907}" type="pres">
      <dgm:prSet presAssocID="{068F43A8-872B-4B82-A567-22E812317345}" presName="hierRoot2" presStyleCnt="0"/>
      <dgm:spPr/>
    </dgm:pt>
    <dgm:pt modelId="{A178900C-3BB4-4802-8249-8611C10F398D}" type="pres">
      <dgm:prSet presAssocID="{068F43A8-872B-4B82-A567-22E812317345}" presName="composite2" presStyleCnt="0"/>
      <dgm:spPr/>
    </dgm:pt>
    <dgm:pt modelId="{DA591EC5-5A20-4FDF-899F-F39DEF2C5955}" type="pres">
      <dgm:prSet presAssocID="{068F43A8-872B-4B82-A567-22E812317345}" presName="background2" presStyleLbl="node2" presStyleIdx="0" presStyleCnt="2"/>
      <dgm:spPr/>
    </dgm:pt>
    <dgm:pt modelId="{85B24EB6-B3FF-402F-990E-48B33AB04C5A}" type="pres">
      <dgm:prSet presAssocID="{068F43A8-872B-4B82-A567-22E812317345}" presName="text2" presStyleLbl="fgAcc2" presStyleIdx="0" presStyleCnt="2">
        <dgm:presLayoutVars>
          <dgm:chPref val="3"/>
        </dgm:presLayoutVars>
      </dgm:prSet>
      <dgm:spPr/>
    </dgm:pt>
    <dgm:pt modelId="{AD8D4229-74A4-431A-BB84-CD5BF8098E94}" type="pres">
      <dgm:prSet presAssocID="{068F43A8-872B-4B82-A567-22E812317345}" presName="hierChild3" presStyleCnt="0"/>
      <dgm:spPr/>
    </dgm:pt>
    <dgm:pt modelId="{38CCD639-52FB-4E36-BDF8-0E56E0BFE85B}" type="pres">
      <dgm:prSet presAssocID="{ADCCB4DB-B8C1-4428-9C5C-4F9155D0D135}" presName="Name10" presStyleLbl="parChTrans1D2" presStyleIdx="1" presStyleCnt="2"/>
      <dgm:spPr/>
    </dgm:pt>
    <dgm:pt modelId="{3830ADFC-50EE-4EBF-8943-F8B237AC06C8}" type="pres">
      <dgm:prSet presAssocID="{92D6226E-6B87-4C2A-A378-F17229D0518C}" presName="hierRoot2" presStyleCnt="0"/>
      <dgm:spPr/>
    </dgm:pt>
    <dgm:pt modelId="{ED46863A-64F2-42BD-B5EF-A15DFD434FBF}" type="pres">
      <dgm:prSet presAssocID="{92D6226E-6B87-4C2A-A378-F17229D0518C}" presName="composite2" presStyleCnt="0"/>
      <dgm:spPr/>
    </dgm:pt>
    <dgm:pt modelId="{CBF709C8-014D-4DEE-B26D-04472A30B521}" type="pres">
      <dgm:prSet presAssocID="{92D6226E-6B87-4C2A-A378-F17229D0518C}" presName="background2" presStyleLbl="node2" presStyleIdx="1" presStyleCnt="2"/>
      <dgm:spPr/>
    </dgm:pt>
    <dgm:pt modelId="{67599751-84F5-4FBF-9079-E1FF3BFE036F}" type="pres">
      <dgm:prSet presAssocID="{92D6226E-6B87-4C2A-A378-F17229D0518C}" presName="text2" presStyleLbl="fgAcc2" presStyleIdx="1" presStyleCnt="2">
        <dgm:presLayoutVars>
          <dgm:chPref val="3"/>
        </dgm:presLayoutVars>
      </dgm:prSet>
      <dgm:spPr/>
    </dgm:pt>
    <dgm:pt modelId="{031F1C47-577F-4A94-BC44-5457B340C296}" type="pres">
      <dgm:prSet presAssocID="{92D6226E-6B87-4C2A-A378-F17229D0518C}" presName="hierChild3" presStyleCnt="0"/>
      <dgm:spPr/>
    </dgm:pt>
  </dgm:ptLst>
  <dgm:cxnLst>
    <dgm:cxn modelId="{5ADB900D-EEA6-44F2-B993-E735605F1CCC}" type="presOf" srcId="{068F43A8-872B-4B82-A567-22E812317345}" destId="{85B24EB6-B3FF-402F-990E-48B33AB04C5A}" srcOrd="0" destOrd="0" presId="urn:microsoft.com/office/officeart/2005/8/layout/hierarchy1"/>
    <dgm:cxn modelId="{D753025C-692B-435E-A2C6-6184349044F0}" type="presOf" srcId="{B06CE683-58CC-4351-A421-13205FCBA6C5}" destId="{EC933593-FDB3-41DF-81E2-770D13CFCFBF}" srcOrd="0" destOrd="0" presId="urn:microsoft.com/office/officeart/2005/8/layout/hierarchy1"/>
    <dgm:cxn modelId="{0FD02B70-44E9-42C5-B1B8-AC83D5B4DEEF}" type="presOf" srcId="{822DCEDE-364E-4A3F-B4A0-927ED63E6FFF}" destId="{F6F6F3ED-E874-4826-9184-9C6C4ACFEC24}" srcOrd="0" destOrd="0" presId="urn:microsoft.com/office/officeart/2005/8/layout/hierarchy1"/>
    <dgm:cxn modelId="{2B2C3B93-7FF2-403F-9336-3D4251465249}" type="presOf" srcId="{FB44BA0E-1E09-4BFC-BF8F-0CA027AE0679}" destId="{DAC10F2A-E27C-40EB-AAD7-1F00171B1A99}" srcOrd="0" destOrd="0" presId="urn:microsoft.com/office/officeart/2005/8/layout/hierarchy1"/>
    <dgm:cxn modelId="{9C3A20B3-A75D-4437-B80D-67FCF2CB6692}" srcId="{B06CE683-58CC-4351-A421-13205FCBA6C5}" destId="{92D6226E-6B87-4C2A-A378-F17229D0518C}" srcOrd="1" destOrd="0" parTransId="{ADCCB4DB-B8C1-4428-9C5C-4F9155D0D135}" sibTransId="{FA55FD5B-9530-417B-B6A4-299E88E64FFC}"/>
    <dgm:cxn modelId="{1306F8B3-A07F-427E-A362-29A70F6E3FB9}" srcId="{B06CE683-58CC-4351-A421-13205FCBA6C5}" destId="{068F43A8-872B-4B82-A567-22E812317345}" srcOrd="0" destOrd="0" parTransId="{FB44BA0E-1E09-4BFC-BF8F-0CA027AE0679}" sibTransId="{722A8A06-A9A8-4CF6-8977-991EF99E3147}"/>
    <dgm:cxn modelId="{32C48EBC-788C-4143-8CDC-28E30F1F8D5A}" type="presOf" srcId="{ADCCB4DB-B8C1-4428-9C5C-4F9155D0D135}" destId="{38CCD639-52FB-4E36-BDF8-0E56E0BFE85B}" srcOrd="0" destOrd="0" presId="urn:microsoft.com/office/officeart/2005/8/layout/hierarchy1"/>
    <dgm:cxn modelId="{21D2D2D6-EAC7-464F-9596-E723BF569C46}" srcId="{822DCEDE-364E-4A3F-B4A0-927ED63E6FFF}" destId="{B06CE683-58CC-4351-A421-13205FCBA6C5}" srcOrd="0" destOrd="0" parTransId="{2929B8B3-96F4-4B0F-8037-BEF8A7128965}" sibTransId="{1A8F0F61-1E65-41E4-90F6-A599C51648A9}"/>
    <dgm:cxn modelId="{2C77A0FC-9FAA-43AE-A7E7-30128AAED311}" type="presOf" srcId="{92D6226E-6B87-4C2A-A378-F17229D0518C}" destId="{67599751-84F5-4FBF-9079-E1FF3BFE036F}" srcOrd="0" destOrd="0" presId="urn:microsoft.com/office/officeart/2005/8/layout/hierarchy1"/>
    <dgm:cxn modelId="{B765270C-D912-423C-A6A2-B46015DBF0A1}" type="presParOf" srcId="{F6F6F3ED-E874-4826-9184-9C6C4ACFEC24}" destId="{6FFF67A4-BF25-449A-89A2-7E1C2CF2168A}" srcOrd="0" destOrd="0" presId="urn:microsoft.com/office/officeart/2005/8/layout/hierarchy1"/>
    <dgm:cxn modelId="{B95BC479-921B-4A73-8976-34220F0AEB1B}" type="presParOf" srcId="{6FFF67A4-BF25-449A-89A2-7E1C2CF2168A}" destId="{4B6464C3-E200-402F-84ED-30E34934D1FE}" srcOrd="0" destOrd="0" presId="urn:microsoft.com/office/officeart/2005/8/layout/hierarchy1"/>
    <dgm:cxn modelId="{DB3D8125-FFA1-45D3-9923-4218E3E320F5}" type="presParOf" srcId="{4B6464C3-E200-402F-84ED-30E34934D1FE}" destId="{0874DC72-B16D-4AEA-B9B9-D0ADBA8E5274}" srcOrd="0" destOrd="0" presId="urn:microsoft.com/office/officeart/2005/8/layout/hierarchy1"/>
    <dgm:cxn modelId="{DC6C8791-34C5-46DF-91C2-8350F6C2E276}" type="presParOf" srcId="{4B6464C3-E200-402F-84ED-30E34934D1FE}" destId="{EC933593-FDB3-41DF-81E2-770D13CFCFBF}" srcOrd="1" destOrd="0" presId="urn:microsoft.com/office/officeart/2005/8/layout/hierarchy1"/>
    <dgm:cxn modelId="{274C0D75-E51F-420B-82D1-61CFF500BD97}" type="presParOf" srcId="{6FFF67A4-BF25-449A-89A2-7E1C2CF2168A}" destId="{4F8ED2BA-68D3-4E94-97A8-2E8A98C6E014}" srcOrd="1" destOrd="0" presId="urn:microsoft.com/office/officeart/2005/8/layout/hierarchy1"/>
    <dgm:cxn modelId="{0DA5481C-1FCB-430E-B892-118F879A727B}" type="presParOf" srcId="{4F8ED2BA-68D3-4E94-97A8-2E8A98C6E014}" destId="{DAC10F2A-E27C-40EB-AAD7-1F00171B1A99}" srcOrd="0" destOrd="0" presId="urn:microsoft.com/office/officeart/2005/8/layout/hierarchy1"/>
    <dgm:cxn modelId="{9869AB7B-1519-403D-85F8-C9D20D495E43}" type="presParOf" srcId="{4F8ED2BA-68D3-4E94-97A8-2E8A98C6E014}" destId="{EE8AB08D-40FB-4A54-9B9F-5C796AC25907}" srcOrd="1" destOrd="0" presId="urn:microsoft.com/office/officeart/2005/8/layout/hierarchy1"/>
    <dgm:cxn modelId="{6B8C60C3-4130-427F-9C4E-68621E3F7597}" type="presParOf" srcId="{EE8AB08D-40FB-4A54-9B9F-5C796AC25907}" destId="{A178900C-3BB4-4802-8249-8611C10F398D}" srcOrd="0" destOrd="0" presId="urn:microsoft.com/office/officeart/2005/8/layout/hierarchy1"/>
    <dgm:cxn modelId="{DD0B05DF-9C34-4852-8A59-3394542BB98F}" type="presParOf" srcId="{A178900C-3BB4-4802-8249-8611C10F398D}" destId="{DA591EC5-5A20-4FDF-899F-F39DEF2C5955}" srcOrd="0" destOrd="0" presId="urn:microsoft.com/office/officeart/2005/8/layout/hierarchy1"/>
    <dgm:cxn modelId="{B7A654C9-7083-48E2-B06B-460B2FB46AEC}" type="presParOf" srcId="{A178900C-3BB4-4802-8249-8611C10F398D}" destId="{85B24EB6-B3FF-402F-990E-48B33AB04C5A}" srcOrd="1" destOrd="0" presId="urn:microsoft.com/office/officeart/2005/8/layout/hierarchy1"/>
    <dgm:cxn modelId="{30556DC5-B65B-42CD-B357-8E8A51A92756}" type="presParOf" srcId="{EE8AB08D-40FB-4A54-9B9F-5C796AC25907}" destId="{AD8D4229-74A4-431A-BB84-CD5BF8098E94}" srcOrd="1" destOrd="0" presId="urn:microsoft.com/office/officeart/2005/8/layout/hierarchy1"/>
    <dgm:cxn modelId="{C0EFBE57-507A-4725-8D09-C853C0095D6C}" type="presParOf" srcId="{4F8ED2BA-68D3-4E94-97A8-2E8A98C6E014}" destId="{38CCD639-52FB-4E36-BDF8-0E56E0BFE85B}" srcOrd="2" destOrd="0" presId="urn:microsoft.com/office/officeart/2005/8/layout/hierarchy1"/>
    <dgm:cxn modelId="{C2A9D01F-99D9-427D-975D-2A936DD9BF5E}" type="presParOf" srcId="{4F8ED2BA-68D3-4E94-97A8-2E8A98C6E014}" destId="{3830ADFC-50EE-4EBF-8943-F8B237AC06C8}" srcOrd="3" destOrd="0" presId="urn:microsoft.com/office/officeart/2005/8/layout/hierarchy1"/>
    <dgm:cxn modelId="{5D5D5809-3E97-4B79-A759-A927E6DEB5D4}" type="presParOf" srcId="{3830ADFC-50EE-4EBF-8943-F8B237AC06C8}" destId="{ED46863A-64F2-42BD-B5EF-A15DFD434FBF}" srcOrd="0" destOrd="0" presId="urn:microsoft.com/office/officeart/2005/8/layout/hierarchy1"/>
    <dgm:cxn modelId="{0EF00986-CCB9-4D4B-8DE8-E2681A5835B9}" type="presParOf" srcId="{ED46863A-64F2-42BD-B5EF-A15DFD434FBF}" destId="{CBF709C8-014D-4DEE-B26D-04472A30B521}" srcOrd="0" destOrd="0" presId="urn:microsoft.com/office/officeart/2005/8/layout/hierarchy1"/>
    <dgm:cxn modelId="{96B0BD81-DF1D-4A3D-9F52-8D81CAA96673}" type="presParOf" srcId="{ED46863A-64F2-42BD-B5EF-A15DFD434FBF}" destId="{67599751-84F5-4FBF-9079-E1FF3BFE036F}" srcOrd="1" destOrd="0" presId="urn:microsoft.com/office/officeart/2005/8/layout/hierarchy1"/>
    <dgm:cxn modelId="{0E52E9B2-6691-4BC1-AE6E-B52DD84AEEF5}" type="presParOf" srcId="{3830ADFC-50EE-4EBF-8943-F8B237AC06C8}" destId="{031F1C47-577F-4A94-BC44-5457B340C296}"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822DCEDE-364E-4A3F-B4A0-927ED63E6FFF}"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ru-RU"/>
        </a:p>
      </dgm:t>
    </dgm:pt>
    <dgm:pt modelId="{B06CE683-58CC-4351-A421-13205FCBA6C5}">
      <dgm:prSet phldrT="[Текст]" custT="1"/>
      <dgm:spPr/>
      <dgm:t>
        <a:bodyPr/>
        <a:lstStyle/>
        <a:p>
          <a:r>
            <a:rPr lang="ru-RU" sz="1800" b="1" dirty="0">
              <a:latin typeface="Segoe UI Light" panose="020B0502040204020203" pitchFamily="34" charset="0"/>
              <a:cs typeface="Segoe UI Light" panose="020B0502040204020203" pitchFamily="34" charset="0"/>
            </a:rPr>
            <a:t>Очный формат</a:t>
          </a:r>
        </a:p>
      </dgm:t>
    </dgm:pt>
    <dgm:pt modelId="{2929B8B3-96F4-4B0F-8037-BEF8A7128965}" type="parTrans" cxnId="{21D2D2D6-EAC7-464F-9596-E723BF569C46}">
      <dgm:prSet/>
      <dgm:spPr/>
      <dgm:t>
        <a:bodyPr/>
        <a:lstStyle/>
        <a:p>
          <a:endParaRPr lang="ru-RU"/>
        </a:p>
      </dgm:t>
    </dgm:pt>
    <dgm:pt modelId="{1A8F0F61-1E65-41E4-90F6-A599C51648A9}" type="sibTrans" cxnId="{21D2D2D6-EAC7-464F-9596-E723BF569C46}">
      <dgm:prSet/>
      <dgm:spPr/>
      <dgm:t>
        <a:bodyPr/>
        <a:lstStyle/>
        <a:p>
          <a:endParaRPr lang="ru-RU"/>
        </a:p>
      </dgm:t>
    </dgm:pt>
    <dgm:pt modelId="{068F43A8-872B-4B82-A567-22E812317345}">
      <dgm:prSet phldrT="[Текст]" custT="1"/>
      <dgm:spPr/>
      <dgm:t>
        <a:bodyPr/>
        <a:lstStyle/>
        <a:p>
          <a:r>
            <a:rPr lang="ru-RU" sz="1200" dirty="0">
              <a:latin typeface="Segoe UI Light" panose="020B0502040204020203" pitchFamily="34" charset="0"/>
              <a:cs typeface="Segoe UI Light" panose="020B0502040204020203" pitchFamily="34" charset="0"/>
            </a:rPr>
            <a:t>Специалист на телефоне не может оказать помощь</a:t>
          </a:r>
        </a:p>
      </dgm:t>
    </dgm:pt>
    <dgm:pt modelId="{FB44BA0E-1E09-4BFC-BF8F-0CA027AE0679}" type="parTrans" cxnId="{1306F8B3-A07F-427E-A362-29A70F6E3FB9}">
      <dgm:prSet/>
      <dgm:spPr/>
      <dgm:t>
        <a:bodyPr/>
        <a:lstStyle/>
        <a:p>
          <a:endParaRPr lang="ru-RU"/>
        </a:p>
      </dgm:t>
    </dgm:pt>
    <dgm:pt modelId="{722A8A06-A9A8-4CF6-8977-991EF99E3147}" type="sibTrans" cxnId="{1306F8B3-A07F-427E-A362-29A70F6E3FB9}">
      <dgm:prSet/>
      <dgm:spPr/>
      <dgm:t>
        <a:bodyPr/>
        <a:lstStyle/>
        <a:p>
          <a:endParaRPr lang="ru-RU"/>
        </a:p>
      </dgm:t>
    </dgm:pt>
    <dgm:pt modelId="{E80AC545-F48C-481D-8408-B4860D0F140D}">
      <dgm:prSet custT="1"/>
      <dgm:spPr/>
      <dgm:t>
        <a:bodyPr/>
        <a:lstStyle/>
        <a:p>
          <a:r>
            <a:rPr lang="ru-RU" sz="1200" dirty="0">
              <a:latin typeface="Segoe UI Light" panose="020B0502040204020203" pitchFamily="34" charset="0"/>
              <a:cs typeface="Segoe UI Light" panose="020B0502040204020203" pitchFamily="34" charset="0"/>
            </a:rPr>
            <a:t> ГКУ «ОМЦ»  осуществляет передачу данных о гражданах, нуждающихся в очной псих. помощи, в организации соц. обслуживания для выхода в адрес проживания гражданина.</a:t>
          </a:r>
        </a:p>
      </dgm:t>
    </dgm:pt>
    <dgm:pt modelId="{D43E4007-7077-47C8-9FB0-993FCAAA7D04}" type="parTrans" cxnId="{C0CB98E4-46B2-42BD-8301-B0E6DB8E9442}">
      <dgm:prSet/>
      <dgm:spPr/>
      <dgm:t>
        <a:bodyPr/>
        <a:lstStyle/>
        <a:p>
          <a:endParaRPr lang="ru-RU"/>
        </a:p>
      </dgm:t>
    </dgm:pt>
    <dgm:pt modelId="{37741D4D-C948-453B-8F63-B177A4F69E65}" type="sibTrans" cxnId="{C0CB98E4-46B2-42BD-8301-B0E6DB8E9442}">
      <dgm:prSet/>
      <dgm:spPr/>
      <dgm:t>
        <a:bodyPr/>
        <a:lstStyle/>
        <a:p>
          <a:endParaRPr lang="ru-RU"/>
        </a:p>
      </dgm:t>
    </dgm:pt>
    <dgm:pt modelId="{03C55625-5A33-44F8-B853-595A42278048}">
      <dgm:prSet custT="1"/>
      <dgm:spPr/>
      <dgm:t>
        <a:bodyPr/>
        <a:lstStyle/>
        <a:p>
          <a:r>
            <a:rPr lang="ru-RU" sz="1200" dirty="0">
              <a:latin typeface="Segoe UI Light" panose="020B0502040204020203" pitchFamily="34" charset="0"/>
              <a:cs typeface="Segoe UI Light" panose="020B0502040204020203" pitchFamily="34" charset="0"/>
            </a:rPr>
            <a:t>ГКУ «Организационно-методический центр» Министерства социальной политики Свердловской области. </a:t>
          </a:r>
        </a:p>
      </dgm:t>
    </dgm:pt>
    <dgm:pt modelId="{508C5560-2352-415C-9DC9-1232CFBB7C55}" type="parTrans" cxnId="{15C45A19-1F42-4295-8258-3EE55B498EA1}">
      <dgm:prSet/>
      <dgm:spPr/>
      <dgm:t>
        <a:bodyPr/>
        <a:lstStyle/>
        <a:p>
          <a:endParaRPr lang="ru-RU"/>
        </a:p>
      </dgm:t>
    </dgm:pt>
    <dgm:pt modelId="{42BD7DC8-00A2-492B-8E71-29FEE1B68C35}" type="sibTrans" cxnId="{15C45A19-1F42-4295-8258-3EE55B498EA1}">
      <dgm:prSet/>
      <dgm:spPr/>
      <dgm:t>
        <a:bodyPr/>
        <a:lstStyle/>
        <a:p>
          <a:endParaRPr lang="ru-RU"/>
        </a:p>
      </dgm:t>
    </dgm:pt>
    <dgm:pt modelId="{F6F6F3ED-E874-4826-9184-9C6C4ACFEC24}" type="pres">
      <dgm:prSet presAssocID="{822DCEDE-364E-4A3F-B4A0-927ED63E6FFF}" presName="hierChild1" presStyleCnt="0">
        <dgm:presLayoutVars>
          <dgm:chPref val="1"/>
          <dgm:dir/>
          <dgm:animOne val="branch"/>
          <dgm:animLvl val="lvl"/>
          <dgm:resizeHandles/>
        </dgm:presLayoutVars>
      </dgm:prSet>
      <dgm:spPr/>
    </dgm:pt>
    <dgm:pt modelId="{6FFF67A4-BF25-449A-89A2-7E1C2CF2168A}" type="pres">
      <dgm:prSet presAssocID="{B06CE683-58CC-4351-A421-13205FCBA6C5}" presName="hierRoot1" presStyleCnt="0"/>
      <dgm:spPr/>
    </dgm:pt>
    <dgm:pt modelId="{4B6464C3-E200-402F-84ED-30E34934D1FE}" type="pres">
      <dgm:prSet presAssocID="{B06CE683-58CC-4351-A421-13205FCBA6C5}" presName="composite" presStyleCnt="0"/>
      <dgm:spPr/>
    </dgm:pt>
    <dgm:pt modelId="{0874DC72-B16D-4AEA-B9B9-D0ADBA8E5274}" type="pres">
      <dgm:prSet presAssocID="{B06CE683-58CC-4351-A421-13205FCBA6C5}" presName="background" presStyleLbl="node0" presStyleIdx="0" presStyleCnt="1"/>
      <dgm:spPr/>
    </dgm:pt>
    <dgm:pt modelId="{EC933593-FDB3-41DF-81E2-770D13CFCFBF}" type="pres">
      <dgm:prSet presAssocID="{B06CE683-58CC-4351-A421-13205FCBA6C5}" presName="text" presStyleLbl="fgAcc0" presStyleIdx="0" presStyleCnt="1" custScaleX="116759" custScaleY="57412" custLinFactNeighborX="-8571" custLinFactNeighborY="-94202">
        <dgm:presLayoutVars>
          <dgm:chPref val="3"/>
        </dgm:presLayoutVars>
      </dgm:prSet>
      <dgm:spPr/>
    </dgm:pt>
    <dgm:pt modelId="{4F8ED2BA-68D3-4E94-97A8-2E8A98C6E014}" type="pres">
      <dgm:prSet presAssocID="{B06CE683-58CC-4351-A421-13205FCBA6C5}" presName="hierChild2" presStyleCnt="0"/>
      <dgm:spPr/>
    </dgm:pt>
    <dgm:pt modelId="{DAC10F2A-E27C-40EB-AAD7-1F00171B1A99}" type="pres">
      <dgm:prSet presAssocID="{FB44BA0E-1E09-4BFC-BF8F-0CA027AE0679}" presName="Name10" presStyleLbl="parChTrans1D2" presStyleIdx="0" presStyleCnt="3"/>
      <dgm:spPr/>
    </dgm:pt>
    <dgm:pt modelId="{EE8AB08D-40FB-4A54-9B9F-5C796AC25907}" type="pres">
      <dgm:prSet presAssocID="{068F43A8-872B-4B82-A567-22E812317345}" presName="hierRoot2" presStyleCnt="0"/>
      <dgm:spPr/>
    </dgm:pt>
    <dgm:pt modelId="{A178900C-3BB4-4802-8249-8611C10F398D}" type="pres">
      <dgm:prSet presAssocID="{068F43A8-872B-4B82-A567-22E812317345}" presName="composite2" presStyleCnt="0"/>
      <dgm:spPr/>
    </dgm:pt>
    <dgm:pt modelId="{DA591EC5-5A20-4FDF-899F-F39DEF2C5955}" type="pres">
      <dgm:prSet presAssocID="{068F43A8-872B-4B82-A567-22E812317345}" presName="background2" presStyleLbl="node2" presStyleIdx="0" presStyleCnt="3"/>
      <dgm:spPr/>
    </dgm:pt>
    <dgm:pt modelId="{85B24EB6-B3FF-402F-990E-48B33AB04C5A}" type="pres">
      <dgm:prSet presAssocID="{068F43A8-872B-4B82-A567-22E812317345}" presName="text2" presStyleLbl="fgAcc2" presStyleIdx="0" presStyleCnt="3" custScaleY="92030" custLinFactNeighborX="-1197" custLinFactNeighborY="-65724">
        <dgm:presLayoutVars>
          <dgm:chPref val="3"/>
        </dgm:presLayoutVars>
      </dgm:prSet>
      <dgm:spPr/>
    </dgm:pt>
    <dgm:pt modelId="{AD8D4229-74A4-431A-BB84-CD5BF8098E94}" type="pres">
      <dgm:prSet presAssocID="{068F43A8-872B-4B82-A567-22E812317345}" presName="hierChild3" presStyleCnt="0"/>
      <dgm:spPr/>
    </dgm:pt>
    <dgm:pt modelId="{C352CC77-BE45-41E1-9A5A-A4248DE1E5CF}" type="pres">
      <dgm:prSet presAssocID="{508C5560-2352-415C-9DC9-1232CFBB7C55}" presName="Name10" presStyleLbl="parChTrans1D2" presStyleIdx="1" presStyleCnt="3"/>
      <dgm:spPr/>
    </dgm:pt>
    <dgm:pt modelId="{EF1D8BBC-4428-4536-91A2-C965A8316209}" type="pres">
      <dgm:prSet presAssocID="{03C55625-5A33-44F8-B853-595A42278048}" presName="hierRoot2" presStyleCnt="0"/>
      <dgm:spPr/>
    </dgm:pt>
    <dgm:pt modelId="{82F7AE42-8B91-4523-8608-54B25BCA65E9}" type="pres">
      <dgm:prSet presAssocID="{03C55625-5A33-44F8-B853-595A42278048}" presName="composite2" presStyleCnt="0"/>
      <dgm:spPr/>
    </dgm:pt>
    <dgm:pt modelId="{E73ACACA-2FFA-4588-B731-E6ED7EFFD7D3}" type="pres">
      <dgm:prSet presAssocID="{03C55625-5A33-44F8-B853-595A42278048}" presName="background2" presStyleLbl="node2" presStyleIdx="1" presStyleCnt="3"/>
      <dgm:spPr/>
    </dgm:pt>
    <dgm:pt modelId="{D9CEFA88-C086-4A51-BD6C-89FBC102AFC0}" type="pres">
      <dgm:prSet presAssocID="{03C55625-5A33-44F8-B853-595A42278048}" presName="text2" presStyleLbl="fgAcc2" presStyleIdx="1" presStyleCnt="3" custScaleX="123141" custScaleY="98535" custLinFactX="41468" custLinFactNeighborX="100000" custLinFactNeighborY="-67494">
        <dgm:presLayoutVars>
          <dgm:chPref val="3"/>
        </dgm:presLayoutVars>
      </dgm:prSet>
      <dgm:spPr/>
    </dgm:pt>
    <dgm:pt modelId="{B199661C-3EC9-4ACF-9086-07F1470709DB}" type="pres">
      <dgm:prSet presAssocID="{03C55625-5A33-44F8-B853-595A42278048}" presName="hierChild3" presStyleCnt="0"/>
      <dgm:spPr/>
    </dgm:pt>
    <dgm:pt modelId="{BB955AC2-AFB0-4EC8-9AB2-95FAB8029BDD}" type="pres">
      <dgm:prSet presAssocID="{D43E4007-7077-47C8-9FB0-993FCAAA7D04}" presName="Name10" presStyleLbl="parChTrans1D2" presStyleIdx="2" presStyleCnt="3"/>
      <dgm:spPr/>
    </dgm:pt>
    <dgm:pt modelId="{B06C779D-3D76-431B-BB8D-5196A0C58885}" type="pres">
      <dgm:prSet presAssocID="{E80AC545-F48C-481D-8408-B4860D0F140D}" presName="hierRoot2" presStyleCnt="0"/>
      <dgm:spPr/>
    </dgm:pt>
    <dgm:pt modelId="{D5C043C3-ADAD-43BF-8527-EBF0CBA9C2B8}" type="pres">
      <dgm:prSet presAssocID="{E80AC545-F48C-481D-8408-B4860D0F140D}" presName="composite2" presStyleCnt="0"/>
      <dgm:spPr/>
    </dgm:pt>
    <dgm:pt modelId="{4E04159B-DD2F-4D80-A34E-C153D660F35F}" type="pres">
      <dgm:prSet presAssocID="{E80AC545-F48C-481D-8408-B4860D0F140D}" presName="background2" presStyleLbl="node2" presStyleIdx="2" presStyleCnt="3"/>
      <dgm:spPr/>
    </dgm:pt>
    <dgm:pt modelId="{66EFD15B-A9B0-4FD7-B965-4D2C22082625}" type="pres">
      <dgm:prSet presAssocID="{E80AC545-F48C-481D-8408-B4860D0F140D}" presName="text2" presStyleLbl="fgAcc2" presStyleIdx="2" presStyleCnt="3" custScaleX="150187" custScaleY="150038" custLinFactX="-41554" custLinFactNeighborX="-100000" custLinFactNeighborY="81372">
        <dgm:presLayoutVars>
          <dgm:chPref val="3"/>
        </dgm:presLayoutVars>
      </dgm:prSet>
      <dgm:spPr/>
    </dgm:pt>
    <dgm:pt modelId="{1C4492B1-5C22-4809-8E08-5AC606362948}" type="pres">
      <dgm:prSet presAssocID="{E80AC545-F48C-481D-8408-B4860D0F140D}" presName="hierChild3" presStyleCnt="0"/>
      <dgm:spPr/>
    </dgm:pt>
  </dgm:ptLst>
  <dgm:cxnLst>
    <dgm:cxn modelId="{15C45A19-1F42-4295-8258-3EE55B498EA1}" srcId="{B06CE683-58CC-4351-A421-13205FCBA6C5}" destId="{03C55625-5A33-44F8-B853-595A42278048}" srcOrd="1" destOrd="0" parTransId="{508C5560-2352-415C-9DC9-1232CFBB7C55}" sibTransId="{42BD7DC8-00A2-492B-8E71-29FEE1B68C35}"/>
    <dgm:cxn modelId="{6C135133-5FCC-4CE8-9377-FEF036D203B7}" type="presOf" srcId="{822DCEDE-364E-4A3F-B4A0-927ED63E6FFF}" destId="{F6F6F3ED-E874-4826-9184-9C6C4ACFEC24}" srcOrd="0" destOrd="0" presId="urn:microsoft.com/office/officeart/2005/8/layout/hierarchy1"/>
    <dgm:cxn modelId="{8419703E-CCD9-4269-9FEB-B2E9570EF6C2}" type="presOf" srcId="{D43E4007-7077-47C8-9FB0-993FCAAA7D04}" destId="{BB955AC2-AFB0-4EC8-9AB2-95FAB8029BDD}" srcOrd="0" destOrd="0" presId="urn:microsoft.com/office/officeart/2005/8/layout/hierarchy1"/>
    <dgm:cxn modelId="{049F505F-9CD2-4434-9B1D-5EB402CFAD0E}" type="presOf" srcId="{E80AC545-F48C-481D-8408-B4860D0F140D}" destId="{66EFD15B-A9B0-4FD7-B965-4D2C22082625}" srcOrd="0" destOrd="0" presId="urn:microsoft.com/office/officeart/2005/8/layout/hierarchy1"/>
    <dgm:cxn modelId="{1B110B6C-D9B3-4B1B-ABD2-9F03F7BCF490}" type="presOf" srcId="{03C55625-5A33-44F8-B853-595A42278048}" destId="{D9CEFA88-C086-4A51-BD6C-89FBC102AFC0}" srcOrd="0" destOrd="0" presId="urn:microsoft.com/office/officeart/2005/8/layout/hierarchy1"/>
    <dgm:cxn modelId="{5D54094D-CA0F-489C-BD95-EEAD3294B2D0}" type="presOf" srcId="{068F43A8-872B-4B82-A567-22E812317345}" destId="{85B24EB6-B3FF-402F-990E-48B33AB04C5A}" srcOrd="0" destOrd="0" presId="urn:microsoft.com/office/officeart/2005/8/layout/hierarchy1"/>
    <dgm:cxn modelId="{3FDDD6A4-04E7-4182-B4DD-39BA76F2856F}" type="presOf" srcId="{B06CE683-58CC-4351-A421-13205FCBA6C5}" destId="{EC933593-FDB3-41DF-81E2-770D13CFCFBF}" srcOrd="0" destOrd="0" presId="urn:microsoft.com/office/officeart/2005/8/layout/hierarchy1"/>
    <dgm:cxn modelId="{1306F8B3-A07F-427E-A362-29A70F6E3FB9}" srcId="{B06CE683-58CC-4351-A421-13205FCBA6C5}" destId="{068F43A8-872B-4B82-A567-22E812317345}" srcOrd="0" destOrd="0" parTransId="{FB44BA0E-1E09-4BFC-BF8F-0CA027AE0679}" sibTransId="{722A8A06-A9A8-4CF6-8977-991EF99E3147}"/>
    <dgm:cxn modelId="{1FA21ECB-D979-433C-8D93-F0F0E0C5AE8E}" type="presOf" srcId="{508C5560-2352-415C-9DC9-1232CFBB7C55}" destId="{C352CC77-BE45-41E1-9A5A-A4248DE1E5CF}" srcOrd="0" destOrd="0" presId="urn:microsoft.com/office/officeart/2005/8/layout/hierarchy1"/>
    <dgm:cxn modelId="{21D2D2D6-EAC7-464F-9596-E723BF569C46}" srcId="{822DCEDE-364E-4A3F-B4A0-927ED63E6FFF}" destId="{B06CE683-58CC-4351-A421-13205FCBA6C5}" srcOrd="0" destOrd="0" parTransId="{2929B8B3-96F4-4B0F-8037-BEF8A7128965}" sibTransId="{1A8F0F61-1E65-41E4-90F6-A599C51648A9}"/>
    <dgm:cxn modelId="{B0ED3BD7-E8B5-46F3-822C-7390A5C201EA}" type="presOf" srcId="{FB44BA0E-1E09-4BFC-BF8F-0CA027AE0679}" destId="{DAC10F2A-E27C-40EB-AAD7-1F00171B1A99}" srcOrd="0" destOrd="0" presId="urn:microsoft.com/office/officeart/2005/8/layout/hierarchy1"/>
    <dgm:cxn modelId="{C0CB98E4-46B2-42BD-8301-B0E6DB8E9442}" srcId="{B06CE683-58CC-4351-A421-13205FCBA6C5}" destId="{E80AC545-F48C-481D-8408-B4860D0F140D}" srcOrd="2" destOrd="0" parTransId="{D43E4007-7077-47C8-9FB0-993FCAAA7D04}" sibTransId="{37741D4D-C948-453B-8F63-B177A4F69E65}"/>
    <dgm:cxn modelId="{5BFC1898-F7A2-4CCB-B266-3F846D602289}" type="presParOf" srcId="{F6F6F3ED-E874-4826-9184-9C6C4ACFEC24}" destId="{6FFF67A4-BF25-449A-89A2-7E1C2CF2168A}" srcOrd="0" destOrd="0" presId="urn:microsoft.com/office/officeart/2005/8/layout/hierarchy1"/>
    <dgm:cxn modelId="{C53F36E8-DCFE-43A8-A5FE-93031E43F60D}" type="presParOf" srcId="{6FFF67A4-BF25-449A-89A2-7E1C2CF2168A}" destId="{4B6464C3-E200-402F-84ED-30E34934D1FE}" srcOrd="0" destOrd="0" presId="urn:microsoft.com/office/officeart/2005/8/layout/hierarchy1"/>
    <dgm:cxn modelId="{A6F8CAE0-9BB8-4E72-93DF-B601949FC3BD}" type="presParOf" srcId="{4B6464C3-E200-402F-84ED-30E34934D1FE}" destId="{0874DC72-B16D-4AEA-B9B9-D0ADBA8E5274}" srcOrd="0" destOrd="0" presId="urn:microsoft.com/office/officeart/2005/8/layout/hierarchy1"/>
    <dgm:cxn modelId="{A94D79BE-7C60-4017-9FEE-991945525E20}" type="presParOf" srcId="{4B6464C3-E200-402F-84ED-30E34934D1FE}" destId="{EC933593-FDB3-41DF-81E2-770D13CFCFBF}" srcOrd="1" destOrd="0" presId="urn:microsoft.com/office/officeart/2005/8/layout/hierarchy1"/>
    <dgm:cxn modelId="{61233E47-3716-494C-92B8-4A8A56D95502}" type="presParOf" srcId="{6FFF67A4-BF25-449A-89A2-7E1C2CF2168A}" destId="{4F8ED2BA-68D3-4E94-97A8-2E8A98C6E014}" srcOrd="1" destOrd="0" presId="urn:microsoft.com/office/officeart/2005/8/layout/hierarchy1"/>
    <dgm:cxn modelId="{A86FB2D2-A4AE-47F7-AEFC-85A2BCDDC27D}" type="presParOf" srcId="{4F8ED2BA-68D3-4E94-97A8-2E8A98C6E014}" destId="{DAC10F2A-E27C-40EB-AAD7-1F00171B1A99}" srcOrd="0" destOrd="0" presId="urn:microsoft.com/office/officeart/2005/8/layout/hierarchy1"/>
    <dgm:cxn modelId="{23993718-7EB9-4BF6-BD58-CC3F31D379F8}" type="presParOf" srcId="{4F8ED2BA-68D3-4E94-97A8-2E8A98C6E014}" destId="{EE8AB08D-40FB-4A54-9B9F-5C796AC25907}" srcOrd="1" destOrd="0" presId="urn:microsoft.com/office/officeart/2005/8/layout/hierarchy1"/>
    <dgm:cxn modelId="{CD3A5786-7322-476B-B550-334A65AF8E8D}" type="presParOf" srcId="{EE8AB08D-40FB-4A54-9B9F-5C796AC25907}" destId="{A178900C-3BB4-4802-8249-8611C10F398D}" srcOrd="0" destOrd="0" presId="urn:microsoft.com/office/officeart/2005/8/layout/hierarchy1"/>
    <dgm:cxn modelId="{5511654D-8268-4372-A427-A24476F509D4}" type="presParOf" srcId="{A178900C-3BB4-4802-8249-8611C10F398D}" destId="{DA591EC5-5A20-4FDF-899F-F39DEF2C5955}" srcOrd="0" destOrd="0" presId="urn:microsoft.com/office/officeart/2005/8/layout/hierarchy1"/>
    <dgm:cxn modelId="{CE49D339-FD8E-4316-8E19-33C01F126580}" type="presParOf" srcId="{A178900C-3BB4-4802-8249-8611C10F398D}" destId="{85B24EB6-B3FF-402F-990E-48B33AB04C5A}" srcOrd="1" destOrd="0" presId="urn:microsoft.com/office/officeart/2005/8/layout/hierarchy1"/>
    <dgm:cxn modelId="{037F4E82-B193-4190-B0E5-6D34CBA411C7}" type="presParOf" srcId="{EE8AB08D-40FB-4A54-9B9F-5C796AC25907}" destId="{AD8D4229-74A4-431A-BB84-CD5BF8098E94}" srcOrd="1" destOrd="0" presId="urn:microsoft.com/office/officeart/2005/8/layout/hierarchy1"/>
    <dgm:cxn modelId="{FAEA577F-38E3-47C0-8046-FADFDEE90BBD}" type="presParOf" srcId="{4F8ED2BA-68D3-4E94-97A8-2E8A98C6E014}" destId="{C352CC77-BE45-41E1-9A5A-A4248DE1E5CF}" srcOrd="2" destOrd="0" presId="urn:microsoft.com/office/officeart/2005/8/layout/hierarchy1"/>
    <dgm:cxn modelId="{540B6B0A-C98E-4B46-9604-7D5CB5C8F5E1}" type="presParOf" srcId="{4F8ED2BA-68D3-4E94-97A8-2E8A98C6E014}" destId="{EF1D8BBC-4428-4536-91A2-C965A8316209}" srcOrd="3" destOrd="0" presId="urn:microsoft.com/office/officeart/2005/8/layout/hierarchy1"/>
    <dgm:cxn modelId="{891E3FC0-43B4-4ECD-8D0F-C1097B8D95A3}" type="presParOf" srcId="{EF1D8BBC-4428-4536-91A2-C965A8316209}" destId="{82F7AE42-8B91-4523-8608-54B25BCA65E9}" srcOrd="0" destOrd="0" presId="urn:microsoft.com/office/officeart/2005/8/layout/hierarchy1"/>
    <dgm:cxn modelId="{73973787-108B-4BE4-9E6D-53E251167019}" type="presParOf" srcId="{82F7AE42-8B91-4523-8608-54B25BCA65E9}" destId="{E73ACACA-2FFA-4588-B731-E6ED7EFFD7D3}" srcOrd="0" destOrd="0" presId="urn:microsoft.com/office/officeart/2005/8/layout/hierarchy1"/>
    <dgm:cxn modelId="{DD24D7EC-39F4-4EDF-BB1C-97BD98C4F79D}" type="presParOf" srcId="{82F7AE42-8B91-4523-8608-54B25BCA65E9}" destId="{D9CEFA88-C086-4A51-BD6C-89FBC102AFC0}" srcOrd="1" destOrd="0" presId="urn:microsoft.com/office/officeart/2005/8/layout/hierarchy1"/>
    <dgm:cxn modelId="{86AB107B-0E85-4AE4-9F8D-3DD215A481A5}" type="presParOf" srcId="{EF1D8BBC-4428-4536-91A2-C965A8316209}" destId="{B199661C-3EC9-4ACF-9086-07F1470709DB}" srcOrd="1" destOrd="0" presId="urn:microsoft.com/office/officeart/2005/8/layout/hierarchy1"/>
    <dgm:cxn modelId="{C97AD3F5-5E20-4CC3-98B6-9EEA1CE6F272}" type="presParOf" srcId="{4F8ED2BA-68D3-4E94-97A8-2E8A98C6E014}" destId="{BB955AC2-AFB0-4EC8-9AB2-95FAB8029BDD}" srcOrd="4" destOrd="0" presId="urn:microsoft.com/office/officeart/2005/8/layout/hierarchy1"/>
    <dgm:cxn modelId="{A7C8484B-0C1A-4594-A9A5-457B3A5A4A31}" type="presParOf" srcId="{4F8ED2BA-68D3-4E94-97A8-2E8A98C6E014}" destId="{B06C779D-3D76-431B-BB8D-5196A0C58885}" srcOrd="5" destOrd="0" presId="urn:microsoft.com/office/officeart/2005/8/layout/hierarchy1"/>
    <dgm:cxn modelId="{5A9C90E5-C192-4286-B3ED-7070E16E8B26}" type="presParOf" srcId="{B06C779D-3D76-431B-BB8D-5196A0C58885}" destId="{D5C043C3-ADAD-43BF-8527-EBF0CBA9C2B8}" srcOrd="0" destOrd="0" presId="urn:microsoft.com/office/officeart/2005/8/layout/hierarchy1"/>
    <dgm:cxn modelId="{1D2E2671-B6D2-49D7-8FF0-1B34E4DDF9DD}" type="presParOf" srcId="{D5C043C3-ADAD-43BF-8527-EBF0CBA9C2B8}" destId="{4E04159B-DD2F-4D80-A34E-C153D660F35F}" srcOrd="0" destOrd="0" presId="urn:microsoft.com/office/officeart/2005/8/layout/hierarchy1"/>
    <dgm:cxn modelId="{932DE091-9635-4009-AF47-0EF2B95B56B9}" type="presParOf" srcId="{D5C043C3-ADAD-43BF-8527-EBF0CBA9C2B8}" destId="{66EFD15B-A9B0-4FD7-B965-4D2C22082625}" srcOrd="1" destOrd="0" presId="urn:microsoft.com/office/officeart/2005/8/layout/hierarchy1"/>
    <dgm:cxn modelId="{E1F18C65-000A-4432-BCE4-8584B4FEF952}" type="presParOf" srcId="{B06C779D-3D76-431B-BB8D-5196A0C58885}" destId="{1C4492B1-5C22-4809-8E08-5AC606362948}"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A4F93EB8-1543-4E53-B1D4-92DC38C74512}" type="doc">
      <dgm:prSet loTypeId="urn:microsoft.com/office/officeart/2005/8/layout/hList1" loCatId="list" qsTypeId="urn:microsoft.com/office/officeart/2005/8/quickstyle/simple1" qsCatId="simple" csTypeId="urn:microsoft.com/office/officeart/2005/8/colors/accent0_3" csCatId="mainScheme" phldr="1"/>
      <dgm:spPr/>
      <dgm:t>
        <a:bodyPr/>
        <a:lstStyle/>
        <a:p>
          <a:endParaRPr lang="ru-RU"/>
        </a:p>
      </dgm:t>
    </dgm:pt>
    <dgm:pt modelId="{707B8D6E-C371-43A9-BD9A-7A9F33FD183A}">
      <dgm:prSet phldrT="[Текст]" custT="1"/>
      <dgm:spPr/>
      <dgm:t>
        <a:bodyPr/>
        <a:lstStyle/>
        <a:p>
          <a:r>
            <a:rPr lang="ru-RU" sz="1700" b="1" dirty="0">
              <a:latin typeface="Segoe UI Light" panose="020B0502040204020203" pitchFamily="34" charset="0"/>
              <a:cs typeface="Segoe UI Light" panose="020B0502040204020203" pitchFamily="34" charset="0"/>
            </a:rPr>
            <a:t>Начальная стадия</a:t>
          </a:r>
        </a:p>
      </dgm:t>
    </dgm:pt>
    <dgm:pt modelId="{26B05463-D119-4B9F-9948-A18452036C84}" type="parTrans" cxnId="{75550BB5-43A3-465B-8F22-0390D9D31490}">
      <dgm:prSet/>
      <dgm:spPr/>
      <dgm:t>
        <a:bodyPr/>
        <a:lstStyle/>
        <a:p>
          <a:endParaRPr lang="ru-RU" sz="1700"/>
        </a:p>
      </dgm:t>
    </dgm:pt>
    <dgm:pt modelId="{9E1FEBBF-F84D-4314-A137-5BFD27351A60}" type="sibTrans" cxnId="{75550BB5-43A3-465B-8F22-0390D9D31490}">
      <dgm:prSet/>
      <dgm:spPr/>
      <dgm:t>
        <a:bodyPr/>
        <a:lstStyle/>
        <a:p>
          <a:endParaRPr lang="ru-RU" sz="1700"/>
        </a:p>
      </dgm:t>
    </dgm:pt>
    <dgm:pt modelId="{20919CB0-C910-40C7-ADBB-1FE1778017AF}">
      <dgm:prSet phldrT="[Текст]" custT="1"/>
      <dgm:spPr/>
      <dgm:t>
        <a:bodyPr/>
        <a:lstStyle/>
        <a:p>
          <a:r>
            <a:rPr lang="ru-RU" sz="1700" dirty="0">
              <a:latin typeface="Segoe UI Light" panose="020B0502040204020203" pitchFamily="34" charset="0"/>
              <a:cs typeface="Segoe UI Light" panose="020B0502040204020203" pitchFamily="34" charset="0"/>
            </a:rPr>
            <a:t>Оцепенение, шок;</a:t>
          </a:r>
        </a:p>
      </dgm:t>
    </dgm:pt>
    <dgm:pt modelId="{BEADF1D6-BE74-4764-9014-7E971F2BB327}" type="parTrans" cxnId="{C0F74D22-2496-469A-B799-7847E1444D0F}">
      <dgm:prSet/>
      <dgm:spPr/>
      <dgm:t>
        <a:bodyPr/>
        <a:lstStyle/>
        <a:p>
          <a:endParaRPr lang="ru-RU" sz="1700"/>
        </a:p>
      </dgm:t>
    </dgm:pt>
    <dgm:pt modelId="{32A23122-A1EA-482C-BD01-43DB68AFCB34}" type="sibTrans" cxnId="{C0F74D22-2496-469A-B799-7847E1444D0F}">
      <dgm:prSet/>
      <dgm:spPr/>
      <dgm:t>
        <a:bodyPr/>
        <a:lstStyle/>
        <a:p>
          <a:endParaRPr lang="ru-RU" sz="1700"/>
        </a:p>
      </dgm:t>
    </dgm:pt>
    <dgm:pt modelId="{3AB31F72-16F7-429B-86CE-CAC3EC41CBF8}">
      <dgm:prSet phldrT="[Текст]" custT="1"/>
      <dgm:spPr/>
      <dgm:t>
        <a:bodyPr/>
        <a:lstStyle/>
        <a:p>
          <a:r>
            <a:rPr lang="ru-RU" sz="1700" dirty="0">
              <a:latin typeface="Segoe UI Light" panose="020B0502040204020203" pitchFamily="34" charset="0"/>
              <a:cs typeface="Segoe UI Light" panose="020B0502040204020203" pitchFamily="34" charset="0"/>
            </a:rPr>
            <a:t>Снижается; чувствительность к боли;</a:t>
          </a:r>
        </a:p>
      </dgm:t>
    </dgm:pt>
    <dgm:pt modelId="{49283498-47D7-469D-80F6-40A2C6B8EF74}" type="parTrans" cxnId="{E33997BA-D23D-4D94-B2D6-D2F34CA3C9E8}">
      <dgm:prSet/>
      <dgm:spPr/>
      <dgm:t>
        <a:bodyPr/>
        <a:lstStyle/>
        <a:p>
          <a:endParaRPr lang="ru-RU" sz="1700"/>
        </a:p>
      </dgm:t>
    </dgm:pt>
    <dgm:pt modelId="{A1C68990-24A4-40CB-9761-80F8F50AD7BB}" type="sibTrans" cxnId="{E33997BA-D23D-4D94-B2D6-D2F34CA3C9E8}">
      <dgm:prSet/>
      <dgm:spPr/>
      <dgm:t>
        <a:bodyPr/>
        <a:lstStyle/>
        <a:p>
          <a:endParaRPr lang="ru-RU" sz="1700"/>
        </a:p>
      </dgm:t>
    </dgm:pt>
    <dgm:pt modelId="{AD8F6962-4902-4A42-9E81-1BD9C15932ED}">
      <dgm:prSet phldrT="[Текст]" custT="1"/>
      <dgm:spPr/>
      <dgm:t>
        <a:bodyPr/>
        <a:lstStyle/>
        <a:p>
          <a:r>
            <a:rPr lang="ru-RU" sz="1700" b="1" dirty="0">
              <a:latin typeface="Segoe UI Light" panose="020B0502040204020203" pitchFamily="34" charset="0"/>
              <a:cs typeface="Segoe UI Light" panose="020B0502040204020203" pitchFamily="34" charset="0"/>
            </a:rPr>
            <a:t>Стадия отрицания</a:t>
          </a:r>
        </a:p>
      </dgm:t>
    </dgm:pt>
    <dgm:pt modelId="{BCFD7653-FEA9-456E-9115-1EDB6BED6C59}" type="parTrans" cxnId="{A567B8E6-7178-4692-A544-50BF20262C4D}">
      <dgm:prSet/>
      <dgm:spPr/>
      <dgm:t>
        <a:bodyPr/>
        <a:lstStyle/>
        <a:p>
          <a:endParaRPr lang="ru-RU" sz="1700"/>
        </a:p>
      </dgm:t>
    </dgm:pt>
    <dgm:pt modelId="{2CD5F830-13C2-4430-B0D8-0609AE58D519}" type="sibTrans" cxnId="{A567B8E6-7178-4692-A544-50BF20262C4D}">
      <dgm:prSet/>
      <dgm:spPr/>
      <dgm:t>
        <a:bodyPr/>
        <a:lstStyle/>
        <a:p>
          <a:endParaRPr lang="ru-RU" sz="1700"/>
        </a:p>
      </dgm:t>
    </dgm:pt>
    <dgm:pt modelId="{6591ADBE-8C66-4BF2-8C13-9E034FB87A3B}">
      <dgm:prSet phldrT="[Текст]" custT="1"/>
      <dgm:spPr/>
      <dgm:t>
        <a:bodyPr/>
        <a:lstStyle/>
        <a:p>
          <a:r>
            <a:rPr lang="ru-RU" sz="1700" dirty="0">
              <a:latin typeface="Segoe UI Light" panose="020B0502040204020203" pitchFamily="34" charset="0"/>
              <a:cs typeface="Segoe UI Light" panose="020B0502040204020203" pitchFamily="34" charset="0"/>
            </a:rPr>
            <a:t>Стремление вернуть умершего;</a:t>
          </a:r>
        </a:p>
      </dgm:t>
    </dgm:pt>
    <dgm:pt modelId="{EAE2D470-D7A8-4469-90ED-10F6FFB81096}" type="parTrans" cxnId="{FE1BE50A-CE1E-4B3B-8166-8BE076CB40EF}">
      <dgm:prSet/>
      <dgm:spPr/>
      <dgm:t>
        <a:bodyPr/>
        <a:lstStyle/>
        <a:p>
          <a:endParaRPr lang="ru-RU" sz="1700"/>
        </a:p>
      </dgm:t>
    </dgm:pt>
    <dgm:pt modelId="{F859A5AD-171D-4BA5-8EC3-46256C68F918}" type="sibTrans" cxnId="{FE1BE50A-CE1E-4B3B-8166-8BE076CB40EF}">
      <dgm:prSet/>
      <dgm:spPr/>
      <dgm:t>
        <a:bodyPr/>
        <a:lstStyle/>
        <a:p>
          <a:endParaRPr lang="ru-RU" sz="1700"/>
        </a:p>
      </dgm:t>
    </dgm:pt>
    <dgm:pt modelId="{E847CF17-5441-4815-B0B5-6FB8DCA9B205}">
      <dgm:prSet phldrT="[Текст]" custT="1"/>
      <dgm:spPr/>
      <dgm:t>
        <a:bodyPr/>
        <a:lstStyle/>
        <a:p>
          <a:r>
            <a:rPr lang="ru-RU" sz="1700" dirty="0">
              <a:latin typeface="Segoe UI Light" panose="020B0502040204020203" pitchFamily="34" charset="0"/>
              <a:cs typeface="Segoe UI Light" panose="020B0502040204020203" pitchFamily="34" charset="0"/>
            </a:rPr>
            <a:t>Может казаться, что ничего не произошло;</a:t>
          </a:r>
        </a:p>
      </dgm:t>
    </dgm:pt>
    <dgm:pt modelId="{00BF78D4-CC51-43A5-8373-36B896580ECE}" type="parTrans" cxnId="{59A7EED2-F70C-4084-80EC-68418B6F45AE}">
      <dgm:prSet/>
      <dgm:spPr/>
      <dgm:t>
        <a:bodyPr/>
        <a:lstStyle/>
        <a:p>
          <a:endParaRPr lang="ru-RU" sz="1700"/>
        </a:p>
      </dgm:t>
    </dgm:pt>
    <dgm:pt modelId="{4AC8E697-E908-4B9B-B722-C1D05CFB1276}" type="sibTrans" cxnId="{59A7EED2-F70C-4084-80EC-68418B6F45AE}">
      <dgm:prSet/>
      <dgm:spPr/>
      <dgm:t>
        <a:bodyPr/>
        <a:lstStyle/>
        <a:p>
          <a:endParaRPr lang="ru-RU" sz="1700"/>
        </a:p>
      </dgm:t>
    </dgm:pt>
    <dgm:pt modelId="{A33EA617-41F4-4956-A251-43F01B194A8B}">
      <dgm:prSet phldrT="[Текст]" custT="1"/>
      <dgm:spPr/>
      <dgm:t>
        <a:bodyPr/>
        <a:lstStyle/>
        <a:p>
          <a:r>
            <a:rPr lang="ru-RU" sz="1700" b="1" dirty="0">
              <a:latin typeface="Segoe UI Light" panose="020B0502040204020203" pitchFamily="34" charset="0"/>
              <a:cs typeface="Segoe UI Light" panose="020B0502040204020203" pitchFamily="34" charset="0"/>
            </a:rPr>
            <a:t>Стадия агрессии</a:t>
          </a:r>
        </a:p>
      </dgm:t>
    </dgm:pt>
    <dgm:pt modelId="{C446C59F-F867-470D-8B3B-DBBDBA295FF3}" type="parTrans" cxnId="{7124CD9D-10DB-4B82-B9C8-C47E17BCDCAE}">
      <dgm:prSet/>
      <dgm:spPr/>
      <dgm:t>
        <a:bodyPr/>
        <a:lstStyle/>
        <a:p>
          <a:endParaRPr lang="ru-RU" sz="1700"/>
        </a:p>
      </dgm:t>
    </dgm:pt>
    <dgm:pt modelId="{83CC6FE3-60C6-4910-A529-2728D8F58D1C}" type="sibTrans" cxnId="{7124CD9D-10DB-4B82-B9C8-C47E17BCDCAE}">
      <dgm:prSet/>
      <dgm:spPr/>
      <dgm:t>
        <a:bodyPr/>
        <a:lstStyle/>
        <a:p>
          <a:endParaRPr lang="ru-RU" sz="1700"/>
        </a:p>
      </dgm:t>
    </dgm:pt>
    <dgm:pt modelId="{32093B69-D22D-4589-9B22-B90788C9A0FE}">
      <dgm:prSet phldrT="[Текст]" custT="1"/>
      <dgm:spPr/>
      <dgm:t>
        <a:bodyPr/>
        <a:lstStyle/>
        <a:p>
          <a:r>
            <a:rPr lang="ru-RU" sz="1700" dirty="0">
              <a:latin typeface="Segoe UI Light" panose="020B0502040204020203" pitchFamily="34" charset="0"/>
              <a:cs typeface="Segoe UI Light" panose="020B0502040204020203" pitchFamily="34" charset="0"/>
            </a:rPr>
            <a:t>Осознания человеком реальности факта утраты; </a:t>
          </a:r>
        </a:p>
      </dgm:t>
    </dgm:pt>
    <dgm:pt modelId="{FA744AAA-A7A9-422A-B026-B45F720257AB}" type="parTrans" cxnId="{228D0817-E917-4814-8BCE-79DA6451D3CA}">
      <dgm:prSet/>
      <dgm:spPr/>
      <dgm:t>
        <a:bodyPr/>
        <a:lstStyle/>
        <a:p>
          <a:endParaRPr lang="ru-RU" sz="1700"/>
        </a:p>
      </dgm:t>
    </dgm:pt>
    <dgm:pt modelId="{52D3786E-EEF9-4DE4-914C-9C6B8741F2D0}" type="sibTrans" cxnId="{228D0817-E917-4814-8BCE-79DA6451D3CA}">
      <dgm:prSet/>
      <dgm:spPr/>
      <dgm:t>
        <a:bodyPr/>
        <a:lstStyle/>
        <a:p>
          <a:endParaRPr lang="ru-RU" sz="1700"/>
        </a:p>
      </dgm:t>
    </dgm:pt>
    <dgm:pt modelId="{4AAA9852-9FF8-4E83-A8D9-EDD13F264EFC}">
      <dgm:prSet phldrT="[Текст]" custT="1"/>
      <dgm:spPr/>
      <dgm:t>
        <a:bodyPr/>
        <a:lstStyle/>
        <a:p>
          <a:r>
            <a:rPr lang="ru-RU" sz="1700" dirty="0">
              <a:latin typeface="Segoe UI Light" panose="020B0502040204020203" pitchFamily="34" charset="0"/>
              <a:cs typeface="Segoe UI Light" panose="020B0502040204020203" pitchFamily="34" charset="0"/>
            </a:rPr>
            <a:t>Попытка найти «виноватых»;</a:t>
          </a:r>
        </a:p>
      </dgm:t>
    </dgm:pt>
    <dgm:pt modelId="{1FB3BF7F-9FAF-4097-9F8F-C0A217671745}" type="parTrans" cxnId="{BC86F1EA-BD95-4846-8A00-2133B6909B6B}">
      <dgm:prSet/>
      <dgm:spPr/>
      <dgm:t>
        <a:bodyPr/>
        <a:lstStyle/>
        <a:p>
          <a:endParaRPr lang="ru-RU" sz="1700"/>
        </a:p>
      </dgm:t>
    </dgm:pt>
    <dgm:pt modelId="{78763A09-0BE9-4783-A6EA-4DEC092C15D7}" type="sibTrans" cxnId="{BC86F1EA-BD95-4846-8A00-2133B6909B6B}">
      <dgm:prSet/>
      <dgm:spPr/>
      <dgm:t>
        <a:bodyPr/>
        <a:lstStyle/>
        <a:p>
          <a:endParaRPr lang="ru-RU" sz="1700"/>
        </a:p>
      </dgm:t>
    </dgm:pt>
    <dgm:pt modelId="{E703F2CA-1455-45EF-8897-B708D4E0FEF8}">
      <dgm:prSet phldrT="[Текст]" custT="1"/>
      <dgm:spPr/>
      <dgm:t>
        <a:bodyPr/>
        <a:lstStyle/>
        <a:p>
          <a:r>
            <a:rPr lang="ru-RU" sz="1700" dirty="0">
              <a:latin typeface="Segoe UI Light" panose="020B0502040204020203" pitchFamily="34" charset="0"/>
              <a:cs typeface="Segoe UI Light" panose="020B0502040204020203" pitchFamily="34" charset="0"/>
            </a:rPr>
            <a:t>Механические действия;</a:t>
          </a:r>
        </a:p>
      </dgm:t>
    </dgm:pt>
    <dgm:pt modelId="{B2BB2350-1EC0-4194-B65E-F78B64F7FE7F}" type="parTrans" cxnId="{9E7AD1CC-EED0-40D6-8BDA-56F5071F0D9D}">
      <dgm:prSet/>
      <dgm:spPr/>
      <dgm:t>
        <a:bodyPr/>
        <a:lstStyle/>
        <a:p>
          <a:endParaRPr lang="ru-RU" sz="1700"/>
        </a:p>
      </dgm:t>
    </dgm:pt>
    <dgm:pt modelId="{4A3E068D-321C-496E-93F6-65189CE852B9}" type="sibTrans" cxnId="{9E7AD1CC-EED0-40D6-8BDA-56F5071F0D9D}">
      <dgm:prSet/>
      <dgm:spPr/>
      <dgm:t>
        <a:bodyPr/>
        <a:lstStyle/>
        <a:p>
          <a:endParaRPr lang="ru-RU" sz="1700"/>
        </a:p>
      </dgm:t>
    </dgm:pt>
    <dgm:pt modelId="{3FFEA6A4-5D8A-4A8C-86DC-16D19988CEC6}">
      <dgm:prSet phldrT="[Текст]" custT="1"/>
      <dgm:spPr/>
      <dgm:t>
        <a:bodyPr/>
        <a:lstStyle/>
        <a:p>
          <a:r>
            <a:rPr lang="ru-RU" sz="1700" dirty="0">
              <a:latin typeface="Segoe UI Light" panose="020B0502040204020203" pitchFamily="34" charset="0"/>
              <a:cs typeface="Segoe UI Light" panose="020B0502040204020203" pitchFamily="34" charset="0"/>
            </a:rPr>
            <a:t>Лицо </a:t>
          </a:r>
          <a:r>
            <a:rPr lang="ru-RU" sz="1700" dirty="0" err="1">
              <a:latin typeface="Segoe UI Light" panose="020B0502040204020203" pitchFamily="34" charset="0"/>
              <a:cs typeface="Segoe UI Light" panose="020B0502040204020203" pitchFamily="34" charset="0"/>
            </a:rPr>
            <a:t>амимичное</a:t>
          </a:r>
          <a:r>
            <a:rPr lang="ru-RU" sz="1700" dirty="0">
              <a:latin typeface="Segoe UI Light" panose="020B0502040204020203" pitchFamily="34" charset="0"/>
              <a:cs typeface="Segoe UI Light" panose="020B0502040204020203" pitchFamily="34" charset="0"/>
            </a:rPr>
            <a:t>, неподвижное;</a:t>
          </a:r>
        </a:p>
      </dgm:t>
    </dgm:pt>
    <dgm:pt modelId="{180BE582-5DF1-4F0A-9969-D679FBE7AA92}" type="parTrans" cxnId="{7F3DFA88-21DD-4CCD-8BCC-DF4FA533255B}">
      <dgm:prSet/>
      <dgm:spPr/>
      <dgm:t>
        <a:bodyPr/>
        <a:lstStyle/>
        <a:p>
          <a:endParaRPr lang="ru-RU" sz="1700"/>
        </a:p>
      </dgm:t>
    </dgm:pt>
    <dgm:pt modelId="{C527B241-D3F6-4B5F-899A-A1FA50DAB89D}" type="sibTrans" cxnId="{7F3DFA88-21DD-4CCD-8BCC-DF4FA533255B}">
      <dgm:prSet/>
      <dgm:spPr/>
      <dgm:t>
        <a:bodyPr/>
        <a:lstStyle/>
        <a:p>
          <a:endParaRPr lang="ru-RU" sz="1700"/>
        </a:p>
      </dgm:t>
    </dgm:pt>
    <dgm:pt modelId="{5110B68F-5C1B-4259-B86D-38B158FA570D}">
      <dgm:prSet phldrT="[Текст]" custT="1"/>
      <dgm:spPr/>
      <dgm:t>
        <a:bodyPr/>
        <a:lstStyle/>
        <a:p>
          <a:r>
            <a:rPr lang="ru-RU" sz="1700" dirty="0">
              <a:latin typeface="Segoe UI Light" panose="020B0502040204020203" pitchFamily="34" charset="0"/>
              <a:cs typeface="Segoe UI Light" panose="020B0502040204020203" pitchFamily="34" charset="0"/>
            </a:rPr>
            <a:t>Невыразительная речь;</a:t>
          </a:r>
        </a:p>
      </dgm:t>
    </dgm:pt>
    <dgm:pt modelId="{FA039709-9775-416E-A0C3-0CFCFF070421}" type="parTrans" cxnId="{8B5A9D24-65FC-40A1-8FDD-4418053594A5}">
      <dgm:prSet/>
      <dgm:spPr/>
      <dgm:t>
        <a:bodyPr/>
        <a:lstStyle/>
        <a:p>
          <a:endParaRPr lang="ru-RU" sz="1700"/>
        </a:p>
      </dgm:t>
    </dgm:pt>
    <dgm:pt modelId="{BDE450CB-3001-416E-B6CB-157E2448766B}" type="sibTrans" cxnId="{8B5A9D24-65FC-40A1-8FDD-4418053594A5}">
      <dgm:prSet/>
      <dgm:spPr/>
      <dgm:t>
        <a:bodyPr/>
        <a:lstStyle/>
        <a:p>
          <a:endParaRPr lang="ru-RU" sz="1700"/>
        </a:p>
      </dgm:t>
    </dgm:pt>
    <dgm:pt modelId="{D799ADA3-435E-48BC-B9CA-04D44D3BED7B}">
      <dgm:prSet phldrT="[Текст]" custT="1"/>
      <dgm:spPr/>
      <dgm:t>
        <a:bodyPr/>
        <a:lstStyle/>
        <a:p>
          <a:r>
            <a:rPr lang="ru-RU" sz="1700" dirty="0">
              <a:latin typeface="Segoe UI Light" panose="020B0502040204020203" pitchFamily="34" charset="0"/>
              <a:cs typeface="Segoe UI Light" panose="020B0502040204020203" pitchFamily="34" charset="0"/>
            </a:rPr>
            <a:t>Запаздывающая реакция;</a:t>
          </a:r>
        </a:p>
      </dgm:t>
    </dgm:pt>
    <dgm:pt modelId="{07BC6B71-FCBE-47D3-A12D-DC37F9D14195}" type="parTrans" cxnId="{A3FDA051-1644-41AE-9D5B-1E7766BA28D9}">
      <dgm:prSet/>
      <dgm:spPr/>
      <dgm:t>
        <a:bodyPr/>
        <a:lstStyle/>
        <a:p>
          <a:endParaRPr lang="ru-RU" sz="1700"/>
        </a:p>
      </dgm:t>
    </dgm:pt>
    <dgm:pt modelId="{D47CBA88-FBCD-4998-8655-82846405F64B}" type="sibTrans" cxnId="{A3FDA051-1644-41AE-9D5B-1E7766BA28D9}">
      <dgm:prSet/>
      <dgm:spPr/>
      <dgm:t>
        <a:bodyPr/>
        <a:lstStyle/>
        <a:p>
          <a:endParaRPr lang="ru-RU" sz="1700"/>
        </a:p>
      </dgm:t>
    </dgm:pt>
    <dgm:pt modelId="{3692EDAA-0029-4455-B8FC-08A3F1E5963C}">
      <dgm:prSet phldrT="[Текст]" custT="1"/>
      <dgm:spPr/>
      <dgm:t>
        <a:bodyPr/>
        <a:lstStyle/>
        <a:p>
          <a:endParaRPr lang="ru-RU" sz="1700" dirty="0"/>
        </a:p>
      </dgm:t>
    </dgm:pt>
    <dgm:pt modelId="{30D17B3A-E057-4375-A8CE-0E6DDDBA8674}" type="parTrans" cxnId="{4D015561-FE01-4EF1-8527-5F2AFEC5B878}">
      <dgm:prSet/>
      <dgm:spPr/>
      <dgm:t>
        <a:bodyPr/>
        <a:lstStyle/>
        <a:p>
          <a:endParaRPr lang="ru-RU" sz="1700"/>
        </a:p>
      </dgm:t>
    </dgm:pt>
    <dgm:pt modelId="{095F4EAD-FAD2-4627-99DD-68BF2FD41420}" type="sibTrans" cxnId="{4D015561-FE01-4EF1-8527-5F2AFEC5B878}">
      <dgm:prSet/>
      <dgm:spPr/>
      <dgm:t>
        <a:bodyPr/>
        <a:lstStyle/>
        <a:p>
          <a:endParaRPr lang="ru-RU" sz="1700"/>
        </a:p>
      </dgm:t>
    </dgm:pt>
    <dgm:pt modelId="{145B9948-FB37-4602-9D56-4A03817B73B9}">
      <dgm:prSet phldrT="[Текст]" custT="1"/>
      <dgm:spPr/>
      <dgm:t>
        <a:bodyPr/>
        <a:lstStyle/>
        <a:p>
          <a:r>
            <a:rPr lang="ru-RU" sz="1700" dirty="0">
              <a:latin typeface="Segoe UI Light" panose="020B0502040204020203" pitchFamily="34" charset="0"/>
              <a:cs typeface="Segoe UI Light" panose="020B0502040204020203" pitchFamily="34" charset="0"/>
            </a:rPr>
            <a:t>Отрицание значимости потери;</a:t>
          </a:r>
        </a:p>
      </dgm:t>
    </dgm:pt>
    <dgm:pt modelId="{206B4074-E610-4196-A413-D88B3937D699}" type="parTrans" cxnId="{52F5B09F-91C1-47A1-BA54-D14F496E52D8}">
      <dgm:prSet/>
      <dgm:spPr/>
      <dgm:t>
        <a:bodyPr/>
        <a:lstStyle/>
        <a:p>
          <a:endParaRPr lang="ru-RU" sz="1700"/>
        </a:p>
      </dgm:t>
    </dgm:pt>
    <dgm:pt modelId="{0664C17E-2248-4B5A-8AB2-B359643253EA}" type="sibTrans" cxnId="{52F5B09F-91C1-47A1-BA54-D14F496E52D8}">
      <dgm:prSet/>
      <dgm:spPr/>
      <dgm:t>
        <a:bodyPr/>
        <a:lstStyle/>
        <a:p>
          <a:endParaRPr lang="ru-RU" sz="1700"/>
        </a:p>
      </dgm:t>
    </dgm:pt>
    <dgm:pt modelId="{10D05ED1-899B-4411-ADAE-8C571F604066}">
      <dgm:prSet phldrT="[Текст]" custT="1"/>
      <dgm:spPr/>
      <dgm:t>
        <a:bodyPr/>
        <a:lstStyle/>
        <a:p>
          <a:r>
            <a:rPr lang="ru-RU" sz="1700" dirty="0">
              <a:latin typeface="Segoe UI Light" panose="020B0502040204020203" pitchFamily="34" charset="0"/>
              <a:cs typeface="Segoe UI Light" panose="020B0502040204020203" pitchFamily="34" charset="0"/>
            </a:rPr>
            <a:t>Могут усиливаться различные телесные реакции;</a:t>
          </a:r>
        </a:p>
      </dgm:t>
    </dgm:pt>
    <dgm:pt modelId="{A2B84AE5-EC64-40BC-B97C-BCEE5887F5C9}" type="parTrans" cxnId="{EBEB729C-24C3-4190-98D8-6344DC2AE83D}">
      <dgm:prSet/>
      <dgm:spPr/>
      <dgm:t>
        <a:bodyPr/>
        <a:lstStyle/>
        <a:p>
          <a:endParaRPr lang="ru-RU" sz="1700"/>
        </a:p>
      </dgm:t>
    </dgm:pt>
    <dgm:pt modelId="{0DEECEF5-38BC-4CFD-84A9-F02112A45E4C}" type="sibTrans" cxnId="{EBEB729C-24C3-4190-98D8-6344DC2AE83D}">
      <dgm:prSet/>
      <dgm:spPr/>
      <dgm:t>
        <a:bodyPr/>
        <a:lstStyle/>
        <a:p>
          <a:endParaRPr lang="ru-RU" sz="1700"/>
        </a:p>
      </dgm:t>
    </dgm:pt>
    <dgm:pt modelId="{A37105B8-8DC9-4B37-8876-E2C678BDFC2F}">
      <dgm:prSet phldrT="[Текст]" custT="1"/>
      <dgm:spPr/>
      <dgm:t>
        <a:bodyPr/>
        <a:lstStyle/>
        <a:p>
          <a:endParaRPr lang="ru-RU" sz="1700" dirty="0"/>
        </a:p>
      </dgm:t>
    </dgm:pt>
    <dgm:pt modelId="{B38B4024-EBFB-4BB1-B34E-CB77429723B6}" type="parTrans" cxnId="{A1E2FC6D-5B73-4D32-B02D-567BFCCF73AE}">
      <dgm:prSet/>
      <dgm:spPr/>
      <dgm:t>
        <a:bodyPr/>
        <a:lstStyle/>
        <a:p>
          <a:endParaRPr lang="ru-RU" sz="1700"/>
        </a:p>
      </dgm:t>
    </dgm:pt>
    <dgm:pt modelId="{E3B198BC-745F-419F-84FB-35A83BEC8681}" type="sibTrans" cxnId="{A1E2FC6D-5B73-4D32-B02D-567BFCCF73AE}">
      <dgm:prSet/>
      <dgm:spPr/>
      <dgm:t>
        <a:bodyPr/>
        <a:lstStyle/>
        <a:p>
          <a:endParaRPr lang="ru-RU" sz="1700"/>
        </a:p>
      </dgm:t>
    </dgm:pt>
    <dgm:pt modelId="{989825C8-613B-4379-A0C8-B19A1F08CEEE}">
      <dgm:prSet phldrT="[Текст]" custT="1"/>
      <dgm:spPr/>
      <dgm:t>
        <a:bodyPr/>
        <a:lstStyle/>
        <a:p>
          <a:endParaRPr lang="ru-RU" sz="1700" dirty="0"/>
        </a:p>
      </dgm:t>
    </dgm:pt>
    <dgm:pt modelId="{712B346B-BFFB-442B-9713-397601C971D3}" type="parTrans" cxnId="{F4B3A30F-D311-4BBD-B071-6E1AAC7EC74A}">
      <dgm:prSet/>
      <dgm:spPr/>
      <dgm:t>
        <a:bodyPr/>
        <a:lstStyle/>
        <a:p>
          <a:endParaRPr lang="ru-RU" sz="1700"/>
        </a:p>
      </dgm:t>
    </dgm:pt>
    <dgm:pt modelId="{EA54E727-31BE-40CA-8379-F60911F450EF}" type="sibTrans" cxnId="{F4B3A30F-D311-4BBD-B071-6E1AAC7EC74A}">
      <dgm:prSet/>
      <dgm:spPr/>
      <dgm:t>
        <a:bodyPr/>
        <a:lstStyle/>
        <a:p>
          <a:endParaRPr lang="ru-RU" sz="1700"/>
        </a:p>
      </dgm:t>
    </dgm:pt>
    <dgm:pt modelId="{55DE5420-2799-4A75-BEE1-4B23B33FDBC0}" type="pres">
      <dgm:prSet presAssocID="{A4F93EB8-1543-4E53-B1D4-92DC38C74512}" presName="Name0" presStyleCnt="0">
        <dgm:presLayoutVars>
          <dgm:dir/>
          <dgm:animLvl val="lvl"/>
          <dgm:resizeHandles val="exact"/>
        </dgm:presLayoutVars>
      </dgm:prSet>
      <dgm:spPr/>
    </dgm:pt>
    <dgm:pt modelId="{2DA965F3-9019-4DB2-952C-94B1C3681F72}" type="pres">
      <dgm:prSet presAssocID="{707B8D6E-C371-43A9-BD9A-7A9F33FD183A}" presName="composite" presStyleCnt="0"/>
      <dgm:spPr/>
    </dgm:pt>
    <dgm:pt modelId="{351C046B-2391-4F4C-9DDE-D61340826E3C}" type="pres">
      <dgm:prSet presAssocID="{707B8D6E-C371-43A9-BD9A-7A9F33FD183A}" presName="parTx" presStyleLbl="alignNode1" presStyleIdx="0" presStyleCnt="3" custScaleX="117362">
        <dgm:presLayoutVars>
          <dgm:chMax val="0"/>
          <dgm:chPref val="0"/>
          <dgm:bulletEnabled val="1"/>
        </dgm:presLayoutVars>
      </dgm:prSet>
      <dgm:spPr/>
    </dgm:pt>
    <dgm:pt modelId="{461694BF-E9E9-493F-A555-B048E232EB49}" type="pres">
      <dgm:prSet presAssocID="{707B8D6E-C371-43A9-BD9A-7A9F33FD183A}" presName="desTx" presStyleLbl="alignAccFollowNode1" presStyleIdx="0" presStyleCnt="3" custScaleX="117105" custLinFactNeighborX="-10459" custLinFactNeighborY="948">
        <dgm:presLayoutVars>
          <dgm:bulletEnabled val="1"/>
        </dgm:presLayoutVars>
      </dgm:prSet>
      <dgm:spPr/>
    </dgm:pt>
    <dgm:pt modelId="{76683313-8661-4C6C-BD74-EE1ECA6DBCDB}" type="pres">
      <dgm:prSet presAssocID="{9E1FEBBF-F84D-4314-A137-5BFD27351A60}" presName="space" presStyleCnt="0"/>
      <dgm:spPr/>
    </dgm:pt>
    <dgm:pt modelId="{72C14570-A945-4298-AFC3-FF7613C2B419}" type="pres">
      <dgm:prSet presAssocID="{AD8F6962-4902-4A42-9E81-1BD9C15932ED}" presName="composite" presStyleCnt="0"/>
      <dgm:spPr/>
    </dgm:pt>
    <dgm:pt modelId="{966AFC9A-9A86-422E-89A7-484F680BE357}" type="pres">
      <dgm:prSet presAssocID="{AD8F6962-4902-4A42-9E81-1BD9C15932ED}" presName="parTx" presStyleLbl="alignNode1" presStyleIdx="1" presStyleCnt="3" custScaleX="114505">
        <dgm:presLayoutVars>
          <dgm:chMax val="0"/>
          <dgm:chPref val="0"/>
          <dgm:bulletEnabled val="1"/>
        </dgm:presLayoutVars>
      </dgm:prSet>
      <dgm:spPr/>
    </dgm:pt>
    <dgm:pt modelId="{F348E420-4F0B-48FA-9982-C646DB06AB8F}" type="pres">
      <dgm:prSet presAssocID="{AD8F6962-4902-4A42-9E81-1BD9C15932ED}" presName="desTx" presStyleLbl="alignAccFollowNode1" presStyleIdx="1" presStyleCnt="3" custScaleX="115895">
        <dgm:presLayoutVars>
          <dgm:bulletEnabled val="1"/>
        </dgm:presLayoutVars>
      </dgm:prSet>
      <dgm:spPr/>
    </dgm:pt>
    <dgm:pt modelId="{B4E0570B-578E-4679-855C-547CA5753DF1}" type="pres">
      <dgm:prSet presAssocID="{2CD5F830-13C2-4430-B0D8-0609AE58D519}" presName="space" presStyleCnt="0"/>
      <dgm:spPr/>
    </dgm:pt>
    <dgm:pt modelId="{3F511EF2-3270-45B2-A90C-3B0C1C4C1301}" type="pres">
      <dgm:prSet presAssocID="{A33EA617-41F4-4956-A251-43F01B194A8B}" presName="composite" presStyleCnt="0"/>
      <dgm:spPr/>
    </dgm:pt>
    <dgm:pt modelId="{A30C14B5-D6E5-4D56-A8D6-E1316C2C93A2}" type="pres">
      <dgm:prSet presAssocID="{A33EA617-41F4-4956-A251-43F01B194A8B}" presName="parTx" presStyleLbl="alignNode1" presStyleIdx="2" presStyleCnt="3" custScaleX="118706">
        <dgm:presLayoutVars>
          <dgm:chMax val="0"/>
          <dgm:chPref val="0"/>
          <dgm:bulletEnabled val="1"/>
        </dgm:presLayoutVars>
      </dgm:prSet>
      <dgm:spPr/>
    </dgm:pt>
    <dgm:pt modelId="{BEB8CB19-409D-4255-8E98-8B714A1FD6BC}" type="pres">
      <dgm:prSet presAssocID="{A33EA617-41F4-4956-A251-43F01B194A8B}" presName="desTx" presStyleLbl="alignAccFollowNode1" presStyleIdx="2" presStyleCnt="3" custScaleX="118536">
        <dgm:presLayoutVars>
          <dgm:bulletEnabled val="1"/>
        </dgm:presLayoutVars>
      </dgm:prSet>
      <dgm:spPr/>
    </dgm:pt>
  </dgm:ptLst>
  <dgm:cxnLst>
    <dgm:cxn modelId="{FE1BE50A-CE1E-4B3B-8166-8BE076CB40EF}" srcId="{AD8F6962-4902-4A42-9E81-1BD9C15932ED}" destId="{6591ADBE-8C66-4BF2-8C13-9E034FB87A3B}" srcOrd="0" destOrd="0" parTransId="{EAE2D470-D7A8-4469-90ED-10F6FFB81096}" sibTransId="{F859A5AD-171D-4BA5-8EC3-46256C68F918}"/>
    <dgm:cxn modelId="{F4B3A30F-D311-4BBD-B071-6E1AAC7EC74A}" srcId="{A33EA617-41F4-4956-A251-43F01B194A8B}" destId="{989825C8-613B-4379-A0C8-B19A1F08CEEE}" srcOrd="2" destOrd="0" parTransId="{712B346B-BFFB-442B-9713-397601C971D3}" sibTransId="{EA54E727-31BE-40CA-8379-F60911F450EF}"/>
    <dgm:cxn modelId="{228D0817-E917-4814-8BCE-79DA6451D3CA}" srcId="{A33EA617-41F4-4956-A251-43F01B194A8B}" destId="{32093B69-D22D-4589-9B22-B90788C9A0FE}" srcOrd="0" destOrd="0" parTransId="{FA744AAA-A7A9-422A-B026-B45F720257AB}" sibTransId="{52D3786E-EEF9-4DE4-914C-9C6B8741F2D0}"/>
    <dgm:cxn modelId="{C0F74D22-2496-469A-B799-7847E1444D0F}" srcId="{707B8D6E-C371-43A9-BD9A-7A9F33FD183A}" destId="{20919CB0-C910-40C7-ADBB-1FE1778017AF}" srcOrd="0" destOrd="0" parTransId="{BEADF1D6-BE74-4764-9014-7E971F2BB327}" sibTransId="{32A23122-A1EA-482C-BD01-43DB68AFCB34}"/>
    <dgm:cxn modelId="{8B5A9D24-65FC-40A1-8FDD-4418053594A5}" srcId="{707B8D6E-C371-43A9-BD9A-7A9F33FD183A}" destId="{5110B68F-5C1B-4259-B86D-38B158FA570D}" srcOrd="4" destOrd="0" parTransId="{FA039709-9775-416E-A0C3-0CFCFF070421}" sibTransId="{BDE450CB-3001-416E-B6CB-157E2448766B}"/>
    <dgm:cxn modelId="{F366613D-EF56-4721-812F-AB20666E1F00}" type="presOf" srcId="{E847CF17-5441-4815-B0B5-6FB8DCA9B205}" destId="{F348E420-4F0B-48FA-9982-C646DB06AB8F}" srcOrd="0" destOrd="1" presId="urn:microsoft.com/office/officeart/2005/8/layout/hList1"/>
    <dgm:cxn modelId="{76DB653D-4EEC-4948-A803-50650C6C1DF3}" type="presOf" srcId="{D799ADA3-435E-48BC-B9CA-04D44D3BED7B}" destId="{461694BF-E9E9-493F-A555-B048E232EB49}" srcOrd="0" destOrd="5" presId="urn:microsoft.com/office/officeart/2005/8/layout/hList1"/>
    <dgm:cxn modelId="{E2FE4A5C-06E9-4AE8-BCBA-2E1FAB795EF1}" type="presOf" srcId="{20919CB0-C910-40C7-ADBB-1FE1778017AF}" destId="{461694BF-E9E9-493F-A555-B048E232EB49}" srcOrd="0" destOrd="0" presId="urn:microsoft.com/office/officeart/2005/8/layout/hList1"/>
    <dgm:cxn modelId="{4D015561-FE01-4EF1-8527-5F2AFEC5B878}" srcId="{707B8D6E-C371-43A9-BD9A-7A9F33FD183A}" destId="{3692EDAA-0029-4455-B8FC-08A3F1E5963C}" srcOrd="6" destOrd="0" parTransId="{30D17B3A-E057-4375-A8CE-0E6DDDBA8674}" sibTransId="{095F4EAD-FAD2-4627-99DD-68BF2FD41420}"/>
    <dgm:cxn modelId="{8CAE2748-3DE5-41AD-8229-78EA711C85D7}" type="presOf" srcId="{145B9948-FB37-4602-9D56-4A03817B73B9}" destId="{F348E420-4F0B-48FA-9982-C646DB06AB8F}" srcOrd="0" destOrd="2" presId="urn:microsoft.com/office/officeart/2005/8/layout/hList1"/>
    <dgm:cxn modelId="{40026D49-1629-499C-BC88-F5CD1B6880E9}" type="presOf" srcId="{3692EDAA-0029-4455-B8FC-08A3F1E5963C}" destId="{461694BF-E9E9-493F-A555-B048E232EB49}" srcOrd="0" destOrd="6" presId="urn:microsoft.com/office/officeart/2005/8/layout/hList1"/>
    <dgm:cxn modelId="{2BFCF04A-9D21-4174-B76C-38C958EEB30A}" type="presOf" srcId="{3FFEA6A4-5D8A-4A8C-86DC-16D19988CEC6}" destId="{461694BF-E9E9-493F-A555-B048E232EB49}" srcOrd="0" destOrd="3" presId="urn:microsoft.com/office/officeart/2005/8/layout/hList1"/>
    <dgm:cxn modelId="{A1E2FC6D-5B73-4D32-B02D-567BFCCF73AE}" srcId="{AD8F6962-4902-4A42-9E81-1BD9C15932ED}" destId="{A37105B8-8DC9-4B37-8876-E2C678BDFC2F}" srcOrd="4" destOrd="0" parTransId="{B38B4024-EBFB-4BB1-B34E-CB77429723B6}" sibTransId="{E3B198BC-745F-419F-84FB-35A83BEC8681}"/>
    <dgm:cxn modelId="{CA128E6E-3535-4A34-80C1-FBB78542761B}" type="presOf" srcId="{A33EA617-41F4-4956-A251-43F01B194A8B}" destId="{A30C14B5-D6E5-4D56-A8D6-E1316C2C93A2}" srcOrd="0" destOrd="0" presId="urn:microsoft.com/office/officeart/2005/8/layout/hList1"/>
    <dgm:cxn modelId="{8087A051-1B96-4F15-A65F-8D3067CBFA03}" type="presOf" srcId="{A37105B8-8DC9-4B37-8876-E2C678BDFC2F}" destId="{F348E420-4F0B-48FA-9982-C646DB06AB8F}" srcOrd="0" destOrd="4" presId="urn:microsoft.com/office/officeart/2005/8/layout/hList1"/>
    <dgm:cxn modelId="{A3FDA051-1644-41AE-9D5B-1E7766BA28D9}" srcId="{707B8D6E-C371-43A9-BD9A-7A9F33FD183A}" destId="{D799ADA3-435E-48BC-B9CA-04D44D3BED7B}" srcOrd="5" destOrd="0" parTransId="{07BC6B71-FCBE-47D3-A12D-DC37F9D14195}" sibTransId="{D47CBA88-FBCD-4998-8655-82846405F64B}"/>
    <dgm:cxn modelId="{477AAC52-36D9-45D1-92B0-8F0871A53F2A}" type="presOf" srcId="{E703F2CA-1455-45EF-8897-B708D4E0FEF8}" destId="{461694BF-E9E9-493F-A555-B048E232EB49}" srcOrd="0" destOrd="2" presId="urn:microsoft.com/office/officeart/2005/8/layout/hList1"/>
    <dgm:cxn modelId="{84222F75-F7F5-42BA-9C1D-CA5A64B93F8A}" type="presOf" srcId="{3AB31F72-16F7-429B-86CE-CAC3EC41CBF8}" destId="{461694BF-E9E9-493F-A555-B048E232EB49}" srcOrd="0" destOrd="1" presId="urn:microsoft.com/office/officeart/2005/8/layout/hList1"/>
    <dgm:cxn modelId="{7C787C78-2001-4EAD-A8F7-0C2E92C5BC68}" type="presOf" srcId="{4AAA9852-9FF8-4E83-A8D9-EDD13F264EFC}" destId="{BEB8CB19-409D-4255-8E98-8B714A1FD6BC}" srcOrd="0" destOrd="1" presId="urn:microsoft.com/office/officeart/2005/8/layout/hList1"/>
    <dgm:cxn modelId="{A5279988-B41F-41F5-8C9E-78E79CB72D4B}" type="presOf" srcId="{AD8F6962-4902-4A42-9E81-1BD9C15932ED}" destId="{966AFC9A-9A86-422E-89A7-484F680BE357}" srcOrd="0" destOrd="0" presId="urn:microsoft.com/office/officeart/2005/8/layout/hList1"/>
    <dgm:cxn modelId="{7F3DFA88-21DD-4CCD-8BCC-DF4FA533255B}" srcId="{707B8D6E-C371-43A9-BD9A-7A9F33FD183A}" destId="{3FFEA6A4-5D8A-4A8C-86DC-16D19988CEC6}" srcOrd="3" destOrd="0" parTransId="{180BE582-5DF1-4F0A-9969-D679FBE7AA92}" sibTransId="{C527B241-D3F6-4B5F-899A-A1FA50DAB89D}"/>
    <dgm:cxn modelId="{10BB8C97-5CDF-4B6E-BEE8-8B494102062B}" type="presOf" srcId="{989825C8-613B-4379-A0C8-B19A1F08CEEE}" destId="{BEB8CB19-409D-4255-8E98-8B714A1FD6BC}" srcOrd="0" destOrd="2" presId="urn:microsoft.com/office/officeart/2005/8/layout/hList1"/>
    <dgm:cxn modelId="{9FEBD898-EF47-4371-87D1-9E118FC06BA4}" type="presOf" srcId="{6591ADBE-8C66-4BF2-8C13-9E034FB87A3B}" destId="{F348E420-4F0B-48FA-9982-C646DB06AB8F}" srcOrd="0" destOrd="0" presId="urn:microsoft.com/office/officeart/2005/8/layout/hList1"/>
    <dgm:cxn modelId="{EBEB729C-24C3-4190-98D8-6344DC2AE83D}" srcId="{AD8F6962-4902-4A42-9E81-1BD9C15932ED}" destId="{10D05ED1-899B-4411-ADAE-8C571F604066}" srcOrd="3" destOrd="0" parTransId="{A2B84AE5-EC64-40BC-B97C-BCEE5887F5C9}" sibTransId="{0DEECEF5-38BC-4CFD-84A9-F02112A45E4C}"/>
    <dgm:cxn modelId="{7124CD9D-10DB-4B82-B9C8-C47E17BCDCAE}" srcId="{A4F93EB8-1543-4E53-B1D4-92DC38C74512}" destId="{A33EA617-41F4-4956-A251-43F01B194A8B}" srcOrd="2" destOrd="0" parTransId="{C446C59F-F867-470D-8B3B-DBBDBA295FF3}" sibTransId="{83CC6FE3-60C6-4910-A529-2728D8F58D1C}"/>
    <dgm:cxn modelId="{1DB0759F-ADEB-40DF-A7BA-9305DB19D745}" type="presOf" srcId="{5110B68F-5C1B-4259-B86D-38B158FA570D}" destId="{461694BF-E9E9-493F-A555-B048E232EB49}" srcOrd="0" destOrd="4" presId="urn:microsoft.com/office/officeart/2005/8/layout/hList1"/>
    <dgm:cxn modelId="{52F5B09F-91C1-47A1-BA54-D14F496E52D8}" srcId="{AD8F6962-4902-4A42-9E81-1BD9C15932ED}" destId="{145B9948-FB37-4602-9D56-4A03817B73B9}" srcOrd="2" destOrd="0" parTransId="{206B4074-E610-4196-A413-D88B3937D699}" sibTransId="{0664C17E-2248-4B5A-8AB2-B359643253EA}"/>
    <dgm:cxn modelId="{074254A1-D508-4F8B-9CD6-83933F839B63}" type="presOf" srcId="{707B8D6E-C371-43A9-BD9A-7A9F33FD183A}" destId="{351C046B-2391-4F4C-9DDE-D61340826E3C}" srcOrd="0" destOrd="0" presId="urn:microsoft.com/office/officeart/2005/8/layout/hList1"/>
    <dgm:cxn modelId="{75550BB5-43A3-465B-8F22-0390D9D31490}" srcId="{A4F93EB8-1543-4E53-B1D4-92DC38C74512}" destId="{707B8D6E-C371-43A9-BD9A-7A9F33FD183A}" srcOrd="0" destOrd="0" parTransId="{26B05463-D119-4B9F-9948-A18452036C84}" sibTransId="{9E1FEBBF-F84D-4314-A137-5BFD27351A60}"/>
    <dgm:cxn modelId="{D1385BB8-364D-4C39-B85B-639D3D00645C}" type="presOf" srcId="{10D05ED1-899B-4411-ADAE-8C571F604066}" destId="{F348E420-4F0B-48FA-9982-C646DB06AB8F}" srcOrd="0" destOrd="3" presId="urn:microsoft.com/office/officeart/2005/8/layout/hList1"/>
    <dgm:cxn modelId="{E33997BA-D23D-4D94-B2D6-D2F34CA3C9E8}" srcId="{707B8D6E-C371-43A9-BD9A-7A9F33FD183A}" destId="{3AB31F72-16F7-429B-86CE-CAC3EC41CBF8}" srcOrd="1" destOrd="0" parTransId="{49283498-47D7-469D-80F6-40A2C6B8EF74}" sibTransId="{A1C68990-24A4-40CB-9761-80F8F50AD7BB}"/>
    <dgm:cxn modelId="{CE8FD5BB-FA90-4DAC-8B0A-30C5AD823DAA}" type="presOf" srcId="{A4F93EB8-1543-4E53-B1D4-92DC38C74512}" destId="{55DE5420-2799-4A75-BEE1-4B23B33FDBC0}" srcOrd="0" destOrd="0" presId="urn:microsoft.com/office/officeart/2005/8/layout/hList1"/>
    <dgm:cxn modelId="{9E7AD1CC-EED0-40D6-8BDA-56F5071F0D9D}" srcId="{707B8D6E-C371-43A9-BD9A-7A9F33FD183A}" destId="{E703F2CA-1455-45EF-8897-B708D4E0FEF8}" srcOrd="2" destOrd="0" parTransId="{B2BB2350-1EC0-4194-B65E-F78B64F7FE7F}" sibTransId="{4A3E068D-321C-496E-93F6-65189CE852B9}"/>
    <dgm:cxn modelId="{59A7EED2-F70C-4084-80EC-68418B6F45AE}" srcId="{AD8F6962-4902-4A42-9E81-1BD9C15932ED}" destId="{E847CF17-5441-4815-B0B5-6FB8DCA9B205}" srcOrd="1" destOrd="0" parTransId="{00BF78D4-CC51-43A5-8373-36B896580ECE}" sibTransId="{4AC8E697-E908-4B9B-B722-C1D05CFB1276}"/>
    <dgm:cxn modelId="{263BA6E5-DA57-4B3D-8473-AA18B50DCE34}" type="presOf" srcId="{32093B69-D22D-4589-9B22-B90788C9A0FE}" destId="{BEB8CB19-409D-4255-8E98-8B714A1FD6BC}" srcOrd="0" destOrd="0" presId="urn:microsoft.com/office/officeart/2005/8/layout/hList1"/>
    <dgm:cxn modelId="{A567B8E6-7178-4692-A544-50BF20262C4D}" srcId="{A4F93EB8-1543-4E53-B1D4-92DC38C74512}" destId="{AD8F6962-4902-4A42-9E81-1BD9C15932ED}" srcOrd="1" destOrd="0" parTransId="{BCFD7653-FEA9-456E-9115-1EDB6BED6C59}" sibTransId="{2CD5F830-13C2-4430-B0D8-0609AE58D519}"/>
    <dgm:cxn modelId="{BC86F1EA-BD95-4846-8A00-2133B6909B6B}" srcId="{A33EA617-41F4-4956-A251-43F01B194A8B}" destId="{4AAA9852-9FF8-4E83-A8D9-EDD13F264EFC}" srcOrd="1" destOrd="0" parTransId="{1FB3BF7F-9FAF-4097-9F8F-C0A217671745}" sibTransId="{78763A09-0BE9-4783-A6EA-4DEC092C15D7}"/>
    <dgm:cxn modelId="{00F3DB7C-D0C1-4BB7-9416-4959F2EAA4C7}" type="presParOf" srcId="{55DE5420-2799-4A75-BEE1-4B23B33FDBC0}" destId="{2DA965F3-9019-4DB2-952C-94B1C3681F72}" srcOrd="0" destOrd="0" presId="urn:microsoft.com/office/officeart/2005/8/layout/hList1"/>
    <dgm:cxn modelId="{E7EFAEC4-7553-48BE-9233-2A76C8C1F026}" type="presParOf" srcId="{2DA965F3-9019-4DB2-952C-94B1C3681F72}" destId="{351C046B-2391-4F4C-9DDE-D61340826E3C}" srcOrd="0" destOrd="0" presId="urn:microsoft.com/office/officeart/2005/8/layout/hList1"/>
    <dgm:cxn modelId="{9BFF5EA3-C98B-4460-9009-88B19C2C3BC5}" type="presParOf" srcId="{2DA965F3-9019-4DB2-952C-94B1C3681F72}" destId="{461694BF-E9E9-493F-A555-B048E232EB49}" srcOrd="1" destOrd="0" presId="urn:microsoft.com/office/officeart/2005/8/layout/hList1"/>
    <dgm:cxn modelId="{84804DB0-5478-4CB2-9E15-1479687CA39A}" type="presParOf" srcId="{55DE5420-2799-4A75-BEE1-4B23B33FDBC0}" destId="{76683313-8661-4C6C-BD74-EE1ECA6DBCDB}" srcOrd="1" destOrd="0" presId="urn:microsoft.com/office/officeart/2005/8/layout/hList1"/>
    <dgm:cxn modelId="{DFC026A2-6E59-4404-B697-FB29989BCA93}" type="presParOf" srcId="{55DE5420-2799-4A75-BEE1-4B23B33FDBC0}" destId="{72C14570-A945-4298-AFC3-FF7613C2B419}" srcOrd="2" destOrd="0" presId="urn:microsoft.com/office/officeart/2005/8/layout/hList1"/>
    <dgm:cxn modelId="{1FC371E6-AD2D-4CD9-BEE0-4B1E99DAB5B3}" type="presParOf" srcId="{72C14570-A945-4298-AFC3-FF7613C2B419}" destId="{966AFC9A-9A86-422E-89A7-484F680BE357}" srcOrd="0" destOrd="0" presId="urn:microsoft.com/office/officeart/2005/8/layout/hList1"/>
    <dgm:cxn modelId="{E1754106-8DFE-4D71-88BB-E51934F1055F}" type="presParOf" srcId="{72C14570-A945-4298-AFC3-FF7613C2B419}" destId="{F348E420-4F0B-48FA-9982-C646DB06AB8F}" srcOrd="1" destOrd="0" presId="urn:microsoft.com/office/officeart/2005/8/layout/hList1"/>
    <dgm:cxn modelId="{8B54C268-A530-4789-9610-643AB7BDC46A}" type="presParOf" srcId="{55DE5420-2799-4A75-BEE1-4B23B33FDBC0}" destId="{B4E0570B-578E-4679-855C-547CA5753DF1}" srcOrd="3" destOrd="0" presId="urn:microsoft.com/office/officeart/2005/8/layout/hList1"/>
    <dgm:cxn modelId="{E4E63462-83A0-495D-837B-888BCBD5A9A3}" type="presParOf" srcId="{55DE5420-2799-4A75-BEE1-4B23B33FDBC0}" destId="{3F511EF2-3270-45B2-A90C-3B0C1C4C1301}" srcOrd="4" destOrd="0" presId="urn:microsoft.com/office/officeart/2005/8/layout/hList1"/>
    <dgm:cxn modelId="{AEC38344-6BCA-4FAB-9079-4C8134769ECC}" type="presParOf" srcId="{3F511EF2-3270-45B2-A90C-3B0C1C4C1301}" destId="{A30C14B5-D6E5-4D56-A8D6-E1316C2C93A2}" srcOrd="0" destOrd="0" presId="urn:microsoft.com/office/officeart/2005/8/layout/hList1"/>
    <dgm:cxn modelId="{A1F1298F-6899-4914-8D46-021E005C203F}" type="presParOf" srcId="{3F511EF2-3270-45B2-A90C-3B0C1C4C1301}" destId="{BEB8CB19-409D-4255-8E98-8B714A1FD6BC}"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A4F93EB8-1543-4E53-B1D4-92DC38C74512}" type="doc">
      <dgm:prSet loTypeId="urn:microsoft.com/office/officeart/2005/8/layout/hList1" loCatId="list" qsTypeId="urn:microsoft.com/office/officeart/2005/8/quickstyle/simple1" qsCatId="simple" csTypeId="urn:microsoft.com/office/officeart/2005/8/colors/accent0_3" csCatId="mainScheme" phldr="1"/>
      <dgm:spPr/>
      <dgm:t>
        <a:bodyPr/>
        <a:lstStyle/>
        <a:p>
          <a:endParaRPr lang="ru-RU"/>
        </a:p>
      </dgm:t>
    </dgm:pt>
    <dgm:pt modelId="{707B8D6E-C371-43A9-BD9A-7A9F33FD183A}">
      <dgm:prSet phldrT="[Текст]" custT="1"/>
      <dgm:spPr/>
      <dgm:t>
        <a:bodyPr/>
        <a:lstStyle/>
        <a:p>
          <a:r>
            <a:rPr lang="ru-RU" sz="1500" b="1" dirty="0">
              <a:latin typeface="Segoe UI Light" panose="020B0502040204020203" pitchFamily="34" charset="0"/>
              <a:cs typeface="Segoe UI Light" panose="020B0502040204020203" pitchFamily="34" charset="0"/>
            </a:rPr>
            <a:t>Острое горе</a:t>
          </a:r>
        </a:p>
      </dgm:t>
    </dgm:pt>
    <dgm:pt modelId="{26B05463-D119-4B9F-9948-A18452036C84}" type="parTrans" cxnId="{75550BB5-43A3-465B-8F22-0390D9D31490}">
      <dgm:prSet/>
      <dgm:spPr/>
      <dgm:t>
        <a:bodyPr/>
        <a:lstStyle/>
        <a:p>
          <a:endParaRPr lang="ru-RU" sz="1500"/>
        </a:p>
      </dgm:t>
    </dgm:pt>
    <dgm:pt modelId="{9E1FEBBF-F84D-4314-A137-5BFD27351A60}" type="sibTrans" cxnId="{75550BB5-43A3-465B-8F22-0390D9D31490}">
      <dgm:prSet/>
      <dgm:spPr/>
      <dgm:t>
        <a:bodyPr/>
        <a:lstStyle/>
        <a:p>
          <a:endParaRPr lang="ru-RU" sz="1500"/>
        </a:p>
      </dgm:t>
    </dgm:pt>
    <dgm:pt modelId="{20919CB0-C910-40C7-ADBB-1FE1778017AF}">
      <dgm:prSet phldrT="[Текст]" custT="1"/>
      <dgm:spPr/>
      <dgm:t>
        <a:bodyPr/>
        <a:lstStyle/>
        <a:p>
          <a:r>
            <a:rPr lang="ru-RU" sz="1500" dirty="0">
              <a:latin typeface="Segoe UI Light" panose="020B0502040204020203" pitchFamily="34" charset="0"/>
              <a:cs typeface="Segoe UI Light" panose="020B0502040204020203" pitchFamily="34" charset="0"/>
            </a:rPr>
            <a:t>Длительность: 6-7 недель</a:t>
          </a:r>
        </a:p>
      </dgm:t>
    </dgm:pt>
    <dgm:pt modelId="{BEADF1D6-BE74-4764-9014-7E971F2BB327}" type="parTrans" cxnId="{C0F74D22-2496-469A-B799-7847E1444D0F}">
      <dgm:prSet/>
      <dgm:spPr/>
      <dgm:t>
        <a:bodyPr/>
        <a:lstStyle/>
        <a:p>
          <a:endParaRPr lang="ru-RU" sz="1500"/>
        </a:p>
      </dgm:t>
    </dgm:pt>
    <dgm:pt modelId="{32A23122-A1EA-482C-BD01-43DB68AFCB34}" type="sibTrans" cxnId="{C0F74D22-2496-469A-B799-7847E1444D0F}">
      <dgm:prSet/>
      <dgm:spPr/>
      <dgm:t>
        <a:bodyPr/>
        <a:lstStyle/>
        <a:p>
          <a:endParaRPr lang="ru-RU" sz="1500"/>
        </a:p>
      </dgm:t>
    </dgm:pt>
    <dgm:pt modelId="{3AB31F72-16F7-429B-86CE-CAC3EC41CBF8}">
      <dgm:prSet phldrT="[Текст]" custT="1"/>
      <dgm:spPr/>
      <dgm:t>
        <a:bodyPr/>
        <a:lstStyle/>
        <a:p>
          <a:r>
            <a:rPr lang="ru-RU" sz="1500" dirty="0">
              <a:latin typeface="Segoe UI Light" panose="020B0502040204020203" pitchFamily="34" charset="0"/>
              <a:cs typeface="Segoe UI Light" panose="020B0502040204020203" pitchFamily="34" charset="0"/>
            </a:rPr>
            <a:t>Период наибольших страданий, острой душевной боли</a:t>
          </a:r>
        </a:p>
      </dgm:t>
    </dgm:pt>
    <dgm:pt modelId="{49283498-47D7-469D-80F6-40A2C6B8EF74}" type="parTrans" cxnId="{E33997BA-D23D-4D94-B2D6-D2F34CA3C9E8}">
      <dgm:prSet/>
      <dgm:spPr/>
      <dgm:t>
        <a:bodyPr/>
        <a:lstStyle/>
        <a:p>
          <a:endParaRPr lang="ru-RU" sz="1500"/>
        </a:p>
      </dgm:t>
    </dgm:pt>
    <dgm:pt modelId="{A1C68990-24A4-40CB-9761-80F8F50AD7BB}" type="sibTrans" cxnId="{E33997BA-D23D-4D94-B2D6-D2F34CA3C9E8}">
      <dgm:prSet/>
      <dgm:spPr/>
      <dgm:t>
        <a:bodyPr/>
        <a:lstStyle/>
        <a:p>
          <a:endParaRPr lang="ru-RU" sz="1500"/>
        </a:p>
      </dgm:t>
    </dgm:pt>
    <dgm:pt modelId="{AD8F6962-4902-4A42-9E81-1BD9C15932ED}">
      <dgm:prSet phldrT="[Текст]" custT="1"/>
      <dgm:spPr/>
      <dgm:t>
        <a:bodyPr/>
        <a:lstStyle/>
        <a:p>
          <a:r>
            <a:rPr lang="ru-RU" sz="1500" b="1" dirty="0">
              <a:latin typeface="Segoe UI Light" panose="020B0502040204020203" pitchFamily="34" charset="0"/>
              <a:cs typeface="Segoe UI Light" panose="020B0502040204020203" pitchFamily="34" charset="0"/>
            </a:rPr>
            <a:t>Стадия остаточных толчков и реорганизации</a:t>
          </a:r>
        </a:p>
      </dgm:t>
    </dgm:pt>
    <dgm:pt modelId="{BCFD7653-FEA9-456E-9115-1EDB6BED6C59}" type="parTrans" cxnId="{A567B8E6-7178-4692-A544-50BF20262C4D}">
      <dgm:prSet/>
      <dgm:spPr/>
      <dgm:t>
        <a:bodyPr/>
        <a:lstStyle/>
        <a:p>
          <a:endParaRPr lang="ru-RU" sz="1500"/>
        </a:p>
      </dgm:t>
    </dgm:pt>
    <dgm:pt modelId="{2CD5F830-13C2-4430-B0D8-0609AE58D519}" type="sibTrans" cxnId="{A567B8E6-7178-4692-A544-50BF20262C4D}">
      <dgm:prSet/>
      <dgm:spPr/>
      <dgm:t>
        <a:bodyPr/>
        <a:lstStyle/>
        <a:p>
          <a:endParaRPr lang="ru-RU" sz="1500"/>
        </a:p>
      </dgm:t>
    </dgm:pt>
    <dgm:pt modelId="{6591ADBE-8C66-4BF2-8C13-9E034FB87A3B}">
      <dgm:prSet phldrT="[Текст]" custT="1"/>
      <dgm:spPr/>
      <dgm:t>
        <a:bodyPr/>
        <a:lstStyle/>
        <a:p>
          <a:r>
            <a:rPr lang="ru-RU" sz="1500" dirty="0">
              <a:latin typeface="Segoe UI Light" panose="020B0502040204020203" pitchFamily="34" charset="0"/>
              <a:cs typeface="Segoe UI Light" panose="020B0502040204020203" pitchFamily="34" charset="0"/>
            </a:rPr>
            <a:t>Длительность: около года</a:t>
          </a:r>
        </a:p>
      </dgm:t>
    </dgm:pt>
    <dgm:pt modelId="{EAE2D470-D7A8-4469-90ED-10F6FFB81096}" type="parTrans" cxnId="{FE1BE50A-CE1E-4B3B-8166-8BE076CB40EF}">
      <dgm:prSet/>
      <dgm:spPr/>
      <dgm:t>
        <a:bodyPr/>
        <a:lstStyle/>
        <a:p>
          <a:endParaRPr lang="ru-RU" sz="1500"/>
        </a:p>
      </dgm:t>
    </dgm:pt>
    <dgm:pt modelId="{F859A5AD-171D-4BA5-8EC3-46256C68F918}" type="sibTrans" cxnId="{FE1BE50A-CE1E-4B3B-8166-8BE076CB40EF}">
      <dgm:prSet/>
      <dgm:spPr/>
      <dgm:t>
        <a:bodyPr/>
        <a:lstStyle/>
        <a:p>
          <a:endParaRPr lang="ru-RU" sz="1500"/>
        </a:p>
      </dgm:t>
    </dgm:pt>
    <dgm:pt modelId="{E847CF17-5441-4815-B0B5-6FB8DCA9B205}">
      <dgm:prSet phldrT="[Текст]" custT="1"/>
      <dgm:spPr/>
      <dgm:t>
        <a:bodyPr/>
        <a:lstStyle/>
        <a:p>
          <a:r>
            <a:rPr lang="ru-RU" sz="1500" dirty="0">
              <a:latin typeface="Segoe UI Light" panose="020B0502040204020203" pitchFamily="34" charset="0"/>
              <a:cs typeface="Segoe UI Light" panose="020B0502040204020203" pitchFamily="34" charset="0"/>
            </a:rPr>
            <a:t>Восстанавливается сон, аппетит, повседневная деятельность </a:t>
          </a:r>
        </a:p>
      </dgm:t>
    </dgm:pt>
    <dgm:pt modelId="{00BF78D4-CC51-43A5-8373-36B896580ECE}" type="parTrans" cxnId="{59A7EED2-F70C-4084-80EC-68418B6F45AE}">
      <dgm:prSet/>
      <dgm:spPr/>
      <dgm:t>
        <a:bodyPr/>
        <a:lstStyle/>
        <a:p>
          <a:endParaRPr lang="ru-RU" sz="1500"/>
        </a:p>
      </dgm:t>
    </dgm:pt>
    <dgm:pt modelId="{4AC8E697-E908-4B9B-B722-C1D05CFB1276}" type="sibTrans" cxnId="{59A7EED2-F70C-4084-80EC-68418B6F45AE}">
      <dgm:prSet/>
      <dgm:spPr/>
      <dgm:t>
        <a:bodyPr/>
        <a:lstStyle/>
        <a:p>
          <a:endParaRPr lang="ru-RU" sz="1500"/>
        </a:p>
      </dgm:t>
    </dgm:pt>
    <dgm:pt modelId="{A33EA617-41F4-4956-A251-43F01B194A8B}">
      <dgm:prSet phldrT="[Текст]" custT="1"/>
      <dgm:spPr/>
      <dgm:t>
        <a:bodyPr/>
        <a:lstStyle/>
        <a:p>
          <a:r>
            <a:rPr lang="ru-RU" sz="1500" b="1" dirty="0">
              <a:latin typeface="Segoe UI Light" panose="020B0502040204020203" pitchFamily="34" charset="0"/>
              <a:cs typeface="Segoe UI Light" panose="020B0502040204020203" pitchFamily="34" charset="0"/>
            </a:rPr>
            <a:t>Стадия завершения</a:t>
          </a:r>
        </a:p>
      </dgm:t>
    </dgm:pt>
    <dgm:pt modelId="{C446C59F-F867-470D-8B3B-DBBDBA295FF3}" type="parTrans" cxnId="{7124CD9D-10DB-4B82-B9C8-C47E17BCDCAE}">
      <dgm:prSet/>
      <dgm:spPr/>
      <dgm:t>
        <a:bodyPr/>
        <a:lstStyle/>
        <a:p>
          <a:endParaRPr lang="ru-RU" sz="1500"/>
        </a:p>
      </dgm:t>
    </dgm:pt>
    <dgm:pt modelId="{83CC6FE3-60C6-4910-A529-2728D8F58D1C}" type="sibTrans" cxnId="{7124CD9D-10DB-4B82-B9C8-C47E17BCDCAE}">
      <dgm:prSet/>
      <dgm:spPr/>
      <dgm:t>
        <a:bodyPr/>
        <a:lstStyle/>
        <a:p>
          <a:endParaRPr lang="ru-RU" sz="1500"/>
        </a:p>
      </dgm:t>
    </dgm:pt>
    <dgm:pt modelId="{32093B69-D22D-4589-9B22-B90788C9A0FE}">
      <dgm:prSet phldrT="[Текст]" custT="1"/>
      <dgm:spPr/>
      <dgm:t>
        <a:bodyPr/>
        <a:lstStyle/>
        <a:p>
          <a:r>
            <a:rPr lang="ru-RU" sz="1500" dirty="0">
              <a:latin typeface="Segoe UI Light" panose="020B0502040204020203" pitchFamily="34" charset="0"/>
              <a:cs typeface="Segoe UI Light" panose="020B0502040204020203" pitchFamily="34" charset="0"/>
            </a:rPr>
            <a:t>Принятие смерти</a:t>
          </a:r>
        </a:p>
      </dgm:t>
    </dgm:pt>
    <dgm:pt modelId="{FA744AAA-A7A9-422A-B026-B45F720257AB}" type="parTrans" cxnId="{228D0817-E917-4814-8BCE-79DA6451D3CA}">
      <dgm:prSet/>
      <dgm:spPr/>
      <dgm:t>
        <a:bodyPr/>
        <a:lstStyle/>
        <a:p>
          <a:endParaRPr lang="ru-RU" sz="1500"/>
        </a:p>
      </dgm:t>
    </dgm:pt>
    <dgm:pt modelId="{52D3786E-EEF9-4DE4-914C-9C6B8741F2D0}" type="sibTrans" cxnId="{228D0817-E917-4814-8BCE-79DA6451D3CA}">
      <dgm:prSet/>
      <dgm:spPr/>
      <dgm:t>
        <a:bodyPr/>
        <a:lstStyle/>
        <a:p>
          <a:endParaRPr lang="ru-RU" sz="1500"/>
        </a:p>
      </dgm:t>
    </dgm:pt>
    <dgm:pt modelId="{4AAA9852-9FF8-4E83-A8D9-EDD13F264EFC}">
      <dgm:prSet phldrT="[Текст]" custT="1"/>
      <dgm:spPr/>
      <dgm:t>
        <a:bodyPr/>
        <a:lstStyle/>
        <a:p>
          <a:r>
            <a:rPr lang="ru-RU" sz="1500" dirty="0">
              <a:latin typeface="Segoe UI Light" panose="020B0502040204020203" pitchFamily="34" charset="0"/>
              <a:cs typeface="Segoe UI Light" panose="020B0502040204020203" pitchFamily="34" charset="0"/>
            </a:rPr>
            <a:t>Длительность: от года до двух лет</a:t>
          </a:r>
        </a:p>
      </dgm:t>
    </dgm:pt>
    <dgm:pt modelId="{1FB3BF7F-9FAF-4097-9F8F-C0A217671745}" type="parTrans" cxnId="{BC86F1EA-BD95-4846-8A00-2133B6909B6B}">
      <dgm:prSet/>
      <dgm:spPr/>
      <dgm:t>
        <a:bodyPr/>
        <a:lstStyle/>
        <a:p>
          <a:endParaRPr lang="ru-RU" sz="1500"/>
        </a:p>
      </dgm:t>
    </dgm:pt>
    <dgm:pt modelId="{78763A09-0BE9-4783-A6EA-4DEC092C15D7}" type="sibTrans" cxnId="{BC86F1EA-BD95-4846-8A00-2133B6909B6B}">
      <dgm:prSet/>
      <dgm:spPr/>
      <dgm:t>
        <a:bodyPr/>
        <a:lstStyle/>
        <a:p>
          <a:endParaRPr lang="ru-RU" sz="1500"/>
        </a:p>
      </dgm:t>
    </dgm:pt>
    <dgm:pt modelId="{E703F2CA-1455-45EF-8897-B708D4E0FEF8}">
      <dgm:prSet phldrT="[Текст]" custT="1"/>
      <dgm:spPr/>
      <dgm:t>
        <a:bodyPr/>
        <a:lstStyle/>
        <a:p>
          <a:r>
            <a:rPr lang="ru-RU" sz="1500" dirty="0">
              <a:latin typeface="Segoe UI Light" panose="020B0502040204020203" pitchFamily="34" charset="0"/>
              <a:cs typeface="Segoe UI Light" panose="020B0502040204020203" pitchFamily="34" charset="0"/>
            </a:rPr>
            <a:t>Множество тяжелых и пугающих мыслей и чувств</a:t>
          </a:r>
        </a:p>
      </dgm:t>
    </dgm:pt>
    <dgm:pt modelId="{B2BB2350-1EC0-4194-B65E-F78B64F7FE7F}" type="parTrans" cxnId="{9E7AD1CC-EED0-40D6-8BDA-56F5071F0D9D}">
      <dgm:prSet/>
      <dgm:spPr/>
      <dgm:t>
        <a:bodyPr/>
        <a:lstStyle/>
        <a:p>
          <a:endParaRPr lang="ru-RU" sz="1500"/>
        </a:p>
      </dgm:t>
    </dgm:pt>
    <dgm:pt modelId="{4A3E068D-321C-496E-93F6-65189CE852B9}" type="sibTrans" cxnId="{9E7AD1CC-EED0-40D6-8BDA-56F5071F0D9D}">
      <dgm:prSet/>
      <dgm:spPr/>
      <dgm:t>
        <a:bodyPr/>
        <a:lstStyle/>
        <a:p>
          <a:endParaRPr lang="ru-RU" sz="1500"/>
        </a:p>
      </dgm:t>
    </dgm:pt>
    <dgm:pt modelId="{3FFEA6A4-5D8A-4A8C-86DC-16D19988CEC6}">
      <dgm:prSet phldrT="[Текст]" custT="1"/>
      <dgm:spPr/>
      <dgm:t>
        <a:bodyPr/>
        <a:lstStyle/>
        <a:p>
          <a:r>
            <a:rPr lang="ru-RU" sz="1500" dirty="0">
              <a:latin typeface="Segoe UI Light" panose="020B0502040204020203" pitchFamily="34" charset="0"/>
              <a:cs typeface="Segoe UI Light" panose="020B0502040204020203" pitchFamily="34" charset="0"/>
            </a:rPr>
            <a:t>Идеализация умершего</a:t>
          </a:r>
        </a:p>
      </dgm:t>
    </dgm:pt>
    <dgm:pt modelId="{180BE582-5DF1-4F0A-9969-D679FBE7AA92}" type="parTrans" cxnId="{7F3DFA88-21DD-4CCD-8BCC-DF4FA533255B}">
      <dgm:prSet/>
      <dgm:spPr/>
      <dgm:t>
        <a:bodyPr/>
        <a:lstStyle/>
        <a:p>
          <a:endParaRPr lang="ru-RU" sz="1500"/>
        </a:p>
      </dgm:t>
    </dgm:pt>
    <dgm:pt modelId="{C527B241-D3F6-4B5F-899A-A1FA50DAB89D}" type="sibTrans" cxnId="{7F3DFA88-21DD-4CCD-8BCC-DF4FA533255B}">
      <dgm:prSet/>
      <dgm:spPr/>
      <dgm:t>
        <a:bodyPr/>
        <a:lstStyle/>
        <a:p>
          <a:endParaRPr lang="ru-RU" sz="1500"/>
        </a:p>
      </dgm:t>
    </dgm:pt>
    <dgm:pt modelId="{5110B68F-5C1B-4259-B86D-38B158FA570D}">
      <dgm:prSet phldrT="[Текст]" custT="1"/>
      <dgm:spPr/>
      <dgm:t>
        <a:bodyPr/>
        <a:lstStyle/>
        <a:p>
          <a:r>
            <a:rPr lang="ru-RU" sz="1500" dirty="0">
              <a:latin typeface="Segoe UI Light" panose="020B0502040204020203" pitchFamily="34" charset="0"/>
              <a:cs typeface="Segoe UI Light" panose="020B0502040204020203" pitchFamily="34" charset="0"/>
            </a:rPr>
            <a:t>Раздражительность, желание уединиться</a:t>
          </a:r>
        </a:p>
      </dgm:t>
    </dgm:pt>
    <dgm:pt modelId="{FA039709-9775-416E-A0C3-0CFCFF070421}" type="parTrans" cxnId="{8B5A9D24-65FC-40A1-8FDD-4418053594A5}">
      <dgm:prSet/>
      <dgm:spPr/>
      <dgm:t>
        <a:bodyPr/>
        <a:lstStyle/>
        <a:p>
          <a:endParaRPr lang="ru-RU" sz="1500"/>
        </a:p>
      </dgm:t>
    </dgm:pt>
    <dgm:pt modelId="{BDE450CB-3001-416E-B6CB-157E2448766B}" type="sibTrans" cxnId="{8B5A9D24-65FC-40A1-8FDD-4418053594A5}">
      <dgm:prSet/>
      <dgm:spPr/>
      <dgm:t>
        <a:bodyPr/>
        <a:lstStyle/>
        <a:p>
          <a:endParaRPr lang="ru-RU" sz="1500"/>
        </a:p>
      </dgm:t>
    </dgm:pt>
    <dgm:pt modelId="{D799ADA3-435E-48BC-B9CA-04D44D3BED7B}">
      <dgm:prSet phldrT="[Текст]" custT="1"/>
      <dgm:spPr/>
      <dgm:t>
        <a:bodyPr/>
        <a:lstStyle/>
        <a:p>
          <a:r>
            <a:rPr lang="ru-RU" sz="1500" dirty="0">
              <a:latin typeface="Segoe UI Light" panose="020B0502040204020203" pitchFamily="34" charset="0"/>
              <a:cs typeface="Segoe UI Light" panose="020B0502040204020203" pitchFamily="34" charset="0"/>
            </a:rPr>
            <a:t>Чувство вины</a:t>
          </a:r>
        </a:p>
      </dgm:t>
    </dgm:pt>
    <dgm:pt modelId="{07BC6B71-FCBE-47D3-A12D-DC37F9D14195}" type="parTrans" cxnId="{A3FDA051-1644-41AE-9D5B-1E7766BA28D9}">
      <dgm:prSet/>
      <dgm:spPr/>
      <dgm:t>
        <a:bodyPr/>
        <a:lstStyle/>
        <a:p>
          <a:endParaRPr lang="ru-RU" sz="1500"/>
        </a:p>
      </dgm:t>
    </dgm:pt>
    <dgm:pt modelId="{D47CBA88-FBCD-4998-8655-82846405F64B}" type="sibTrans" cxnId="{A3FDA051-1644-41AE-9D5B-1E7766BA28D9}">
      <dgm:prSet/>
      <dgm:spPr/>
      <dgm:t>
        <a:bodyPr/>
        <a:lstStyle/>
        <a:p>
          <a:endParaRPr lang="ru-RU" sz="1500"/>
        </a:p>
      </dgm:t>
    </dgm:pt>
    <dgm:pt modelId="{3692EDAA-0029-4455-B8FC-08A3F1E5963C}">
      <dgm:prSet phldrT="[Текст]" custT="1"/>
      <dgm:spPr/>
      <dgm:t>
        <a:bodyPr/>
        <a:lstStyle/>
        <a:p>
          <a:endParaRPr lang="ru-RU" sz="1500" dirty="0"/>
        </a:p>
      </dgm:t>
    </dgm:pt>
    <dgm:pt modelId="{30D17B3A-E057-4375-A8CE-0E6DDDBA8674}" type="parTrans" cxnId="{4D015561-FE01-4EF1-8527-5F2AFEC5B878}">
      <dgm:prSet/>
      <dgm:spPr/>
      <dgm:t>
        <a:bodyPr/>
        <a:lstStyle/>
        <a:p>
          <a:endParaRPr lang="ru-RU" sz="1500"/>
        </a:p>
      </dgm:t>
    </dgm:pt>
    <dgm:pt modelId="{095F4EAD-FAD2-4627-99DD-68BF2FD41420}" type="sibTrans" cxnId="{4D015561-FE01-4EF1-8527-5F2AFEC5B878}">
      <dgm:prSet/>
      <dgm:spPr/>
      <dgm:t>
        <a:bodyPr/>
        <a:lstStyle/>
        <a:p>
          <a:endParaRPr lang="ru-RU" sz="1500"/>
        </a:p>
      </dgm:t>
    </dgm:pt>
    <dgm:pt modelId="{145B9948-FB37-4602-9D56-4A03817B73B9}">
      <dgm:prSet phldrT="[Текст]" custT="1"/>
      <dgm:spPr/>
      <dgm:t>
        <a:bodyPr/>
        <a:lstStyle/>
        <a:p>
          <a:r>
            <a:rPr lang="ru-RU" sz="1500" dirty="0">
              <a:latin typeface="Segoe UI Light" panose="020B0502040204020203" pitchFamily="34" charset="0"/>
              <a:cs typeface="Segoe UI Light" panose="020B0502040204020203" pitchFamily="34" charset="0"/>
            </a:rPr>
            <a:t>Редкие отдельные приступы</a:t>
          </a:r>
        </a:p>
      </dgm:t>
    </dgm:pt>
    <dgm:pt modelId="{206B4074-E610-4196-A413-D88B3937D699}" type="parTrans" cxnId="{52F5B09F-91C1-47A1-BA54-D14F496E52D8}">
      <dgm:prSet/>
      <dgm:spPr/>
      <dgm:t>
        <a:bodyPr/>
        <a:lstStyle/>
        <a:p>
          <a:endParaRPr lang="ru-RU" sz="1500"/>
        </a:p>
      </dgm:t>
    </dgm:pt>
    <dgm:pt modelId="{0664C17E-2248-4B5A-8AB2-B359643253EA}" type="sibTrans" cxnId="{52F5B09F-91C1-47A1-BA54-D14F496E52D8}">
      <dgm:prSet/>
      <dgm:spPr/>
      <dgm:t>
        <a:bodyPr/>
        <a:lstStyle/>
        <a:p>
          <a:endParaRPr lang="ru-RU" sz="1500"/>
        </a:p>
      </dgm:t>
    </dgm:pt>
    <dgm:pt modelId="{10D05ED1-899B-4411-ADAE-8C571F604066}">
      <dgm:prSet phldrT="[Текст]" custT="1"/>
      <dgm:spPr/>
      <dgm:t>
        <a:bodyPr/>
        <a:lstStyle/>
        <a:p>
          <a:r>
            <a:rPr lang="ru-RU" sz="1500" dirty="0">
              <a:latin typeface="Segoe UI Light" panose="020B0502040204020203" pitchFamily="34" charset="0"/>
              <a:cs typeface="Segoe UI Light" panose="020B0502040204020203" pitchFamily="34" charset="0"/>
            </a:rPr>
            <a:t>Планирование жизни без умершего</a:t>
          </a:r>
        </a:p>
      </dgm:t>
    </dgm:pt>
    <dgm:pt modelId="{A2B84AE5-EC64-40BC-B97C-BCEE5887F5C9}" type="parTrans" cxnId="{EBEB729C-24C3-4190-98D8-6344DC2AE83D}">
      <dgm:prSet/>
      <dgm:spPr/>
      <dgm:t>
        <a:bodyPr/>
        <a:lstStyle/>
        <a:p>
          <a:endParaRPr lang="ru-RU" sz="1500"/>
        </a:p>
      </dgm:t>
    </dgm:pt>
    <dgm:pt modelId="{0DEECEF5-38BC-4CFD-84A9-F02112A45E4C}" type="sibTrans" cxnId="{EBEB729C-24C3-4190-98D8-6344DC2AE83D}">
      <dgm:prSet/>
      <dgm:spPr/>
      <dgm:t>
        <a:bodyPr/>
        <a:lstStyle/>
        <a:p>
          <a:endParaRPr lang="ru-RU" sz="1500"/>
        </a:p>
      </dgm:t>
    </dgm:pt>
    <dgm:pt modelId="{A37105B8-8DC9-4B37-8876-E2C678BDFC2F}">
      <dgm:prSet phldrT="[Текст]" custT="1"/>
      <dgm:spPr/>
      <dgm:t>
        <a:bodyPr/>
        <a:lstStyle/>
        <a:p>
          <a:endParaRPr lang="ru-RU" sz="1500" dirty="0"/>
        </a:p>
      </dgm:t>
    </dgm:pt>
    <dgm:pt modelId="{B38B4024-EBFB-4BB1-B34E-CB77429723B6}" type="parTrans" cxnId="{A1E2FC6D-5B73-4D32-B02D-567BFCCF73AE}">
      <dgm:prSet/>
      <dgm:spPr/>
      <dgm:t>
        <a:bodyPr/>
        <a:lstStyle/>
        <a:p>
          <a:endParaRPr lang="ru-RU" sz="1500"/>
        </a:p>
      </dgm:t>
    </dgm:pt>
    <dgm:pt modelId="{E3B198BC-745F-419F-84FB-35A83BEC8681}" type="sibTrans" cxnId="{A1E2FC6D-5B73-4D32-B02D-567BFCCF73AE}">
      <dgm:prSet/>
      <dgm:spPr/>
      <dgm:t>
        <a:bodyPr/>
        <a:lstStyle/>
        <a:p>
          <a:endParaRPr lang="ru-RU" sz="1500"/>
        </a:p>
      </dgm:t>
    </dgm:pt>
    <dgm:pt modelId="{989825C8-613B-4379-A0C8-B19A1F08CEEE}">
      <dgm:prSet phldrT="[Текст]" custT="1"/>
      <dgm:spPr/>
      <dgm:t>
        <a:bodyPr/>
        <a:lstStyle/>
        <a:p>
          <a:r>
            <a:rPr lang="ru-RU" sz="1500" dirty="0">
              <a:latin typeface="Segoe UI Light" panose="020B0502040204020203" pitchFamily="34" charset="0"/>
              <a:cs typeface="Segoe UI Light" panose="020B0502040204020203" pitchFamily="34" charset="0"/>
            </a:rPr>
            <a:t>Человек переживает не горе, а печаль</a:t>
          </a:r>
        </a:p>
      </dgm:t>
    </dgm:pt>
    <dgm:pt modelId="{712B346B-BFFB-442B-9713-397601C971D3}" type="parTrans" cxnId="{F4B3A30F-D311-4BBD-B071-6E1AAC7EC74A}">
      <dgm:prSet/>
      <dgm:spPr/>
      <dgm:t>
        <a:bodyPr/>
        <a:lstStyle/>
        <a:p>
          <a:endParaRPr lang="ru-RU" sz="1500"/>
        </a:p>
      </dgm:t>
    </dgm:pt>
    <dgm:pt modelId="{EA54E727-31BE-40CA-8379-F60911F450EF}" type="sibTrans" cxnId="{F4B3A30F-D311-4BBD-B071-6E1AAC7EC74A}">
      <dgm:prSet/>
      <dgm:spPr/>
      <dgm:t>
        <a:bodyPr/>
        <a:lstStyle/>
        <a:p>
          <a:endParaRPr lang="ru-RU" sz="1500"/>
        </a:p>
      </dgm:t>
    </dgm:pt>
    <dgm:pt modelId="{3F55DE3F-4BA9-4027-BA86-4A98D4826B91}">
      <dgm:prSet phldrT="[Текст]" custT="1"/>
      <dgm:spPr/>
      <dgm:t>
        <a:bodyPr/>
        <a:lstStyle/>
        <a:p>
          <a:endParaRPr lang="ru-RU" sz="1500" dirty="0">
            <a:latin typeface="Segoe UI Light" panose="020B0502040204020203" pitchFamily="34" charset="0"/>
            <a:cs typeface="Segoe UI Light" panose="020B0502040204020203" pitchFamily="34" charset="0"/>
          </a:endParaRPr>
        </a:p>
      </dgm:t>
    </dgm:pt>
    <dgm:pt modelId="{C66C33A2-FEB3-4107-9A1B-BCD0836C4AAC}" type="parTrans" cxnId="{BAA9ABB4-F563-4026-8CC2-98D4AB1A3D7B}">
      <dgm:prSet/>
      <dgm:spPr/>
      <dgm:t>
        <a:bodyPr/>
        <a:lstStyle/>
        <a:p>
          <a:endParaRPr lang="ru-RU" sz="1500"/>
        </a:p>
      </dgm:t>
    </dgm:pt>
    <dgm:pt modelId="{01FCD8EE-26D5-45C2-B51E-36919F7D1048}" type="sibTrans" cxnId="{BAA9ABB4-F563-4026-8CC2-98D4AB1A3D7B}">
      <dgm:prSet/>
      <dgm:spPr/>
      <dgm:t>
        <a:bodyPr/>
        <a:lstStyle/>
        <a:p>
          <a:endParaRPr lang="ru-RU" sz="1500"/>
        </a:p>
      </dgm:t>
    </dgm:pt>
    <dgm:pt modelId="{55DE5420-2799-4A75-BEE1-4B23B33FDBC0}" type="pres">
      <dgm:prSet presAssocID="{A4F93EB8-1543-4E53-B1D4-92DC38C74512}" presName="Name0" presStyleCnt="0">
        <dgm:presLayoutVars>
          <dgm:dir/>
          <dgm:animLvl val="lvl"/>
          <dgm:resizeHandles val="exact"/>
        </dgm:presLayoutVars>
      </dgm:prSet>
      <dgm:spPr/>
    </dgm:pt>
    <dgm:pt modelId="{2DA965F3-9019-4DB2-952C-94B1C3681F72}" type="pres">
      <dgm:prSet presAssocID="{707B8D6E-C371-43A9-BD9A-7A9F33FD183A}" presName="composite" presStyleCnt="0"/>
      <dgm:spPr/>
    </dgm:pt>
    <dgm:pt modelId="{351C046B-2391-4F4C-9DDE-D61340826E3C}" type="pres">
      <dgm:prSet presAssocID="{707B8D6E-C371-43A9-BD9A-7A9F33FD183A}" presName="parTx" presStyleLbl="alignNode1" presStyleIdx="0" presStyleCnt="3" custScaleX="117362">
        <dgm:presLayoutVars>
          <dgm:chMax val="0"/>
          <dgm:chPref val="0"/>
          <dgm:bulletEnabled val="1"/>
        </dgm:presLayoutVars>
      </dgm:prSet>
      <dgm:spPr/>
    </dgm:pt>
    <dgm:pt modelId="{461694BF-E9E9-493F-A555-B048E232EB49}" type="pres">
      <dgm:prSet presAssocID="{707B8D6E-C371-43A9-BD9A-7A9F33FD183A}" presName="desTx" presStyleLbl="alignAccFollowNode1" presStyleIdx="0" presStyleCnt="3" custScaleX="117105" custLinFactNeighborX="-10459" custLinFactNeighborY="948">
        <dgm:presLayoutVars>
          <dgm:bulletEnabled val="1"/>
        </dgm:presLayoutVars>
      </dgm:prSet>
      <dgm:spPr/>
    </dgm:pt>
    <dgm:pt modelId="{76683313-8661-4C6C-BD74-EE1ECA6DBCDB}" type="pres">
      <dgm:prSet presAssocID="{9E1FEBBF-F84D-4314-A137-5BFD27351A60}" presName="space" presStyleCnt="0"/>
      <dgm:spPr/>
    </dgm:pt>
    <dgm:pt modelId="{72C14570-A945-4298-AFC3-FF7613C2B419}" type="pres">
      <dgm:prSet presAssocID="{AD8F6962-4902-4A42-9E81-1BD9C15932ED}" presName="composite" presStyleCnt="0"/>
      <dgm:spPr/>
    </dgm:pt>
    <dgm:pt modelId="{966AFC9A-9A86-422E-89A7-484F680BE357}" type="pres">
      <dgm:prSet presAssocID="{AD8F6962-4902-4A42-9E81-1BD9C15932ED}" presName="parTx" presStyleLbl="alignNode1" presStyleIdx="1" presStyleCnt="3" custScaleX="114505">
        <dgm:presLayoutVars>
          <dgm:chMax val="0"/>
          <dgm:chPref val="0"/>
          <dgm:bulletEnabled val="1"/>
        </dgm:presLayoutVars>
      </dgm:prSet>
      <dgm:spPr/>
    </dgm:pt>
    <dgm:pt modelId="{F348E420-4F0B-48FA-9982-C646DB06AB8F}" type="pres">
      <dgm:prSet presAssocID="{AD8F6962-4902-4A42-9E81-1BD9C15932ED}" presName="desTx" presStyleLbl="alignAccFollowNode1" presStyleIdx="1" presStyleCnt="3" custScaleX="115895">
        <dgm:presLayoutVars>
          <dgm:bulletEnabled val="1"/>
        </dgm:presLayoutVars>
      </dgm:prSet>
      <dgm:spPr/>
    </dgm:pt>
    <dgm:pt modelId="{B4E0570B-578E-4679-855C-547CA5753DF1}" type="pres">
      <dgm:prSet presAssocID="{2CD5F830-13C2-4430-B0D8-0609AE58D519}" presName="space" presStyleCnt="0"/>
      <dgm:spPr/>
    </dgm:pt>
    <dgm:pt modelId="{3F511EF2-3270-45B2-A90C-3B0C1C4C1301}" type="pres">
      <dgm:prSet presAssocID="{A33EA617-41F4-4956-A251-43F01B194A8B}" presName="composite" presStyleCnt="0"/>
      <dgm:spPr/>
    </dgm:pt>
    <dgm:pt modelId="{A30C14B5-D6E5-4D56-A8D6-E1316C2C93A2}" type="pres">
      <dgm:prSet presAssocID="{A33EA617-41F4-4956-A251-43F01B194A8B}" presName="parTx" presStyleLbl="alignNode1" presStyleIdx="2" presStyleCnt="3" custScaleX="118706">
        <dgm:presLayoutVars>
          <dgm:chMax val="0"/>
          <dgm:chPref val="0"/>
          <dgm:bulletEnabled val="1"/>
        </dgm:presLayoutVars>
      </dgm:prSet>
      <dgm:spPr/>
    </dgm:pt>
    <dgm:pt modelId="{BEB8CB19-409D-4255-8E98-8B714A1FD6BC}" type="pres">
      <dgm:prSet presAssocID="{A33EA617-41F4-4956-A251-43F01B194A8B}" presName="desTx" presStyleLbl="alignAccFollowNode1" presStyleIdx="2" presStyleCnt="3" custScaleX="118536">
        <dgm:presLayoutVars>
          <dgm:bulletEnabled val="1"/>
        </dgm:presLayoutVars>
      </dgm:prSet>
      <dgm:spPr/>
    </dgm:pt>
  </dgm:ptLst>
  <dgm:cxnLst>
    <dgm:cxn modelId="{FE1BE50A-CE1E-4B3B-8166-8BE076CB40EF}" srcId="{AD8F6962-4902-4A42-9E81-1BD9C15932ED}" destId="{6591ADBE-8C66-4BF2-8C13-9E034FB87A3B}" srcOrd="0" destOrd="0" parTransId="{EAE2D470-D7A8-4469-90ED-10F6FFB81096}" sibTransId="{F859A5AD-171D-4BA5-8EC3-46256C68F918}"/>
    <dgm:cxn modelId="{F4B3A30F-D311-4BBD-B071-6E1AAC7EC74A}" srcId="{A33EA617-41F4-4956-A251-43F01B194A8B}" destId="{989825C8-613B-4379-A0C8-B19A1F08CEEE}" srcOrd="2" destOrd="0" parTransId="{712B346B-BFFB-442B-9713-397601C971D3}" sibTransId="{EA54E727-31BE-40CA-8379-F60911F450EF}"/>
    <dgm:cxn modelId="{228D0817-E917-4814-8BCE-79DA6451D3CA}" srcId="{A33EA617-41F4-4956-A251-43F01B194A8B}" destId="{32093B69-D22D-4589-9B22-B90788C9A0FE}" srcOrd="0" destOrd="0" parTransId="{FA744AAA-A7A9-422A-B026-B45F720257AB}" sibTransId="{52D3786E-EEF9-4DE4-914C-9C6B8741F2D0}"/>
    <dgm:cxn modelId="{33754419-53A0-45AC-989A-C9E90A99D00E}" type="presOf" srcId="{32093B69-D22D-4589-9B22-B90788C9A0FE}" destId="{BEB8CB19-409D-4255-8E98-8B714A1FD6BC}" srcOrd="0" destOrd="0" presId="urn:microsoft.com/office/officeart/2005/8/layout/hList1"/>
    <dgm:cxn modelId="{60EF3A1D-EAE8-4B8F-A448-F222F853679A}" type="presOf" srcId="{4AAA9852-9FF8-4E83-A8D9-EDD13F264EFC}" destId="{BEB8CB19-409D-4255-8E98-8B714A1FD6BC}" srcOrd="0" destOrd="1" presId="urn:microsoft.com/office/officeart/2005/8/layout/hList1"/>
    <dgm:cxn modelId="{C0F74D22-2496-469A-B799-7847E1444D0F}" srcId="{707B8D6E-C371-43A9-BD9A-7A9F33FD183A}" destId="{20919CB0-C910-40C7-ADBB-1FE1778017AF}" srcOrd="0" destOrd="0" parTransId="{BEADF1D6-BE74-4764-9014-7E971F2BB327}" sibTransId="{32A23122-A1EA-482C-BD01-43DB68AFCB34}"/>
    <dgm:cxn modelId="{8B5A9D24-65FC-40A1-8FDD-4418053594A5}" srcId="{707B8D6E-C371-43A9-BD9A-7A9F33FD183A}" destId="{5110B68F-5C1B-4259-B86D-38B158FA570D}" srcOrd="4" destOrd="0" parTransId="{FA039709-9775-416E-A0C3-0CFCFF070421}" sibTransId="{BDE450CB-3001-416E-B6CB-157E2448766B}"/>
    <dgm:cxn modelId="{DEF80129-7CF2-46B8-ACFD-DCFF4B393E41}" type="presOf" srcId="{6591ADBE-8C66-4BF2-8C13-9E034FB87A3B}" destId="{F348E420-4F0B-48FA-9982-C646DB06AB8F}" srcOrd="0" destOrd="0" presId="urn:microsoft.com/office/officeart/2005/8/layout/hList1"/>
    <dgm:cxn modelId="{8F7E7E2C-BF12-4291-9690-888962431C3C}" type="presOf" srcId="{3692EDAA-0029-4455-B8FC-08A3F1E5963C}" destId="{461694BF-E9E9-493F-A555-B048E232EB49}" srcOrd="0" destOrd="6" presId="urn:microsoft.com/office/officeart/2005/8/layout/hList1"/>
    <dgm:cxn modelId="{74F10838-23EA-4B1C-9B27-792A2129136D}" type="presOf" srcId="{10D05ED1-899B-4411-ADAE-8C571F604066}" destId="{F348E420-4F0B-48FA-9982-C646DB06AB8F}" srcOrd="0" destOrd="3" presId="urn:microsoft.com/office/officeart/2005/8/layout/hList1"/>
    <dgm:cxn modelId="{249DE13B-6D6B-40D7-A2A3-1F1DCB358BE8}" type="presOf" srcId="{A33EA617-41F4-4956-A251-43F01B194A8B}" destId="{A30C14B5-D6E5-4D56-A8D6-E1316C2C93A2}" srcOrd="0" destOrd="0" presId="urn:microsoft.com/office/officeart/2005/8/layout/hList1"/>
    <dgm:cxn modelId="{A1A0743D-216B-4A81-A385-7C35BD92A9DE}" type="presOf" srcId="{5110B68F-5C1B-4259-B86D-38B158FA570D}" destId="{461694BF-E9E9-493F-A555-B048E232EB49}" srcOrd="0" destOrd="4" presId="urn:microsoft.com/office/officeart/2005/8/layout/hList1"/>
    <dgm:cxn modelId="{4D015561-FE01-4EF1-8527-5F2AFEC5B878}" srcId="{707B8D6E-C371-43A9-BD9A-7A9F33FD183A}" destId="{3692EDAA-0029-4455-B8FC-08A3F1E5963C}" srcOrd="6" destOrd="0" parTransId="{30D17B3A-E057-4375-A8CE-0E6DDDBA8674}" sibTransId="{095F4EAD-FAD2-4627-99DD-68BF2FD41420}"/>
    <dgm:cxn modelId="{DCCD7963-8E90-4EC8-8945-54C01B6E46ED}" type="presOf" srcId="{AD8F6962-4902-4A42-9E81-1BD9C15932ED}" destId="{966AFC9A-9A86-422E-89A7-484F680BE357}" srcOrd="0" destOrd="0" presId="urn:microsoft.com/office/officeart/2005/8/layout/hList1"/>
    <dgm:cxn modelId="{A2342D46-884F-44C6-8B2A-9CB84D7E5716}" type="presOf" srcId="{989825C8-613B-4379-A0C8-B19A1F08CEEE}" destId="{BEB8CB19-409D-4255-8E98-8B714A1FD6BC}" srcOrd="0" destOrd="2" presId="urn:microsoft.com/office/officeart/2005/8/layout/hList1"/>
    <dgm:cxn modelId="{0CED726A-A8EC-4118-8052-F13203CA4F10}" type="presOf" srcId="{D799ADA3-435E-48BC-B9CA-04D44D3BED7B}" destId="{461694BF-E9E9-493F-A555-B048E232EB49}" srcOrd="0" destOrd="5" presId="urn:microsoft.com/office/officeart/2005/8/layout/hList1"/>
    <dgm:cxn modelId="{B4B1DE4C-9CF4-4DBB-86DD-1975C78D8822}" type="presOf" srcId="{E847CF17-5441-4815-B0B5-6FB8DCA9B205}" destId="{F348E420-4F0B-48FA-9982-C646DB06AB8F}" srcOrd="0" destOrd="1" presId="urn:microsoft.com/office/officeart/2005/8/layout/hList1"/>
    <dgm:cxn modelId="{A1E2FC6D-5B73-4D32-B02D-567BFCCF73AE}" srcId="{AD8F6962-4902-4A42-9E81-1BD9C15932ED}" destId="{A37105B8-8DC9-4B37-8876-E2C678BDFC2F}" srcOrd="4" destOrd="0" parTransId="{B38B4024-EBFB-4BB1-B34E-CB77429723B6}" sibTransId="{E3B198BC-745F-419F-84FB-35A83BEC8681}"/>
    <dgm:cxn modelId="{A3FDA051-1644-41AE-9D5B-1E7766BA28D9}" srcId="{707B8D6E-C371-43A9-BD9A-7A9F33FD183A}" destId="{D799ADA3-435E-48BC-B9CA-04D44D3BED7B}" srcOrd="5" destOrd="0" parTransId="{07BC6B71-FCBE-47D3-A12D-DC37F9D14195}" sibTransId="{D47CBA88-FBCD-4998-8655-82846405F64B}"/>
    <dgm:cxn modelId="{313C8778-074A-40A8-A5A0-6A0848A3FB1E}" type="presOf" srcId="{A37105B8-8DC9-4B37-8876-E2C678BDFC2F}" destId="{F348E420-4F0B-48FA-9982-C646DB06AB8F}" srcOrd="0" destOrd="4" presId="urn:microsoft.com/office/officeart/2005/8/layout/hList1"/>
    <dgm:cxn modelId="{B6421379-6132-4466-BD3C-596841DC568F}" type="presOf" srcId="{3FFEA6A4-5D8A-4A8C-86DC-16D19988CEC6}" destId="{461694BF-E9E9-493F-A555-B048E232EB49}" srcOrd="0" destOrd="3" presId="urn:microsoft.com/office/officeart/2005/8/layout/hList1"/>
    <dgm:cxn modelId="{23BBC985-BBFA-4854-A771-89E6A7335E4D}" type="presOf" srcId="{20919CB0-C910-40C7-ADBB-1FE1778017AF}" destId="{461694BF-E9E9-493F-A555-B048E232EB49}" srcOrd="0" destOrd="0" presId="urn:microsoft.com/office/officeart/2005/8/layout/hList1"/>
    <dgm:cxn modelId="{7F3DFA88-21DD-4CCD-8BCC-DF4FA533255B}" srcId="{707B8D6E-C371-43A9-BD9A-7A9F33FD183A}" destId="{3FFEA6A4-5D8A-4A8C-86DC-16D19988CEC6}" srcOrd="3" destOrd="0" parTransId="{180BE582-5DF1-4F0A-9969-D679FBE7AA92}" sibTransId="{C527B241-D3F6-4B5F-899A-A1FA50DAB89D}"/>
    <dgm:cxn modelId="{EBEB729C-24C3-4190-98D8-6344DC2AE83D}" srcId="{AD8F6962-4902-4A42-9E81-1BD9C15932ED}" destId="{10D05ED1-899B-4411-ADAE-8C571F604066}" srcOrd="3" destOrd="0" parTransId="{A2B84AE5-EC64-40BC-B97C-BCEE5887F5C9}" sibTransId="{0DEECEF5-38BC-4CFD-84A9-F02112A45E4C}"/>
    <dgm:cxn modelId="{7124CD9D-10DB-4B82-B9C8-C47E17BCDCAE}" srcId="{A4F93EB8-1543-4E53-B1D4-92DC38C74512}" destId="{A33EA617-41F4-4956-A251-43F01B194A8B}" srcOrd="2" destOrd="0" parTransId="{C446C59F-F867-470D-8B3B-DBBDBA295FF3}" sibTransId="{83CC6FE3-60C6-4910-A529-2728D8F58D1C}"/>
    <dgm:cxn modelId="{52F5B09F-91C1-47A1-BA54-D14F496E52D8}" srcId="{AD8F6962-4902-4A42-9E81-1BD9C15932ED}" destId="{145B9948-FB37-4602-9D56-4A03817B73B9}" srcOrd="2" destOrd="0" parTransId="{206B4074-E610-4196-A413-D88B3937D699}" sibTransId="{0664C17E-2248-4B5A-8AB2-B359643253EA}"/>
    <dgm:cxn modelId="{7FFA46A3-0F51-473E-98D5-AA8094A4A220}" type="presOf" srcId="{145B9948-FB37-4602-9D56-4A03817B73B9}" destId="{F348E420-4F0B-48FA-9982-C646DB06AB8F}" srcOrd="0" destOrd="2" presId="urn:microsoft.com/office/officeart/2005/8/layout/hList1"/>
    <dgm:cxn modelId="{BAA9ABB4-F563-4026-8CC2-98D4AB1A3D7B}" srcId="{A33EA617-41F4-4956-A251-43F01B194A8B}" destId="{3F55DE3F-4BA9-4027-BA86-4A98D4826B91}" srcOrd="3" destOrd="0" parTransId="{C66C33A2-FEB3-4107-9A1B-BCD0836C4AAC}" sibTransId="{01FCD8EE-26D5-45C2-B51E-36919F7D1048}"/>
    <dgm:cxn modelId="{75550BB5-43A3-465B-8F22-0390D9D31490}" srcId="{A4F93EB8-1543-4E53-B1D4-92DC38C74512}" destId="{707B8D6E-C371-43A9-BD9A-7A9F33FD183A}" srcOrd="0" destOrd="0" parTransId="{26B05463-D119-4B9F-9948-A18452036C84}" sibTransId="{9E1FEBBF-F84D-4314-A137-5BFD27351A60}"/>
    <dgm:cxn modelId="{FD37A6B8-ED8D-4B02-8010-7F43392B9608}" type="presOf" srcId="{3F55DE3F-4BA9-4027-BA86-4A98D4826B91}" destId="{BEB8CB19-409D-4255-8E98-8B714A1FD6BC}" srcOrd="0" destOrd="3" presId="urn:microsoft.com/office/officeart/2005/8/layout/hList1"/>
    <dgm:cxn modelId="{E066D8B8-E002-4610-B716-22528A96A0E9}" type="presOf" srcId="{E703F2CA-1455-45EF-8897-B708D4E0FEF8}" destId="{461694BF-E9E9-493F-A555-B048E232EB49}" srcOrd="0" destOrd="2" presId="urn:microsoft.com/office/officeart/2005/8/layout/hList1"/>
    <dgm:cxn modelId="{E33997BA-D23D-4D94-B2D6-D2F34CA3C9E8}" srcId="{707B8D6E-C371-43A9-BD9A-7A9F33FD183A}" destId="{3AB31F72-16F7-429B-86CE-CAC3EC41CBF8}" srcOrd="1" destOrd="0" parTransId="{49283498-47D7-469D-80F6-40A2C6B8EF74}" sibTransId="{A1C68990-24A4-40CB-9761-80F8F50AD7BB}"/>
    <dgm:cxn modelId="{D5F527C0-B0C6-4B82-8A34-C32755F5F168}" type="presOf" srcId="{707B8D6E-C371-43A9-BD9A-7A9F33FD183A}" destId="{351C046B-2391-4F4C-9DDE-D61340826E3C}" srcOrd="0" destOrd="0" presId="urn:microsoft.com/office/officeart/2005/8/layout/hList1"/>
    <dgm:cxn modelId="{9E7AD1CC-EED0-40D6-8BDA-56F5071F0D9D}" srcId="{707B8D6E-C371-43A9-BD9A-7A9F33FD183A}" destId="{E703F2CA-1455-45EF-8897-B708D4E0FEF8}" srcOrd="2" destOrd="0" parTransId="{B2BB2350-1EC0-4194-B65E-F78B64F7FE7F}" sibTransId="{4A3E068D-321C-496E-93F6-65189CE852B9}"/>
    <dgm:cxn modelId="{7E6DB1D1-2DE5-4475-81C8-EBE181AAA599}" type="presOf" srcId="{3AB31F72-16F7-429B-86CE-CAC3EC41CBF8}" destId="{461694BF-E9E9-493F-A555-B048E232EB49}" srcOrd="0" destOrd="1" presId="urn:microsoft.com/office/officeart/2005/8/layout/hList1"/>
    <dgm:cxn modelId="{59A7EED2-F70C-4084-80EC-68418B6F45AE}" srcId="{AD8F6962-4902-4A42-9E81-1BD9C15932ED}" destId="{E847CF17-5441-4815-B0B5-6FB8DCA9B205}" srcOrd="1" destOrd="0" parTransId="{00BF78D4-CC51-43A5-8373-36B896580ECE}" sibTransId="{4AC8E697-E908-4B9B-B722-C1D05CFB1276}"/>
    <dgm:cxn modelId="{9589DBE4-EE1F-4E82-A32A-E35D165DE6BC}" type="presOf" srcId="{A4F93EB8-1543-4E53-B1D4-92DC38C74512}" destId="{55DE5420-2799-4A75-BEE1-4B23B33FDBC0}" srcOrd="0" destOrd="0" presId="urn:microsoft.com/office/officeart/2005/8/layout/hList1"/>
    <dgm:cxn modelId="{A567B8E6-7178-4692-A544-50BF20262C4D}" srcId="{A4F93EB8-1543-4E53-B1D4-92DC38C74512}" destId="{AD8F6962-4902-4A42-9E81-1BD9C15932ED}" srcOrd="1" destOrd="0" parTransId="{BCFD7653-FEA9-456E-9115-1EDB6BED6C59}" sibTransId="{2CD5F830-13C2-4430-B0D8-0609AE58D519}"/>
    <dgm:cxn modelId="{BC86F1EA-BD95-4846-8A00-2133B6909B6B}" srcId="{A33EA617-41F4-4956-A251-43F01B194A8B}" destId="{4AAA9852-9FF8-4E83-A8D9-EDD13F264EFC}" srcOrd="1" destOrd="0" parTransId="{1FB3BF7F-9FAF-4097-9F8F-C0A217671745}" sibTransId="{78763A09-0BE9-4783-A6EA-4DEC092C15D7}"/>
    <dgm:cxn modelId="{2C4A0EC1-87B5-4288-86A8-F9CE0CDAA645}" type="presParOf" srcId="{55DE5420-2799-4A75-BEE1-4B23B33FDBC0}" destId="{2DA965F3-9019-4DB2-952C-94B1C3681F72}" srcOrd="0" destOrd="0" presId="urn:microsoft.com/office/officeart/2005/8/layout/hList1"/>
    <dgm:cxn modelId="{3FEB5E79-9585-439F-BEA2-B71A5F8D4F16}" type="presParOf" srcId="{2DA965F3-9019-4DB2-952C-94B1C3681F72}" destId="{351C046B-2391-4F4C-9DDE-D61340826E3C}" srcOrd="0" destOrd="0" presId="urn:microsoft.com/office/officeart/2005/8/layout/hList1"/>
    <dgm:cxn modelId="{7AE581AA-23DB-4DC9-9AF0-7AF75FA6D608}" type="presParOf" srcId="{2DA965F3-9019-4DB2-952C-94B1C3681F72}" destId="{461694BF-E9E9-493F-A555-B048E232EB49}" srcOrd="1" destOrd="0" presId="urn:microsoft.com/office/officeart/2005/8/layout/hList1"/>
    <dgm:cxn modelId="{B85BC8FA-C678-42C6-8897-C5B2CD99E4E6}" type="presParOf" srcId="{55DE5420-2799-4A75-BEE1-4B23B33FDBC0}" destId="{76683313-8661-4C6C-BD74-EE1ECA6DBCDB}" srcOrd="1" destOrd="0" presId="urn:microsoft.com/office/officeart/2005/8/layout/hList1"/>
    <dgm:cxn modelId="{D53A53F2-0047-4359-8D72-54B968E1B86C}" type="presParOf" srcId="{55DE5420-2799-4A75-BEE1-4B23B33FDBC0}" destId="{72C14570-A945-4298-AFC3-FF7613C2B419}" srcOrd="2" destOrd="0" presId="urn:microsoft.com/office/officeart/2005/8/layout/hList1"/>
    <dgm:cxn modelId="{59EBE878-BBEF-4103-9BF4-70299F79A49F}" type="presParOf" srcId="{72C14570-A945-4298-AFC3-FF7613C2B419}" destId="{966AFC9A-9A86-422E-89A7-484F680BE357}" srcOrd="0" destOrd="0" presId="urn:microsoft.com/office/officeart/2005/8/layout/hList1"/>
    <dgm:cxn modelId="{52D01F5A-E637-4443-85AE-D9ED71A563B3}" type="presParOf" srcId="{72C14570-A945-4298-AFC3-FF7613C2B419}" destId="{F348E420-4F0B-48FA-9982-C646DB06AB8F}" srcOrd="1" destOrd="0" presId="urn:microsoft.com/office/officeart/2005/8/layout/hList1"/>
    <dgm:cxn modelId="{FAD9876D-1D16-4BA5-B691-42294D05C614}" type="presParOf" srcId="{55DE5420-2799-4A75-BEE1-4B23B33FDBC0}" destId="{B4E0570B-578E-4679-855C-547CA5753DF1}" srcOrd="3" destOrd="0" presId="urn:microsoft.com/office/officeart/2005/8/layout/hList1"/>
    <dgm:cxn modelId="{96D51A7E-E69C-4EF9-BD83-7E6A390CF950}" type="presParOf" srcId="{55DE5420-2799-4A75-BEE1-4B23B33FDBC0}" destId="{3F511EF2-3270-45B2-A90C-3B0C1C4C1301}" srcOrd="4" destOrd="0" presId="urn:microsoft.com/office/officeart/2005/8/layout/hList1"/>
    <dgm:cxn modelId="{E0DBDD38-3873-41A4-A25B-5B321EB41C4B}" type="presParOf" srcId="{3F511EF2-3270-45B2-A90C-3B0C1C4C1301}" destId="{A30C14B5-D6E5-4D56-A8D6-E1316C2C93A2}" srcOrd="0" destOrd="0" presId="urn:microsoft.com/office/officeart/2005/8/layout/hList1"/>
    <dgm:cxn modelId="{355350A3-E844-43B6-8393-E9E8653A0CA5}" type="presParOf" srcId="{3F511EF2-3270-45B2-A90C-3B0C1C4C1301}" destId="{BEB8CB19-409D-4255-8E98-8B714A1FD6BC}"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33DA4248-571D-43B3-8404-89C702EB42EF}" type="doc">
      <dgm:prSet loTypeId="urn:microsoft.com/office/officeart/2005/8/layout/hList1" loCatId="list" qsTypeId="urn:microsoft.com/office/officeart/2005/8/quickstyle/simple1" qsCatId="simple" csTypeId="urn:microsoft.com/office/officeart/2005/8/colors/accent0_3" csCatId="mainScheme" phldr="1"/>
      <dgm:spPr/>
      <dgm:t>
        <a:bodyPr/>
        <a:lstStyle/>
        <a:p>
          <a:endParaRPr lang="ru-RU"/>
        </a:p>
      </dgm:t>
    </dgm:pt>
    <dgm:pt modelId="{3B9021CD-06B9-4B1E-9F14-BBA612473672}">
      <dgm:prSet phldrT="[Текст]" custT="1"/>
      <dgm:spPr/>
      <dgm:t>
        <a:bodyPr/>
        <a:lstStyle/>
        <a:p>
          <a:r>
            <a:rPr lang="ru-RU" sz="1600" b="1" dirty="0">
              <a:latin typeface="Segoe UI Light" panose="020B0502040204020203" pitchFamily="34" charset="0"/>
              <a:cs typeface="Segoe UI Light" panose="020B0502040204020203" pitchFamily="34" charset="0"/>
            </a:rPr>
            <a:t>Вегетативные реакции</a:t>
          </a:r>
        </a:p>
      </dgm:t>
    </dgm:pt>
    <dgm:pt modelId="{85B92E62-F0B2-44FF-A3B3-8EC00F09347D}" type="parTrans" cxnId="{82A3506F-C146-48AB-80DD-878B89E64EE9}">
      <dgm:prSet/>
      <dgm:spPr/>
      <dgm:t>
        <a:bodyPr/>
        <a:lstStyle/>
        <a:p>
          <a:endParaRPr lang="ru-RU" sz="2000"/>
        </a:p>
      </dgm:t>
    </dgm:pt>
    <dgm:pt modelId="{ED5DD38C-EDF9-4F5C-91C7-8D14573ABA1C}" type="sibTrans" cxnId="{82A3506F-C146-48AB-80DD-878B89E64EE9}">
      <dgm:prSet/>
      <dgm:spPr/>
      <dgm:t>
        <a:bodyPr/>
        <a:lstStyle/>
        <a:p>
          <a:endParaRPr lang="ru-RU" sz="2000"/>
        </a:p>
      </dgm:t>
    </dgm:pt>
    <dgm:pt modelId="{1519670F-8314-4701-BFE8-CFCA8E418AA5}">
      <dgm:prSet phldrT="[Текст]" custT="1"/>
      <dgm:spPr/>
      <dgm:t>
        <a:bodyPr/>
        <a:lstStyle/>
        <a:p>
          <a:r>
            <a:rPr lang="ru-RU" sz="1600" dirty="0">
              <a:latin typeface="Segoe UI Light" panose="020B0502040204020203" pitchFamily="34" charset="0"/>
              <a:cs typeface="Segoe UI Light" panose="020B0502040204020203" pitchFamily="34" charset="0"/>
            </a:rPr>
            <a:t>Усталость и истощенность</a:t>
          </a:r>
        </a:p>
      </dgm:t>
    </dgm:pt>
    <dgm:pt modelId="{3AD22191-D27D-43F8-8ED4-B3F7472C198C}" type="parTrans" cxnId="{09F05119-F789-41AB-A492-2B6D77B7A10A}">
      <dgm:prSet/>
      <dgm:spPr/>
      <dgm:t>
        <a:bodyPr/>
        <a:lstStyle/>
        <a:p>
          <a:endParaRPr lang="ru-RU" sz="2000"/>
        </a:p>
      </dgm:t>
    </dgm:pt>
    <dgm:pt modelId="{7CD3A255-156E-4FBE-B041-E010D38B6AE7}" type="sibTrans" cxnId="{09F05119-F789-41AB-A492-2B6D77B7A10A}">
      <dgm:prSet/>
      <dgm:spPr/>
      <dgm:t>
        <a:bodyPr/>
        <a:lstStyle/>
        <a:p>
          <a:endParaRPr lang="ru-RU" sz="2000"/>
        </a:p>
      </dgm:t>
    </dgm:pt>
    <dgm:pt modelId="{8F3287D9-B1F4-4BA1-8E84-63747F9B12CE}">
      <dgm:prSet phldrT="[Текст]" custT="1"/>
      <dgm:spPr/>
      <dgm:t>
        <a:bodyPr/>
        <a:lstStyle/>
        <a:p>
          <a:r>
            <a:rPr lang="ru-RU" sz="1600" dirty="0">
              <a:latin typeface="Segoe UI Light" panose="020B0502040204020203" pitchFamily="34" charset="0"/>
              <a:cs typeface="Segoe UI Light" panose="020B0502040204020203" pitchFamily="34" charset="0"/>
            </a:rPr>
            <a:t>Мускульное напряжение</a:t>
          </a:r>
        </a:p>
      </dgm:t>
    </dgm:pt>
    <dgm:pt modelId="{49519558-FFA2-484F-A5F3-30DBD1E019FB}" type="parTrans" cxnId="{0EB000A9-F59E-439F-8C27-94C17F2622EE}">
      <dgm:prSet/>
      <dgm:spPr/>
      <dgm:t>
        <a:bodyPr/>
        <a:lstStyle/>
        <a:p>
          <a:endParaRPr lang="ru-RU" sz="2000"/>
        </a:p>
      </dgm:t>
    </dgm:pt>
    <dgm:pt modelId="{6BE6210E-24A9-4BF2-A72C-B27A9B2F88D6}" type="sibTrans" cxnId="{0EB000A9-F59E-439F-8C27-94C17F2622EE}">
      <dgm:prSet/>
      <dgm:spPr/>
      <dgm:t>
        <a:bodyPr/>
        <a:lstStyle/>
        <a:p>
          <a:endParaRPr lang="ru-RU" sz="2000"/>
        </a:p>
      </dgm:t>
    </dgm:pt>
    <dgm:pt modelId="{56A77EFC-6E58-40B4-BDB9-8DCB380D3068}">
      <dgm:prSet phldrT="[Текст]" custT="1"/>
      <dgm:spPr/>
      <dgm:t>
        <a:bodyPr/>
        <a:lstStyle/>
        <a:p>
          <a:r>
            <a:rPr lang="ru-RU" sz="1600" b="1" dirty="0">
              <a:latin typeface="Segoe UI Light" panose="020B0502040204020203" pitchFamily="34" charset="0"/>
              <a:cs typeface="Segoe UI Light" panose="020B0502040204020203" pitchFamily="34" charset="0"/>
            </a:rPr>
            <a:t>Эмоционально- поведенческие реакции</a:t>
          </a:r>
        </a:p>
      </dgm:t>
    </dgm:pt>
    <dgm:pt modelId="{93C0B697-1564-4367-8A9A-7D071620E6E1}" type="parTrans" cxnId="{4B78516C-3063-4577-89F6-C30B39C4D519}">
      <dgm:prSet/>
      <dgm:spPr/>
      <dgm:t>
        <a:bodyPr/>
        <a:lstStyle/>
        <a:p>
          <a:endParaRPr lang="ru-RU" sz="2000"/>
        </a:p>
      </dgm:t>
    </dgm:pt>
    <dgm:pt modelId="{6707A1B0-AF43-489E-B87E-45BEDB9AB2E9}" type="sibTrans" cxnId="{4B78516C-3063-4577-89F6-C30B39C4D519}">
      <dgm:prSet/>
      <dgm:spPr/>
      <dgm:t>
        <a:bodyPr/>
        <a:lstStyle/>
        <a:p>
          <a:endParaRPr lang="ru-RU" sz="2000"/>
        </a:p>
      </dgm:t>
    </dgm:pt>
    <dgm:pt modelId="{51B33A15-ECFB-493A-AB8A-D1E814D75B0B}">
      <dgm:prSet phldrT="[Текст]" custT="1"/>
      <dgm:spPr/>
      <dgm:t>
        <a:bodyPr/>
        <a:lstStyle/>
        <a:p>
          <a:r>
            <a:rPr lang="ru-RU" sz="1600" dirty="0">
              <a:latin typeface="Segoe UI Light" panose="020B0502040204020203" pitchFamily="34" charset="0"/>
              <a:cs typeface="Segoe UI Light" panose="020B0502040204020203" pitchFamily="34" charset="0"/>
            </a:rPr>
            <a:t>Грусть</a:t>
          </a:r>
        </a:p>
      </dgm:t>
    </dgm:pt>
    <dgm:pt modelId="{E4F170BE-1B1A-4455-8F2C-F9F33558E739}" type="parTrans" cxnId="{26B51A02-8436-406F-8F87-678925954C6A}">
      <dgm:prSet/>
      <dgm:spPr/>
      <dgm:t>
        <a:bodyPr/>
        <a:lstStyle/>
        <a:p>
          <a:endParaRPr lang="ru-RU" sz="2000"/>
        </a:p>
      </dgm:t>
    </dgm:pt>
    <dgm:pt modelId="{D0D7167C-8C7A-459D-ACB5-7715451817C3}" type="sibTrans" cxnId="{26B51A02-8436-406F-8F87-678925954C6A}">
      <dgm:prSet/>
      <dgm:spPr/>
      <dgm:t>
        <a:bodyPr/>
        <a:lstStyle/>
        <a:p>
          <a:endParaRPr lang="ru-RU" sz="2000"/>
        </a:p>
      </dgm:t>
    </dgm:pt>
    <dgm:pt modelId="{433DE074-2F95-4182-B6DF-231DC2F070AA}">
      <dgm:prSet phldrT="[Текст]" custT="1"/>
      <dgm:spPr/>
      <dgm:t>
        <a:bodyPr/>
        <a:lstStyle/>
        <a:p>
          <a:r>
            <a:rPr lang="ru-RU" sz="1600" dirty="0">
              <a:latin typeface="Segoe UI Light" panose="020B0502040204020203" pitchFamily="34" charset="0"/>
              <a:cs typeface="Segoe UI Light" panose="020B0502040204020203" pitchFamily="34" charset="0"/>
            </a:rPr>
            <a:t>Изменение взаимоотношений со значимыми близкими</a:t>
          </a:r>
        </a:p>
      </dgm:t>
    </dgm:pt>
    <dgm:pt modelId="{7B845B2D-8B67-49EE-B390-3B623FCEA6EC}" type="parTrans" cxnId="{A310AC6C-4ED2-45FB-9F4C-56F5A1B83868}">
      <dgm:prSet/>
      <dgm:spPr/>
      <dgm:t>
        <a:bodyPr/>
        <a:lstStyle/>
        <a:p>
          <a:endParaRPr lang="ru-RU" sz="2000"/>
        </a:p>
      </dgm:t>
    </dgm:pt>
    <dgm:pt modelId="{6D281864-3D63-4736-8029-3632452D3071}" type="sibTrans" cxnId="{A310AC6C-4ED2-45FB-9F4C-56F5A1B83868}">
      <dgm:prSet/>
      <dgm:spPr/>
      <dgm:t>
        <a:bodyPr/>
        <a:lstStyle/>
        <a:p>
          <a:endParaRPr lang="ru-RU" sz="2000"/>
        </a:p>
      </dgm:t>
    </dgm:pt>
    <dgm:pt modelId="{34825D28-CF19-4D3A-BCCE-943F93699579}">
      <dgm:prSet phldrT="[Текст]" custT="1"/>
      <dgm:spPr/>
      <dgm:t>
        <a:bodyPr/>
        <a:lstStyle/>
        <a:p>
          <a:r>
            <a:rPr lang="ru-RU" sz="1600" b="1" dirty="0">
              <a:latin typeface="Segoe UI Light" panose="020B0502040204020203" pitchFamily="34" charset="0"/>
              <a:cs typeface="Segoe UI Light" panose="020B0502040204020203" pitchFamily="34" charset="0"/>
            </a:rPr>
            <a:t>Изменения в когнитивной сфере</a:t>
          </a:r>
        </a:p>
      </dgm:t>
    </dgm:pt>
    <dgm:pt modelId="{30C6FAFA-6D20-4DDA-ABEA-C52F4960EE72}" type="parTrans" cxnId="{86DB0348-0DA4-4D32-9CC8-8D533E70F043}">
      <dgm:prSet/>
      <dgm:spPr/>
      <dgm:t>
        <a:bodyPr/>
        <a:lstStyle/>
        <a:p>
          <a:endParaRPr lang="ru-RU" sz="2000"/>
        </a:p>
      </dgm:t>
    </dgm:pt>
    <dgm:pt modelId="{9DB70491-BD69-4B2F-9AC0-6503AB7526BD}" type="sibTrans" cxnId="{86DB0348-0DA4-4D32-9CC8-8D533E70F043}">
      <dgm:prSet/>
      <dgm:spPr/>
      <dgm:t>
        <a:bodyPr/>
        <a:lstStyle/>
        <a:p>
          <a:endParaRPr lang="ru-RU" sz="2000"/>
        </a:p>
      </dgm:t>
    </dgm:pt>
    <dgm:pt modelId="{C9F08CCC-D20A-4942-AF17-2F2A67890720}">
      <dgm:prSet phldrT="[Текст]" custT="1"/>
      <dgm:spPr/>
      <dgm:t>
        <a:bodyPr/>
        <a:lstStyle/>
        <a:p>
          <a:r>
            <a:rPr lang="ru-RU" sz="1600" dirty="0">
              <a:latin typeface="Segoe UI Light" panose="020B0502040204020203" pitchFamily="34" charset="0"/>
              <a:cs typeface="Segoe UI Light" panose="020B0502040204020203" pitchFamily="34" charset="0"/>
            </a:rPr>
            <a:t>Изменение базовых убеждений человека о мире и о себе</a:t>
          </a:r>
        </a:p>
      </dgm:t>
    </dgm:pt>
    <dgm:pt modelId="{9F79B0E4-5A3D-407F-A8A6-3DFE682458BB}" type="parTrans" cxnId="{CFDADD03-37D5-4E9B-9751-56C2DE22B59C}">
      <dgm:prSet/>
      <dgm:spPr/>
      <dgm:t>
        <a:bodyPr/>
        <a:lstStyle/>
        <a:p>
          <a:endParaRPr lang="ru-RU" sz="2000"/>
        </a:p>
      </dgm:t>
    </dgm:pt>
    <dgm:pt modelId="{7750AF8D-095E-4A56-AEB8-39F539DF2888}" type="sibTrans" cxnId="{CFDADD03-37D5-4E9B-9751-56C2DE22B59C}">
      <dgm:prSet/>
      <dgm:spPr/>
      <dgm:t>
        <a:bodyPr/>
        <a:lstStyle/>
        <a:p>
          <a:endParaRPr lang="ru-RU" sz="2000"/>
        </a:p>
      </dgm:t>
    </dgm:pt>
    <dgm:pt modelId="{0192389B-1811-4989-B87B-34CCC0C32F87}">
      <dgm:prSet phldrT="[Текст]" custT="1"/>
      <dgm:spPr/>
      <dgm:t>
        <a:bodyPr/>
        <a:lstStyle/>
        <a:p>
          <a:r>
            <a:rPr lang="ru-RU" sz="1600" dirty="0">
              <a:latin typeface="Segoe UI Light" panose="020B0502040204020203" pitchFamily="34" charset="0"/>
              <a:cs typeface="Segoe UI Light" panose="020B0502040204020203" pitchFamily="34" charset="0"/>
            </a:rPr>
            <a:t>Вторичная </a:t>
          </a:r>
          <a:r>
            <a:rPr lang="ru-RU" sz="1600" dirty="0" err="1">
              <a:latin typeface="Segoe UI Light" panose="020B0502040204020203" pitchFamily="34" charset="0"/>
              <a:cs typeface="Segoe UI Light" panose="020B0502040204020203" pitchFamily="34" charset="0"/>
            </a:rPr>
            <a:t>психотравма</a:t>
          </a:r>
          <a:r>
            <a:rPr lang="ru-RU" sz="1600" dirty="0">
              <a:latin typeface="Segoe UI Light" panose="020B0502040204020203" pitchFamily="34" charset="0"/>
              <a:cs typeface="Segoe UI Light" panose="020B0502040204020203" pitchFamily="34" charset="0"/>
            </a:rPr>
            <a:t> или «вторичный травматический стресс» </a:t>
          </a:r>
        </a:p>
      </dgm:t>
    </dgm:pt>
    <dgm:pt modelId="{BB43ED97-7EC8-43DD-B38C-BDE70FE743ED}" type="parTrans" cxnId="{1CDFD249-4536-42D7-AE85-920212824E11}">
      <dgm:prSet/>
      <dgm:spPr/>
      <dgm:t>
        <a:bodyPr/>
        <a:lstStyle/>
        <a:p>
          <a:endParaRPr lang="ru-RU" sz="2000"/>
        </a:p>
      </dgm:t>
    </dgm:pt>
    <dgm:pt modelId="{171D4E5D-37E2-41C6-9201-7CC1256BDF81}" type="sibTrans" cxnId="{1CDFD249-4536-42D7-AE85-920212824E11}">
      <dgm:prSet/>
      <dgm:spPr/>
      <dgm:t>
        <a:bodyPr/>
        <a:lstStyle/>
        <a:p>
          <a:endParaRPr lang="ru-RU" sz="2000"/>
        </a:p>
      </dgm:t>
    </dgm:pt>
    <dgm:pt modelId="{E5114EEE-3D9C-402C-9795-7FCBE3E38EAD}">
      <dgm:prSet phldrT="[Текст]" custT="1"/>
      <dgm:spPr/>
      <dgm:t>
        <a:bodyPr/>
        <a:lstStyle/>
        <a:p>
          <a:r>
            <a:rPr lang="ru-RU" sz="1600" dirty="0">
              <a:latin typeface="Segoe UI Light" panose="020B0502040204020203" pitchFamily="34" charset="0"/>
              <a:cs typeface="Segoe UI Light" panose="020B0502040204020203" pitchFamily="34" charset="0"/>
            </a:rPr>
            <a:t>Учащенное сердцебиение</a:t>
          </a:r>
        </a:p>
      </dgm:t>
    </dgm:pt>
    <dgm:pt modelId="{5E9692D8-0D3A-401B-A0C9-475359AA538A}" type="parTrans" cxnId="{3F378353-14EB-42CD-BFBF-563B84364FD0}">
      <dgm:prSet/>
      <dgm:spPr/>
      <dgm:t>
        <a:bodyPr/>
        <a:lstStyle/>
        <a:p>
          <a:endParaRPr lang="ru-RU" sz="2000"/>
        </a:p>
      </dgm:t>
    </dgm:pt>
    <dgm:pt modelId="{D811B118-557F-4406-B2F4-CC2FD99C8050}" type="sibTrans" cxnId="{3F378353-14EB-42CD-BFBF-563B84364FD0}">
      <dgm:prSet/>
      <dgm:spPr/>
      <dgm:t>
        <a:bodyPr/>
        <a:lstStyle/>
        <a:p>
          <a:endParaRPr lang="ru-RU" sz="2000"/>
        </a:p>
      </dgm:t>
    </dgm:pt>
    <dgm:pt modelId="{0E1BCF2E-EFE3-4AA6-9F35-299197E53FF9}">
      <dgm:prSet phldrT="[Текст]" custT="1"/>
      <dgm:spPr/>
      <dgm:t>
        <a:bodyPr/>
        <a:lstStyle/>
        <a:p>
          <a:r>
            <a:rPr lang="ru-RU" sz="1600" dirty="0">
              <a:latin typeface="Segoe UI Light" panose="020B0502040204020203" pitchFamily="34" charset="0"/>
              <a:cs typeface="Segoe UI Light" panose="020B0502040204020203" pitchFamily="34" charset="0"/>
            </a:rPr>
            <a:t>Беспомощность</a:t>
          </a:r>
        </a:p>
      </dgm:t>
    </dgm:pt>
    <dgm:pt modelId="{6C1E1878-E769-42B4-93D2-F1E9182F426D}" type="parTrans" cxnId="{C1DD3E5A-9DD2-40BF-97AF-B1706647810F}">
      <dgm:prSet/>
      <dgm:spPr/>
      <dgm:t>
        <a:bodyPr/>
        <a:lstStyle/>
        <a:p>
          <a:endParaRPr lang="ru-RU" sz="2000"/>
        </a:p>
      </dgm:t>
    </dgm:pt>
    <dgm:pt modelId="{FA1CEC5E-4473-4DBF-BB1D-D41CA532DF9C}" type="sibTrans" cxnId="{C1DD3E5A-9DD2-40BF-97AF-B1706647810F}">
      <dgm:prSet/>
      <dgm:spPr/>
      <dgm:t>
        <a:bodyPr/>
        <a:lstStyle/>
        <a:p>
          <a:endParaRPr lang="ru-RU" sz="2000"/>
        </a:p>
      </dgm:t>
    </dgm:pt>
    <dgm:pt modelId="{2CE49CCB-1EDE-48CC-A37F-F6DA7DAA689E}">
      <dgm:prSet phldrT="[Текст]" custT="1"/>
      <dgm:spPr/>
      <dgm:t>
        <a:bodyPr/>
        <a:lstStyle/>
        <a:p>
          <a:r>
            <a:rPr lang="ru-RU" sz="1600" dirty="0">
              <a:latin typeface="Segoe UI Light" panose="020B0502040204020203" pitchFamily="34" charset="0"/>
              <a:cs typeface="Segoe UI Light" panose="020B0502040204020203" pitchFamily="34" charset="0"/>
            </a:rPr>
            <a:t>Напряженность и беспокойство</a:t>
          </a:r>
        </a:p>
      </dgm:t>
    </dgm:pt>
    <dgm:pt modelId="{E0842883-277C-4096-B147-0DCB33386017}" type="parTrans" cxnId="{A43DC33F-D8A9-4B80-A1B5-E7DA054B9544}">
      <dgm:prSet/>
      <dgm:spPr/>
      <dgm:t>
        <a:bodyPr/>
        <a:lstStyle/>
        <a:p>
          <a:endParaRPr lang="ru-RU" sz="2000"/>
        </a:p>
      </dgm:t>
    </dgm:pt>
    <dgm:pt modelId="{07591641-7DD9-4BBD-8767-F0B4B1FD40DC}" type="sibTrans" cxnId="{A43DC33F-D8A9-4B80-A1B5-E7DA054B9544}">
      <dgm:prSet/>
      <dgm:spPr/>
      <dgm:t>
        <a:bodyPr/>
        <a:lstStyle/>
        <a:p>
          <a:endParaRPr lang="ru-RU" sz="2000"/>
        </a:p>
      </dgm:t>
    </dgm:pt>
    <dgm:pt modelId="{8FB7151A-126C-4451-BE0F-D021260D0F59}">
      <dgm:prSet phldrT="[Текст]" custT="1"/>
      <dgm:spPr/>
      <dgm:t>
        <a:bodyPr/>
        <a:lstStyle/>
        <a:p>
          <a:r>
            <a:rPr lang="ru-RU" sz="1600" dirty="0">
              <a:latin typeface="Segoe UI Light" panose="020B0502040204020203" pitchFamily="34" charset="0"/>
              <a:cs typeface="Segoe UI Light" panose="020B0502040204020203" pitchFamily="34" charset="0"/>
            </a:rPr>
            <a:t>Злость</a:t>
          </a:r>
        </a:p>
      </dgm:t>
    </dgm:pt>
    <dgm:pt modelId="{75D91C4C-60AA-49A7-A306-103323BE926C}" type="parTrans" cxnId="{D5CFF1F3-C207-4393-ACCA-5515EF7191AA}">
      <dgm:prSet/>
      <dgm:spPr/>
      <dgm:t>
        <a:bodyPr/>
        <a:lstStyle/>
        <a:p>
          <a:endParaRPr lang="ru-RU" sz="2000"/>
        </a:p>
      </dgm:t>
    </dgm:pt>
    <dgm:pt modelId="{712E0F01-EF16-4A74-9870-9D96B54AE36F}" type="sibTrans" cxnId="{D5CFF1F3-C207-4393-ACCA-5515EF7191AA}">
      <dgm:prSet/>
      <dgm:spPr/>
      <dgm:t>
        <a:bodyPr/>
        <a:lstStyle/>
        <a:p>
          <a:endParaRPr lang="ru-RU" sz="2000"/>
        </a:p>
      </dgm:t>
    </dgm:pt>
    <dgm:pt modelId="{74E31B16-D727-416D-9ADF-F27EA6650A30}">
      <dgm:prSet phldrT="[Текст]" custT="1"/>
      <dgm:spPr/>
      <dgm:t>
        <a:bodyPr/>
        <a:lstStyle/>
        <a:p>
          <a:r>
            <a:rPr lang="ru-RU" sz="1600" dirty="0">
              <a:latin typeface="Segoe UI Light" panose="020B0502040204020203" pitchFamily="34" charset="0"/>
              <a:cs typeface="Segoe UI Light" panose="020B0502040204020203" pitchFamily="34" charset="0"/>
            </a:rPr>
            <a:t>Страх</a:t>
          </a:r>
        </a:p>
      </dgm:t>
    </dgm:pt>
    <dgm:pt modelId="{B8C3F3B0-7F5E-4C60-BE1E-125C4ED34065}" type="parTrans" cxnId="{C080AB2B-ECFF-4390-B4B8-812ECE02A775}">
      <dgm:prSet/>
      <dgm:spPr/>
      <dgm:t>
        <a:bodyPr/>
        <a:lstStyle/>
        <a:p>
          <a:endParaRPr lang="ru-RU" sz="2000"/>
        </a:p>
      </dgm:t>
    </dgm:pt>
    <dgm:pt modelId="{0C976E94-C1F2-48ED-BCDB-E067BB0ABA67}" type="sibTrans" cxnId="{C080AB2B-ECFF-4390-B4B8-812ECE02A775}">
      <dgm:prSet/>
      <dgm:spPr/>
      <dgm:t>
        <a:bodyPr/>
        <a:lstStyle/>
        <a:p>
          <a:endParaRPr lang="ru-RU" sz="2000"/>
        </a:p>
      </dgm:t>
    </dgm:pt>
    <dgm:pt modelId="{A2342621-E107-4323-81BB-D0F66857387A}">
      <dgm:prSet phldrT="[Текст]" custT="1"/>
      <dgm:spPr/>
      <dgm:t>
        <a:bodyPr/>
        <a:lstStyle/>
        <a:p>
          <a:r>
            <a:rPr lang="ru-RU" sz="1600" dirty="0">
              <a:latin typeface="Segoe UI Light" panose="020B0502040204020203" pitchFamily="34" charset="0"/>
              <a:cs typeface="Segoe UI Light" panose="020B0502040204020203" pitchFamily="34" charset="0"/>
            </a:rPr>
            <a:t>Вина</a:t>
          </a:r>
        </a:p>
      </dgm:t>
    </dgm:pt>
    <dgm:pt modelId="{7D8B46B7-E802-4D69-8E72-30C5F3EA74B2}" type="parTrans" cxnId="{7D0BD005-30E6-4BE7-8C56-880C4EA818B7}">
      <dgm:prSet/>
      <dgm:spPr/>
      <dgm:t>
        <a:bodyPr/>
        <a:lstStyle/>
        <a:p>
          <a:endParaRPr lang="ru-RU" sz="2000"/>
        </a:p>
      </dgm:t>
    </dgm:pt>
    <dgm:pt modelId="{91042ED7-FC12-425D-B94E-59CA1BE80A4C}" type="sibTrans" cxnId="{7D0BD005-30E6-4BE7-8C56-880C4EA818B7}">
      <dgm:prSet/>
      <dgm:spPr/>
      <dgm:t>
        <a:bodyPr/>
        <a:lstStyle/>
        <a:p>
          <a:endParaRPr lang="ru-RU" sz="2000"/>
        </a:p>
      </dgm:t>
    </dgm:pt>
    <dgm:pt modelId="{41EAD589-80AE-40EF-BFAC-3C82C3C3206D}">
      <dgm:prSet phldrT="[Текст]" custT="1"/>
      <dgm:spPr/>
      <dgm:t>
        <a:bodyPr/>
        <a:lstStyle/>
        <a:p>
          <a:r>
            <a:rPr lang="ru-RU" sz="1600" dirty="0">
              <a:latin typeface="Segoe UI Light" panose="020B0502040204020203" pitchFamily="34" charset="0"/>
              <a:cs typeface="Segoe UI Light" panose="020B0502040204020203" pitchFamily="34" charset="0"/>
            </a:rPr>
            <a:t>Изменяются динамические характеристики основных психических процессов</a:t>
          </a:r>
        </a:p>
      </dgm:t>
    </dgm:pt>
    <dgm:pt modelId="{8E8E0F70-D1D1-4BB2-B787-369A8A441766}" type="parTrans" cxnId="{C2116848-F36B-4F13-BCDB-92D85F236924}">
      <dgm:prSet/>
      <dgm:spPr/>
      <dgm:t>
        <a:bodyPr/>
        <a:lstStyle/>
        <a:p>
          <a:endParaRPr lang="ru-RU" sz="2000"/>
        </a:p>
      </dgm:t>
    </dgm:pt>
    <dgm:pt modelId="{8DB71655-B851-4A09-BAB3-7A8C156B370A}" type="sibTrans" cxnId="{C2116848-F36B-4F13-BCDB-92D85F236924}">
      <dgm:prSet/>
      <dgm:spPr/>
      <dgm:t>
        <a:bodyPr/>
        <a:lstStyle/>
        <a:p>
          <a:endParaRPr lang="ru-RU" sz="2000"/>
        </a:p>
      </dgm:t>
    </dgm:pt>
    <dgm:pt modelId="{96A16C7F-820E-4195-9358-7EEA718B37EE}" type="pres">
      <dgm:prSet presAssocID="{33DA4248-571D-43B3-8404-89C702EB42EF}" presName="Name0" presStyleCnt="0">
        <dgm:presLayoutVars>
          <dgm:dir/>
          <dgm:animLvl val="lvl"/>
          <dgm:resizeHandles val="exact"/>
        </dgm:presLayoutVars>
      </dgm:prSet>
      <dgm:spPr/>
    </dgm:pt>
    <dgm:pt modelId="{B68F4719-FE0A-4E55-9C25-B75E3E6E88CD}" type="pres">
      <dgm:prSet presAssocID="{3B9021CD-06B9-4B1E-9F14-BBA612473672}" presName="composite" presStyleCnt="0"/>
      <dgm:spPr/>
    </dgm:pt>
    <dgm:pt modelId="{4D03E324-3851-4B7A-B3D9-E434E852AD02}" type="pres">
      <dgm:prSet presAssocID="{3B9021CD-06B9-4B1E-9F14-BBA612473672}" presName="parTx" presStyleLbl="alignNode1" presStyleIdx="0" presStyleCnt="3">
        <dgm:presLayoutVars>
          <dgm:chMax val="0"/>
          <dgm:chPref val="0"/>
          <dgm:bulletEnabled val="1"/>
        </dgm:presLayoutVars>
      </dgm:prSet>
      <dgm:spPr/>
    </dgm:pt>
    <dgm:pt modelId="{57CCBC9A-9C8A-434D-B6A4-F9F7178570C2}" type="pres">
      <dgm:prSet presAssocID="{3B9021CD-06B9-4B1E-9F14-BBA612473672}" presName="desTx" presStyleLbl="alignAccFollowNode1" presStyleIdx="0" presStyleCnt="3">
        <dgm:presLayoutVars>
          <dgm:bulletEnabled val="1"/>
        </dgm:presLayoutVars>
      </dgm:prSet>
      <dgm:spPr/>
    </dgm:pt>
    <dgm:pt modelId="{40408DC2-5103-4762-ACE3-57AD944CD4A6}" type="pres">
      <dgm:prSet presAssocID="{ED5DD38C-EDF9-4F5C-91C7-8D14573ABA1C}" presName="space" presStyleCnt="0"/>
      <dgm:spPr/>
    </dgm:pt>
    <dgm:pt modelId="{66B4BF99-BB99-4BA2-929D-93EFA95990E9}" type="pres">
      <dgm:prSet presAssocID="{56A77EFC-6E58-40B4-BDB9-8DCB380D3068}" presName="composite" presStyleCnt="0"/>
      <dgm:spPr/>
    </dgm:pt>
    <dgm:pt modelId="{35B573B8-1F8F-422D-8961-2D2C27033314}" type="pres">
      <dgm:prSet presAssocID="{56A77EFC-6E58-40B4-BDB9-8DCB380D3068}" presName="parTx" presStyleLbl="alignNode1" presStyleIdx="1" presStyleCnt="3">
        <dgm:presLayoutVars>
          <dgm:chMax val="0"/>
          <dgm:chPref val="0"/>
          <dgm:bulletEnabled val="1"/>
        </dgm:presLayoutVars>
      </dgm:prSet>
      <dgm:spPr/>
    </dgm:pt>
    <dgm:pt modelId="{C0D96F72-B37C-4A43-91C1-A873BEF12D7A}" type="pres">
      <dgm:prSet presAssocID="{56A77EFC-6E58-40B4-BDB9-8DCB380D3068}" presName="desTx" presStyleLbl="alignAccFollowNode1" presStyleIdx="1" presStyleCnt="3">
        <dgm:presLayoutVars>
          <dgm:bulletEnabled val="1"/>
        </dgm:presLayoutVars>
      </dgm:prSet>
      <dgm:spPr/>
    </dgm:pt>
    <dgm:pt modelId="{D684183D-B25B-45E0-8ECC-5F387CF91CD3}" type="pres">
      <dgm:prSet presAssocID="{6707A1B0-AF43-489E-B87E-45BEDB9AB2E9}" presName="space" presStyleCnt="0"/>
      <dgm:spPr/>
    </dgm:pt>
    <dgm:pt modelId="{E11C15F8-60CA-42A5-A1C9-4484B06C8E9E}" type="pres">
      <dgm:prSet presAssocID="{34825D28-CF19-4D3A-BCCE-943F93699579}" presName="composite" presStyleCnt="0"/>
      <dgm:spPr/>
    </dgm:pt>
    <dgm:pt modelId="{362DD5DE-EC02-4103-89E6-89F1BD4C9890}" type="pres">
      <dgm:prSet presAssocID="{34825D28-CF19-4D3A-BCCE-943F93699579}" presName="parTx" presStyleLbl="alignNode1" presStyleIdx="2" presStyleCnt="3">
        <dgm:presLayoutVars>
          <dgm:chMax val="0"/>
          <dgm:chPref val="0"/>
          <dgm:bulletEnabled val="1"/>
        </dgm:presLayoutVars>
      </dgm:prSet>
      <dgm:spPr/>
    </dgm:pt>
    <dgm:pt modelId="{8B11F736-EE3A-4B96-8BCE-37C13067C7BF}" type="pres">
      <dgm:prSet presAssocID="{34825D28-CF19-4D3A-BCCE-943F93699579}" presName="desTx" presStyleLbl="alignAccFollowNode1" presStyleIdx="2" presStyleCnt="3">
        <dgm:presLayoutVars>
          <dgm:bulletEnabled val="1"/>
        </dgm:presLayoutVars>
      </dgm:prSet>
      <dgm:spPr/>
    </dgm:pt>
  </dgm:ptLst>
  <dgm:cxnLst>
    <dgm:cxn modelId="{26B51A02-8436-406F-8F87-678925954C6A}" srcId="{56A77EFC-6E58-40B4-BDB9-8DCB380D3068}" destId="{51B33A15-ECFB-493A-AB8A-D1E814D75B0B}" srcOrd="0" destOrd="0" parTransId="{E4F170BE-1B1A-4455-8F2C-F9F33558E739}" sibTransId="{D0D7167C-8C7A-459D-ACB5-7715451817C3}"/>
    <dgm:cxn modelId="{CFDADD03-37D5-4E9B-9751-56C2DE22B59C}" srcId="{34825D28-CF19-4D3A-BCCE-943F93699579}" destId="{C9F08CCC-D20A-4942-AF17-2F2A67890720}" srcOrd="0" destOrd="0" parTransId="{9F79B0E4-5A3D-407F-A8A6-3DFE682458BB}" sibTransId="{7750AF8D-095E-4A56-AEB8-39F539DF2888}"/>
    <dgm:cxn modelId="{7D0BD005-30E6-4BE7-8C56-880C4EA818B7}" srcId="{56A77EFC-6E58-40B4-BDB9-8DCB380D3068}" destId="{A2342621-E107-4323-81BB-D0F66857387A}" srcOrd="5" destOrd="0" parTransId="{7D8B46B7-E802-4D69-8E72-30C5F3EA74B2}" sibTransId="{91042ED7-FC12-425D-B94E-59CA1BE80A4C}"/>
    <dgm:cxn modelId="{09F05119-F789-41AB-A492-2B6D77B7A10A}" srcId="{3B9021CD-06B9-4B1E-9F14-BBA612473672}" destId="{1519670F-8314-4701-BFE8-CFCA8E418AA5}" srcOrd="0" destOrd="0" parTransId="{3AD22191-D27D-43F8-8ED4-B3F7472C198C}" sibTransId="{7CD3A255-156E-4FBE-B041-E010D38B6AE7}"/>
    <dgm:cxn modelId="{C080AB2B-ECFF-4390-B4B8-812ECE02A775}" srcId="{56A77EFC-6E58-40B4-BDB9-8DCB380D3068}" destId="{74E31B16-D727-416D-9ADF-F27EA6650A30}" srcOrd="4" destOrd="0" parTransId="{B8C3F3B0-7F5E-4C60-BE1E-125C4ED34065}" sibTransId="{0C976E94-C1F2-48ED-BCDB-E067BB0ABA67}"/>
    <dgm:cxn modelId="{A43DC33F-D8A9-4B80-A1B5-E7DA054B9544}" srcId="{56A77EFC-6E58-40B4-BDB9-8DCB380D3068}" destId="{2CE49CCB-1EDE-48CC-A37F-F6DA7DAA689E}" srcOrd="2" destOrd="0" parTransId="{E0842883-277C-4096-B147-0DCB33386017}" sibTransId="{07591641-7DD9-4BBD-8767-F0B4B1FD40DC}"/>
    <dgm:cxn modelId="{86DB0348-0DA4-4D32-9CC8-8D533E70F043}" srcId="{33DA4248-571D-43B3-8404-89C702EB42EF}" destId="{34825D28-CF19-4D3A-BCCE-943F93699579}" srcOrd="2" destOrd="0" parTransId="{30C6FAFA-6D20-4DDA-ABEA-C52F4960EE72}" sibTransId="{9DB70491-BD69-4B2F-9AC0-6503AB7526BD}"/>
    <dgm:cxn modelId="{C2116848-F36B-4F13-BCDB-92D85F236924}" srcId="{34825D28-CF19-4D3A-BCCE-943F93699579}" destId="{41EAD589-80AE-40EF-BFAC-3C82C3C3206D}" srcOrd="1" destOrd="0" parTransId="{8E8E0F70-D1D1-4BB2-B787-369A8A441766}" sibTransId="{8DB71655-B851-4A09-BAB3-7A8C156B370A}"/>
    <dgm:cxn modelId="{1CDFD249-4536-42D7-AE85-920212824E11}" srcId="{34825D28-CF19-4D3A-BCCE-943F93699579}" destId="{0192389B-1811-4989-B87B-34CCC0C32F87}" srcOrd="2" destOrd="0" parTransId="{BB43ED97-7EC8-43DD-B38C-BDE70FE743ED}" sibTransId="{171D4E5D-37E2-41C6-9201-7CC1256BDF81}"/>
    <dgm:cxn modelId="{4B78516C-3063-4577-89F6-C30B39C4D519}" srcId="{33DA4248-571D-43B3-8404-89C702EB42EF}" destId="{56A77EFC-6E58-40B4-BDB9-8DCB380D3068}" srcOrd="1" destOrd="0" parTransId="{93C0B697-1564-4367-8A9A-7D071620E6E1}" sibTransId="{6707A1B0-AF43-489E-B87E-45BEDB9AB2E9}"/>
    <dgm:cxn modelId="{A310AC6C-4ED2-45FB-9F4C-56F5A1B83868}" srcId="{56A77EFC-6E58-40B4-BDB9-8DCB380D3068}" destId="{433DE074-2F95-4182-B6DF-231DC2F070AA}" srcOrd="6" destOrd="0" parTransId="{7B845B2D-8B67-49EE-B390-3B623FCEA6EC}" sibTransId="{6D281864-3D63-4736-8029-3632452D3071}"/>
    <dgm:cxn modelId="{82A3506F-C146-48AB-80DD-878B89E64EE9}" srcId="{33DA4248-571D-43B3-8404-89C702EB42EF}" destId="{3B9021CD-06B9-4B1E-9F14-BBA612473672}" srcOrd="0" destOrd="0" parTransId="{85B92E62-F0B2-44FF-A3B3-8EC00F09347D}" sibTransId="{ED5DD38C-EDF9-4F5C-91C7-8D14573ABA1C}"/>
    <dgm:cxn modelId="{3F378353-14EB-42CD-BFBF-563B84364FD0}" srcId="{3B9021CD-06B9-4B1E-9F14-BBA612473672}" destId="{E5114EEE-3D9C-402C-9795-7FCBE3E38EAD}" srcOrd="2" destOrd="0" parTransId="{5E9692D8-0D3A-401B-A0C9-475359AA538A}" sibTransId="{D811B118-557F-4406-B2F4-CC2FD99C8050}"/>
    <dgm:cxn modelId="{C1DD3E5A-9DD2-40BF-97AF-B1706647810F}" srcId="{56A77EFC-6E58-40B4-BDB9-8DCB380D3068}" destId="{0E1BCF2E-EFE3-4AA6-9F35-299197E53FF9}" srcOrd="1" destOrd="0" parTransId="{6C1E1878-E769-42B4-93D2-F1E9182F426D}" sibTransId="{FA1CEC5E-4473-4DBF-BB1D-D41CA532DF9C}"/>
    <dgm:cxn modelId="{2E41C589-1D97-4CF4-AE55-0CD8EB03E560}" type="presOf" srcId="{41EAD589-80AE-40EF-BFAC-3C82C3C3206D}" destId="{8B11F736-EE3A-4B96-8BCE-37C13067C7BF}" srcOrd="0" destOrd="1" presId="urn:microsoft.com/office/officeart/2005/8/layout/hList1"/>
    <dgm:cxn modelId="{A3A5D289-EF83-4C41-9BAF-D11ABDCF3837}" type="presOf" srcId="{51B33A15-ECFB-493A-AB8A-D1E814D75B0B}" destId="{C0D96F72-B37C-4A43-91C1-A873BEF12D7A}" srcOrd="0" destOrd="0" presId="urn:microsoft.com/office/officeart/2005/8/layout/hList1"/>
    <dgm:cxn modelId="{EB04B995-EE9B-483E-9FB9-A57A051997DA}" type="presOf" srcId="{433DE074-2F95-4182-B6DF-231DC2F070AA}" destId="{C0D96F72-B37C-4A43-91C1-A873BEF12D7A}" srcOrd="0" destOrd="6" presId="urn:microsoft.com/office/officeart/2005/8/layout/hList1"/>
    <dgm:cxn modelId="{1F95D4A2-A27E-4C71-96A7-5BDF678FF0DA}" type="presOf" srcId="{2CE49CCB-1EDE-48CC-A37F-F6DA7DAA689E}" destId="{C0D96F72-B37C-4A43-91C1-A873BEF12D7A}" srcOrd="0" destOrd="2" presId="urn:microsoft.com/office/officeart/2005/8/layout/hList1"/>
    <dgm:cxn modelId="{0EB000A9-F59E-439F-8C27-94C17F2622EE}" srcId="{3B9021CD-06B9-4B1E-9F14-BBA612473672}" destId="{8F3287D9-B1F4-4BA1-8E84-63747F9B12CE}" srcOrd="1" destOrd="0" parTransId="{49519558-FFA2-484F-A5F3-30DBD1E019FB}" sibTransId="{6BE6210E-24A9-4BF2-A72C-B27A9B2F88D6}"/>
    <dgm:cxn modelId="{2F7FA3A9-7615-4DF5-A6C5-D1913BE0255F}" type="presOf" srcId="{C9F08CCC-D20A-4942-AF17-2F2A67890720}" destId="{8B11F736-EE3A-4B96-8BCE-37C13067C7BF}" srcOrd="0" destOrd="0" presId="urn:microsoft.com/office/officeart/2005/8/layout/hList1"/>
    <dgm:cxn modelId="{C0CEFEB0-0ED6-473B-8652-8C3018D6C7F7}" type="presOf" srcId="{A2342621-E107-4323-81BB-D0F66857387A}" destId="{C0D96F72-B37C-4A43-91C1-A873BEF12D7A}" srcOrd="0" destOrd="5" presId="urn:microsoft.com/office/officeart/2005/8/layout/hList1"/>
    <dgm:cxn modelId="{75E7E2BE-93CE-488E-A06D-719631395755}" type="presOf" srcId="{3B9021CD-06B9-4B1E-9F14-BBA612473672}" destId="{4D03E324-3851-4B7A-B3D9-E434E852AD02}" srcOrd="0" destOrd="0" presId="urn:microsoft.com/office/officeart/2005/8/layout/hList1"/>
    <dgm:cxn modelId="{2CB428C8-85A9-4689-AB6E-8BB32E334146}" type="presOf" srcId="{0E1BCF2E-EFE3-4AA6-9F35-299197E53FF9}" destId="{C0D96F72-B37C-4A43-91C1-A873BEF12D7A}" srcOrd="0" destOrd="1" presId="urn:microsoft.com/office/officeart/2005/8/layout/hList1"/>
    <dgm:cxn modelId="{D59901C9-1E80-40AE-8B56-0FCCDAFDF3EA}" type="presOf" srcId="{1519670F-8314-4701-BFE8-CFCA8E418AA5}" destId="{57CCBC9A-9C8A-434D-B6A4-F9F7178570C2}" srcOrd="0" destOrd="0" presId="urn:microsoft.com/office/officeart/2005/8/layout/hList1"/>
    <dgm:cxn modelId="{A97623CE-151E-4EF6-A514-8397A9ECFC2A}" type="presOf" srcId="{34825D28-CF19-4D3A-BCCE-943F93699579}" destId="{362DD5DE-EC02-4103-89E6-89F1BD4C9890}" srcOrd="0" destOrd="0" presId="urn:microsoft.com/office/officeart/2005/8/layout/hList1"/>
    <dgm:cxn modelId="{97F1DED7-EF82-4828-8F92-B80E351E2F4D}" type="presOf" srcId="{8FB7151A-126C-4451-BE0F-D021260D0F59}" destId="{C0D96F72-B37C-4A43-91C1-A873BEF12D7A}" srcOrd="0" destOrd="3" presId="urn:microsoft.com/office/officeart/2005/8/layout/hList1"/>
    <dgm:cxn modelId="{310631D8-0E91-443C-AC2A-3D573129A4BC}" type="presOf" srcId="{8F3287D9-B1F4-4BA1-8E84-63747F9B12CE}" destId="{57CCBC9A-9C8A-434D-B6A4-F9F7178570C2}" srcOrd="0" destOrd="1" presId="urn:microsoft.com/office/officeart/2005/8/layout/hList1"/>
    <dgm:cxn modelId="{E96820E0-01A2-4072-8980-5F3A6CF4F3A7}" type="presOf" srcId="{0192389B-1811-4989-B87B-34CCC0C32F87}" destId="{8B11F736-EE3A-4B96-8BCE-37C13067C7BF}" srcOrd="0" destOrd="2" presId="urn:microsoft.com/office/officeart/2005/8/layout/hList1"/>
    <dgm:cxn modelId="{EE97F0E4-BCB0-47B7-AC08-B56E69811CAC}" type="presOf" srcId="{74E31B16-D727-416D-9ADF-F27EA6650A30}" destId="{C0D96F72-B37C-4A43-91C1-A873BEF12D7A}" srcOrd="0" destOrd="4" presId="urn:microsoft.com/office/officeart/2005/8/layout/hList1"/>
    <dgm:cxn modelId="{4117A2F2-3DC9-46F2-A41C-FCA453BB7D0D}" type="presOf" srcId="{E5114EEE-3D9C-402C-9795-7FCBE3E38EAD}" destId="{57CCBC9A-9C8A-434D-B6A4-F9F7178570C2}" srcOrd="0" destOrd="2" presId="urn:microsoft.com/office/officeart/2005/8/layout/hList1"/>
    <dgm:cxn modelId="{D5CFF1F3-C207-4393-ACCA-5515EF7191AA}" srcId="{56A77EFC-6E58-40B4-BDB9-8DCB380D3068}" destId="{8FB7151A-126C-4451-BE0F-D021260D0F59}" srcOrd="3" destOrd="0" parTransId="{75D91C4C-60AA-49A7-A306-103323BE926C}" sibTransId="{712E0F01-EF16-4A74-9870-9D96B54AE36F}"/>
    <dgm:cxn modelId="{02250EFA-4170-480A-90A9-9BAF0AD2B86E}" type="presOf" srcId="{33DA4248-571D-43B3-8404-89C702EB42EF}" destId="{96A16C7F-820E-4195-9358-7EEA718B37EE}" srcOrd="0" destOrd="0" presId="urn:microsoft.com/office/officeart/2005/8/layout/hList1"/>
    <dgm:cxn modelId="{D50E5DFC-1446-4781-AF28-C0F71E740251}" type="presOf" srcId="{56A77EFC-6E58-40B4-BDB9-8DCB380D3068}" destId="{35B573B8-1F8F-422D-8961-2D2C27033314}" srcOrd="0" destOrd="0" presId="urn:microsoft.com/office/officeart/2005/8/layout/hList1"/>
    <dgm:cxn modelId="{6C09BBB3-C46B-46F1-9E10-327FB72017C9}" type="presParOf" srcId="{96A16C7F-820E-4195-9358-7EEA718B37EE}" destId="{B68F4719-FE0A-4E55-9C25-B75E3E6E88CD}" srcOrd="0" destOrd="0" presId="urn:microsoft.com/office/officeart/2005/8/layout/hList1"/>
    <dgm:cxn modelId="{FDBFA8EF-D461-44AC-A2A4-BF96B090B4F7}" type="presParOf" srcId="{B68F4719-FE0A-4E55-9C25-B75E3E6E88CD}" destId="{4D03E324-3851-4B7A-B3D9-E434E852AD02}" srcOrd="0" destOrd="0" presId="urn:microsoft.com/office/officeart/2005/8/layout/hList1"/>
    <dgm:cxn modelId="{C70239F6-0F25-4004-84D0-AF48DB2F11EA}" type="presParOf" srcId="{B68F4719-FE0A-4E55-9C25-B75E3E6E88CD}" destId="{57CCBC9A-9C8A-434D-B6A4-F9F7178570C2}" srcOrd="1" destOrd="0" presId="urn:microsoft.com/office/officeart/2005/8/layout/hList1"/>
    <dgm:cxn modelId="{9F3D1FFD-D9B5-4D9C-9734-1EABD2F06A89}" type="presParOf" srcId="{96A16C7F-820E-4195-9358-7EEA718B37EE}" destId="{40408DC2-5103-4762-ACE3-57AD944CD4A6}" srcOrd="1" destOrd="0" presId="urn:microsoft.com/office/officeart/2005/8/layout/hList1"/>
    <dgm:cxn modelId="{1D82C761-3CC3-4E13-9207-E2A81986CE49}" type="presParOf" srcId="{96A16C7F-820E-4195-9358-7EEA718B37EE}" destId="{66B4BF99-BB99-4BA2-929D-93EFA95990E9}" srcOrd="2" destOrd="0" presId="urn:microsoft.com/office/officeart/2005/8/layout/hList1"/>
    <dgm:cxn modelId="{31792C89-F9E9-4801-A1BF-6AC6473F0A05}" type="presParOf" srcId="{66B4BF99-BB99-4BA2-929D-93EFA95990E9}" destId="{35B573B8-1F8F-422D-8961-2D2C27033314}" srcOrd="0" destOrd="0" presId="urn:microsoft.com/office/officeart/2005/8/layout/hList1"/>
    <dgm:cxn modelId="{FA81E5FC-4BEE-44F5-B925-2733768DBE6B}" type="presParOf" srcId="{66B4BF99-BB99-4BA2-929D-93EFA95990E9}" destId="{C0D96F72-B37C-4A43-91C1-A873BEF12D7A}" srcOrd="1" destOrd="0" presId="urn:microsoft.com/office/officeart/2005/8/layout/hList1"/>
    <dgm:cxn modelId="{680CBEEA-4AC9-4BF4-BA53-B54A192A65C0}" type="presParOf" srcId="{96A16C7F-820E-4195-9358-7EEA718B37EE}" destId="{D684183D-B25B-45E0-8ECC-5F387CF91CD3}" srcOrd="3" destOrd="0" presId="urn:microsoft.com/office/officeart/2005/8/layout/hList1"/>
    <dgm:cxn modelId="{4D2E92C0-4D8A-44C7-8FD7-5A6E83E21BC1}" type="presParOf" srcId="{96A16C7F-820E-4195-9358-7EEA718B37EE}" destId="{E11C15F8-60CA-42A5-A1C9-4484B06C8E9E}" srcOrd="4" destOrd="0" presId="urn:microsoft.com/office/officeart/2005/8/layout/hList1"/>
    <dgm:cxn modelId="{A357F3D6-C0F0-4603-A8D4-494EA3738C43}" type="presParOf" srcId="{E11C15F8-60CA-42A5-A1C9-4484B06C8E9E}" destId="{362DD5DE-EC02-4103-89E6-89F1BD4C9890}" srcOrd="0" destOrd="0" presId="urn:microsoft.com/office/officeart/2005/8/layout/hList1"/>
    <dgm:cxn modelId="{77E3394A-D96E-44EA-A16E-E0B9279AC175}" type="presParOf" srcId="{E11C15F8-60CA-42A5-A1C9-4484B06C8E9E}" destId="{8B11F736-EE3A-4B96-8BCE-37C13067C7BF}"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3CA8CDA-2986-4638-B8EE-3C529EF7BA55}">
      <dsp:nvSpPr>
        <dsp:cNvPr id="0" name=""/>
        <dsp:cNvSpPr/>
      </dsp:nvSpPr>
      <dsp:spPr>
        <a:xfrm>
          <a:off x="809843" y="318252"/>
          <a:ext cx="6324857" cy="1310384"/>
        </a:xfrm>
        <a:prstGeom prst="rect">
          <a:avLst/>
        </a:prstGeom>
        <a:solidFill>
          <a:schemeClr val="lt1">
            <a:alpha val="40000"/>
            <a:hueOff val="0"/>
            <a:satOff val="0"/>
            <a:lumOff val="0"/>
            <a:alphaOff val="0"/>
          </a:schemeClr>
        </a:solidFill>
        <a:ln w="9525" cap="flat" cmpd="sng" algn="ctr">
          <a:solidFill>
            <a:schemeClr val="accent4">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887567" tIns="68580" rIns="68580" bIns="68580" numCol="1" spcCol="1270" anchor="ctr" anchorCtr="0">
          <a:noAutofit/>
        </a:bodyPr>
        <a:lstStyle/>
        <a:p>
          <a:pPr marL="0" lvl="0" indent="0" algn="l" defTabSz="800100">
            <a:lnSpc>
              <a:spcPct val="90000"/>
            </a:lnSpc>
            <a:spcBef>
              <a:spcPct val="0"/>
            </a:spcBef>
            <a:spcAft>
              <a:spcPct val="35000"/>
            </a:spcAft>
            <a:buNone/>
          </a:pPr>
          <a:r>
            <a:rPr lang="ru-RU" sz="1800" kern="1200" dirty="0">
              <a:latin typeface="Segoe UI Light" panose="020B0502040204020203" pitchFamily="34" charset="0"/>
              <a:cs typeface="Segoe UI Light" panose="020B0502040204020203" pitchFamily="34" charset="0"/>
            </a:rPr>
            <a:t>Снижение интенсивности острых реакций на стресс и оптимизация актуального психического состояния «пострадавших»</a:t>
          </a:r>
        </a:p>
      </dsp:txBody>
      <dsp:txXfrm>
        <a:off x="809843" y="318252"/>
        <a:ext cx="6324857" cy="1310384"/>
      </dsp:txXfrm>
    </dsp:sp>
    <dsp:sp modelId="{4D1EE6A1-0F4C-41F9-8331-32D104AB5316}">
      <dsp:nvSpPr>
        <dsp:cNvPr id="0" name=""/>
        <dsp:cNvSpPr/>
      </dsp:nvSpPr>
      <dsp:spPr>
        <a:xfrm>
          <a:off x="546180" y="164197"/>
          <a:ext cx="917268" cy="1375903"/>
        </a:xfrm>
        <a:prstGeom prst="rect">
          <a:avLst/>
        </a:prstGeom>
        <a:solidFill>
          <a:schemeClr val="accent4">
            <a:tint val="50000"/>
            <a:hueOff val="0"/>
            <a:satOff val="0"/>
            <a:lumOff val="0"/>
            <a:alphaOff val="0"/>
          </a:schemeClr>
        </a:solid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sp>
    <dsp:sp modelId="{98820717-47EB-4F7E-8E16-62CCF0909D1D}">
      <dsp:nvSpPr>
        <dsp:cNvPr id="0" name=""/>
        <dsp:cNvSpPr/>
      </dsp:nvSpPr>
      <dsp:spPr>
        <a:xfrm>
          <a:off x="944697" y="1967880"/>
          <a:ext cx="6213401" cy="1310384"/>
        </a:xfrm>
        <a:prstGeom prst="rect">
          <a:avLst/>
        </a:prstGeom>
        <a:solidFill>
          <a:schemeClr val="lt1">
            <a:alpha val="40000"/>
            <a:hueOff val="0"/>
            <a:satOff val="0"/>
            <a:lumOff val="0"/>
            <a:alphaOff val="0"/>
          </a:schemeClr>
        </a:solidFill>
        <a:ln w="9525" cap="flat" cmpd="sng" algn="ctr">
          <a:solidFill>
            <a:schemeClr val="accent4">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887567" tIns="68580" rIns="68580" bIns="68580" numCol="1" spcCol="1270" anchor="ctr" anchorCtr="0">
          <a:noAutofit/>
        </a:bodyPr>
        <a:lstStyle/>
        <a:p>
          <a:pPr marL="0" lvl="0" indent="0" algn="l" defTabSz="800100">
            <a:lnSpc>
              <a:spcPct val="90000"/>
            </a:lnSpc>
            <a:spcBef>
              <a:spcPct val="0"/>
            </a:spcBef>
            <a:spcAft>
              <a:spcPct val="35000"/>
            </a:spcAft>
            <a:buNone/>
          </a:pPr>
          <a:r>
            <a:rPr lang="ru-RU" sz="1800" kern="1200" dirty="0">
              <a:latin typeface="Segoe UI Light" panose="020B0502040204020203" pitchFamily="34" charset="0"/>
              <a:cs typeface="Segoe UI Light" panose="020B0502040204020203" pitchFamily="34" charset="0"/>
            </a:rPr>
            <a:t>Профилактика возникновения отдаленных психических последствий в результате воздействия травмирующего события</a:t>
          </a:r>
        </a:p>
      </dsp:txBody>
      <dsp:txXfrm>
        <a:off x="944697" y="1967880"/>
        <a:ext cx="6213401" cy="1310384"/>
      </dsp:txXfrm>
    </dsp:sp>
    <dsp:sp modelId="{8484A345-DC1B-4C86-8C43-0E2B7B5E2CFA}">
      <dsp:nvSpPr>
        <dsp:cNvPr id="0" name=""/>
        <dsp:cNvSpPr/>
      </dsp:nvSpPr>
      <dsp:spPr>
        <a:xfrm>
          <a:off x="546180" y="1807152"/>
          <a:ext cx="917268" cy="1375903"/>
        </a:xfrm>
        <a:prstGeom prst="rect">
          <a:avLst/>
        </a:prstGeom>
        <a:solidFill>
          <a:schemeClr val="accent4">
            <a:tint val="50000"/>
            <a:hueOff val="-1990641"/>
            <a:satOff val="11305"/>
            <a:lumOff val="897"/>
            <a:alphaOff val="0"/>
          </a:schemeClr>
        </a:solid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sp>
    <dsp:sp modelId="{C10D1999-4F33-48B6-AAA1-1CB356736780}">
      <dsp:nvSpPr>
        <dsp:cNvPr id="0" name=""/>
        <dsp:cNvSpPr/>
      </dsp:nvSpPr>
      <dsp:spPr>
        <a:xfrm>
          <a:off x="944697" y="3617508"/>
          <a:ext cx="6213401" cy="1310384"/>
        </a:xfrm>
        <a:prstGeom prst="rect">
          <a:avLst/>
        </a:prstGeom>
        <a:solidFill>
          <a:schemeClr val="lt1">
            <a:alpha val="40000"/>
            <a:hueOff val="0"/>
            <a:satOff val="0"/>
            <a:lumOff val="0"/>
            <a:alphaOff val="0"/>
          </a:schemeClr>
        </a:solidFill>
        <a:ln w="9525" cap="flat" cmpd="sng" algn="ctr">
          <a:solidFill>
            <a:schemeClr val="accent4">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887567" tIns="68580" rIns="68580" bIns="68580" numCol="1" spcCol="1270" anchor="ctr" anchorCtr="0">
          <a:noAutofit/>
        </a:bodyPr>
        <a:lstStyle/>
        <a:p>
          <a:pPr marL="0" lvl="0" indent="0" algn="l" defTabSz="800100">
            <a:lnSpc>
              <a:spcPct val="90000"/>
            </a:lnSpc>
            <a:spcBef>
              <a:spcPct val="0"/>
            </a:spcBef>
            <a:spcAft>
              <a:spcPct val="35000"/>
            </a:spcAft>
            <a:buNone/>
          </a:pPr>
          <a:r>
            <a:rPr lang="ru-RU" sz="1800" kern="1200" dirty="0">
              <a:latin typeface="Segoe UI Light" panose="020B0502040204020203" pitchFamily="34" charset="0"/>
              <a:cs typeface="Segoe UI Light" panose="020B0502040204020203" pitchFamily="34" charset="0"/>
            </a:rPr>
            <a:t>Снижение рисков возникновения массовых негативных психических реакций (например, при сопровождении похорон)</a:t>
          </a:r>
        </a:p>
      </dsp:txBody>
      <dsp:txXfrm>
        <a:off x="944697" y="3617508"/>
        <a:ext cx="6213401" cy="1310384"/>
      </dsp:txXfrm>
    </dsp:sp>
    <dsp:sp modelId="{C8581B4E-BD29-4C08-9569-A096257071F3}">
      <dsp:nvSpPr>
        <dsp:cNvPr id="0" name=""/>
        <dsp:cNvSpPr/>
      </dsp:nvSpPr>
      <dsp:spPr>
        <a:xfrm>
          <a:off x="533356" y="3477446"/>
          <a:ext cx="917268" cy="1375903"/>
        </a:xfrm>
        <a:prstGeom prst="rect">
          <a:avLst/>
        </a:prstGeom>
        <a:solidFill>
          <a:schemeClr val="accent4">
            <a:tint val="50000"/>
            <a:hueOff val="-3981281"/>
            <a:satOff val="22610"/>
            <a:lumOff val="1795"/>
            <a:alphaOff val="0"/>
          </a:schemeClr>
        </a:solid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E4F0A4-E0F2-4A42-802B-9F70FC8DA43D}">
      <dsp:nvSpPr>
        <dsp:cNvPr id="0" name=""/>
        <dsp:cNvSpPr/>
      </dsp:nvSpPr>
      <dsp:spPr>
        <a:xfrm>
          <a:off x="478806" y="329371"/>
          <a:ext cx="6410866" cy="1282288"/>
        </a:xfrm>
        <a:prstGeom prst="rect">
          <a:avLst/>
        </a:prstGeom>
        <a:solidFill>
          <a:schemeClr val="lt1">
            <a:alpha val="40000"/>
            <a:hueOff val="0"/>
            <a:satOff val="0"/>
            <a:lumOff val="0"/>
            <a:alphaOff val="0"/>
          </a:schemeClr>
        </a:solidFill>
        <a:ln w="9525" cap="flat" cmpd="sng" algn="ctr">
          <a:solidFill>
            <a:schemeClr val="accent4">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868537" tIns="68580" rIns="68580" bIns="68580" numCol="1" spcCol="1270" anchor="ctr" anchorCtr="0">
          <a:noAutofit/>
        </a:bodyPr>
        <a:lstStyle/>
        <a:p>
          <a:pPr marL="0" lvl="0" indent="0" algn="l" defTabSz="800100">
            <a:lnSpc>
              <a:spcPct val="90000"/>
            </a:lnSpc>
            <a:spcBef>
              <a:spcPct val="0"/>
            </a:spcBef>
            <a:spcAft>
              <a:spcPct val="35000"/>
            </a:spcAft>
            <a:buNone/>
          </a:pPr>
          <a:r>
            <a:rPr lang="ru-RU" sz="1800" kern="1200" dirty="0">
              <a:latin typeface="Segoe UI Light" panose="020B0502040204020203" pitchFamily="34" charset="0"/>
              <a:cs typeface="Segoe UI Light" panose="020B0502040204020203" pitchFamily="34" charset="0"/>
            </a:rPr>
            <a:t>Сопровождение процедуры оповещения родственников о гибели мобилизованного / военнослужащего</a:t>
          </a:r>
        </a:p>
      </dsp:txBody>
      <dsp:txXfrm>
        <a:off x="478806" y="329371"/>
        <a:ext cx="6410866" cy="1282288"/>
      </dsp:txXfrm>
    </dsp:sp>
    <dsp:sp modelId="{BC091680-905F-485B-8C99-2150E24820CC}">
      <dsp:nvSpPr>
        <dsp:cNvPr id="0" name=""/>
        <dsp:cNvSpPr/>
      </dsp:nvSpPr>
      <dsp:spPr>
        <a:xfrm>
          <a:off x="216023" y="159796"/>
          <a:ext cx="897601" cy="1346402"/>
        </a:xfrm>
        <a:prstGeom prst="rect">
          <a:avLst/>
        </a:prstGeom>
        <a:solidFill>
          <a:schemeClr val="accent4">
            <a:tint val="50000"/>
            <a:hueOff val="0"/>
            <a:satOff val="0"/>
            <a:lumOff val="0"/>
            <a:alphaOff val="0"/>
          </a:schemeClr>
        </a:solidFill>
        <a:ln w="9525"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1">
          <a:scrgbClr r="0" g="0" b="0"/>
        </a:lnRef>
        <a:fillRef idx="1">
          <a:scrgbClr r="0" g="0" b="0"/>
        </a:fillRef>
        <a:effectRef idx="1">
          <a:scrgbClr r="0" g="0" b="0"/>
        </a:effectRef>
        <a:fontRef idx="minor"/>
      </dsp:style>
    </dsp:sp>
    <dsp:sp modelId="{E85B8243-E110-47A7-BECE-F9CE22D1B4D6}">
      <dsp:nvSpPr>
        <dsp:cNvPr id="0" name=""/>
        <dsp:cNvSpPr/>
      </dsp:nvSpPr>
      <dsp:spPr>
        <a:xfrm>
          <a:off x="549035" y="1943629"/>
          <a:ext cx="6270409" cy="1282288"/>
        </a:xfrm>
        <a:prstGeom prst="rect">
          <a:avLst/>
        </a:prstGeom>
        <a:solidFill>
          <a:schemeClr val="lt1">
            <a:alpha val="40000"/>
            <a:hueOff val="0"/>
            <a:satOff val="0"/>
            <a:lumOff val="0"/>
            <a:alphaOff val="0"/>
          </a:schemeClr>
        </a:solidFill>
        <a:ln w="9525" cap="flat" cmpd="sng" algn="ctr">
          <a:solidFill>
            <a:schemeClr val="accent4">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868537" tIns="68580" rIns="68580" bIns="68580" numCol="1" spcCol="1270" anchor="ctr" anchorCtr="0">
          <a:noAutofit/>
        </a:bodyPr>
        <a:lstStyle/>
        <a:p>
          <a:pPr marL="0" lvl="0" indent="0" algn="l" defTabSz="800100">
            <a:lnSpc>
              <a:spcPct val="90000"/>
            </a:lnSpc>
            <a:spcBef>
              <a:spcPct val="0"/>
            </a:spcBef>
            <a:spcAft>
              <a:spcPct val="35000"/>
            </a:spcAft>
            <a:buNone/>
          </a:pPr>
          <a:r>
            <a:rPr lang="ru-RU" sz="1800" kern="1200" dirty="0">
              <a:latin typeface="Segoe UI Light" panose="020B0502040204020203" pitchFamily="34" charset="0"/>
              <a:cs typeface="Segoe UI Light" panose="020B0502040204020203" pitchFamily="34" charset="0"/>
            </a:rPr>
            <a:t>Сопровождение похорон мобилизованного / военнослужащего </a:t>
          </a:r>
        </a:p>
      </dsp:txBody>
      <dsp:txXfrm>
        <a:off x="549035" y="1943629"/>
        <a:ext cx="6270409" cy="1282288"/>
      </dsp:txXfrm>
    </dsp:sp>
    <dsp:sp modelId="{A7E4F534-9918-4B75-BF98-1035E917E74F}">
      <dsp:nvSpPr>
        <dsp:cNvPr id="0" name=""/>
        <dsp:cNvSpPr/>
      </dsp:nvSpPr>
      <dsp:spPr>
        <a:xfrm>
          <a:off x="216023" y="1743963"/>
          <a:ext cx="897601" cy="1346402"/>
        </a:xfrm>
        <a:prstGeom prst="rect">
          <a:avLst/>
        </a:prstGeom>
        <a:solidFill>
          <a:schemeClr val="accent4">
            <a:tint val="50000"/>
            <a:hueOff val="-1990641"/>
            <a:satOff val="11305"/>
            <a:lumOff val="897"/>
            <a:alphaOff val="0"/>
          </a:schemeClr>
        </a:solidFill>
        <a:ln w="9525"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1">
          <a:scrgbClr r="0" g="0" b="0"/>
        </a:lnRef>
        <a:fillRef idx="1">
          <a:scrgbClr r="0" g="0" b="0"/>
        </a:fillRef>
        <a:effectRef idx="1">
          <a:scrgbClr r="0" g="0" b="0"/>
        </a:effectRef>
        <a:fontRef idx="minor"/>
      </dsp:style>
    </dsp:sp>
    <dsp:sp modelId="{41999778-A161-4C8C-B60C-EF1B2372C6FB}">
      <dsp:nvSpPr>
        <dsp:cNvPr id="0" name=""/>
        <dsp:cNvSpPr/>
      </dsp:nvSpPr>
      <dsp:spPr>
        <a:xfrm>
          <a:off x="619242" y="3557887"/>
          <a:ext cx="6129994" cy="1282288"/>
        </a:xfrm>
        <a:prstGeom prst="rect">
          <a:avLst/>
        </a:prstGeom>
        <a:solidFill>
          <a:schemeClr val="lt1">
            <a:alpha val="40000"/>
            <a:hueOff val="0"/>
            <a:satOff val="0"/>
            <a:lumOff val="0"/>
            <a:alphaOff val="0"/>
          </a:schemeClr>
        </a:solidFill>
        <a:ln w="9525" cap="flat" cmpd="sng" algn="ctr">
          <a:solidFill>
            <a:schemeClr val="accent4">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868537" tIns="68580" rIns="68580" bIns="68580" numCol="1" spcCol="1270" anchor="ctr" anchorCtr="0">
          <a:noAutofit/>
        </a:bodyPr>
        <a:lstStyle/>
        <a:p>
          <a:pPr marL="0" lvl="0" indent="0" algn="l" defTabSz="800100">
            <a:lnSpc>
              <a:spcPct val="90000"/>
            </a:lnSpc>
            <a:spcBef>
              <a:spcPct val="0"/>
            </a:spcBef>
            <a:spcAft>
              <a:spcPct val="35000"/>
            </a:spcAft>
            <a:buNone/>
          </a:pPr>
          <a:r>
            <a:rPr lang="ru-RU" sz="1800" kern="1200" dirty="0">
              <a:latin typeface="Segoe UI Light" panose="020B0502040204020203" pitchFamily="34" charset="0"/>
              <a:cs typeface="Segoe UI Light" panose="020B0502040204020203" pitchFamily="34" charset="0"/>
            </a:rPr>
            <a:t>Оказание ЭПП родственникам мобилизованных / военнослужащих, чья судьба неизвестна</a:t>
          </a:r>
        </a:p>
      </dsp:txBody>
      <dsp:txXfrm>
        <a:off x="619242" y="3557887"/>
        <a:ext cx="6129994" cy="1282288"/>
      </dsp:txXfrm>
    </dsp:sp>
    <dsp:sp modelId="{356864DC-AD0D-4883-83AE-7A3B81396B7C}">
      <dsp:nvSpPr>
        <dsp:cNvPr id="0" name=""/>
        <dsp:cNvSpPr/>
      </dsp:nvSpPr>
      <dsp:spPr>
        <a:xfrm>
          <a:off x="216023" y="3349900"/>
          <a:ext cx="897601" cy="1346402"/>
        </a:xfrm>
        <a:prstGeom prst="rect">
          <a:avLst/>
        </a:prstGeom>
        <a:solidFill>
          <a:schemeClr val="accent4">
            <a:tint val="50000"/>
            <a:hueOff val="-3981281"/>
            <a:satOff val="22610"/>
            <a:lumOff val="1795"/>
            <a:alphaOff val="0"/>
          </a:schemeClr>
        </a:solidFill>
        <a:ln w="9525"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1">
          <a:scrgbClr r="0" g="0" b="0"/>
        </a:lnRef>
        <a:fillRef idx="1">
          <a:scrgbClr r="0" g="0" b="0"/>
        </a:fillRef>
        <a:effectRef idx="1">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A5C241-F8EE-42CE-AB76-D3F8B7FD6411}">
      <dsp:nvSpPr>
        <dsp:cNvPr id="0" name=""/>
        <dsp:cNvSpPr/>
      </dsp:nvSpPr>
      <dsp:spPr>
        <a:xfrm>
          <a:off x="10149" y="22839"/>
          <a:ext cx="1822735" cy="1093641"/>
        </a:xfrm>
        <a:prstGeom prst="roundRect">
          <a:avLst>
            <a:gd name="adj" fmla="val 10000"/>
          </a:avLst>
        </a:prstGeom>
        <a:gradFill rotWithShape="0">
          <a:gsLst>
            <a:gs pos="0">
              <a:schemeClr val="accent4">
                <a:hueOff val="0"/>
                <a:satOff val="0"/>
                <a:lumOff val="0"/>
                <a:alphaOff val="0"/>
                <a:tint val="50000"/>
                <a:satMod val="300000"/>
              </a:schemeClr>
            </a:gs>
            <a:gs pos="35000">
              <a:schemeClr val="accent4">
                <a:hueOff val="0"/>
                <a:satOff val="0"/>
                <a:lumOff val="0"/>
                <a:alphaOff val="0"/>
                <a:tint val="37000"/>
                <a:satMod val="300000"/>
              </a:schemeClr>
            </a:gs>
            <a:gs pos="100000">
              <a:schemeClr val="accent4">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0688" tIns="170688" rIns="170688" bIns="91440" numCol="1" spcCol="1270" anchor="t" anchorCtr="0">
          <a:noAutofit/>
        </a:bodyPr>
        <a:lstStyle/>
        <a:p>
          <a:pPr marL="0" lvl="0" indent="0" algn="l" defTabSz="1066800">
            <a:lnSpc>
              <a:spcPct val="90000"/>
            </a:lnSpc>
            <a:spcBef>
              <a:spcPct val="0"/>
            </a:spcBef>
            <a:spcAft>
              <a:spcPct val="35000"/>
            </a:spcAft>
            <a:buNone/>
          </a:pPr>
          <a:r>
            <a:rPr lang="ru-RU" sz="2400" b="1" kern="1200" dirty="0">
              <a:latin typeface="Segoe UI Light" panose="020B0502040204020203" pitchFamily="34" charset="0"/>
              <a:cs typeface="Segoe UI Light" panose="020B0502040204020203" pitchFamily="34" charset="0"/>
            </a:rPr>
            <a:t>1 этап</a:t>
          </a:r>
        </a:p>
      </dsp:txBody>
      <dsp:txXfrm>
        <a:off x="10149" y="22839"/>
        <a:ext cx="1822735" cy="729094"/>
      </dsp:txXfrm>
    </dsp:sp>
    <dsp:sp modelId="{351F2ABE-C827-4AE4-8242-AA36742A3213}">
      <dsp:nvSpPr>
        <dsp:cNvPr id="0" name=""/>
        <dsp:cNvSpPr/>
      </dsp:nvSpPr>
      <dsp:spPr>
        <a:xfrm>
          <a:off x="222024" y="733098"/>
          <a:ext cx="2144064" cy="1911823"/>
        </a:xfrm>
        <a:prstGeom prst="roundRect">
          <a:avLst>
            <a:gd name="adj" fmla="val 10000"/>
          </a:avLst>
        </a:prstGeom>
        <a:solidFill>
          <a:schemeClr val="lt1">
            <a:alpha val="90000"/>
            <a:hueOff val="0"/>
            <a:satOff val="0"/>
            <a:lumOff val="0"/>
            <a:alphaOff val="0"/>
          </a:schemeClr>
        </a:solidFill>
        <a:ln w="9525" cap="flat" cmpd="sng" algn="ctr">
          <a:solidFill>
            <a:schemeClr val="accent4">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13792" tIns="113792" rIns="113792" bIns="113792" numCol="1" spcCol="1270" anchor="t" anchorCtr="0">
          <a:noAutofit/>
        </a:bodyPr>
        <a:lstStyle/>
        <a:p>
          <a:pPr marL="171450" lvl="1" indent="-171450" algn="l" defTabSz="711200">
            <a:lnSpc>
              <a:spcPct val="90000"/>
            </a:lnSpc>
            <a:spcBef>
              <a:spcPct val="0"/>
            </a:spcBef>
            <a:spcAft>
              <a:spcPct val="15000"/>
            </a:spcAft>
            <a:buChar char="•"/>
          </a:pPr>
          <a:r>
            <a:rPr lang="ru-RU" sz="1600" b="1" kern="1200" dirty="0">
              <a:latin typeface="Segoe UI Light" panose="020B0502040204020203" pitchFamily="34" charset="0"/>
              <a:cs typeface="Segoe UI Light" panose="020B0502040204020203" pitchFamily="34" charset="0"/>
            </a:rPr>
            <a:t>Организационно-подготовительный</a:t>
          </a:r>
          <a:r>
            <a:rPr lang="ru-RU" sz="1400" b="1" kern="1200" dirty="0">
              <a:latin typeface="Segoe UI Light" panose="020B0502040204020203" pitchFamily="34" charset="0"/>
              <a:cs typeface="Segoe UI Light" panose="020B0502040204020203" pitchFamily="34" charset="0"/>
            </a:rPr>
            <a:t> </a:t>
          </a:r>
          <a:r>
            <a:rPr lang="ru-RU" sz="1400" b="0" kern="1200" dirty="0">
              <a:latin typeface="Segoe UI Light" panose="020B0502040204020203" pitchFamily="34" charset="0"/>
              <a:cs typeface="Segoe UI Light" panose="020B0502040204020203" pitchFamily="34" charset="0"/>
            </a:rPr>
            <a:t>(сбор информации и подготовка плана действий)</a:t>
          </a:r>
        </a:p>
      </dsp:txBody>
      <dsp:txXfrm>
        <a:off x="278019" y="789093"/>
        <a:ext cx="2032074" cy="1799833"/>
      </dsp:txXfrm>
    </dsp:sp>
    <dsp:sp modelId="{492E3D00-BDD5-4F5E-8FCA-4A7815BF00BD}">
      <dsp:nvSpPr>
        <dsp:cNvPr id="0" name=""/>
        <dsp:cNvSpPr/>
      </dsp:nvSpPr>
      <dsp:spPr>
        <a:xfrm rot="10487">
          <a:off x="2148992" y="165471"/>
          <a:ext cx="670156" cy="453365"/>
        </a:xfrm>
        <a:prstGeom prst="rightArrow">
          <a:avLst>
            <a:gd name="adj1" fmla="val 60000"/>
            <a:gd name="adj2" fmla="val 50000"/>
          </a:avLst>
        </a:prstGeom>
        <a:gradFill rotWithShape="0">
          <a:gsLst>
            <a:gs pos="0">
              <a:schemeClr val="accent4">
                <a:hueOff val="0"/>
                <a:satOff val="0"/>
                <a:lumOff val="0"/>
                <a:alphaOff val="0"/>
                <a:tint val="50000"/>
                <a:satMod val="300000"/>
              </a:schemeClr>
            </a:gs>
            <a:gs pos="35000">
              <a:schemeClr val="accent4">
                <a:hueOff val="0"/>
                <a:satOff val="0"/>
                <a:lumOff val="0"/>
                <a:alphaOff val="0"/>
                <a:tint val="37000"/>
                <a:satMod val="300000"/>
              </a:schemeClr>
            </a:gs>
            <a:gs pos="100000">
              <a:schemeClr val="accent4">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marL="0" lvl="0" indent="0" algn="ctr" defTabSz="177800">
            <a:lnSpc>
              <a:spcPct val="90000"/>
            </a:lnSpc>
            <a:spcBef>
              <a:spcPct val="0"/>
            </a:spcBef>
            <a:spcAft>
              <a:spcPct val="35000"/>
            </a:spcAft>
            <a:buNone/>
          </a:pPr>
          <a:endParaRPr lang="ru-RU" sz="400" kern="1200"/>
        </a:p>
      </dsp:txBody>
      <dsp:txXfrm>
        <a:off x="2148992" y="255937"/>
        <a:ext cx="534147" cy="272019"/>
      </dsp:txXfrm>
    </dsp:sp>
    <dsp:sp modelId="{8C85D025-E076-4E2B-9E68-CCC52FE7D521}">
      <dsp:nvSpPr>
        <dsp:cNvPr id="0" name=""/>
        <dsp:cNvSpPr/>
      </dsp:nvSpPr>
      <dsp:spPr>
        <a:xfrm>
          <a:off x="3097324" y="32257"/>
          <a:ext cx="1822735" cy="1093641"/>
        </a:xfrm>
        <a:prstGeom prst="roundRect">
          <a:avLst>
            <a:gd name="adj" fmla="val 10000"/>
          </a:avLst>
        </a:prstGeom>
        <a:gradFill rotWithShape="0">
          <a:gsLst>
            <a:gs pos="0">
              <a:schemeClr val="accent4">
                <a:hueOff val="-2232385"/>
                <a:satOff val="13449"/>
                <a:lumOff val="1078"/>
                <a:alphaOff val="0"/>
                <a:tint val="50000"/>
                <a:satMod val="300000"/>
              </a:schemeClr>
            </a:gs>
            <a:gs pos="35000">
              <a:schemeClr val="accent4">
                <a:hueOff val="-2232385"/>
                <a:satOff val="13449"/>
                <a:lumOff val="1078"/>
                <a:alphaOff val="0"/>
                <a:tint val="37000"/>
                <a:satMod val="300000"/>
              </a:schemeClr>
            </a:gs>
            <a:gs pos="100000">
              <a:schemeClr val="accent4">
                <a:hueOff val="-2232385"/>
                <a:satOff val="13449"/>
                <a:lumOff val="1078"/>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0688" tIns="170688" rIns="170688" bIns="91440" numCol="1" spcCol="1270" anchor="t" anchorCtr="0">
          <a:noAutofit/>
        </a:bodyPr>
        <a:lstStyle/>
        <a:p>
          <a:pPr marL="0" lvl="0" indent="0" algn="l" defTabSz="1066800">
            <a:lnSpc>
              <a:spcPct val="90000"/>
            </a:lnSpc>
            <a:spcBef>
              <a:spcPct val="0"/>
            </a:spcBef>
            <a:spcAft>
              <a:spcPct val="35000"/>
            </a:spcAft>
            <a:buNone/>
          </a:pPr>
          <a:r>
            <a:rPr lang="ru-RU" sz="2400" b="1" kern="1200" dirty="0">
              <a:latin typeface="Segoe UI Light" panose="020B0502040204020203" pitchFamily="34" charset="0"/>
              <a:cs typeface="Segoe UI Light" panose="020B0502040204020203" pitchFamily="34" charset="0"/>
            </a:rPr>
            <a:t>2 этап</a:t>
          </a:r>
        </a:p>
      </dsp:txBody>
      <dsp:txXfrm>
        <a:off x="3097324" y="32257"/>
        <a:ext cx="1822735" cy="729094"/>
      </dsp:txXfrm>
    </dsp:sp>
    <dsp:sp modelId="{201A9F28-5763-42F2-A99E-5B1F336378AC}">
      <dsp:nvSpPr>
        <dsp:cNvPr id="0" name=""/>
        <dsp:cNvSpPr/>
      </dsp:nvSpPr>
      <dsp:spPr>
        <a:xfrm>
          <a:off x="3346383" y="761351"/>
          <a:ext cx="2069697" cy="1874152"/>
        </a:xfrm>
        <a:prstGeom prst="roundRect">
          <a:avLst>
            <a:gd name="adj" fmla="val 10000"/>
          </a:avLst>
        </a:prstGeom>
        <a:solidFill>
          <a:schemeClr val="lt1">
            <a:alpha val="90000"/>
            <a:hueOff val="0"/>
            <a:satOff val="0"/>
            <a:lumOff val="0"/>
            <a:alphaOff val="0"/>
          </a:schemeClr>
        </a:solidFill>
        <a:ln w="9525" cap="flat" cmpd="sng" algn="ctr">
          <a:solidFill>
            <a:schemeClr val="accent4">
              <a:hueOff val="-2232385"/>
              <a:satOff val="13449"/>
              <a:lumOff val="1078"/>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13792" tIns="113792" rIns="113792" bIns="113792" numCol="1" spcCol="1270" anchor="t" anchorCtr="0">
          <a:noAutofit/>
        </a:bodyPr>
        <a:lstStyle/>
        <a:p>
          <a:pPr marL="171450" lvl="1" indent="-171450" algn="l" defTabSz="711200">
            <a:lnSpc>
              <a:spcPct val="90000"/>
            </a:lnSpc>
            <a:spcBef>
              <a:spcPct val="0"/>
            </a:spcBef>
            <a:spcAft>
              <a:spcPct val="15000"/>
            </a:spcAft>
            <a:buChar char="•"/>
          </a:pPr>
          <a:r>
            <a:rPr lang="ru-RU" sz="1600" b="1" kern="1200" dirty="0">
              <a:latin typeface="Segoe UI Light" panose="020B0502040204020203" pitchFamily="34" charset="0"/>
              <a:cs typeface="Segoe UI Light" panose="020B0502040204020203" pitchFamily="34" charset="0"/>
            </a:rPr>
            <a:t>Основной </a:t>
          </a:r>
          <a:r>
            <a:rPr lang="ru-RU" sz="1400" b="0" kern="1200" dirty="0">
              <a:latin typeface="Segoe UI Light" panose="020B0502040204020203" pitchFamily="34" charset="0"/>
              <a:cs typeface="Segoe UI Light" panose="020B0502040204020203" pitchFamily="34" charset="0"/>
            </a:rPr>
            <a:t>(консультирование других специалистов, оказание ЭПП)</a:t>
          </a:r>
        </a:p>
      </dsp:txBody>
      <dsp:txXfrm>
        <a:off x="3401275" y="816243"/>
        <a:ext cx="1959913" cy="1764368"/>
      </dsp:txXfrm>
    </dsp:sp>
    <dsp:sp modelId="{D59F3930-FB83-405C-9982-69EF823F2272}">
      <dsp:nvSpPr>
        <dsp:cNvPr id="0" name=""/>
        <dsp:cNvSpPr/>
      </dsp:nvSpPr>
      <dsp:spPr>
        <a:xfrm rot="21600000">
          <a:off x="5226783" y="206275"/>
          <a:ext cx="650624" cy="453365"/>
        </a:xfrm>
        <a:prstGeom prst="rightArrow">
          <a:avLst>
            <a:gd name="adj1" fmla="val 60000"/>
            <a:gd name="adj2" fmla="val 50000"/>
          </a:avLst>
        </a:prstGeom>
        <a:gradFill rotWithShape="0">
          <a:gsLst>
            <a:gs pos="0">
              <a:schemeClr val="accent4">
                <a:hueOff val="-4464770"/>
                <a:satOff val="26899"/>
                <a:lumOff val="2156"/>
                <a:alphaOff val="0"/>
                <a:tint val="50000"/>
                <a:satMod val="300000"/>
              </a:schemeClr>
            </a:gs>
            <a:gs pos="35000">
              <a:schemeClr val="accent4">
                <a:hueOff val="-4464770"/>
                <a:satOff val="26899"/>
                <a:lumOff val="2156"/>
                <a:alphaOff val="0"/>
                <a:tint val="37000"/>
                <a:satMod val="300000"/>
              </a:schemeClr>
            </a:gs>
            <a:gs pos="100000">
              <a:schemeClr val="accent4">
                <a:hueOff val="-4464770"/>
                <a:satOff val="26899"/>
                <a:lumOff val="2156"/>
                <a:alphaOff val="0"/>
                <a:tint val="15000"/>
                <a:satMod val="350000"/>
              </a:schemeClr>
            </a:gs>
          </a:gsLst>
          <a:lin ang="16200000" scaled="1"/>
        </a:gradFill>
        <a:ln>
          <a:noFill/>
        </a:ln>
        <a:effectLst>
          <a:outerShdw blurRad="40000" dist="20000" dir="5400000" rotWithShape="0">
            <a:srgbClr val="000000">
              <a:alpha val="38000"/>
            </a:srgbClr>
          </a:outerShdw>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marL="0" lvl="0" indent="0" algn="ctr" defTabSz="177800">
            <a:lnSpc>
              <a:spcPct val="90000"/>
            </a:lnSpc>
            <a:spcBef>
              <a:spcPct val="0"/>
            </a:spcBef>
            <a:spcAft>
              <a:spcPct val="35000"/>
            </a:spcAft>
            <a:buNone/>
          </a:pPr>
          <a:endParaRPr lang="ru-RU" sz="400" kern="1200"/>
        </a:p>
      </dsp:txBody>
      <dsp:txXfrm rot="-21600000">
        <a:off x="5226783" y="296948"/>
        <a:ext cx="514615" cy="272019"/>
      </dsp:txXfrm>
    </dsp:sp>
    <dsp:sp modelId="{BA08BA7F-3FC7-4889-9D79-A43E8D9C5BD1}">
      <dsp:nvSpPr>
        <dsp:cNvPr id="0" name=""/>
        <dsp:cNvSpPr/>
      </dsp:nvSpPr>
      <dsp:spPr>
        <a:xfrm>
          <a:off x="6147315" y="84340"/>
          <a:ext cx="1919139" cy="1155114"/>
        </a:xfrm>
        <a:prstGeom prst="roundRect">
          <a:avLst>
            <a:gd name="adj" fmla="val 10000"/>
          </a:avLst>
        </a:prstGeom>
        <a:gradFill rotWithShape="0">
          <a:gsLst>
            <a:gs pos="0">
              <a:schemeClr val="accent4">
                <a:hueOff val="-4464770"/>
                <a:satOff val="26899"/>
                <a:lumOff val="2156"/>
                <a:alphaOff val="0"/>
                <a:tint val="50000"/>
                <a:satMod val="300000"/>
              </a:schemeClr>
            </a:gs>
            <a:gs pos="35000">
              <a:schemeClr val="accent4">
                <a:hueOff val="-4464770"/>
                <a:satOff val="26899"/>
                <a:lumOff val="2156"/>
                <a:alphaOff val="0"/>
                <a:tint val="37000"/>
                <a:satMod val="300000"/>
              </a:schemeClr>
            </a:gs>
            <a:gs pos="100000">
              <a:schemeClr val="accent4">
                <a:hueOff val="-4464770"/>
                <a:satOff val="26899"/>
                <a:lumOff val="2156"/>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0688" tIns="170688" rIns="170688" bIns="91440" numCol="1" spcCol="1270" anchor="t" anchorCtr="0">
          <a:noAutofit/>
        </a:bodyPr>
        <a:lstStyle/>
        <a:p>
          <a:pPr marL="0" lvl="0" indent="0" algn="l" defTabSz="1066800">
            <a:lnSpc>
              <a:spcPct val="90000"/>
            </a:lnSpc>
            <a:spcBef>
              <a:spcPct val="0"/>
            </a:spcBef>
            <a:spcAft>
              <a:spcPct val="35000"/>
            </a:spcAft>
            <a:buNone/>
          </a:pPr>
          <a:r>
            <a:rPr lang="ru-RU" sz="2400" b="1" kern="1200" dirty="0">
              <a:latin typeface="Segoe UI Light" panose="020B0502040204020203" pitchFamily="34" charset="0"/>
              <a:cs typeface="Segoe UI Light" panose="020B0502040204020203" pitchFamily="34" charset="0"/>
            </a:rPr>
            <a:t>3 этап</a:t>
          </a:r>
        </a:p>
      </dsp:txBody>
      <dsp:txXfrm>
        <a:off x="6147315" y="84340"/>
        <a:ext cx="1919139" cy="770076"/>
      </dsp:txXfrm>
    </dsp:sp>
    <dsp:sp modelId="{9E13EB60-9BFB-4C6F-86A4-8A9A7F5B80B8}">
      <dsp:nvSpPr>
        <dsp:cNvPr id="0" name=""/>
        <dsp:cNvSpPr/>
      </dsp:nvSpPr>
      <dsp:spPr>
        <a:xfrm>
          <a:off x="6328040" y="887651"/>
          <a:ext cx="2302770" cy="1695769"/>
        </a:xfrm>
        <a:prstGeom prst="roundRect">
          <a:avLst>
            <a:gd name="adj" fmla="val 10000"/>
          </a:avLst>
        </a:prstGeom>
        <a:solidFill>
          <a:schemeClr val="lt1">
            <a:alpha val="90000"/>
            <a:hueOff val="0"/>
            <a:satOff val="0"/>
            <a:lumOff val="0"/>
            <a:alphaOff val="0"/>
          </a:schemeClr>
        </a:solidFill>
        <a:ln w="9525" cap="flat" cmpd="sng" algn="ctr">
          <a:solidFill>
            <a:schemeClr val="accent4">
              <a:hueOff val="-4464770"/>
              <a:satOff val="26899"/>
              <a:lumOff val="2156"/>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13792" tIns="113792" rIns="113792" bIns="113792" numCol="1" spcCol="1270" anchor="t" anchorCtr="0">
          <a:noAutofit/>
        </a:bodyPr>
        <a:lstStyle/>
        <a:p>
          <a:pPr marL="171450" lvl="1" indent="-171450" algn="l" defTabSz="711200">
            <a:lnSpc>
              <a:spcPct val="90000"/>
            </a:lnSpc>
            <a:spcBef>
              <a:spcPct val="0"/>
            </a:spcBef>
            <a:spcAft>
              <a:spcPct val="15000"/>
            </a:spcAft>
            <a:buChar char="•"/>
          </a:pPr>
          <a:r>
            <a:rPr lang="ru-RU" sz="1600" b="1" kern="1200" dirty="0">
              <a:latin typeface="Segoe UI Light" panose="020B0502040204020203" pitchFamily="34" charset="0"/>
              <a:cs typeface="Segoe UI Light" panose="020B0502040204020203" pitchFamily="34" charset="0"/>
            </a:rPr>
            <a:t>Завершающий </a:t>
          </a:r>
          <a:r>
            <a:rPr lang="ru-RU" sz="1400" b="0" kern="1200" dirty="0">
              <a:latin typeface="Segoe UI Light" panose="020B0502040204020203" pitchFamily="34" charset="0"/>
              <a:cs typeface="Segoe UI Light" panose="020B0502040204020203" pitchFamily="34" charset="0"/>
            </a:rPr>
            <a:t>(анализ проделанной работы, составление документации, прогноз развития ситуации)</a:t>
          </a:r>
        </a:p>
      </dsp:txBody>
      <dsp:txXfrm>
        <a:off x="6377707" y="937318"/>
        <a:ext cx="2203436" cy="159643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CCD639-52FB-4E36-BDF8-0E56E0BFE85B}">
      <dsp:nvSpPr>
        <dsp:cNvPr id="0" name=""/>
        <dsp:cNvSpPr/>
      </dsp:nvSpPr>
      <dsp:spPr>
        <a:xfrm>
          <a:off x="3035765" y="1646789"/>
          <a:ext cx="1583168" cy="753444"/>
        </a:xfrm>
        <a:custGeom>
          <a:avLst/>
          <a:gdLst/>
          <a:ahLst/>
          <a:cxnLst/>
          <a:rect l="0" t="0" r="0" b="0"/>
          <a:pathLst>
            <a:path>
              <a:moveTo>
                <a:pt x="0" y="0"/>
              </a:moveTo>
              <a:lnTo>
                <a:pt x="0" y="513450"/>
              </a:lnTo>
              <a:lnTo>
                <a:pt x="1583168" y="513450"/>
              </a:lnTo>
              <a:lnTo>
                <a:pt x="1583168" y="75344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AC10F2A-E27C-40EB-AAD7-1F00171B1A99}">
      <dsp:nvSpPr>
        <dsp:cNvPr id="0" name=""/>
        <dsp:cNvSpPr/>
      </dsp:nvSpPr>
      <dsp:spPr>
        <a:xfrm>
          <a:off x="1452596" y="1646789"/>
          <a:ext cx="1583168" cy="753444"/>
        </a:xfrm>
        <a:custGeom>
          <a:avLst/>
          <a:gdLst/>
          <a:ahLst/>
          <a:cxnLst/>
          <a:rect l="0" t="0" r="0" b="0"/>
          <a:pathLst>
            <a:path>
              <a:moveTo>
                <a:pt x="1583168" y="0"/>
              </a:moveTo>
              <a:lnTo>
                <a:pt x="1583168" y="513450"/>
              </a:lnTo>
              <a:lnTo>
                <a:pt x="0" y="513450"/>
              </a:lnTo>
              <a:lnTo>
                <a:pt x="0" y="75344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874DC72-B16D-4AEA-B9B9-D0ADBA8E5274}">
      <dsp:nvSpPr>
        <dsp:cNvPr id="0" name=""/>
        <dsp:cNvSpPr/>
      </dsp:nvSpPr>
      <dsp:spPr>
        <a:xfrm>
          <a:off x="1740445" y="1733"/>
          <a:ext cx="2590640" cy="1645056"/>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C933593-FDB3-41DF-81E2-770D13CFCFBF}">
      <dsp:nvSpPr>
        <dsp:cNvPr id="0" name=""/>
        <dsp:cNvSpPr/>
      </dsp:nvSpPr>
      <dsp:spPr>
        <a:xfrm>
          <a:off x="2028294" y="275189"/>
          <a:ext cx="2590640" cy="1645056"/>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ru-RU" sz="2200" b="1" kern="1200" dirty="0">
              <a:solidFill>
                <a:schemeClr val="tx1"/>
              </a:solidFill>
              <a:latin typeface="Segoe UI Light" panose="020B0502040204020203" pitchFamily="34" charset="0"/>
              <a:cs typeface="Segoe UI Light" panose="020B0502040204020203" pitchFamily="34" charset="0"/>
            </a:rPr>
            <a:t>Основной этап</a:t>
          </a:r>
        </a:p>
      </dsp:txBody>
      <dsp:txXfrm>
        <a:off x="2076476" y="323371"/>
        <a:ext cx="2494276" cy="1548692"/>
      </dsp:txXfrm>
    </dsp:sp>
    <dsp:sp modelId="{DA591EC5-5A20-4FDF-899F-F39DEF2C5955}">
      <dsp:nvSpPr>
        <dsp:cNvPr id="0" name=""/>
        <dsp:cNvSpPr/>
      </dsp:nvSpPr>
      <dsp:spPr>
        <a:xfrm>
          <a:off x="157276" y="2400234"/>
          <a:ext cx="2590640" cy="1645056"/>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5B24EB6-B3FF-402F-990E-48B33AB04C5A}">
      <dsp:nvSpPr>
        <dsp:cNvPr id="0" name=""/>
        <dsp:cNvSpPr/>
      </dsp:nvSpPr>
      <dsp:spPr>
        <a:xfrm>
          <a:off x="445125" y="2673690"/>
          <a:ext cx="2590640" cy="1645056"/>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ru-RU" sz="2200" kern="1200" dirty="0">
              <a:latin typeface="Segoe UI Light" panose="020B0502040204020203" pitchFamily="34" charset="0"/>
              <a:cs typeface="Segoe UI Light" panose="020B0502040204020203" pitchFamily="34" charset="0"/>
            </a:rPr>
            <a:t>Консультирование других специалистов</a:t>
          </a:r>
        </a:p>
      </dsp:txBody>
      <dsp:txXfrm>
        <a:off x="493307" y="2721872"/>
        <a:ext cx="2494276" cy="1548692"/>
      </dsp:txXfrm>
    </dsp:sp>
    <dsp:sp modelId="{CBF709C8-014D-4DEE-B26D-04472A30B521}">
      <dsp:nvSpPr>
        <dsp:cNvPr id="0" name=""/>
        <dsp:cNvSpPr/>
      </dsp:nvSpPr>
      <dsp:spPr>
        <a:xfrm>
          <a:off x="3323614" y="2400234"/>
          <a:ext cx="2590640" cy="1645056"/>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7599751-84F5-4FBF-9079-E1FF3BFE036F}">
      <dsp:nvSpPr>
        <dsp:cNvPr id="0" name=""/>
        <dsp:cNvSpPr/>
      </dsp:nvSpPr>
      <dsp:spPr>
        <a:xfrm>
          <a:off x="3611463" y="2673690"/>
          <a:ext cx="2590640" cy="1645056"/>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ru-RU" sz="2200" kern="1200" dirty="0">
              <a:latin typeface="Segoe UI Light" panose="020B0502040204020203" pitchFamily="34" charset="0"/>
              <a:cs typeface="Segoe UI Light" panose="020B0502040204020203" pitchFamily="34" charset="0"/>
            </a:rPr>
            <a:t>Непосредственное оказание ЭПП </a:t>
          </a:r>
        </a:p>
      </dsp:txBody>
      <dsp:txXfrm>
        <a:off x="3659645" y="2721872"/>
        <a:ext cx="2494276" cy="154869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37F647-8BD5-4593-B8E4-4BFB34160B74}">
      <dsp:nvSpPr>
        <dsp:cNvPr id="0" name=""/>
        <dsp:cNvSpPr/>
      </dsp:nvSpPr>
      <dsp:spPr>
        <a:xfrm>
          <a:off x="-5309343" y="-813163"/>
          <a:ext cx="6322625" cy="6322625"/>
        </a:xfrm>
        <a:prstGeom prst="blockArc">
          <a:avLst>
            <a:gd name="adj1" fmla="val 18900000"/>
            <a:gd name="adj2" fmla="val 2700000"/>
            <a:gd name="adj3" fmla="val 342"/>
          </a:avLst>
        </a:prstGeom>
        <a:noFill/>
        <a:ln w="25400"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CD67AE3-AB7C-4F16-A9B7-24FFDDDBDB68}">
      <dsp:nvSpPr>
        <dsp:cNvPr id="0" name=""/>
        <dsp:cNvSpPr/>
      </dsp:nvSpPr>
      <dsp:spPr>
        <a:xfrm>
          <a:off x="651846" y="469629"/>
          <a:ext cx="7060208" cy="939259"/>
        </a:xfrm>
        <a:prstGeom prst="rect">
          <a:avLst/>
        </a:prstGeom>
        <a:gradFill rotWithShape="0">
          <a:gsLst>
            <a:gs pos="0">
              <a:schemeClr val="accent4">
                <a:hueOff val="0"/>
                <a:satOff val="0"/>
                <a:lumOff val="0"/>
                <a:alphaOff val="0"/>
                <a:tint val="50000"/>
                <a:satMod val="300000"/>
              </a:schemeClr>
            </a:gs>
            <a:gs pos="35000">
              <a:schemeClr val="accent4">
                <a:hueOff val="0"/>
                <a:satOff val="0"/>
                <a:lumOff val="0"/>
                <a:alphaOff val="0"/>
                <a:tint val="37000"/>
                <a:satMod val="300000"/>
              </a:schemeClr>
            </a:gs>
            <a:gs pos="100000">
              <a:schemeClr val="accent4">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45537" tIns="71120" rIns="71120" bIns="71120" numCol="1" spcCol="1270" anchor="ctr" anchorCtr="0">
          <a:noAutofit/>
        </a:bodyPr>
        <a:lstStyle/>
        <a:p>
          <a:pPr marL="0" lvl="0" indent="0" algn="l" defTabSz="1244600">
            <a:lnSpc>
              <a:spcPct val="90000"/>
            </a:lnSpc>
            <a:spcBef>
              <a:spcPct val="0"/>
            </a:spcBef>
            <a:spcAft>
              <a:spcPct val="35000"/>
            </a:spcAft>
            <a:buNone/>
          </a:pPr>
          <a:r>
            <a:rPr lang="ru-RU" sz="2800" kern="1200" dirty="0">
              <a:latin typeface="Segoe UI Light" panose="020B0502040204020203" pitchFamily="34" charset="0"/>
              <a:cs typeface="Segoe UI Light" panose="020B0502040204020203" pitchFamily="34" charset="0"/>
            </a:rPr>
            <a:t>Анализ проделанной работы</a:t>
          </a:r>
        </a:p>
      </dsp:txBody>
      <dsp:txXfrm>
        <a:off x="651846" y="469629"/>
        <a:ext cx="7060208" cy="939259"/>
      </dsp:txXfrm>
    </dsp:sp>
    <dsp:sp modelId="{CA46472D-8D85-49D1-82DF-DC6C14AF3204}">
      <dsp:nvSpPr>
        <dsp:cNvPr id="0" name=""/>
        <dsp:cNvSpPr/>
      </dsp:nvSpPr>
      <dsp:spPr>
        <a:xfrm>
          <a:off x="64808" y="352222"/>
          <a:ext cx="1174074" cy="1174074"/>
        </a:xfrm>
        <a:prstGeom prst="ellipse">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w="9525" cap="flat" cmpd="sng" algn="ctr">
          <a:solidFill>
            <a:schemeClr val="accent4">
              <a:hueOff val="0"/>
              <a:satOff val="0"/>
              <a:lumOff val="0"/>
              <a:alphaOff val="0"/>
            </a:schemeClr>
          </a:solidFill>
          <a:prstDash val="solid"/>
        </a:ln>
        <a:effectLst/>
      </dsp:spPr>
      <dsp:style>
        <a:lnRef idx="1">
          <a:scrgbClr r="0" g="0" b="0"/>
        </a:lnRef>
        <a:fillRef idx="2">
          <a:scrgbClr r="0" g="0" b="0"/>
        </a:fillRef>
        <a:effectRef idx="0">
          <a:scrgbClr r="0" g="0" b="0"/>
        </a:effectRef>
        <a:fontRef idx="minor"/>
      </dsp:style>
    </dsp:sp>
    <dsp:sp modelId="{E6A6A45A-F4DE-4A84-9FF5-CBDB58A0C5A0}">
      <dsp:nvSpPr>
        <dsp:cNvPr id="0" name=""/>
        <dsp:cNvSpPr/>
      </dsp:nvSpPr>
      <dsp:spPr>
        <a:xfrm>
          <a:off x="993267" y="1878519"/>
          <a:ext cx="6718787" cy="939259"/>
        </a:xfrm>
        <a:prstGeom prst="rect">
          <a:avLst/>
        </a:prstGeom>
        <a:gradFill rotWithShape="0">
          <a:gsLst>
            <a:gs pos="0">
              <a:schemeClr val="accent4">
                <a:hueOff val="-2232385"/>
                <a:satOff val="13449"/>
                <a:lumOff val="1078"/>
                <a:alphaOff val="0"/>
                <a:tint val="50000"/>
                <a:satMod val="300000"/>
              </a:schemeClr>
            </a:gs>
            <a:gs pos="35000">
              <a:schemeClr val="accent4">
                <a:hueOff val="-2232385"/>
                <a:satOff val="13449"/>
                <a:lumOff val="1078"/>
                <a:alphaOff val="0"/>
                <a:tint val="37000"/>
                <a:satMod val="300000"/>
              </a:schemeClr>
            </a:gs>
            <a:gs pos="100000">
              <a:schemeClr val="accent4">
                <a:hueOff val="-2232385"/>
                <a:satOff val="13449"/>
                <a:lumOff val="1078"/>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45537" tIns="71120" rIns="71120" bIns="71120" numCol="1" spcCol="1270" anchor="ctr" anchorCtr="0">
          <a:noAutofit/>
        </a:bodyPr>
        <a:lstStyle/>
        <a:p>
          <a:pPr marL="0" lvl="0" indent="0" algn="l" defTabSz="1244600">
            <a:lnSpc>
              <a:spcPct val="90000"/>
            </a:lnSpc>
            <a:spcBef>
              <a:spcPct val="0"/>
            </a:spcBef>
            <a:spcAft>
              <a:spcPct val="35000"/>
            </a:spcAft>
            <a:buNone/>
          </a:pPr>
          <a:r>
            <a:rPr lang="ru-RU" sz="2800" kern="1200" dirty="0">
              <a:latin typeface="Segoe UI Light" panose="020B0502040204020203" pitchFamily="34" charset="0"/>
              <a:cs typeface="Segoe UI Light" panose="020B0502040204020203" pitchFamily="34" charset="0"/>
            </a:rPr>
            <a:t>Заполнение отчетной документации</a:t>
          </a:r>
        </a:p>
      </dsp:txBody>
      <dsp:txXfrm>
        <a:off x="993267" y="1878519"/>
        <a:ext cx="6718787" cy="939259"/>
      </dsp:txXfrm>
    </dsp:sp>
    <dsp:sp modelId="{797E0F62-E1BA-4DD2-ABAF-98CBA57BBB66}">
      <dsp:nvSpPr>
        <dsp:cNvPr id="0" name=""/>
        <dsp:cNvSpPr/>
      </dsp:nvSpPr>
      <dsp:spPr>
        <a:xfrm>
          <a:off x="406229" y="1761112"/>
          <a:ext cx="1174074" cy="1174074"/>
        </a:xfrm>
        <a:prstGeom prst="ellipse">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w="9525" cap="flat" cmpd="sng" algn="ctr">
          <a:solidFill>
            <a:schemeClr val="accent4">
              <a:hueOff val="-2232385"/>
              <a:satOff val="13449"/>
              <a:lumOff val="1078"/>
              <a:alphaOff val="0"/>
            </a:schemeClr>
          </a:solidFill>
          <a:prstDash val="solid"/>
        </a:ln>
        <a:effectLst/>
      </dsp:spPr>
      <dsp:style>
        <a:lnRef idx="1">
          <a:scrgbClr r="0" g="0" b="0"/>
        </a:lnRef>
        <a:fillRef idx="2">
          <a:scrgbClr r="0" g="0" b="0"/>
        </a:fillRef>
        <a:effectRef idx="0">
          <a:scrgbClr r="0" g="0" b="0"/>
        </a:effectRef>
        <a:fontRef idx="minor"/>
      </dsp:style>
    </dsp:sp>
    <dsp:sp modelId="{158F8044-584C-4460-B260-18059769B69E}">
      <dsp:nvSpPr>
        <dsp:cNvPr id="0" name=""/>
        <dsp:cNvSpPr/>
      </dsp:nvSpPr>
      <dsp:spPr>
        <a:xfrm>
          <a:off x="493980" y="3256141"/>
          <a:ext cx="7060208" cy="939259"/>
        </a:xfrm>
        <a:prstGeom prst="rect">
          <a:avLst/>
        </a:prstGeom>
        <a:gradFill rotWithShape="0">
          <a:gsLst>
            <a:gs pos="0">
              <a:schemeClr val="accent4">
                <a:hueOff val="-4464770"/>
                <a:satOff val="26899"/>
                <a:lumOff val="2156"/>
                <a:alphaOff val="0"/>
                <a:tint val="50000"/>
                <a:satMod val="300000"/>
              </a:schemeClr>
            </a:gs>
            <a:gs pos="35000">
              <a:schemeClr val="accent4">
                <a:hueOff val="-4464770"/>
                <a:satOff val="26899"/>
                <a:lumOff val="2156"/>
                <a:alphaOff val="0"/>
                <a:tint val="37000"/>
                <a:satMod val="300000"/>
              </a:schemeClr>
            </a:gs>
            <a:gs pos="100000">
              <a:schemeClr val="accent4">
                <a:hueOff val="-4464770"/>
                <a:satOff val="26899"/>
                <a:lumOff val="2156"/>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45537" tIns="66040" rIns="66040" bIns="66040" numCol="1" spcCol="1270" anchor="ctr" anchorCtr="0">
          <a:noAutofit/>
        </a:bodyPr>
        <a:lstStyle/>
        <a:p>
          <a:pPr marL="0" lvl="0" indent="0" algn="l" defTabSz="1155700">
            <a:lnSpc>
              <a:spcPct val="90000"/>
            </a:lnSpc>
            <a:spcBef>
              <a:spcPct val="0"/>
            </a:spcBef>
            <a:spcAft>
              <a:spcPct val="35000"/>
            </a:spcAft>
            <a:buNone/>
          </a:pPr>
          <a:r>
            <a:rPr lang="ru-RU" sz="2600" kern="1200" dirty="0">
              <a:latin typeface="Segoe UI Light" panose="020B0502040204020203" pitchFamily="34" charset="0"/>
              <a:cs typeface="Segoe UI Light" panose="020B0502040204020203" pitchFamily="34" charset="0"/>
            </a:rPr>
            <a:t> Составление прогноза развития ситуации</a:t>
          </a:r>
        </a:p>
      </dsp:txBody>
      <dsp:txXfrm>
        <a:off x="493980" y="3256141"/>
        <a:ext cx="7060208" cy="939259"/>
      </dsp:txXfrm>
    </dsp:sp>
    <dsp:sp modelId="{AF76739F-615A-4D33-B660-587DE1FB9B20}">
      <dsp:nvSpPr>
        <dsp:cNvPr id="0" name=""/>
        <dsp:cNvSpPr/>
      </dsp:nvSpPr>
      <dsp:spPr>
        <a:xfrm>
          <a:off x="64808" y="3170001"/>
          <a:ext cx="1174074" cy="1174074"/>
        </a:xfrm>
        <a:prstGeom prst="ellipse">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w="9525" cap="flat" cmpd="sng" algn="ctr">
          <a:solidFill>
            <a:schemeClr val="accent4">
              <a:hueOff val="-4464770"/>
              <a:satOff val="26899"/>
              <a:lumOff val="2156"/>
              <a:alphaOff val="0"/>
            </a:schemeClr>
          </a:solidFill>
          <a:prstDash val="solid"/>
        </a:ln>
        <a:effectLst/>
      </dsp:spPr>
      <dsp:style>
        <a:lnRef idx="1">
          <a:scrgbClr r="0" g="0" b="0"/>
        </a:lnRef>
        <a:fillRef idx="2">
          <a:scrgbClr r="0" g="0" b="0"/>
        </a:fillRef>
        <a:effectRef idx="0">
          <a:scrgbClr r="0" g="0" b="0"/>
        </a:effectRef>
        <a:fontRef idx="minor"/>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CCD639-52FB-4E36-BDF8-0E56E0BFE85B}">
      <dsp:nvSpPr>
        <dsp:cNvPr id="0" name=""/>
        <dsp:cNvSpPr/>
      </dsp:nvSpPr>
      <dsp:spPr>
        <a:xfrm>
          <a:off x="3023511" y="1688080"/>
          <a:ext cx="1595422" cy="712153"/>
        </a:xfrm>
        <a:custGeom>
          <a:avLst/>
          <a:gdLst/>
          <a:ahLst/>
          <a:cxnLst/>
          <a:rect l="0" t="0" r="0" b="0"/>
          <a:pathLst>
            <a:path>
              <a:moveTo>
                <a:pt x="0" y="0"/>
              </a:moveTo>
              <a:lnTo>
                <a:pt x="0" y="472159"/>
              </a:lnTo>
              <a:lnTo>
                <a:pt x="1595422" y="472159"/>
              </a:lnTo>
              <a:lnTo>
                <a:pt x="1595422" y="712153"/>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AC10F2A-E27C-40EB-AAD7-1F00171B1A99}">
      <dsp:nvSpPr>
        <dsp:cNvPr id="0" name=""/>
        <dsp:cNvSpPr/>
      </dsp:nvSpPr>
      <dsp:spPr>
        <a:xfrm>
          <a:off x="1452596" y="1688080"/>
          <a:ext cx="1570915" cy="712153"/>
        </a:xfrm>
        <a:custGeom>
          <a:avLst/>
          <a:gdLst/>
          <a:ahLst/>
          <a:cxnLst/>
          <a:rect l="0" t="0" r="0" b="0"/>
          <a:pathLst>
            <a:path>
              <a:moveTo>
                <a:pt x="1570915" y="0"/>
              </a:moveTo>
              <a:lnTo>
                <a:pt x="1570915" y="472159"/>
              </a:lnTo>
              <a:lnTo>
                <a:pt x="0" y="472159"/>
              </a:lnTo>
              <a:lnTo>
                <a:pt x="0" y="712153"/>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874DC72-B16D-4AEA-B9B9-D0ADBA8E5274}">
      <dsp:nvSpPr>
        <dsp:cNvPr id="0" name=""/>
        <dsp:cNvSpPr/>
      </dsp:nvSpPr>
      <dsp:spPr>
        <a:xfrm>
          <a:off x="1584359" y="43024"/>
          <a:ext cx="2878304" cy="1645056"/>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C933593-FDB3-41DF-81E2-770D13CFCFBF}">
      <dsp:nvSpPr>
        <dsp:cNvPr id="0" name=""/>
        <dsp:cNvSpPr/>
      </dsp:nvSpPr>
      <dsp:spPr>
        <a:xfrm>
          <a:off x="1872208" y="316480"/>
          <a:ext cx="2878304" cy="1645056"/>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ru-RU" sz="1400" kern="1200" dirty="0">
              <a:solidFill>
                <a:schemeClr val="tx1"/>
              </a:solidFill>
              <a:latin typeface="Segoe UI Light" panose="020B0502040204020203" pitchFamily="34" charset="0"/>
              <a:cs typeface="Segoe UI Light" panose="020B0502040204020203" pitchFamily="34" charset="0"/>
            </a:rPr>
            <a:t>Два формата оказания психологической помощи родственникам мобилизованных/</a:t>
          </a:r>
        </a:p>
        <a:p>
          <a:pPr marL="0" lvl="0" indent="0" algn="ctr" defTabSz="622300">
            <a:lnSpc>
              <a:spcPct val="90000"/>
            </a:lnSpc>
            <a:spcBef>
              <a:spcPct val="0"/>
            </a:spcBef>
            <a:spcAft>
              <a:spcPct val="35000"/>
            </a:spcAft>
            <a:buNone/>
          </a:pPr>
          <a:r>
            <a:rPr lang="ru-RU" sz="1400" kern="1200" dirty="0">
              <a:solidFill>
                <a:schemeClr val="tx1"/>
              </a:solidFill>
              <a:latin typeface="Segoe UI Light" panose="020B0502040204020203" pitchFamily="34" charset="0"/>
              <a:cs typeface="Segoe UI Light" panose="020B0502040204020203" pitchFamily="34" charset="0"/>
            </a:rPr>
            <a:t>военнослужащих граждан</a:t>
          </a:r>
        </a:p>
      </dsp:txBody>
      <dsp:txXfrm>
        <a:off x="1920390" y="364662"/>
        <a:ext cx="2781940" cy="1548692"/>
      </dsp:txXfrm>
    </dsp:sp>
    <dsp:sp modelId="{DA591EC5-5A20-4FDF-899F-F39DEF2C5955}">
      <dsp:nvSpPr>
        <dsp:cNvPr id="0" name=""/>
        <dsp:cNvSpPr/>
      </dsp:nvSpPr>
      <dsp:spPr>
        <a:xfrm>
          <a:off x="157276" y="2400234"/>
          <a:ext cx="2590640" cy="1645056"/>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5B24EB6-B3FF-402F-990E-48B33AB04C5A}">
      <dsp:nvSpPr>
        <dsp:cNvPr id="0" name=""/>
        <dsp:cNvSpPr/>
      </dsp:nvSpPr>
      <dsp:spPr>
        <a:xfrm>
          <a:off x="445125" y="2673690"/>
          <a:ext cx="2590640" cy="1645056"/>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ru-RU" sz="1600" kern="1200" dirty="0">
              <a:latin typeface="Segoe UI Light" panose="020B0502040204020203" pitchFamily="34" charset="0"/>
              <a:cs typeface="Segoe UI Light" panose="020B0502040204020203" pitchFamily="34" charset="0"/>
            </a:rPr>
            <a:t>Дистанционный (работа телефонов «Горячая линия»)</a:t>
          </a:r>
        </a:p>
      </dsp:txBody>
      <dsp:txXfrm>
        <a:off x="493307" y="2721872"/>
        <a:ext cx="2494276" cy="1548692"/>
      </dsp:txXfrm>
    </dsp:sp>
    <dsp:sp modelId="{CBF709C8-014D-4DEE-B26D-04472A30B521}">
      <dsp:nvSpPr>
        <dsp:cNvPr id="0" name=""/>
        <dsp:cNvSpPr/>
      </dsp:nvSpPr>
      <dsp:spPr>
        <a:xfrm>
          <a:off x="3323614" y="2400234"/>
          <a:ext cx="2590640" cy="1645056"/>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7599751-84F5-4FBF-9079-E1FF3BFE036F}">
      <dsp:nvSpPr>
        <dsp:cNvPr id="0" name=""/>
        <dsp:cNvSpPr/>
      </dsp:nvSpPr>
      <dsp:spPr>
        <a:xfrm>
          <a:off x="3611463" y="2673690"/>
          <a:ext cx="2590640" cy="1645056"/>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ru-RU" sz="1600" kern="1200" dirty="0">
              <a:latin typeface="Segoe UI Light" panose="020B0502040204020203" pitchFamily="34" charset="0"/>
              <a:cs typeface="Segoe UI Light" panose="020B0502040204020203" pitchFamily="34" charset="0"/>
            </a:rPr>
            <a:t>Очный</a:t>
          </a:r>
          <a:r>
            <a:rPr lang="ru-RU" sz="1600" kern="1200" dirty="0"/>
            <a:t> </a:t>
          </a:r>
        </a:p>
      </dsp:txBody>
      <dsp:txXfrm>
        <a:off x="3659645" y="2721872"/>
        <a:ext cx="2494276" cy="1548692"/>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B955AC2-AFB0-4EC8-9AB2-95FAB8029BDD}">
      <dsp:nvSpPr>
        <dsp:cNvPr id="0" name=""/>
        <dsp:cNvSpPr/>
      </dsp:nvSpPr>
      <dsp:spPr>
        <a:xfrm>
          <a:off x="3083579" y="544806"/>
          <a:ext cx="91440" cy="2193456"/>
        </a:xfrm>
        <a:custGeom>
          <a:avLst/>
          <a:gdLst/>
          <a:ahLst/>
          <a:cxnLst/>
          <a:rect l="0" t="0" r="0" b="0"/>
          <a:pathLst>
            <a:path>
              <a:moveTo>
                <a:pt x="45720" y="0"/>
              </a:moveTo>
              <a:lnTo>
                <a:pt x="45720" y="2048905"/>
              </a:lnTo>
              <a:lnTo>
                <a:pt x="58354" y="2048905"/>
              </a:lnTo>
              <a:lnTo>
                <a:pt x="58354" y="2193456"/>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352CC77-BE45-41E1-9A5A-A4248DE1E5CF}">
      <dsp:nvSpPr>
        <dsp:cNvPr id="0" name=""/>
        <dsp:cNvSpPr/>
      </dsp:nvSpPr>
      <dsp:spPr>
        <a:xfrm>
          <a:off x="3129299" y="544806"/>
          <a:ext cx="1949612" cy="718439"/>
        </a:xfrm>
        <a:custGeom>
          <a:avLst/>
          <a:gdLst/>
          <a:ahLst/>
          <a:cxnLst/>
          <a:rect l="0" t="0" r="0" b="0"/>
          <a:pathLst>
            <a:path>
              <a:moveTo>
                <a:pt x="0" y="0"/>
              </a:moveTo>
              <a:lnTo>
                <a:pt x="0" y="573889"/>
              </a:lnTo>
              <a:lnTo>
                <a:pt x="1949612" y="573889"/>
              </a:lnTo>
              <a:lnTo>
                <a:pt x="1949612" y="718439"/>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AC10F2A-E27C-40EB-AAD7-1F00171B1A99}">
      <dsp:nvSpPr>
        <dsp:cNvPr id="0" name=""/>
        <dsp:cNvSpPr/>
      </dsp:nvSpPr>
      <dsp:spPr>
        <a:xfrm>
          <a:off x="765147" y="544806"/>
          <a:ext cx="2364151" cy="735977"/>
        </a:xfrm>
        <a:custGeom>
          <a:avLst/>
          <a:gdLst/>
          <a:ahLst/>
          <a:cxnLst/>
          <a:rect l="0" t="0" r="0" b="0"/>
          <a:pathLst>
            <a:path>
              <a:moveTo>
                <a:pt x="2364151" y="0"/>
              </a:moveTo>
              <a:lnTo>
                <a:pt x="2364151" y="591426"/>
              </a:lnTo>
              <a:lnTo>
                <a:pt x="0" y="591426"/>
              </a:lnTo>
              <a:lnTo>
                <a:pt x="0" y="735977"/>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874DC72-B16D-4AEA-B9B9-D0ADBA8E5274}">
      <dsp:nvSpPr>
        <dsp:cNvPr id="0" name=""/>
        <dsp:cNvSpPr/>
      </dsp:nvSpPr>
      <dsp:spPr>
        <a:xfrm>
          <a:off x="2218362" y="-24052"/>
          <a:ext cx="1821872" cy="56885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C933593-FDB3-41DF-81E2-770D13CFCFBF}">
      <dsp:nvSpPr>
        <dsp:cNvPr id="0" name=""/>
        <dsp:cNvSpPr/>
      </dsp:nvSpPr>
      <dsp:spPr>
        <a:xfrm>
          <a:off x="2391737" y="140653"/>
          <a:ext cx="1821872" cy="568858"/>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ru-RU" sz="1800" b="1" kern="1200" dirty="0">
              <a:latin typeface="Segoe UI Light" panose="020B0502040204020203" pitchFamily="34" charset="0"/>
              <a:cs typeface="Segoe UI Light" panose="020B0502040204020203" pitchFamily="34" charset="0"/>
            </a:rPr>
            <a:t>Очный формат</a:t>
          </a:r>
        </a:p>
      </dsp:txBody>
      <dsp:txXfrm>
        <a:off x="2408398" y="157314"/>
        <a:ext cx="1788550" cy="535536"/>
      </dsp:txXfrm>
    </dsp:sp>
    <dsp:sp modelId="{DA591EC5-5A20-4FDF-899F-F39DEF2C5955}">
      <dsp:nvSpPr>
        <dsp:cNvPr id="0" name=""/>
        <dsp:cNvSpPr/>
      </dsp:nvSpPr>
      <dsp:spPr>
        <a:xfrm>
          <a:off x="-15037" y="1280783"/>
          <a:ext cx="1560370" cy="91186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5B24EB6-B3FF-402F-990E-48B33AB04C5A}">
      <dsp:nvSpPr>
        <dsp:cNvPr id="0" name=""/>
        <dsp:cNvSpPr/>
      </dsp:nvSpPr>
      <dsp:spPr>
        <a:xfrm>
          <a:off x="158336" y="1445489"/>
          <a:ext cx="1560370" cy="91186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ru-RU" sz="1200" kern="1200" dirty="0">
              <a:latin typeface="Segoe UI Light" panose="020B0502040204020203" pitchFamily="34" charset="0"/>
              <a:cs typeface="Segoe UI Light" panose="020B0502040204020203" pitchFamily="34" charset="0"/>
            </a:rPr>
            <a:t>Специалист на телефоне не может оказать помощь</a:t>
          </a:r>
        </a:p>
      </dsp:txBody>
      <dsp:txXfrm>
        <a:off x="185044" y="1472197"/>
        <a:ext cx="1506954" cy="858449"/>
      </dsp:txXfrm>
    </dsp:sp>
    <dsp:sp modelId="{E73ACACA-2FFA-4588-B731-E6ED7EFFD7D3}">
      <dsp:nvSpPr>
        <dsp:cNvPr id="0" name=""/>
        <dsp:cNvSpPr/>
      </dsp:nvSpPr>
      <dsp:spPr>
        <a:xfrm>
          <a:off x="4118184" y="1263246"/>
          <a:ext cx="1921455" cy="97631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9CEFA88-C086-4A51-BD6C-89FBC102AFC0}">
      <dsp:nvSpPr>
        <dsp:cNvPr id="0" name=""/>
        <dsp:cNvSpPr/>
      </dsp:nvSpPr>
      <dsp:spPr>
        <a:xfrm>
          <a:off x="4291558" y="1427951"/>
          <a:ext cx="1921455" cy="976319"/>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ru-RU" sz="1200" kern="1200" dirty="0">
              <a:latin typeface="Segoe UI Light" panose="020B0502040204020203" pitchFamily="34" charset="0"/>
              <a:cs typeface="Segoe UI Light" panose="020B0502040204020203" pitchFamily="34" charset="0"/>
            </a:rPr>
            <a:t>ГКУ «Организационно-методический центр» Министерства социальной политики Свердловской области. </a:t>
          </a:r>
        </a:p>
      </dsp:txBody>
      <dsp:txXfrm>
        <a:off x="4320153" y="1456546"/>
        <a:ext cx="1864265" cy="919129"/>
      </dsp:txXfrm>
    </dsp:sp>
    <dsp:sp modelId="{4E04159B-DD2F-4D80-A34E-C153D660F35F}">
      <dsp:nvSpPr>
        <dsp:cNvPr id="0" name=""/>
        <dsp:cNvSpPr/>
      </dsp:nvSpPr>
      <dsp:spPr>
        <a:xfrm>
          <a:off x="1970197" y="2738262"/>
          <a:ext cx="2343473" cy="148662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6EFD15B-A9B0-4FD7-B965-4D2C22082625}">
      <dsp:nvSpPr>
        <dsp:cNvPr id="0" name=""/>
        <dsp:cNvSpPr/>
      </dsp:nvSpPr>
      <dsp:spPr>
        <a:xfrm>
          <a:off x="2143571" y="2902968"/>
          <a:ext cx="2343473" cy="1486629"/>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ru-RU" sz="1200" kern="1200" dirty="0">
              <a:latin typeface="Segoe UI Light" panose="020B0502040204020203" pitchFamily="34" charset="0"/>
              <a:cs typeface="Segoe UI Light" panose="020B0502040204020203" pitchFamily="34" charset="0"/>
            </a:rPr>
            <a:t> ГКУ «ОМЦ»  осуществляет передачу данных о гражданах, нуждающихся в очной псих. помощи, в организации соц. обслуживания для выхода в адрес проживания гражданина.</a:t>
          </a:r>
        </a:p>
      </dsp:txBody>
      <dsp:txXfrm>
        <a:off x="2187113" y="2946510"/>
        <a:ext cx="2256389" cy="1399545"/>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51C046B-2391-4F4C-9DDE-D61340826E3C}">
      <dsp:nvSpPr>
        <dsp:cNvPr id="0" name=""/>
        <dsp:cNvSpPr/>
      </dsp:nvSpPr>
      <dsp:spPr>
        <a:xfrm>
          <a:off x="9334" y="-329746"/>
          <a:ext cx="1981839" cy="659493"/>
        </a:xfrm>
        <a:prstGeom prst="rect">
          <a:avLst/>
        </a:prstGeom>
        <a:solidFill>
          <a:schemeClr val="dk2">
            <a:hueOff val="0"/>
            <a:satOff val="0"/>
            <a:lumOff val="0"/>
            <a:alphaOff val="0"/>
          </a:schemeClr>
        </a:solidFill>
        <a:ln w="254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0904" tIns="69088" rIns="120904" bIns="69088" numCol="1" spcCol="1270" anchor="ctr" anchorCtr="0">
          <a:noAutofit/>
        </a:bodyPr>
        <a:lstStyle/>
        <a:p>
          <a:pPr marL="0" lvl="0" indent="0" algn="ctr" defTabSz="755650">
            <a:lnSpc>
              <a:spcPct val="90000"/>
            </a:lnSpc>
            <a:spcBef>
              <a:spcPct val="0"/>
            </a:spcBef>
            <a:spcAft>
              <a:spcPct val="35000"/>
            </a:spcAft>
            <a:buNone/>
          </a:pPr>
          <a:r>
            <a:rPr lang="ru-RU" sz="1700" b="1" kern="1200" dirty="0">
              <a:latin typeface="Segoe UI Light" panose="020B0502040204020203" pitchFamily="34" charset="0"/>
              <a:cs typeface="Segoe UI Light" panose="020B0502040204020203" pitchFamily="34" charset="0"/>
            </a:rPr>
            <a:t>Начальная стадия</a:t>
          </a:r>
        </a:p>
      </dsp:txBody>
      <dsp:txXfrm>
        <a:off x="9334" y="-329746"/>
        <a:ext cx="1981839" cy="659493"/>
      </dsp:txXfrm>
    </dsp:sp>
    <dsp:sp modelId="{461694BF-E9E9-493F-A555-B048E232EB49}">
      <dsp:nvSpPr>
        <dsp:cNvPr id="0" name=""/>
        <dsp:cNvSpPr/>
      </dsp:nvSpPr>
      <dsp:spPr>
        <a:xfrm>
          <a:off x="0" y="329746"/>
          <a:ext cx="1977499" cy="4142243"/>
        </a:xfrm>
        <a:prstGeom prst="rect">
          <a:avLst/>
        </a:prstGeom>
        <a:solidFill>
          <a:schemeClr val="dk2">
            <a:alpha val="90000"/>
            <a:tint val="40000"/>
            <a:hueOff val="0"/>
            <a:satOff val="0"/>
            <a:lumOff val="0"/>
            <a:alphaOff val="0"/>
          </a:schemeClr>
        </a:solidFill>
        <a:ln w="25400" cap="flat" cmpd="sng" algn="ctr">
          <a:solidFill>
            <a:schemeClr val="dk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0678" tIns="90678" rIns="120904" bIns="136017" numCol="1" spcCol="1270" anchor="t" anchorCtr="0">
          <a:noAutofit/>
        </a:bodyPr>
        <a:lstStyle/>
        <a:p>
          <a:pPr marL="171450" lvl="1" indent="-171450" algn="l" defTabSz="755650">
            <a:lnSpc>
              <a:spcPct val="90000"/>
            </a:lnSpc>
            <a:spcBef>
              <a:spcPct val="0"/>
            </a:spcBef>
            <a:spcAft>
              <a:spcPct val="15000"/>
            </a:spcAft>
            <a:buChar char="•"/>
          </a:pPr>
          <a:r>
            <a:rPr lang="ru-RU" sz="1700" kern="1200" dirty="0">
              <a:latin typeface="Segoe UI Light" panose="020B0502040204020203" pitchFamily="34" charset="0"/>
              <a:cs typeface="Segoe UI Light" panose="020B0502040204020203" pitchFamily="34" charset="0"/>
            </a:rPr>
            <a:t>Оцепенение, шок;</a:t>
          </a:r>
        </a:p>
        <a:p>
          <a:pPr marL="171450" lvl="1" indent="-171450" algn="l" defTabSz="755650">
            <a:lnSpc>
              <a:spcPct val="90000"/>
            </a:lnSpc>
            <a:spcBef>
              <a:spcPct val="0"/>
            </a:spcBef>
            <a:spcAft>
              <a:spcPct val="15000"/>
            </a:spcAft>
            <a:buChar char="•"/>
          </a:pPr>
          <a:r>
            <a:rPr lang="ru-RU" sz="1700" kern="1200" dirty="0">
              <a:latin typeface="Segoe UI Light" panose="020B0502040204020203" pitchFamily="34" charset="0"/>
              <a:cs typeface="Segoe UI Light" panose="020B0502040204020203" pitchFamily="34" charset="0"/>
            </a:rPr>
            <a:t>Снижается; чувствительность к боли;</a:t>
          </a:r>
        </a:p>
        <a:p>
          <a:pPr marL="171450" lvl="1" indent="-171450" algn="l" defTabSz="755650">
            <a:lnSpc>
              <a:spcPct val="90000"/>
            </a:lnSpc>
            <a:spcBef>
              <a:spcPct val="0"/>
            </a:spcBef>
            <a:spcAft>
              <a:spcPct val="15000"/>
            </a:spcAft>
            <a:buChar char="•"/>
          </a:pPr>
          <a:r>
            <a:rPr lang="ru-RU" sz="1700" kern="1200" dirty="0">
              <a:latin typeface="Segoe UI Light" panose="020B0502040204020203" pitchFamily="34" charset="0"/>
              <a:cs typeface="Segoe UI Light" panose="020B0502040204020203" pitchFamily="34" charset="0"/>
            </a:rPr>
            <a:t>Механические действия;</a:t>
          </a:r>
        </a:p>
        <a:p>
          <a:pPr marL="171450" lvl="1" indent="-171450" algn="l" defTabSz="755650">
            <a:lnSpc>
              <a:spcPct val="90000"/>
            </a:lnSpc>
            <a:spcBef>
              <a:spcPct val="0"/>
            </a:spcBef>
            <a:spcAft>
              <a:spcPct val="15000"/>
            </a:spcAft>
            <a:buChar char="•"/>
          </a:pPr>
          <a:r>
            <a:rPr lang="ru-RU" sz="1700" kern="1200" dirty="0">
              <a:latin typeface="Segoe UI Light" panose="020B0502040204020203" pitchFamily="34" charset="0"/>
              <a:cs typeface="Segoe UI Light" panose="020B0502040204020203" pitchFamily="34" charset="0"/>
            </a:rPr>
            <a:t>Лицо </a:t>
          </a:r>
          <a:r>
            <a:rPr lang="ru-RU" sz="1700" kern="1200" dirty="0" err="1">
              <a:latin typeface="Segoe UI Light" panose="020B0502040204020203" pitchFamily="34" charset="0"/>
              <a:cs typeface="Segoe UI Light" panose="020B0502040204020203" pitchFamily="34" charset="0"/>
            </a:rPr>
            <a:t>амимичное</a:t>
          </a:r>
          <a:r>
            <a:rPr lang="ru-RU" sz="1700" kern="1200" dirty="0">
              <a:latin typeface="Segoe UI Light" panose="020B0502040204020203" pitchFamily="34" charset="0"/>
              <a:cs typeface="Segoe UI Light" panose="020B0502040204020203" pitchFamily="34" charset="0"/>
            </a:rPr>
            <a:t>, неподвижное;</a:t>
          </a:r>
        </a:p>
        <a:p>
          <a:pPr marL="171450" lvl="1" indent="-171450" algn="l" defTabSz="755650">
            <a:lnSpc>
              <a:spcPct val="90000"/>
            </a:lnSpc>
            <a:spcBef>
              <a:spcPct val="0"/>
            </a:spcBef>
            <a:spcAft>
              <a:spcPct val="15000"/>
            </a:spcAft>
            <a:buChar char="•"/>
          </a:pPr>
          <a:r>
            <a:rPr lang="ru-RU" sz="1700" kern="1200" dirty="0">
              <a:latin typeface="Segoe UI Light" panose="020B0502040204020203" pitchFamily="34" charset="0"/>
              <a:cs typeface="Segoe UI Light" panose="020B0502040204020203" pitchFamily="34" charset="0"/>
            </a:rPr>
            <a:t>Невыразительная речь;</a:t>
          </a:r>
        </a:p>
        <a:p>
          <a:pPr marL="171450" lvl="1" indent="-171450" algn="l" defTabSz="755650">
            <a:lnSpc>
              <a:spcPct val="90000"/>
            </a:lnSpc>
            <a:spcBef>
              <a:spcPct val="0"/>
            </a:spcBef>
            <a:spcAft>
              <a:spcPct val="15000"/>
            </a:spcAft>
            <a:buChar char="•"/>
          </a:pPr>
          <a:r>
            <a:rPr lang="ru-RU" sz="1700" kern="1200" dirty="0">
              <a:latin typeface="Segoe UI Light" panose="020B0502040204020203" pitchFamily="34" charset="0"/>
              <a:cs typeface="Segoe UI Light" panose="020B0502040204020203" pitchFamily="34" charset="0"/>
            </a:rPr>
            <a:t>Запаздывающая реакция;</a:t>
          </a:r>
        </a:p>
        <a:p>
          <a:pPr marL="171450" lvl="1" indent="-171450" algn="l" defTabSz="755650">
            <a:lnSpc>
              <a:spcPct val="90000"/>
            </a:lnSpc>
            <a:spcBef>
              <a:spcPct val="0"/>
            </a:spcBef>
            <a:spcAft>
              <a:spcPct val="15000"/>
            </a:spcAft>
            <a:buChar char="•"/>
          </a:pPr>
          <a:endParaRPr lang="ru-RU" sz="1700" kern="1200" dirty="0"/>
        </a:p>
      </dsp:txBody>
      <dsp:txXfrm>
        <a:off x="0" y="329746"/>
        <a:ext cx="1977499" cy="4142243"/>
      </dsp:txXfrm>
    </dsp:sp>
    <dsp:sp modelId="{966AFC9A-9A86-422E-89A7-484F680BE357}">
      <dsp:nvSpPr>
        <dsp:cNvPr id="0" name=""/>
        <dsp:cNvSpPr/>
      </dsp:nvSpPr>
      <dsp:spPr>
        <a:xfrm>
          <a:off x="2239091" y="-329746"/>
          <a:ext cx="1933594" cy="659493"/>
        </a:xfrm>
        <a:prstGeom prst="rect">
          <a:avLst/>
        </a:prstGeom>
        <a:solidFill>
          <a:schemeClr val="dk2">
            <a:hueOff val="0"/>
            <a:satOff val="0"/>
            <a:lumOff val="0"/>
            <a:alphaOff val="0"/>
          </a:schemeClr>
        </a:solidFill>
        <a:ln w="254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0904" tIns="69088" rIns="120904" bIns="69088" numCol="1" spcCol="1270" anchor="ctr" anchorCtr="0">
          <a:noAutofit/>
        </a:bodyPr>
        <a:lstStyle/>
        <a:p>
          <a:pPr marL="0" lvl="0" indent="0" algn="ctr" defTabSz="755650">
            <a:lnSpc>
              <a:spcPct val="90000"/>
            </a:lnSpc>
            <a:spcBef>
              <a:spcPct val="0"/>
            </a:spcBef>
            <a:spcAft>
              <a:spcPct val="35000"/>
            </a:spcAft>
            <a:buNone/>
          </a:pPr>
          <a:r>
            <a:rPr lang="ru-RU" sz="1700" b="1" kern="1200" dirty="0">
              <a:latin typeface="Segoe UI Light" panose="020B0502040204020203" pitchFamily="34" charset="0"/>
              <a:cs typeface="Segoe UI Light" panose="020B0502040204020203" pitchFamily="34" charset="0"/>
            </a:rPr>
            <a:t>Стадия отрицания</a:t>
          </a:r>
        </a:p>
      </dsp:txBody>
      <dsp:txXfrm>
        <a:off x="2239091" y="-329746"/>
        <a:ext cx="1933594" cy="659493"/>
      </dsp:txXfrm>
    </dsp:sp>
    <dsp:sp modelId="{F348E420-4F0B-48FA-9982-C646DB06AB8F}">
      <dsp:nvSpPr>
        <dsp:cNvPr id="0" name=""/>
        <dsp:cNvSpPr/>
      </dsp:nvSpPr>
      <dsp:spPr>
        <a:xfrm>
          <a:off x="2227355" y="329746"/>
          <a:ext cx="1957066" cy="4142243"/>
        </a:xfrm>
        <a:prstGeom prst="rect">
          <a:avLst/>
        </a:prstGeom>
        <a:solidFill>
          <a:schemeClr val="dk2">
            <a:alpha val="90000"/>
            <a:tint val="40000"/>
            <a:hueOff val="0"/>
            <a:satOff val="0"/>
            <a:lumOff val="0"/>
            <a:alphaOff val="0"/>
          </a:schemeClr>
        </a:solidFill>
        <a:ln w="25400" cap="flat" cmpd="sng" algn="ctr">
          <a:solidFill>
            <a:schemeClr val="dk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0678" tIns="90678" rIns="120904" bIns="136017" numCol="1" spcCol="1270" anchor="t" anchorCtr="0">
          <a:noAutofit/>
        </a:bodyPr>
        <a:lstStyle/>
        <a:p>
          <a:pPr marL="171450" lvl="1" indent="-171450" algn="l" defTabSz="755650">
            <a:lnSpc>
              <a:spcPct val="90000"/>
            </a:lnSpc>
            <a:spcBef>
              <a:spcPct val="0"/>
            </a:spcBef>
            <a:spcAft>
              <a:spcPct val="15000"/>
            </a:spcAft>
            <a:buChar char="•"/>
          </a:pPr>
          <a:r>
            <a:rPr lang="ru-RU" sz="1700" kern="1200" dirty="0">
              <a:latin typeface="Segoe UI Light" panose="020B0502040204020203" pitchFamily="34" charset="0"/>
              <a:cs typeface="Segoe UI Light" panose="020B0502040204020203" pitchFamily="34" charset="0"/>
            </a:rPr>
            <a:t>Стремление вернуть умершего;</a:t>
          </a:r>
        </a:p>
        <a:p>
          <a:pPr marL="171450" lvl="1" indent="-171450" algn="l" defTabSz="755650">
            <a:lnSpc>
              <a:spcPct val="90000"/>
            </a:lnSpc>
            <a:spcBef>
              <a:spcPct val="0"/>
            </a:spcBef>
            <a:spcAft>
              <a:spcPct val="15000"/>
            </a:spcAft>
            <a:buChar char="•"/>
          </a:pPr>
          <a:r>
            <a:rPr lang="ru-RU" sz="1700" kern="1200" dirty="0">
              <a:latin typeface="Segoe UI Light" panose="020B0502040204020203" pitchFamily="34" charset="0"/>
              <a:cs typeface="Segoe UI Light" panose="020B0502040204020203" pitchFamily="34" charset="0"/>
            </a:rPr>
            <a:t>Может казаться, что ничего не произошло;</a:t>
          </a:r>
        </a:p>
        <a:p>
          <a:pPr marL="171450" lvl="1" indent="-171450" algn="l" defTabSz="755650">
            <a:lnSpc>
              <a:spcPct val="90000"/>
            </a:lnSpc>
            <a:spcBef>
              <a:spcPct val="0"/>
            </a:spcBef>
            <a:spcAft>
              <a:spcPct val="15000"/>
            </a:spcAft>
            <a:buChar char="•"/>
          </a:pPr>
          <a:r>
            <a:rPr lang="ru-RU" sz="1700" kern="1200" dirty="0">
              <a:latin typeface="Segoe UI Light" panose="020B0502040204020203" pitchFamily="34" charset="0"/>
              <a:cs typeface="Segoe UI Light" panose="020B0502040204020203" pitchFamily="34" charset="0"/>
            </a:rPr>
            <a:t>Отрицание значимости потери;</a:t>
          </a:r>
        </a:p>
        <a:p>
          <a:pPr marL="171450" lvl="1" indent="-171450" algn="l" defTabSz="755650">
            <a:lnSpc>
              <a:spcPct val="90000"/>
            </a:lnSpc>
            <a:spcBef>
              <a:spcPct val="0"/>
            </a:spcBef>
            <a:spcAft>
              <a:spcPct val="15000"/>
            </a:spcAft>
            <a:buChar char="•"/>
          </a:pPr>
          <a:r>
            <a:rPr lang="ru-RU" sz="1700" kern="1200" dirty="0">
              <a:latin typeface="Segoe UI Light" panose="020B0502040204020203" pitchFamily="34" charset="0"/>
              <a:cs typeface="Segoe UI Light" panose="020B0502040204020203" pitchFamily="34" charset="0"/>
            </a:rPr>
            <a:t>Могут усиливаться различные телесные реакции;</a:t>
          </a:r>
        </a:p>
        <a:p>
          <a:pPr marL="171450" lvl="1" indent="-171450" algn="l" defTabSz="755650">
            <a:lnSpc>
              <a:spcPct val="90000"/>
            </a:lnSpc>
            <a:spcBef>
              <a:spcPct val="0"/>
            </a:spcBef>
            <a:spcAft>
              <a:spcPct val="15000"/>
            </a:spcAft>
            <a:buChar char="•"/>
          </a:pPr>
          <a:endParaRPr lang="ru-RU" sz="1700" kern="1200" dirty="0"/>
        </a:p>
      </dsp:txBody>
      <dsp:txXfrm>
        <a:off x="2227355" y="329746"/>
        <a:ext cx="1957066" cy="4142243"/>
      </dsp:txXfrm>
    </dsp:sp>
    <dsp:sp modelId="{A30C14B5-D6E5-4D56-A8D6-E1316C2C93A2}">
      <dsp:nvSpPr>
        <dsp:cNvPr id="0" name=""/>
        <dsp:cNvSpPr/>
      </dsp:nvSpPr>
      <dsp:spPr>
        <a:xfrm>
          <a:off x="4420603" y="-329746"/>
          <a:ext cx="2004535" cy="659493"/>
        </a:xfrm>
        <a:prstGeom prst="rect">
          <a:avLst/>
        </a:prstGeom>
        <a:solidFill>
          <a:schemeClr val="dk2">
            <a:hueOff val="0"/>
            <a:satOff val="0"/>
            <a:lumOff val="0"/>
            <a:alphaOff val="0"/>
          </a:schemeClr>
        </a:solidFill>
        <a:ln w="254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0904" tIns="69088" rIns="120904" bIns="69088" numCol="1" spcCol="1270" anchor="ctr" anchorCtr="0">
          <a:noAutofit/>
        </a:bodyPr>
        <a:lstStyle/>
        <a:p>
          <a:pPr marL="0" lvl="0" indent="0" algn="ctr" defTabSz="755650">
            <a:lnSpc>
              <a:spcPct val="90000"/>
            </a:lnSpc>
            <a:spcBef>
              <a:spcPct val="0"/>
            </a:spcBef>
            <a:spcAft>
              <a:spcPct val="35000"/>
            </a:spcAft>
            <a:buNone/>
          </a:pPr>
          <a:r>
            <a:rPr lang="ru-RU" sz="1700" b="1" kern="1200" dirty="0">
              <a:latin typeface="Segoe UI Light" panose="020B0502040204020203" pitchFamily="34" charset="0"/>
              <a:cs typeface="Segoe UI Light" panose="020B0502040204020203" pitchFamily="34" charset="0"/>
            </a:rPr>
            <a:t>Стадия агрессии</a:t>
          </a:r>
        </a:p>
      </dsp:txBody>
      <dsp:txXfrm>
        <a:off x="4420603" y="-329746"/>
        <a:ext cx="2004535" cy="659493"/>
      </dsp:txXfrm>
    </dsp:sp>
    <dsp:sp modelId="{BEB8CB19-409D-4255-8E98-8B714A1FD6BC}">
      <dsp:nvSpPr>
        <dsp:cNvPr id="0" name=""/>
        <dsp:cNvSpPr/>
      </dsp:nvSpPr>
      <dsp:spPr>
        <a:xfrm>
          <a:off x="4422038" y="329746"/>
          <a:ext cx="2001664" cy="4142243"/>
        </a:xfrm>
        <a:prstGeom prst="rect">
          <a:avLst/>
        </a:prstGeom>
        <a:solidFill>
          <a:schemeClr val="dk2">
            <a:alpha val="90000"/>
            <a:tint val="40000"/>
            <a:hueOff val="0"/>
            <a:satOff val="0"/>
            <a:lumOff val="0"/>
            <a:alphaOff val="0"/>
          </a:schemeClr>
        </a:solidFill>
        <a:ln w="25400" cap="flat" cmpd="sng" algn="ctr">
          <a:solidFill>
            <a:schemeClr val="dk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0678" tIns="90678" rIns="120904" bIns="136017" numCol="1" spcCol="1270" anchor="t" anchorCtr="0">
          <a:noAutofit/>
        </a:bodyPr>
        <a:lstStyle/>
        <a:p>
          <a:pPr marL="171450" lvl="1" indent="-171450" algn="l" defTabSz="755650">
            <a:lnSpc>
              <a:spcPct val="90000"/>
            </a:lnSpc>
            <a:spcBef>
              <a:spcPct val="0"/>
            </a:spcBef>
            <a:spcAft>
              <a:spcPct val="15000"/>
            </a:spcAft>
            <a:buChar char="•"/>
          </a:pPr>
          <a:r>
            <a:rPr lang="ru-RU" sz="1700" kern="1200" dirty="0">
              <a:latin typeface="Segoe UI Light" panose="020B0502040204020203" pitchFamily="34" charset="0"/>
              <a:cs typeface="Segoe UI Light" panose="020B0502040204020203" pitchFamily="34" charset="0"/>
            </a:rPr>
            <a:t>Осознания человеком реальности факта утраты; </a:t>
          </a:r>
        </a:p>
        <a:p>
          <a:pPr marL="171450" lvl="1" indent="-171450" algn="l" defTabSz="755650">
            <a:lnSpc>
              <a:spcPct val="90000"/>
            </a:lnSpc>
            <a:spcBef>
              <a:spcPct val="0"/>
            </a:spcBef>
            <a:spcAft>
              <a:spcPct val="15000"/>
            </a:spcAft>
            <a:buChar char="•"/>
          </a:pPr>
          <a:r>
            <a:rPr lang="ru-RU" sz="1700" kern="1200" dirty="0">
              <a:latin typeface="Segoe UI Light" panose="020B0502040204020203" pitchFamily="34" charset="0"/>
              <a:cs typeface="Segoe UI Light" panose="020B0502040204020203" pitchFamily="34" charset="0"/>
            </a:rPr>
            <a:t>Попытка найти «виноватых»;</a:t>
          </a:r>
        </a:p>
        <a:p>
          <a:pPr marL="171450" lvl="1" indent="-171450" algn="l" defTabSz="755650">
            <a:lnSpc>
              <a:spcPct val="90000"/>
            </a:lnSpc>
            <a:spcBef>
              <a:spcPct val="0"/>
            </a:spcBef>
            <a:spcAft>
              <a:spcPct val="15000"/>
            </a:spcAft>
            <a:buChar char="•"/>
          </a:pPr>
          <a:endParaRPr lang="ru-RU" sz="1700" kern="1200" dirty="0"/>
        </a:p>
      </dsp:txBody>
      <dsp:txXfrm>
        <a:off x="4422038" y="329746"/>
        <a:ext cx="2001664" cy="4142243"/>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51C046B-2391-4F4C-9DDE-D61340826E3C}">
      <dsp:nvSpPr>
        <dsp:cNvPr id="0" name=""/>
        <dsp:cNvSpPr/>
      </dsp:nvSpPr>
      <dsp:spPr>
        <a:xfrm>
          <a:off x="9334" y="-337731"/>
          <a:ext cx="1981839" cy="675462"/>
        </a:xfrm>
        <a:prstGeom prst="rect">
          <a:avLst/>
        </a:prstGeom>
        <a:solidFill>
          <a:schemeClr val="dk2">
            <a:hueOff val="0"/>
            <a:satOff val="0"/>
            <a:lumOff val="0"/>
            <a:alphaOff val="0"/>
          </a:schemeClr>
        </a:solidFill>
        <a:ln w="254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60960" rIns="106680" bIns="60960" numCol="1" spcCol="1270" anchor="ctr" anchorCtr="0">
          <a:noAutofit/>
        </a:bodyPr>
        <a:lstStyle/>
        <a:p>
          <a:pPr marL="0" lvl="0" indent="0" algn="ctr" defTabSz="666750">
            <a:lnSpc>
              <a:spcPct val="90000"/>
            </a:lnSpc>
            <a:spcBef>
              <a:spcPct val="0"/>
            </a:spcBef>
            <a:spcAft>
              <a:spcPct val="35000"/>
            </a:spcAft>
            <a:buNone/>
          </a:pPr>
          <a:r>
            <a:rPr lang="ru-RU" sz="1500" b="1" kern="1200" dirty="0">
              <a:latin typeface="Segoe UI Light" panose="020B0502040204020203" pitchFamily="34" charset="0"/>
              <a:cs typeface="Segoe UI Light" panose="020B0502040204020203" pitchFamily="34" charset="0"/>
            </a:rPr>
            <a:t>Острое горе</a:t>
          </a:r>
        </a:p>
      </dsp:txBody>
      <dsp:txXfrm>
        <a:off x="9334" y="-337731"/>
        <a:ext cx="1981839" cy="675462"/>
      </dsp:txXfrm>
    </dsp:sp>
    <dsp:sp modelId="{461694BF-E9E9-493F-A555-B048E232EB49}">
      <dsp:nvSpPr>
        <dsp:cNvPr id="0" name=""/>
        <dsp:cNvSpPr/>
      </dsp:nvSpPr>
      <dsp:spPr>
        <a:xfrm>
          <a:off x="0" y="337731"/>
          <a:ext cx="1977499" cy="4142243"/>
        </a:xfrm>
        <a:prstGeom prst="rect">
          <a:avLst/>
        </a:prstGeom>
        <a:solidFill>
          <a:schemeClr val="dk2">
            <a:alpha val="90000"/>
            <a:tint val="40000"/>
            <a:hueOff val="0"/>
            <a:satOff val="0"/>
            <a:lumOff val="0"/>
            <a:alphaOff val="0"/>
          </a:schemeClr>
        </a:solidFill>
        <a:ln w="25400" cap="flat" cmpd="sng" algn="ctr">
          <a:solidFill>
            <a:schemeClr val="dk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0010" tIns="80010" rIns="106680" bIns="120015" numCol="1" spcCol="1270" anchor="t" anchorCtr="0">
          <a:noAutofit/>
        </a:bodyPr>
        <a:lstStyle/>
        <a:p>
          <a:pPr marL="114300" lvl="1" indent="-114300" algn="l" defTabSz="666750">
            <a:lnSpc>
              <a:spcPct val="90000"/>
            </a:lnSpc>
            <a:spcBef>
              <a:spcPct val="0"/>
            </a:spcBef>
            <a:spcAft>
              <a:spcPct val="15000"/>
            </a:spcAft>
            <a:buChar char="•"/>
          </a:pPr>
          <a:r>
            <a:rPr lang="ru-RU" sz="1500" kern="1200" dirty="0">
              <a:latin typeface="Segoe UI Light" panose="020B0502040204020203" pitchFamily="34" charset="0"/>
              <a:cs typeface="Segoe UI Light" panose="020B0502040204020203" pitchFamily="34" charset="0"/>
            </a:rPr>
            <a:t>Длительность: 6-7 недель</a:t>
          </a:r>
        </a:p>
        <a:p>
          <a:pPr marL="114300" lvl="1" indent="-114300" algn="l" defTabSz="666750">
            <a:lnSpc>
              <a:spcPct val="90000"/>
            </a:lnSpc>
            <a:spcBef>
              <a:spcPct val="0"/>
            </a:spcBef>
            <a:spcAft>
              <a:spcPct val="15000"/>
            </a:spcAft>
            <a:buChar char="•"/>
          </a:pPr>
          <a:r>
            <a:rPr lang="ru-RU" sz="1500" kern="1200" dirty="0">
              <a:latin typeface="Segoe UI Light" panose="020B0502040204020203" pitchFamily="34" charset="0"/>
              <a:cs typeface="Segoe UI Light" panose="020B0502040204020203" pitchFamily="34" charset="0"/>
            </a:rPr>
            <a:t>Период наибольших страданий, острой душевной боли</a:t>
          </a:r>
        </a:p>
        <a:p>
          <a:pPr marL="114300" lvl="1" indent="-114300" algn="l" defTabSz="666750">
            <a:lnSpc>
              <a:spcPct val="90000"/>
            </a:lnSpc>
            <a:spcBef>
              <a:spcPct val="0"/>
            </a:spcBef>
            <a:spcAft>
              <a:spcPct val="15000"/>
            </a:spcAft>
            <a:buChar char="•"/>
          </a:pPr>
          <a:r>
            <a:rPr lang="ru-RU" sz="1500" kern="1200" dirty="0">
              <a:latin typeface="Segoe UI Light" panose="020B0502040204020203" pitchFamily="34" charset="0"/>
              <a:cs typeface="Segoe UI Light" panose="020B0502040204020203" pitchFamily="34" charset="0"/>
            </a:rPr>
            <a:t>Множество тяжелых и пугающих мыслей и чувств</a:t>
          </a:r>
        </a:p>
        <a:p>
          <a:pPr marL="114300" lvl="1" indent="-114300" algn="l" defTabSz="666750">
            <a:lnSpc>
              <a:spcPct val="90000"/>
            </a:lnSpc>
            <a:spcBef>
              <a:spcPct val="0"/>
            </a:spcBef>
            <a:spcAft>
              <a:spcPct val="15000"/>
            </a:spcAft>
            <a:buChar char="•"/>
          </a:pPr>
          <a:r>
            <a:rPr lang="ru-RU" sz="1500" kern="1200" dirty="0">
              <a:latin typeface="Segoe UI Light" panose="020B0502040204020203" pitchFamily="34" charset="0"/>
              <a:cs typeface="Segoe UI Light" panose="020B0502040204020203" pitchFamily="34" charset="0"/>
            </a:rPr>
            <a:t>Идеализация умершего</a:t>
          </a:r>
        </a:p>
        <a:p>
          <a:pPr marL="114300" lvl="1" indent="-114300" algn="l" defTabSz="666750">
            <a:lnSpc>
              <a:spcPct val="90000"/>
            </a:lnSpc>
            <a:spcBef>
              <a:spcPct val="0"/>
            </a:spcBef>
            <a:spcAft>
              <a:spcPct val="15000"/>
            </a:spcAft>
            <a:buChar char="•"/>
          </a:pPr>
          <a:r>
            <a:rPr lang="ru-RU" sz="1500" kern="1200" dirty="0">
              <a:latin typeface="Segoe UI Light" panose="020B0502040204020203" pitchFamily="34" charset="0"/>
              <a:cs typeface="Segoe UI Light" panose="020B0502040204020203" pitchFamily="34" charset="0"/>
            </a:rPr>
            <a:t>Раздражительность, желание уединиться</a:t>
          </a:r>
        </a:p>
        <a:p>
          <a:pPr marL="114300" lvl="1" indent="-114300" algn="l" defTabSz="666750">
            <a:lnSpc>
              <a:spcPct val="90000"/>
            </a:lnSpc>
            <a:spcBef>
              <a:spcPct val="0"/>
            </a:spcBef>
            <a:spcAft>
              <a:spcPct val="15000"/>
            </a:spcAft>
            <a:buChar char="•"/>
          </a:pPr>
          <a:r>
            <a:rPr lang="ru-RU" sz="1500" kern="1200" dirty="0">
              <a:latin typeface="Segoe UI Light" panose="020B0502040204020203" pitchFamily="34" charset="0"/>
              <a:cs typeface="Segoe UI Light" panose="020B0502040204020203" pitchFamily="34" charset="0"/>
            </a:rPr>
            <a:t>Чувство вины</a:t>
          </a:r>
        </a:p>
        <a:p>
          <a:pPr marL="114300" lvl="1" indent="-114300" algn="l" defTabSz="666750">
            <a:lnSpc>
              <a:spcPct val="90000"/>
            </a:lnSpc>
            <a:spcBef>
              <a:spcPct val="0"/>
            </a:spcBef>
            <a:spcAft>
              <a:spcPct val="15000"/>
            </a:spcAft>
            <a:buChar char="•"/>
          </a:pPr>
          <a:endParaRPr lang="ru-RU" sz="1500" kern="1200" dirty="0"/>
        </a:p>
      </dsp:txBody>
      <dsp:txXfrm>
        <a:off x="0" y="337731"/>
        <a:ext cx="1977499" cy="4142243"/>
      </dsp:txXfrm>
    </dsp:sp>
    <dsp:sp modelId="{966AFC9A-9A86-422E-89A7-484F680BE357}">
      <dsp:nvSpPr>
        <dsp:cNvPr id="0" name=""/>
        <dsp:cNvSpPr/>
      </dsp:nvSpPr>
      <dsp:spPr>
        <a:xfrm>
          <a:off x="2239091" y="-337731"/>
          <a:ext cx="1933594" cy="675462"/>
        </a:xfrm>
        <a:prstGeom prst="rect">
          <a:avLst/>
        </a:prstGeom>
        <a:solidFill>
          <a:schemeClr val="dk2">
            <a:hueOff val="0"/>
            <a:satOff val="0"/>
            <a:lumOff val="0"/>
            <a:alphaOff val="0"/>
          </a:schemeClr>
        </a:solidFill>
        <a:ln w="254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60960" rIns="106680" bIns="60960" numCol="1" spcCol="1270" anchor="ctr" anchorCtr="0">
          <a:noAutofit/>
        </a:bodyPr>
        <a:lstStyle/>
        <a:p>
          <a:pPr marL="0" lvl="0" indent="0" algn="ctr" defTabSz="666750">
            <a:lnSpc>
              <a:spcPct val="90000"/>
            </a:lnSpc>
            <a:spcBef>
              <a:spcPct val="0"/>
            </a:spcBef>
            <a:spcAft>
              <a:spcPct val="35000"/>
            </a:spcAft>
            <a:buNone/>
          </a:pPr>
          <a:r>
            <a:rPr lang="ru-RU" sz="1500" b="1" kern="1200" dirty="0">
              <a:latin typeface="Segoe UI Light" panose="020B0502040204020203" pitchFamily="34" charset="0"/>
              <a:cs typeface="Segoe UI Light" panose="020B0502040204020203" pitchFamily="34" charset="0"/>
            </a:rPr>
            <a:t>Стадия остаточных толчков и реорганизации</a:t>
          </a:r>
        </a:p>
      </dsp:txBody>
      <dsp:txXfrm>
        <a:off x="2239091" y="-337731"/>
        <a:ext cx="1933594" cy="675462"/>
      </dsp:txXfrm>
    </dsp:sp>
    <dsp:sp modelId="{F348E420-4F0B-48FA-9982-C646DB06AB8F}">
      <dsp:nvSpPr>
        <dsp:cNvPr id="0" name=""/>
        <dsp:cNvSpPr/>
      </dsp:nvSpPr>
      <dsp:spPr>
        <a:xfrm>
          <a:off x="2227355" y="337731"/>
          <a:ext cx="1957066" cy="4142243"/>
        </a:xfrm>
        <a:prstGeom prst="rect">
          <a:avLst/>
        </a:prstGeom>
        <a:solidFill>
          <a:schemeClr val="dk2">
            <a:alpha val="90000"/>
            <a:tint val="40000"/>
            <a:hueOff val="0"/>
            <a:satOff val="0"/>
            <a:lumOff val="0"/>
            <a:alphaOff val="0"/>
          </a:schemeClr>
        </a:solidFill>
        <a:ln w="25400" cap="flat" cmpd="sng" algn="ctr">
          <a:solidFill>
            <a:schemeClr val="dk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0010" tIns="80010" rIns="106680" bIns="120015" numCol="1" spcCol="1270" anchor="t" anchorCtr="0">
          <a:noAutofit/>
        </a:bodyPr>
        <a:lstStyle/>
        <a:p>
          <a:pPr marL="114300" lvl="1" indent="-114300" algn="l" defTabSz="666750">
            <a:lnSpc>
              <a:spcPct val="90000"/>
            </a:lnSpc>
            <a:spcBef>
              <a:spcPct val="0"/>
            </a:spcBef>
            <a:spcAft>
              <a:spcPct val="15000"/>
            </a:spcAft>
            <a:buChar char="•"/>
          </a:pPr>
          <a:r>
            <a:rPr lang="ru-RU" sz="1500" kern="1200" dirty="0">
              <a:latin typeface="Segoe UI Light" panose="020B0502040204020203" pitchFamily="34" charset="0"/>
              <a:cs typeface="Segoe UI Light" panose="020B0502040204020203" pitchFamily="34" charset="0"/>
            </a:rPr>
            <a:t>Длительность: около года</a:t>
          </a:r>
        </a:p>
        <a:p>
          <a:pPr marL="114300" lvl="1" indent="-114300" algn="l" defTabSz="666750">
            <a:lnSpc>
              <a:spcPct val="90000"/>
            </a:lnSpc>
            <a:spcBef>
              <a:spcPct val="0"/>
            </a:spcBef>
            <a:spcAft>
              <a:spcPct val="15000"/>
            </a:spcAft>
            <a:buChar char="•"/>
          </a:pPr>
          <a:r>
            <a:rPr lang="ru-RU" sz="1500" kern="1200" dirty="0">
              <a:latin typeface="Segoe UI Light" panose="020B0502040204020203" pitchFamily="34" charset="0"/>
              <a:cs typeface="Segoe UI Light" panose="020B0502040204020203" pitchFamily="34" charset="0"/>
            </a:rPr>
            <a:t>Восстанавливается сон, аппетит, повседневная деятельность </a:t>
          </a:r>
        </a:p>
        <a:p>
          <a:pPr marL="114300" lvl="1" indent="-114300" algn="l" defTabSz="666750">
            <a:lnSpc>
              <a:spcPct val="90000"/>
            </a:lnSpc>
            <a:spcBef>
              <a:spcPct val="0"/>
            </a:spcBef>
            <a:spcAft>
              <a:spcPct val="15000"/>
            </a:spcAft>
            <a:buChar char="•"/>
          </a:pPr>
          <a:r>
            <a:rPr lang="ru-RU" sz="1500" kern="1200" dirty="0">
              <a:latin typeface="Segoe UI Light" panose="020B0502040204020203" pitchFamily="34" charset="0"/>
              <a:cs typeface="Segoe UI Light" panose="020B0502040204020203" pitchFamily="34" charset="0"/>
            </a:rPr>
            <a:t>Редкие отдельные приступы</a:t>
          </a:r>
        </a:p>
        <a:p>
          <a:pPr marL="114300" lvl="1" indent="-114300" algn="l" defTabSz="666750">
            <a:lnSpc>
              <a:spcPct val="90000"/>
            </a:lnSpc>
            <a:spcBef>
              <a:spcPct val="0"/>
            </a:spcBef>
            <a:spcAft>
              <a:spcPct val="15000"/>
            </a:spcAft>
            <a:buChar char="•"/>
          </a:pPr>
          <a:r>
            <a:rPr lang="ru-RU" sz="1500" kern="1200" dirty="0">
              <a:latin typeface="Segoe UI Light" panose="020B0502040204020203" pitchFamily="34" charset="0"/>
              <a:cs typeface="Segoe UI Light" panose="020B0502040204020203" pitchFamily="34" charset="0"/>
            </a:rPr>
            <a:t>Планирование жизни без умершего</a:t>
          </a:r>
        </a:p>
        <a:p>
          <a:pPr marL="114300" lvl="1" indent="-114300" algn="l" defTabSz="666750">
            <a:lnSpc>
              <a:spcPct val="90000"/>
            </a:lnSpc>
            <a:spcBef>
              <a:spcPct val="0"/>
            </a:spcBef>
            <a:spcAft>
              <a:spcPct val="15000"/>
            </a:spcAft>
            <a:buChar char="•"/>
          </a:pPr>
          <a:endParaRPr lang="ru-RU" sz="1500" kern="1200" dirty="0"/>
        </a:p>
      </dsp:txBody>
      <dsp:txXfrm>
        <a:off x="2227355" y="337731"/>
        <a:ext cx="1957066" cy="4142243"/>
      </dsp:txXfrm>
    </dsp:sp>
    <dsp:sp modelId="{A30C14B5-D6E5-4D56-A8D6-E1316C2C93A2}">
      <dsp:nvSpPr>
        <dsp:cNvPr id="0" name=""/>
        <dsp:cNvSpPr/>
      </dsp:nvSpPr>
      <dsp:spPr>
        <a:xfrm>
          <a:off x="4420603" y="-337731"/>
          <a:ext cx="2004535" cy="675462"/>
        </a:xfrm>
        <a:prstGeom prst="rect">
          <a:avLst/>
        </a:prstGeom>
        <a:solidFill>
          <a:schemeClr val="dk2">
            <a:hueOff val="0"/>
            <a:satOff val="0"/>
            <a:lumOff val="0"/>
            <a:alphaOff val="0"/>
          </a:schemeClr>
        </a:solidFill>
        <a:ln w="254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60960" rIns="106680" bIns="60960" numCol="1" spcCol="1270" anchor="ctr" anchorCtr="0">
          <a:noAutofit/>
        </a:bodyPr>
        <a:lstStyle/>
        <a:p>
          <a:pPr marL="0" lvl="0" indent="0" algn="ctr" defTabSz="666750">
            <a:lnSpc>
              <a:spcPct val="90000"/>
            </a:lnSpc>
            <a:spcBef>
              <a:spcPct val="0"/>
            </a:spcBef>
            <a:spcAft>
              <a:spcPct val="35000"/>
            </a:spcAft>
            <a:buNone/>
          </a:pPr>
          <a:r>
            <a:rPr lang="ru-RU" sz="1500" b="1" kern="1200" dirty="0">
              <a:latin typeface="Segoe UI Light" panose="020B0502040204020203" pitchFamily="34" charset="0"/>
              <a:cs typeface="Segoe UI Light" panose="020B0502040204020203" pitchFamily="34" charset="0"/>
            </a:rPr>
            <a:t>Стадия завершения</a:t>
          </a:r>
        </a:p>
      </dsp:txBody>
      <dsp:txXfrm>
        <a:off x="4420603" y="-337731"/>
        <a:ext cx="2004535" cy="675462"/>
      </dsp:txXfrm>
    </dsp:sp>
    <dsp:sp modelId="{BEB8CB19-409D-4255-8E98-8B714A1FD6BC}">
      <dsp:nvSpPr>
        <dsp:cNvPr id="0" name=""/>
        <dsp:cNvSpPr/>
      </dsp:nvSpPr>
      <dsp:spPr>
        <a:xfrm>
          <a:off x="4422038" y="337731"/>
          <a:ext cx="2001664" cy="4142243"/>
        </a:xfrm>
        <a:prstGeom prst="rect">
          <a:avLst/>
        </a:prstGeom>
        <a:solidFill>
          <a:schemeClr val="dk2">
            <a:alpha val="90000"/>
            <a:tint val="40000"/>
            <a:hueOff val="0"/>
            <a:satOff val="0"/>
            <a:lumOff val="0"/>
            <a:alphaOff val="0"/>
          </a:schemeClr>
        </a:solidFill>
        <a:ln w="25400" cap="flat" cmpd="sng" algn="ctr">
          <a:solidFill>
            <a:schemeClr val="dk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0010" tIns="80010" rIns="106680" bIns="120015" numCol="1" spcCol="1270" anchor="t" anchorCtr="0">
          <a:noAutofit/>
        </a:bodyPr>
        <a:lstStyle/>
        <a:p>
          <a:pPr marL="114300" lvl="1" indent="-114300" algn="l" defTabSz="666750">
            <a:lnSpc>
              <a:spcPct val="90000"/>
            </a:lnSpc>
            <a:spcBef>
              <a:spcPct val="0"/>
            </a:spcBef>
            <a:spcAft>
              <a:spcPct val="15000"/>
            </a:spcAft>
            <a:buChar char="•"/>
          </a:pPr>
          <a:r>
            <a:rPr lang="ru-RU" sz="1500" kern="1200" dirty="0">
              <a:latin typeface="Segoe UI Light" panose="020B0502040204020203" pitchFamily="34" charset="0"/>
              <a:cs typeface="Segoe UI Light" panose="020B0502040204020203" pitchFamily="34" charset="0"/>
            </a:rPr>
            <a:t>Принятие смерти</a:t>
          </a:r>
        </a:p>
        <a:p>
          <a:pPr marL="114300" lvl="1" indent="-114300" algn="l" defTabSz="666750">
            <a:lnSpc>
              <a:spcPct val="90000"/>
            </a:lnSpc>
            <a:spcBef>
              <a:spcPct val="0"/>
            </a:spcBef>
            <a:spcAft>
              <a:spcPct val="15000"/>
            </a:spcAft>
            <a:buChar char="•"/>
          </a:pPr>
          <a:r>
            <a:rPr lang="ru-RU" sz="1500" kern="1200" dirty="0">
              <a:latin typeface="Segoe UI Light" panose="020B0502040204020203" pitchFamily="34" charset="0"/>
              <a:cs typeface="Segoe UI Light" panose="020B0502040204020203" pitchFamily="34" charset="0"/>
            </a:rPr>
            <a:t>Длительность: от года до двух лет</a:t>
          </a:r>
        </a:p>
        <a:p>
          <a:pPr marL="114300" lvl="1" indent="-114300" algn="l" defTabSz="666750">
            <a:lnSpc>
              <a:spcPct val="90000"/>
            </a:lnSpc>
            <a:spcBef>
              <a:spcPct val="0"/>
            </a:spcBef>
            <a:spcAft>
              <a:spcPct val="15000"/>
            </a:spcAft>
            <a:buChar char="•"/>
          </a:pPr>
          <a:r>
            <a:rPr lang="ru-RU" sz="1500" kern="1200" dirty="0">
              <a:latin typeface="Segoe UI Light" panose="020B0502040204020203" pitchFamily="34" charset="0"/>
              <a:cs typeface="Segoe UI Light" panose="020B0502040204020203" pitchFamily="34" charset="0"/>
            </a:rPr>
            <a:t>Человек переживает не горе, а печаль</a:t>
          </a:r>
        </a:p>
        <a:p>
          <a:pPr marL="114300" lvl="1" indent="-114300" algn="l" defTabSz="666750">
            <a:lnSpc>
              <a:spcPct val="90000"/>
            </a:lnSpc>
            <a:spcBef>
              <a:spcPct val="0"/>
            </a:spcBef>
            <a:spcAft>
              <a:spcPct val="15000"/>
            </a:spcAft>
            <a:buChar char="•"/>
          </a:pPr>
          <a:endParaRPr lang="ru-RU" sz="1500" kern="1200" dirty="0">
            <a:latin typeface="Segoe UI Light" panose="020B0502040204020203" pitchFamily="34" charset="0"/>
            <a:cs typeface="Segoe UI Light" panose="020B0502040204020203" pitchFamily="34" charset="0"/>
          </a:endParaRPr>
        </a:p>
      </dsp:txBody>
      <dsp:txXfrm>
        <a:off x="4422038" y="337731"/>
        <a:ext cx="2001664" cy="4142243"/>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D03E324-3851-4B7A-B3D9-E434E852AD02}">
      <dsp:nvSpPr>
        <dsp:cNvPr id="0" name=""/>
        <dsp:cNvSpPr/>
      </dsp:nvSpPr>
      <dsp:spPr>
        <a:xfrm>
          <a:off x="2471" y="14569"/>
          <a:ext cx="2410105" cy="547200"/>
        </a:xfrm>
        <a:prstGeom prst="rect">
          <a:avLst/>
        </a:prstGeom>
        <a:solidFill>
          <a:schemeClr val="dk2">
            <a:hueOff val="0"/>
            <a:satOff val="0"/>
            <a:lumOff val="0"/>
            <a:alphaOff val="0"/>
          </a:schemeClr>
        </a:solidFill>
        <a:ln w="254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65024" rIns="113792" bIns="65024" numCol="1" spcCol="1270" anchor="ctr" anchorCtr="0">
          <a:noAutofit/>
        </a:bodyPr>
        <a:lstStyle/>
        <a:p>
          <a:pPr marL="0" lvl="0" indent="0" algn="ctr" defTabSz="711200">
            <a:lnSpc>
              <a:spcPct val="90000"/>
            </a:lnSpc>
            <a:spcBef>
              <a:spcPct val="0"/>
            </a:spcBef>
            <a:spcAft>
              <a:spcPct val="35000"/>
            </a:spcAft>
            <a:buNone/>
          </a:pPr>
          <a:r>
            <a:rPr lang="ru-RU" sz="1600" b="1" kern="1200" dirty="0">
              <a:latin typeface="Segoe UI Light" panose="020B0502040204020203" pitchFamily="34" charset="0"/>
              <a:cs typeface="Segoe UI Light" panose="020B0502040204020203" pitchFamily="34" charset="0"/>
            </a:rPr>
            <a:t>Вегетативные реакции</a:t>
          </a:r>
        </a:p>
      </dsp:txBody>
      <dsp:txXfrm>
        <a:off x="2471" y="14569"/>
        <a:ext cx="2410105" cy="547200"/>
      </dsp:txXfrm>
    </dsp:sp>
    <dsp:sp modelId="{57CCBC9A-9C8A-434D-B6A4-F9F7178570C2}">
      <dsp:nvSpPr>
        <dsp:cNvPr id="0" name=""/>
        <dsp:cNvSpPr/>
      </dsp:nvSpPr>
      <dsp:spPr>
        <a:xfrm>
          <a:off x="2471" y="561769"/>
          <a:ext cx="2410105" cy="3487661"/>
        </a:xfrm>
        <a:prstGeom prst="rect">
          <a:avLst/>
        </a:prstGeom>
        <a:solidFill>
          <a:schemeClr val="dk2">
            <a:alpha val="90000"/>
            <a:tint val="40000"/>
            <a:hueOff val="0"/>
            <a:satOff val="0"/>
            <a:lumOff val="0"/>
            <a:alphaOff val="0"/>
          </a:schemeClr>
        </a:solidFill>
        <a:ln w="25400" cap="flat" cmpd="sng" algn="ctr">
          <a:solidFill>
            <a:schemeClr val="dk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5344" tIns="85344" rIns="113792" bIns="128016" numCol="1" spcCol="1270" anchor="t" anchorCtr="0">
          <a:noAutofit/>
        </a:bodyPr>
        <a:lstStyle/>
        <a:p>
          <a:pPr marL="171450" lvl="1" indent="-171450" algn="l" defTabSz="711200">
            <a:lnSpc>
              <a:spcPct val="90000"/>
            </a:lnSpc>
            <a:spcBef>
              <a:spcPct val="0"/>
            </a:spcBef>
            <a:spcAft>
              <a:spcPct val="15000"/>
            </a:spcAft>
            <a:buChar char="•"/>
          </a:pPr>
          <a:r>
            <a:rPr lang="ru-RU" sz="1600" kern="1200" dirty="0">
              <a:latin typeface="Segoe UI Light" panose="020B0502040204020203" pitchFamily="34" charset="0"/>
              <a:cs typeface="Segoe UI Light" panose="020B0502040204020203" pitchFamily="34" charset="0"/>
            </a:rPr>
            <a:t>Усталость и истощенность</a:t>
          </a:r>
        </a:p>
        <a:p>
          <a:pPr marL="171450" lvl="1" indent="-171450" algn="l" defTabSz="711200">
            <a:lnSpc>
              <a:spcPct val="90000"/>
            </a:lnSpc>
            <a:spcBef>
              <a:spcPct val="0"/>
            </a:spcBef>
            <a:spcAft>
              <a:spcPct val="15000"/>
            </a:spcAft>
            <a:buChar char="•"/>
          </a:pPr>
          <a:r>
            <a:rPr lang="ru-RU" sz="1600" kern="1200" dirty="0">
              <a:latin typeface="Segoe UI Light" panose="020B0502040204020203" pitchFamily="34" charset="0"/>
              <a:cs typeface="Segoe UI Light" panose="020B0502040204020203" pitchFamily="34" charset="0"/>
            </a:rPr>
            <a:t>Мускульное напряжение</a:t>
          </a:r>
        </a:p>
        <a:p>
          <a:pPr marL="171450" lvl="1" indent="-171450" algn="l" defTabSz="711200">
            <a:lnSpc>
              <a:spcPct val="90000"/>
            </a:lnSpc>
            <a:spcBef>
              <a:spcPct val="0"/>
            </a:spcBef>
            <a:spcAft>
              <a:spcPct val="15000"/>
            </a:spcAft>
            <a:buChar char="•"/>
          </a:pPr>
          <a:r>
            <a:rPr lang="ru-RU" sz="1600" kern="1200" dirty="0">
              <a:latin typeface="Segoe UI Light" panose="020B0502040204020203" pitchFamily="34" charset="0"/>
              <a:cs typeface="Segoe UI Light" panose="020B0502040204020203" pitchFamily="34" charset="0"/>
            </a:rPr>
            <a:t>Учащенное сердцебиение</a:t>
          </a:r>
        </a:p>
      </dsp:txBody>
      <dsp:txXfrm>
        <a:off x="2471" y="561769"/>
        <a:ext cx="2410105" cy="3487661"/>
      </dsp:txXfrm>
    </dsp:sp>
    <dsp:sp modelId="{35B573B8-1F8F-422D-8961-2D2C27033314}">
      <dsp:nvSpPr>
        <dsp:cNvPr id="0" name=""/>
        <dsp:cNvSpPr/>
      </dsp:nvSpPr>
      <dsp:spPr>
        <a:xfrm>
          <a:off x="2749991" y="14569"/>
          <a:ext cx="2410105" cy="547200"/>
        </a:xfrm>
        <a:prstGeom prst="rect">
          <a:avLst/>
        </a:prstGeom>
        <a:solidFill>
          <a:schemeClr val="dk2">
            <a:hueOff val="0"/>
            <a:satOff val="0"/>
            <a:lumOff val="0"/>
            <a:alphaOff val="0"/>
          </a:schemeClr>
        </a:solidFill>
        <a:ln w="254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65024" rIns="113792" bIns="65024" numCol="1" spcCol="1270" anchor="ctr" anchorCtr="0">
          <a:noAutofit/>
        </a:bodyPr>
        <a:lstStyle/>
        <a:p>
          <a:pPr marL="0" lvl="0" indent="0" algn="ctr" defTabSz="711200">
            <a:lnSpc>
              <a:spcPct val="90000"/>
            </a:lnSpc>
            <a:spcBef>
              <a:spcPct val="0"/>
            </a:spcBef>
            <a:spcAft>
              <a:spcPct val="35000"/>
            </a:spcAft>
            <a:buNone/>
          </a:pPr>
          <a:r>
            <a:rPr lang="ru-RU" sz="1600" b="1" kern="1200" dirty="0">
              <a:latin typeface="Segoe UI Light" panose="020B0502040204020203" pitchFamily="34" charset="0"/>
              <a:cs typeface="Segoe UI Light" panose="020B0502040204020203" pitchFamily="34" charset="0"/>
            </a:rPr>
            <a:t>Эмоционально- поведенческие реакции</a:t>
          </a:r>
        </a:p>
      </dsp:txBody>
      <dsp:txXfrm>
        <a:off x="2749991" y="14569"/>
        <a:ext cx="2410105" cy="547200"/>
      </dsp:txXfrm>
    </dsp:sp>
    <dsp:sp modelId="{C0D96F72-B37C-4A43-91C1-A873BEF12D7A}">
      <dsp:nvSpPr>
        <dsp:cNvPr id="0" name=""/>
        <dsp:cNvSpPr/>
      </dsp:nvSpPr>
      <dsp:spPr>
        <a:xfrm>
          <a:off x="2749991" y="561769"/>
          <a:ext cx="2410105" cy="3487661"/>
        </a:xfrm>
        <a:prstGeom prst="rect">
          <a:avLst/>
        </a:prstGeom>
        <a:solidFill>
          <a:schemeClr val="dk2">
            <a:alpha val="90000"/>
            <a:tint val="40000"/>
            <a:hueOff val="0"/>
            <a:satOff val="0"/>
            <a:lumOff val="0"/>
            <a:alphaOff val="0"/>
          </a:schemeClr>
        </a:solidFill>
        <a:ln w="25400" cap="flat" cmpd="sng" algn="ctr">
          <a:solidFill>
            <a:schemeClr val="dk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5344" tIns="85344" rIns="113792" bIns="128016" numCol="1" spcCol="1270" anchor="t" anchorCtr="0">
          <a:noAutofit/>
        </a:bodyPr>
        <a:lstStyle/>
        <a:p>
          <a:pPr marL="171450" lvl="1" indent="-171450" algn="l" defTabSz="711200">
            <a:lnSpc>
              <a:spcPct val="90000"/>
            </a:lnSpc>
            <a:spcBef>
              <a:spcPct val="0"/>
            </a:spcBef>
            <a:spcAft>
              <a:spcPct val="15000"/>
            </a:spcAft>
            <a:buChar char="•"/>
          </a:pPr>
          <a:r>
            <a:rPr lang="ru-RU" sz="1600" kern="1200" dirty="0">
              <a:latin typeface="Segoe UI Light" panose="020B0502040204020203" pitchFamily="34" charset="0"/>
              <a:cs typeface="Segoe UI Light" panose="020B0502040204020203" pitchFamily="34" charset="0"/>
            </a:rPr>
            <a:t>Грусть</a:t>
          </a:r>
        </a:p>
        <a:p>
          <a:pPr marL="171450" lvl="1" indent="-171450" algn="l" defTabSz="711200">
            <a:lnSpc>
              <a:spcPct val="90000"/>
            </a:lnSpc>
            <a:spcBef>
              <a:spcPct val="0"/>
            </a:spcBef>
            <a:spcAft>
              <a:spcPct val="15000"/>
            </a:spcAft>
            <a:buChar char="•"/>
          </a:pPr>
          <a:r>
            <a:rPr lang="ru-RU" sz="1600" kern="1200" dirty="0">
              <a:latin typeface="Segoe UI Light" panose="020B0502040204020203" pitchFamily="34" charset="0"/>
              <a:cs typeface="Segoe UI Light" panose="020B0502040204020203" pitchFamily="34" charset="0"/>
            </a:rPr>
            <a:t>Беспомощность</a:t>
          </a:r>
        </a:p>
        <a:p>
          <a:pPr marL="171450" lvl="1" indent="-171450" algn="l" defTabSz="711200">
            <a:lnSpc>
              <a:spcPct val="90000"/>
            </a:lnSpc>
            <a:spcBef>
              <a:spcPct val="0"/>
            </a:spcBef>
            <a:spcAft>
              <a:spcPct val="15000"/>
            </a:spcAft>
            <a:buChar char="•"/>
          </a:pPr>
          <a:r>
            <a:rPr lang="ru-RU" sz="1600" kern="1200" dirty="0">
              <a:latin typeface="Segoe UI Light" panose="020B0502040204020203" pitchFamily="34" charset="0"/>
              <a:cs typeface="Segoe UI Light" panose="020B0502040204020203" pitchFamily="34" charset="0"/>
            </a:rPr>
            <a:t>Напряженность и беспокойство</a:t>
          </a:r>
        </a:p>
        <a:p>
          <a:pPr marL="171450" lvl="1" indent="-171450" algn="l" defTabSz="711200">
            <a:lnSpc>
              <a:spcPct val="90000"/>
            </a:lnSpc>
            <a:spcBef>
              <a:spcPct val="0"/>
            </a:spcBef>
            <a:spcAft>
              <a:spcPct val="15000"/>
            </a:spcAft>
            <a:buChar char="•"/>
          </a:pPr>
          <a:r>
            <a:rPr lang="ru-RU" sz="1600" kern="1200" dirty="0">
              <a:latin typeface="Segoe UI Light" panose="020B0502040204020203" pitchFamily="34" charset="0"/>
              <a:cs typeface="Segoe UI Light" panose="020B0502040204020203" pitchFamily="34" charset="0"/>
            </a:rPr>
            <a:t>Злость</a:t>
          </a:r>
        </a:p>
        <a:p>
          <a:pPr marL="171450" lvl="1" indent="-171450" algn="l" defTabSz="711200">
            <a:lnSpc>
              <a:spcPct val="90000"/>
            </a:lnSpc>
            <a:spcBef>
              <a:spcPct val="0"/>
            </a:spcBef>
            <a:spcAft>
              <a:spcPct val="15000"/>
            </a:spcAft>
            <a:buChar char="•"/>
          </a:pPr>
          <a:r>
            <a:rPr lang="ru-RU" sz="1600" kern="1200" dirty="0">
              <a:latin typeface="Segoe UI Light" panose="020B0502040204020203" pitchFamily="34" charset="0"/>
              <a:cs typeface="Segoe UI Light" panose="020B0502040204020203" pitchFamily="34" charset="0"/>
            </a:rPr>
            <a:t>Страх</a:t>
          </a:r>
        </a:p>
        <a:p>
          <a:pPr marL="171450" lvl="1" indent="-171450" algn="l" defTabSz="711200">
            <a:lnSpc>
              <a:spcPct val="90000"/>
            </a:lnSpc>
            <a:spcBef>
              <a:spcPct val="0"/>
            </a:spcBef>
            <a:spcAft>
              <a:spcPct val="15000"/>
            </a:spcAft>
            <a:buChar char="•"/>
          </a:pPr>
          <a:r>
            <a:rPr lang="ru-RU" sz="1600" kern="1200" dirty="0">
              <a:latin typeface="Segoe UI Light" panose="020B0502040204020203" pitchFamily="34" charset="0"/>
              <a:cs typeface="Segoe UI Light" panose="020B0502040204020203" pitchFamily="34" charset="0"/>
            </a:rPr>
            <a:t>Вина</a:t>
          </a:r>
        </a:p>
        <a:p>
          <a:pPr marL="171450" lvl="1" indent="-171450" algn="l" defTabSz="711200">
            <a:lnSpc>
              <a:spcPct val="90000"/>
            </a:lnSpc>
            <a:spcBef>
              <a:spcPct val="0"/>
            </a:spcBef>
            <a:spcAft>
              <a:spcPct val="15000"/>
            </a:spcAft>
            <a:buChar char="•"/>
          </a:pPr>
          <a:r>
            <a:rPr lang="ru-RU" sz="1600" kern="1200" dirty="0">
              <a:latin typeface="Segoe UI Light" panose="020B0502040204020203" pitchFamily="34" charset="0"/>
              <a:cs typeface="Segoe UI Light" panose="020B0502040204020203" pitchFamily="34" charset="0"/>
            </a:rPr>
            <a:t>Изменение взаимоотношений со значимыми близкими</a:t>
          </a:r>
        </a:p>
      </dsp:txBody>
      <dsp:txXfrm>
        <a:off x="2749991" y="561769"/>
        <a:ext cx="2410105" cy="3487661"/>
      </dsp:txXfrm>
    </dsp:sp>
    <dsp:sp modelId="{362DD5DE-EC02-4103-89E6-89F1BD4C9890}">
      <dsp:nvSpPr>
        <dsp:cNvPr id="0" name=""/>
        <dsp:cNvSpPr/>
      </dsp:nvSpPr>
      <dsp:spPr>
        <a:xfrm>
          <a:off x="5497511" y="14569"/>
          <a:ext cx="2410105" cy="547200"/>
        </a:xfrm>
        <a:prstGeom prst="rect">
          <a:avLst/>
        </a:prstGeom>
        <a:solidFill>
          <a:schemeClr val="dk2">
            <a:hueOff val="0"/>
            <a:satOff val="0"/>
            <a:lumOff val="0"/>
            <a:alphaOff val="0"/>
          </a:schemeClr>
        </a:solidFill>
        <a:ln w="254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65024" rIns="113792" bIns="65024" numCol="1" spcCol="1270" anchor="ctr" anchorCtr="0">
          <a:noAutofit/>
        </a:bodyPr>
        <a:lstStyle/>
        <a:p>
          <a:pPr marL="0" lvl="0" indent="0" algn="ctr" defTabSz="711200">
            <a:lnSpc>
              <a:spcPct val="90000"/>
            </a:lnSpc>
            <a:spcBef>
              <a:spcPct val="0"/>
            </a:spcBef>
            <a:spcAft>
              <a:spcPct val="35000"/>
            </a:spcAft>
            <a:buNone/>
          </a:pPr>
          <a:r>
            <a:rPr lang="ru-RU" sz="1600" b="1" kern="1200" dirty="0">
              <a:latin typeface="Segoe UI Light" panose="020B0502040204020203" pitchFamily="34" charset="0"/>
              <a:cs typeface="Segoe UI Light" panose="020B0502040204020203" pitchFamily="34" charset="0"/>
            </a:rPr>
            <a:t>Изменения в когнитивной сфере</a:t>
          </a:r>
        </a:p>
      </dsp:txBody>
      <dsp:txXfrm>
        <a:off x="5497511" y="14569"/>
        <a:ext cx="2410105" cy="547200"/>
      </dsp:txXfrm>
    </dsp:sp>
    <dsp:sp modelId="{8B11F736-EE3A-4B96-8BCE-37C13067C7BF}">
      <dsp:nvSpPr>
        <dsp:cNvPr id="0" name=""/>
        <dsp:cNvSpPr/>
      </dsp:nvSpPr>
      <dsp:spPr>
        <a:xfrm>
          <a:off x="5497511" y="561769"/>
          <a:ext cx="2410105" cy="3487661"/>
        </a:xfrm>
        <a:prstGeom prst="rect">
          <a:avLst/>
        </a:prstGeom>
        <a:solidFill>
          <a:schemeClr val="dk2">
            <a:alpha val="90000"/>
            <a:tint val="40000"/>
            <a:hueOff val="0"/>
            <a:satOff val="0"/>
            <a:lumOff val="0"/>
            <a:alphaOff val="0"/>
          </a:schemeClr>
        </a:solidFill>
        <a:ln w="25400" cap="flat" cmpd="sng" algn="ctr">
          <a:solidFill>
            <a:schemeClr val="dk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5344" tIns="85344" rIns="113792" bIns="128016" numCol="1" spcCol="1270" anchor="t" anchorCtr="0">
          <a:noAutofit/>
        </a:bodyPr>
        <a:lstStyle/>
        <a:p>
          <a:pPr marL="171450" lvl="1" indent="-171450" algn="l" defTabSz="711200">
            <a:lnSpc>
              <a:spcPct val="90000"/>
            </a:lnSpc>
            <a:spcBef>
              <a:spcPct val="0"/>
            </a:spcBef>
            <a:spcAft>
              <a:spcPct val="15000"/>
            </a:spcAft>
            <a:buChar char="•"/>
          </a:pPr>
          <a:r>
            <a:rPr lang="ru-RU" sz="1600" kern="1200" dirty="0">
              <a:latin typeface="Segoe UI Light" panose="020B0502040204020203" pitchFamily="34" charset="0"/>
              <a:cs typeface="Segoe UI Light" panose="020B0502040204020203" pitchFamily="34" charset="0"/>
            </a:rPr>
            <a:t>Изменение базовых убеждений человека о мире и о себе</a:t>
          </a:r>
        </a:p>
        <a:p>
          <a:pPr marL="171450" lvl="1" indent="-171450" algn="l" defTabSz="711200">
            <a:lnSpc>
              <a:spcPct val="90000"/>
            </a:lnSpc>
            <a:spcBef>
              <a:spcPct val="0"/>
            </a:spcBef>
            <a:spcAft>
              <a:spcPct val="15000"/>
            </a:spcAft>
            <a:buChar char="•"/>
          </a:pPr>
          <a:r>
            <a:rPr lang="ru-RU" sz="1600" kern="1200" dirty="0">
              <a:latin typeface="Segoe UI Light" panose="020B0502040204020203" pitchFamily="34" charset="0"/>
              <a:cs typeface="Segoe UI Light" panose="020B0502040204020203" pitchFamily="34" charset="0"/>
            </a:rPr>
            <a:t>Изменяются динамические характеристики основных психических процессов</a:t>
          </a:r>
        </a:p>
        <a:p>
          <a:pPr marL="171450" lvl="1" indent="-171450" algn="l" defTabSz="711200">
            <a:lnSpc>
              <a:spcPct val="90000"/>
            </a:lnSpc>
            <a:spcBef>
              <a:spcPct val="0"/>
            </a:spcBef>
            <a:spcAft>
              <a:spcPct val="15000"/>
            </a:spcAft>
            <a:buChar char="•"/>
          </a:pPr>
          <a:r>
            <a:rPr lang="ru-RU" sz="1600" kern="1200" dirty="0">
              <a:latin typeface="Segoe UI Light" panose="020B0502040204020203" pitchFamily="34" charset="0"/>
              <a:cs typeface="Segoe UI Light" panose="020B0502040204020203" pitchFamily="34" charset="0"/>
            </a:rPr>
            <a:t>Вторичная </a:t>
          </a:r>
          <a:r>
            <a:rPr lang="ru-RU" sz="1600" kern="1200" dirty="0" err="1">
              <a:latin typeface="Segoe UI Light" panose="020B0502040204020203" pitchFamily="34" charset="0"/>
              <a:cs typeface="Segoe UI Light" panose="020B0502040204020203" pitchFamily="34" charset="0"/>
            </a:rPr>
            <a:t>психотравма</a:t>
          </a:r>
          <a:r>
            <a:rPr lang="ru-RU" sz="1600" kern="1200" dirty="0">
              <a:latin typeface="Segoe UI Light" panose="020B0502040204020203" pitchFamily="34" charset="0"/>
              <a:cs typeface="Segoe UI Light" panose="020B0502040204020203" pitchFamily="34" charset="0"/>
            </a:rPr>
            <a:t> или «вторичный травматический стресс» </a:t>
          </a:r>
        </a:p>
      </dsp:txBody>
      <dsp:txXfrm>
        <a:off x="5497511" y="561769"/>
        <a:ext cx="2410105" cy="3487661"/>
      </dsp:txXfrm>
    </dsp:sp>
  </dsp:spTree>
</dsp:drawing>
</file>

<file path=ppt/diagrams/layout1.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rocess3">
  <dgm:title val=""/>
  <dgm:desc val=""/>
  <dgm:catLst>
    <dgm:cat type="process" pri="2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3" destOrd="0"/>
        <dgm:cxn modelId="12" srcId="1" destId="11" srcOrd="0" destOrd="0"/>
        <dgm:cxn modelId="23" srcId="2" destId="21" srcOrd="0" destOrd="0"/>
        <dgm:cxn modelId="34" srcId="3" destId="31" srcOrd="0" destOrd="0"/>
      </dgm:cxnLst>
      <dgm:bg/>
      <dgm:whole/>
    </dgm:dataModel>
  </dgm:sampData>
  <dgm:style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osite" refType="w"/>
      <dgm:constr type="w" for="ch" ptType="sibTrans" refType="w" refFor="ch" refForName="composite" fact="0.3333"/>
      <dgm:constr type="w" for="des" forName="parTx"/>
      <dgm:constr type="h" for="des" forName="parTx" op="equ"/>
      <dgm:constr type="h" for="des" forName="parSh" op="equ"/>
      <dgm:constr type="w" for="des" forName="desTx"/>
      <dgm:constr type="h" for="des" forName="desTx" op="equ"/>
      <dgm:constr type="w" for="des" forName="parSh"/>
      <dgm:constr type="primFontSz" for="des" forName="parTx" val="65"/>
      <dgm:constr type="secFontSz" for="des" forName="desTx" refType="primFontSz" refFor="des" refForName="parTx" op="equ"/>
      <dgm:constr type="primFontSz" for="des" forName="connTx" refType="primFontSz" refFor="des" refForName="parTx" fact="0.8"/>
      <dgm:constr type="primFontSz" for="des" forName="connTx" refType="primFontSz" refFor="des" refForName="parTx" op="lte" fact="0.8"/>
      <dgm:constr type="h" for="des" forName="parTx" refType="primFontSz" refFor="des" refForName="parTx" fact="0.8"/>
      <dgm:constr type="h" for="des" forName="parSh" refType="primFontSz" refFor="des" refForName="parTx" fact="1.2"/>
      <dgm:constr type="h" for="des" forName="desTx" refType="primFontSz" refFor="des" refForName="parTx" fact="1.6"/>
      <dgm:constr type="h" for="des" forName="parSh" refType="h" refFor="des" refForName="parTx" op="lte" fact="1.5"/>
      <dgm:constr type="h" for="des" forName="parSh" refType="h" refFor="des" refForName="parTx" op="gte" fact="1.5"/>
    </dgm:constrLst>
    <dgm:ruleLst>
      <dgm:rule type="w" for="ch" forName="composite" val="0" fact="NaN" max="NaN"/>
      <dgm:rule type="primFontSz" for="des" forName="parTx" val="5" fact="NaN" max="NaN"/>
    </dgm:ruleLst>
    <dgm:forEach name="Name3" axis="ch" ptType="node">
      <dgm:layoutNode name="composite">
        <dgm:alg type="composite"/>
        <dgm:shape xmlns:r="http://schemas.openxmlformats.org/officeDocument/2006/relationships" r:blip="">
          <dgm:adjLst/>
        </dgm:shape>
        <dgm:presOf/>
        <dgm:choose name="Name4">
          <dgm:if name="Name5" func="var" arg="dir" op="equ" val="norm">
            <dgm:constrLst>
              <dgm:constr type="h" refType="w" fact="1000"/>
              <dgm:constr type="l" for="ch" forName="parTx"/>
              <dgm:constr type="w" for="ch" forName="parTx" refType="w" fact="0.83"/>
              <dgm:constr type="t" for="ch" forName="parTx"/>
              <dgm:constr type="l" for="ch" forName="parSh"/>
              <dgm:constr type="w" for="ch" forName="parSh" refType="w" refFor="ch" refForName="parTx"/>
              <dgm:constr type="t" for="ch" forName="parSh"/>
              <dgm:constr type="l" for="ch" forName="desTx" refType="w" fact="0.17"/>
              <dgm:constr type="w" for="ch" forName="desTx" refType="w" refFor="ch" refForName="parTx"/>
              <dgm:constr type="t" for="ch" forName="desTx" refType="h" refFor="ch" refForName="parTx"/>
            </dgm:constrLst>
          </dgm:if>
          <dgm:else name="Name6">
            <dgm:constrLst>
              <dgm:constr type="h" refType="w" fact="1000"/>
              <dgm:constr type="l" for="ch" forName="parTx" refType="w" fact="0.17"/>
              <dgm:constr type="w" for="ch" forName="parTx" refType="w" fact="0.83"/>
              <dgm:constr type="t" for="ch" forName="parTx"/>
              <dgm:constr type="l" for="ch" forName="parSh" refType="w" fact="0.15"/>
              <dgm:constr type="w" for="ch" forName="parSh" refType="w" refFor="ch" refForName="parTx"/>
              <dgm:constr type="t" for="ch" forName="parSh"/>
              <dgm:constr type="l" for="ch" forName="desTx"/>
              <dgm:constr type="w" for="ch" forName="desTx" refType="w" refFor="ch" refForName="parTx"/>
              <dgm:constr type="t" for="ch" forName="desTx" refType="h" refFor="ch" refForName="parTx"/>
            </dgm:constrLst>
          </dgm:else>
        </dgm:choose>
        <dgm:ruleLst>
          <dgm:rule type="h" val="INF" fact="NaN" max="NaN"/>
        </dgm:ruleLst>
        <dgm:layoutNode name="parTx">
          <dgm:varLst>
            <dgm:chMax val="0"/>
            <dgm:chPref val="0"/>
            <dgm:bulletEnabled val="1"/>
          </dgm:varLst>
          <dgm:alg type="tx">
            <dgm:param type="parTxLTRAlign" val="l"/>
            <dgm:param type="parTxRTLAlign" val="r"/>
            <dgm:param type="txAnchorVert" val="t"/>
          </dgm:alg>
          <dgm:shape xmlns:r="http://schemas.openxmlformats.org/officeDocument/2006/relationships" type="rect" r:blip="" zOrderOff="1" hideGeom="1">
            <dgm:adjLst>
              <dgm:adj idx="1" val="0.1"/>
            </dgm:adjLst>
          </dgm:shape>
          <dgm:presOf axis="self" ptType="node"/>
          <dgm:constrLst>
            <dgm:constr type="h" refType="w" op="lte" fact="0.4"/>
            <dgm:constr type="bMarg" refType="primFontSz" fact="0.3"/>
            <dgm:constr type="h"/>
          </dgm:constrLst>
          <dgm:ruleLst>
            <dgm:rule type="h" val="INF" fact="NaN" max="NaN"/>
          </dgm:ruleLst>
        </dgm:layoutNode>
        <dgm:layoutNode name="parSh">
          <dgm:alg type="sp"/>
          <dgm:shape xmlns:r="http://schemas.openxmlformats.org/officeDocument/2006/relationships" type="roundRect" r:blip="">
            <dgm:adjLst>
              <dgm:adj idx="1" val="0.1"/>
            </dgm:adjLst>
          </dgm:shape>
          <dgm:presOf axis="self" ptType="node"/>
          <dgm:constrLst>
            <dgm:constr type="h"/>
          </dgm:constrLst>
          <dgm:ruleLst/>
        </dgm:layoutNode>
        <dgm:layoutNode name="desTx" styleLbl="fgAcc1">
          <dgm:varLst>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secFontSz" val="65"/>
            <dgm:constr type="primFontSz" refType="secFontSz"/>
            <dgm:constr type="h"/>
          </dgm:constrLst>
          <dgm:ruleLst>
            <dgm:rule type="h" val="INF" fact="NaN" max="NaN"/>
          </dgm:ruleLst>
        </dgm:layoutNode>
      </dgm:layoutNode>
      <dgm:forEach name="sibTransForEach" axis="followSib" ptType="sibTrans" cnt="1">
        <dgm:layoutNode name="sibTrans">
          <dgm:alg type="conn">
            <dgm:param type="begPts" val="auto"/>
            <dgm:param type="endPts" val="auto"/>
            <dgm:param type="srcNode" val="parTx"/>
            <dgm:param type="dstNode" val="parTx"/>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Tx">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6.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23A5548-B203-4F12-B463-0D7B2DB2B887}" type="datetimeFigureOut">
              <a:rPr lang="ru-RU" smtClean="0"/>
              <a:t>22.01.2023</a:t>
            </a:fld>
            <a:endParaRPr lang="ru-RU"/>
          </a:p>
        </p:txBody>
      </p:sp>
      <p:sp>
        <p:nvSpPr>
          <p:cNvPr id="4" name="Образ слайда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F10B922-A06A-4337-98DA-05342CF00613}" type="slidenum">
              <a:rPr lang="ru-RU" smtClean="0"/>
              <a:t>‹#›</a:t>
            </a:fld>
            <a:endParaRPr lang="ru-RU"/>
          </a:p>
        </p:txBody>
      </p:sp>
    </p:spTree>
    <p:extLst>
      <p:ext uri="{BB962C8B-B14F-4D97-AF65-F5344CB8AC3E}">
        <p14:creationId xmlns:p14="http://schemas.microsoft.com/office/powerpoint/2010/main" val="24135732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5F10B922-A06A-4337-98DA-05342CF00613}" type="slidenum">
              <a:rPr lang="ru-RU" smtClean="0"/>
              <a:t>1</a:t>
            </a:fld>
            <a:endParaRPr lang="ru-RU"/>
          </a:p>
        </p:txBody>
      </p:sp>
    </p:spTree>
    <p:extLst>
      <p:ext uri="{BB962C8B-B14F-4D97-AF65-F5344CB8AC3E}">
        <p14:creationId xmlns:p14="http://schemas.microsoft.com/office/powerpoint/2010/main" val="37413670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5F10B922-A06A-4337-98DA-05342CF00613}" type="slidenum">
              <a:rPr lang="ru-RU" smtClean="0"/>
              <a:t>2</a:t>
            </a:fld>
            <a:endParaRPr lang="ru-RU"/>
          </a:p>
        </p:txBody>
      </p:sp>
    </p:spTree>
    <p:extLst>
      <p:ext uri="{BB962C8B-B14F-4D97-AF65-F5344CB8AC3E}">
        <p14:creationId xmlns:p14="http://schemas.microsoft.com/office/powerpoint/2010/main" val="11785507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5F10B922-A06A-4337-98DA-05342CF00613}" type="slidenum">
              <a:rPr lang="ru-RU" smtClean="0"/>
              <a:t>56</a:t>
            </a:fld>
            <a:endParaRPr lang="ru-RU"/>
          </a:p>
        </p:txBody>
      </p:sp>
    </p:spTree>
    <p:extLst>
      <p:ext uri="{BB962C8B-B14F-4D97-AF65-F5344CB8AC3E}">
        <p14:creationId xmlns:p14="http://schemas.microsoft.com/office/powerpoint/2010/main" val="1104818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a:t>Образец заголовка</a:t>
            </a:r>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p>
        </p:txBody>
      </p:sp>
      <p:sp>
        <p:nvSpPr>
          <p:cNvPr id="4" name="Дата 3"/>
          <p:cNvSpPr>
            <a:spLocks noGrp="1"/>
          </p:cNvSpPr>
          <p:nvPr>
            <p:ph type="dt" sz="half" idx="10"/>
          </p:nvPr>
        </p:nvSpPr>
        <p:spPr/>
        <p:txBody>
          <a:bodyPr/>
          <a:lstStyle/>
          <a:p>
            <a:fld id="{F6877BA2-CB51-4D19-B96E-1E5FB7B95BB6}" type="datetime1">
              <a:rPr lang="ru-RU" smtClean="0"/>
              <a:t>22.01.2023</a:t>
            </a:fld>
            <a:endParaRPr lang="ru-RU"/>
          </a:p>
        </p:txBody>
      </p:sp>
      <p:sp>
        <p:nvSpPr>
          <p:cNvPr id="5" name="Нижний колонтитул 4"/>
          <p:cNvSpPr>
            <a:spLocks noGrp="1"/>
          </p:cNvSpPr>
          <p:nvPr>
            <p:ph type="ftr" sz="quarter" idx="11"/>
          </p:nvPr>
        </p:nvSpPr>
        <p:spPr/>
        <p:txBody>
          <a:bodyPr/>
          <a:lstStyle/>
          <a:p>
            <a:r>
              <a:rPr lang="ru-RU"/>
              <a:t>1</a:t>
            </a:r>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1303FC18-33A7-4673-B6F5-B29F4B605F95}" type="datetime1">
              <a:rPr lang="ru-RU" smtClean="0"/>
              <a:t>22.01.2023</a:t>
            </a:fld>
            <a:endParaRPr lang="ru-RU"/>
          </a:p>
        </p:txBody>
      </p:sp>
      <p:sp>
        <p:nvSpPr>
          <p:cNvPr id="5" name="Нижний колонтитул 4"/>
          <p:cNvSpPr>
            <a:spLocks noGrp="1"/>
          </p:cNvSpPr>
          <p:nvPr>
            <p:ph type="ftr" sz="quarter" idx="11"/>
          </p:nvPr>
        </p:nvSpPr>
        <p:spPr/>
        <p:txBody>
          <a:bodyPr/>
          <a:lstStyle/>
          <a:p>
            <a:r>
              <a:rPr lang="ru-RU"/>
              <a:t>1</a:t>
            </a:r>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a:t>Образец заголовка</a:t>
            </a:r>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fld id="{ED982CC1-D674-4053-B04F-C0F89C41FE08}" type="datetime1">
              <a:rPr lang="ru-RU" smtClean="0"/>
              <a:t>22.01.2023</a:t>
            </a:fld>
            <a:endParaRPr lang="ru-RU"/>
          </a:p>
        </p:txBody>
      </p:sp>
      <p:sp>
        <p:nvSpPr>
          <p:cNvPr id="5" name="Нижний колонтитул 4"/>
          <p:cNvSpPr>
            <a:spLocks noGrp="1"/>
          </p:cNvSpPr>
          <p:nvPr>
            <p:ph type="ftr" sz="quarter" idx="11"/>
          </p:nvPr>
        </p:nvSpPr>
        <p:spPr/>
        <p:txBody>
          <a:bodyPr/>
          <a:lstStyle/>
          <a:p>
            <a:r>
              <a:rPr lang="ru-RU"/>
              <a:t>1</a:t>
            </a:r>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p>
            <a:fld id="{32B9461C-D8BC-4AEA-961F-D86A8E8F96D9}" type="datetime1">
              <a:rPr lang="ru-RU" smtClean="0"/>
              <a:t>22.01.2023</a:t>
            </a:fld>
            <a:endParaRPr lang="ru-RU"/>
          </a:p>
        </p:txBody>
      </p:sp>
      <p:sp>
        <p:nvSpPr>
          <p:cNvPr id="6" name="Нижний колонтитул 5"/>
          <p:cNvSpPr>
            <a:spLocks noGrp="1"/>
          </p:cNvSpPr>
          <p:nvPr>
            <p:ph type="ftr" sz="quarter" idx="11"/>
          </p:nvPr>
        </p:nvSpPr>
        <p:spPr/>
        <p:txBody>
          <a:bodyPr/>
          <a:lstStyle/>
          <a:p>
            <a:r>
              <a:rPr lang="ru-RU"/>
              <a:t>1</a:t>
            </a:r>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a:t>Образец заголовка</a:t>
            </a:r>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p>
            <a:fld id="{C6047B4C-4389-4C7E-BEF1-73608E281D4F}" type="datetime1">
              <a:rPr lang="ru-RU" smtClean="0"/>
              <a:t>22.01.2023</a:t>
            </a:fld>
            <a:endParaRPr lang="ru-RU"/>
          </a:p>
        </p:txBody>
      </p:sp>
      <p:sp>
        <p:nvSpPr>
          <p:cNvPr id="8" name="Нижний колонтитул 7"/>
          <p:cNvSpPr>
            <a:spLocks noGrp="1"/>
          </p:cNvSpPr>
          <p:nvPr>
            <p:ph type="ftr" sz="quarter" idx="11"/>
          </p:nvPr>
        </p:nvSpPr>
        <p:spPr/>
        <p:txBody>
          <a:bodyPr/>
          <a:lstStyle/>
          <a:p>
            <a:r>
              <a:rPr lang="ru-RU"/>
              <a:t>1</a:t>
            </a:r>
          </a:p>
        </p:txBody>
      </p:sp>
      <p:sp>
        <p:nvSpPr>
          <p:cNvPr id="9" name="Номер слайда 8"/>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p>
            <a:fld id="{CA47C9C6-76C6-4A72-BD7E-8F3345E92548}" type="datetime1">
              <a:rPr lang="ru-RU" smtClean="0"/>
              <a:t>22.01.2023</a:t>
            </a:fld>
            <a:endParaRPr lang="ru-RU"/>
          </a:p>
        </p:txBody>
      </p:sp>
      <p:sp>
        <p:nvSpPr>
          <p:cNvPr id="4" name="Нижний колонтитул 3"/>
          <p:cNvSpPr>
            <a:spLocks noGrp="1"/>
          </p:cNvSpPr>
          <p:nvPr>
            <p:ph type="ftr" sz="quarter" idx="11"/>
          </p:nvPr>
        </p:nvSpPr>
        <p:spPr/>
        <p:txBody>
          <a:bodyPr/>
          <a:lstStyle/>
          <a:p>
            <a:r>
              <a:rPr lang="ru-RU"/>
              <a:t>1</a:t>
            </a:r>
          </a:p>
        </p:txBody>
      </p:sp>
      <p:sp>
        <p:nvSpPr>
          <p:cNvPr id="5" name="Номер слайда 4"/>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D3AFBC0D-2290-4743-BC03-3ADF48C6FF23}" type="datetime1">
              <a:rPr lang="ru-RU" smtClean="0"/>
              <a:t>22.01.2023</a:t>
            </a:fld>
            <a:endParaRPr lang="ru-RU"/>
          </a:p>
        </p:txBody>
      </p:sp>
      <p:sp>
        <p:nvSpPr>
          <p:cNvPr id="3" name="Нижний колонтитул 2"/>
          <p:cNvSpPr>
            <a:spLocks noGrp="1"/>
          </p:cNvSpPr>
          <p:nvPr>
            <p:ph type="ftr" sz="quarter" idx="11"/>
          </p:nvPr>
        </p:nvSpPr>
        <p:spPr/>
        <p:txBody>
          <a:bodyPr/>
          <a:lstStyle/>
          <a:p>
            <a:r>
              <a:rPr lang="ru-RU"/>
              <a:t>1</a:t>
            </a:r>
          </a:p>
        </p:txBody>
      </p:sp>
      <p:sp>
        <p:nvSpPr>
          <p:cNvPr id="4" name="Номер слайда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a:t>Образец заголовка</a:t>
            </a:r>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p>
            <a:fld id="{BF2E6837-DEC4-4219-8592-6BD22FEDF2D1}" type="datetime1">
              <a:rPr lang="ru-RU" smtClean="0"/>
              <a:t>22.01.2023</a:t>
            </a:fld>
            <a:endParaRPr lang="ru-RU"/>
          </a:p>
        </p:txBody>
      </p:sp>
      <p:sp>
        <p:nvSpPr>
          <p:cNvPr id="6" name="Нижний колонтитул 5"/>
          <p:cNvSpPr>
            <a:spLocks noGrp="1"/>
          </p:cNvSpPr>
          <p:nvPr>
            <p:ph type="ftr" sz="quarter" idx="11"/>
          </p:nvPr>
        </p:nvSpPr>
        <p:spPr/>
        <p:txBody>
          <a:bodyPr/>
          <a:lstStyle/>
          <a:p>
            <a:r>
              <a:rPr lang="ru-RU"/>
              <a:t>1</a:t>
            </a:r>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a:t>Образец заголовка</a:t>
            </a:r>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p>
            <a:fld id="{CEE8FB6F-20CC-4CA7-B7C0-A92B8D19773C}" type="datetime1">
              <a:rPr lang="ru-RU" smtClean="0"/>
              <a:t>22.01.2023</a:t>
            </a:fld>
            <a:endParaRPr lang="ru-RU"/>
          </a:p>
        </p:txBody>
      </p:sp>
      <p:sp>
        <p:nvSpPr>
          <p:cNvPr id="6" name="Нижний колонтитул 5"/>
          <p:cNvSpPr>
            <a:spLocks noGrp="1"/>
          </p:cNvSpPr>
          <p:nvPr>
            <p:ph type="ftr" sz="quarter" idx="11"/>
          </p:nvPr>
        </p:nvSpPr>
        <p:spPr/>
        <p:txBody>
          <a:bodyPr/>
          <a:lstStyle/>
          <a:p>
            <a:r>
              <a:rPr lang="ru-RU"/>
              <a:t>1</a:t>
            </a:r>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BE088A25-D262-4C24-BF90-67B98F2CB61D}" type="datetime1">
              <a:rPr lang="ru-RU" smtClean="0"/>
              <a:t>22.01.2023</a:t>
            </a:fld>
            <a:endParaRPr lang="ru-RU"/>
          </a:p>
        </p:txBody>
      </p:sp>
      <p:sp>
        <p:nvSpPr>
          <p:cNvPr id="5" name="Нижний колонтитул 4"/>
          <p:cNvSpPr>
            <a:spLocks noGrp="1"/>
          </p:cNvSpPr>
          <p:nvPr>
            <p:ph type="ftr" sz="quarter" idx="11"/>
          </p:nvPr>
        </p:nvSpPr>
        <p:spPr/>
        <p:txBody>
          <a:bodyPr/>
          <a:lstStyle/>
          <a:p>
            <a:r>
              <a:rPr lang="ru-RU"/>
              <a:t>1</a:t>
            </a:r>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780A19D5-653F-47C3-82CD-28AE88939721}" type="datetime1">
              <a:rPr lang="ru-RU" smtClean="0"/>
              <a:t>22.01.2023</a:t>
            </a:fld>
            <a:endParaRPr lang="ru-RU"/>
          </a:p>
        </p:txBody>
      </p:sp>
      <p:sp>
        <p:nvSpPr>
          <p:cNvPr id="5" name="Нижний колонтитул 4"/>
          <p:cNvSpPr>
            <a:spLocks noGrp="1"/>
          </p:cNvSpPr>
          <p:nvPr>
            <p:ph type="ftr" sz="quarter" idx="11"/>
          </p:nvPr>
        </p:nvSpPr>
        <p:spPr/>
        <p:txBody>
          <a:bodyPr/>
          <a:lstStyle/>
          <a:p>
            <a:r>
              <a:rPr lang="ru-RU"/>
              <a:t>1</a:t>
            </a:r>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a:t>Образец заголовка</a:t>
            </a:r>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172E05E-D170-46BA-AE93-3CEE3D202719}" type="datetime1">
              <a:rPr lang="ru-RU" smtClean="0"/>
              <a:t>22.01.2023</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ru-RU"/>
              <a:t>1</a:t>
            </a:r>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9B0651-EE4F-4900-A07F-96A6BFA9D0F0}"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6.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6.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6.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6.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6.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6.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6.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6.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57.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6.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рапеция 2"/>
          <p:cNvSpPr/>
          <p:nvPr/>
        </p:nvSpPr>
        <p:spPr>
          <a:xfrm flipV="1">
            <a:off x="-36512" y="1172518"/>
            <a:ext cx="8844508" cy="3783772"/>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44508" h="3783772">
                <a:moveTo>
                  <a:pt x="0" y="3783772"/>
                </a:moveTo>
                <a:lnTo>
                  <a:pt x="0" y="0"/>
                </a:lnTo>
                <a:lnTo>
                  <a:pt x="6154498" y="9054"/>
                </a:lnTo>
                <a:lnTo>
                  <a:pt x="8844508" y="3783772"/>
                </a:lnTo>
                <a:lnTo>
                  <a:pt x="0" y="3783772"/>
                </a:lnTo>
                <a:close/>
              </a:path>
            </a:pathLst>
          </a:custGeom>
          <a:gradFill flip="none" rotWithShape="1">
            <a:gsLst>
              <a:gs pos="0">
                <a:schemeClr val="tx2">
                  <a:lumMod val="75000"/>
                </a:schemeClr>
              </a:gs>
              <a:gs pos="39000">
                <a:schemeClr val="bg2">
                  <a:lumMod val="25000"/>
                </a:schemeClr>
              </a:gs>
              <a:gs pos="69000">
                <a:srgbClr val="0E5A8B"/>
              </a:gs>
              <a:gs pos="87000">
                <a:srgbClr val="126BA2"/>
              </a:gs>
              <a:gs pos="100000">
                <a:schemeClr val="bg2">
                  <a:lumMod val="50000"/>
                </a:schemeClr>
              </a:gs>
            </a:gsLst>
            <a:lin ang="7200000" scaled="0"/>
            <a:tileRect/>
          </a:gra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 name="Заголовок 1"/>
          <p:cNvSpPr>
            <a:spLocks noGrp="1"/>
          </p:cNvSpPr>
          <p:nvPr>
            <p:ph type="title"/>
          </p:nvPr>
        </p:nvSpPr>
        <p:spPr>
          <a:xfrm>
            <a:off x="-36512" y="1340768"/>
            <a:ext cx="7920880" cy="3168352"/>
          </a:xfrm>
        </p:spPr>
        <p:txBody>
          <a:bodyPr>
            <a:normAutofit/>
          </a:bodyPr>
          <a:lstStyle/>
          <a:p>
            <a:pPr algn="l"/>
            <a:r>
              <a:rPr lang="ru-RU" dirty="0">
                <a:solidFill>
                  <a:schemeClr val="bg1"/>
                </a:solidFill>
                <a:latin typeface="Segoe UI Light" pitchFamily="34" charset="0"/>
                <a:cs typeface="Segoe UI Light" pitchFamily="34" charset="0"/>
              </a:rPr>
              <a:t>Экстренная психологическая помощь как специфический вид деятельности психолога </a:t>
            </a:r>
          </a:p>
        </p:txBody>
      </p:sp>
      <p:sp>
        <p:nvSpPr>
          <p:cNvPr id="9" name="Прямоугольник 8"/>
          <p:cNvSpPr/>
          <p:nvPr/>
        </p:nvSpPr>
        <p:spPr>
          <a:xfrm>
            <a:off x="3469462" y="5728752"/>
            <a:ext cx="4572000" cy="341632"/>
          </a:xfrm>
          <a:prstGeom prst="rect">
            <a:avLst/>
          </a:prstGeom>
        </p:spPr>
        <p:txBody>
          <a:bodyPr>
            <a:spAutoFit/>
          </a:bodyPr>
          <a:lstStyle/>
          <a:p>
            <a:pPr lvl="0" algn="r" defTabSz="889000">
              <a:lnSpc>
                <a:spcPct val="90000"/>
              </a:lnSpc>
              <a:spcBef>
                <a:spcPct val="0"/>
              </a:spcBef>
            </a:pPr>
            <a:r>
              <a:rPr lang="ru-RU" dirty="0">
                <a:solidFill>
                  <a:schemeClr val="bg1"/>
                </a:solidFill>
                <a:latin typeface="Segoe UI Light" pitchFamily="34" charset="0"/>
                <a:cs typeface="Segoe UI Light" pitchFamily="34" charset="0"/>
              </a:rPr>
              <a:t>Уральский филиал ФКУ ЦЭПП МЧС России</a:t>
            </a:r>
          </a:p>
        </p:txBody>
      </p:sp>
    </p:spTree>
    <p:extLst>
      <p:ext uri="{BB962C8B-B14F-4D97-AF65-F5344CB8AC3E}">
        <p14:creationId xmlns:p14="http://schemas.microsoft.com/office/powerpoint/2010/main" val="26828105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Прямоугольный треугольник 15"/>
          <p:cNvSpPr/>
          <p:nvPr/>
        </p:nvSpPr>
        <p:spPr>
          <a:xfrm rot="16200000" flipV="1">
            <a:off x="5608170" y="89033"/>
            <a:ext cx="252512" cy="513995"/>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 name="connsiteX0" fmla="*/ 0 w 134960"/>
              <a:gd name="connsiteY0" fmla="*/ 325797 h 325797"/>
              <a:gd name="connsiteX1" fmla="*/ 5070 w 134960"/>
              <a:gd name="connsiteY1" fmla="*/ 0 h 325797"/>
              <a:gd name="connsiteX2" fmla="*/ 134960 w 134960"/>
              <a:gd name="connsiteY2" fmla="*/ 288747 h 325797"/>
              <a:gd name="connsiteX3" fmla="*/ 0 w 134960"/>
              <a:gd name="connsiteY3" fmla="*/ 325797 h 325797"/>
              <a:gd name="connsiteX0" fmla="*/ 0 w 134960"/>
              <a:gd name="connsiteY0" fmla="*/ 327313 h 327313"/>
              <a:gd name="connsiteX1" fmla="*/ 15252 w 134960"/>
              <a:gd name="connsiteY1" fmla="*/ 0 h 327313"/>
              <a:gd name="connsiteX2" fmla="*/ 134960 w 134960"/>
              <a:gd name="connsiteY2" fmla="*/ 290263 h 327313"/>
              <a:gd name="connsiteX3" fmla="*/ 0 w 134960"/>
              <a:gd name="connsiteY3" fmla="*/ 327313 h 327313"/>
            </a:gdLst>
            <a:ahLst/>
            <a:cxnLst>
              <a:cxn ang="0">
                <a:pos x="connsiteX0" y="connsiteY0"/>
              </a:cxn>
              <a:cxn ang="0">
                <a:pos x="connsiteX1" y="connsiteY1"/>
              </a:cxn>
              <a:cxn ang="0">
                <a:pos x="connsiteX2" y="connsiteY2"/>
              </a:cxn>
              <a:cxn ang="0">
                <a:pos x="connsiteX3" y="connsiteY3"/>
              </a:cxn>
            </a:cxnLst>
            <a:rect l="l" t="t" r="r" b="b"/>
            <a:pathLst>
              <a:path w="134960" h="327313">
                <a:moveTo>
                  <a:pt x="0" y="327313"/>
                </a:moveTo>
                <a:cubicBezTo>
                  <a:pt x="263" y="221113"/>
                  <a:pt x="14989" y="106200"/>
                  <a:pt x="15252" y="0"/>
                </a:cubicBezTo>
                <a:cubicBezTo>
                  <a:pt x="59708" y="100381"/>
                  <a:pt x="90504" y="189882"/>
                  <a:pt x="134960" y="290263"/>
                </a:cubicBezTo>
                <a:cubicBezTo>
                  <a:pt x="80449" y="331538"/>
                  <a:pt x="54511" y="286038"/>
                  <a:pt x="0" y="327313"/>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3" name="Группа 2"/>
          <p:cNvGrpSpPr/>
          <p:nvPr/>
        </p:nvGrpSpPr>
        <p:grpSpPr>
          <a:xfrm flipH="1" flipV="1">
            <a:off x="-36512" y="-27384"/>
            <a:ext cx="6027936" cy="1340777"/>
            <a:chOff x="8290812" y="6159283"/>
            <a:chExt cx="4446878" cy="774761"/>
          </a:xfrm>
        </p:grpSpPr>
        <p:sp>
          <p:nvSpPr>
            <p:cNvPr id="5" name="Трапеция 2"/>
            <p:cNvSpPr/>
            <p:nvPr/>
          </p:nvSpPr>
          <p:spPr>
            <a:xfrm flipH="1">
              <a:off x="8335860" y="6159283"/>
              <a:ext cx="4401829" cy="77476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 name="connsiteX0" fmla="*/ 0 w 6601760"/>
                <a:gd name="connsiteY0" fmla="*/ 3783774 h 3795874"/>
                <a:gd name="connsiteX1" fmla="*/ 0 w 6601760"/>
                <a:gd name="connsiteY1" fmla="*/ 2 h 3795874"/>
                <a:gd name="connsiteX2" fmla="*/ 5327252 w 6601760"/>
                <a:gd name="connsiteY2" fmla="*/ 138240 h 3795874"/>
                <a:gd name="connsiteX3" fmla="*/ 6601760 w 6601760"/>
                <a:gd name="connsiteY3" fmla="*/ 3795874 h 3795874"/>
                <a:gd name="connsiteX4" fmla="*/ 0 w 6601760"/>
                <a:gd name="connsiteY4" fmla="*/ 3783774 h 3795874"/>
                <a:gd name="connsiteX0" fmla="*/ 0 w 5963047"/>
                <a:gd name="connsiteY0" fmla="*/ 3783774 h 3795874"/>
                <a:gd name="connsiteX1" fmla="*/ 0 w 5963047"/>
                <a:gd name="connsiteY1" fmla="*/ 2 h 3795874"/>
                <a:gd name="connsiteX2" fmla="*/ 5327252 w 5963047"/>
                <a:gd name="connsiteY2" fmla="*/ 138240 h 3795874"/>
                <a:gd name="connsiteX3" fmla="*/ 5963047 w 5963047"/>
                <a:gd name="connsiteY3" fmla="*/ 3795874 h 3795874"/>
                <a:gd name="connsiteX4" fmla="*/ 0 w 5963047"/>
                <a:gd name="connsiteY4" fmla="*/ 3783774 h 3795874"/>
                <a:gd name="connsiteX0" fmla="*/ 0 w 5963047"/>
                <a:gd name="connsiteY0" fmla="*/ 3783774 h 3795874"/>
                <a:gd name="connsiteX1" fmla="*/ 0 w 5963047"/>
                <a:gd name="connsiteY1" fmla="*/ 2 h 3795874"/>
                <a:gd name="connsiteX2" fmla="*/ 5327252 w 5963047"/>
                <a:gd name="connsiteY2" fmla="*/ 43654 h 3795874"/>
                <a:gd name="connsiteX3" fmla="*/ 5963047 w 5963047"/>
                <a:gd name="connsiteY3" fmla="*/ 3795874 h 3795874"/>
                <a:gd name="connsiteX4" fmla="*/ 0 w 5963047"/>
                <a:gd name="connsiteY4" fmla="*/ 3783774 h 3795874"/>
                <a:gd name="connsiteX0" fmla="*/ 0 w 5963047"/>
                <a:gd name="connsiteY0" fmla="*/ 3834707 h 3846807"/>
                <a:gd name="connsiteX1" fmla="*/ 0 w 5963047"/>
                <a:gd name="connsiteY1" fmla="*/ 50935 h 3846807"/>
                <a:gd name="connsiteX2" fmla="*/ 5314349 w 5963047"/>
                <a:gd name="connsiteY2" fmla="*/ 0 h 3846807"/>
                <a:gd name="connsiteX3" fmla="*/ 5963047 w 5963047"/>
                <a:gd name="connsiteY3" fmla="*/ 3846807 h 3846807"/>
                <a:gd name="connsiteX4" fmla="*/ 0 w 5963047"/>
                <a:gd name="connsiteY4" fmla="*/ 3834707 h 3846807"/>
                <a:gd name="connsiteX0" fmla="*/ 0 w 5963047"/>
                <a:gd name="connsiteY0" fmla="*/ 3834707 h 3846807"/>
                <a:gd name="connsiteX1" fmla="*/ 0 w 5963047"/>
                <a:gd name="connsiteY1" fmla="*/ 50935 h 3846807"/>
                <a:gd name="connsiteX2" fmla="*/ 5018259 w 5963047"/>
                <a:gd name="connsiteY2" fmla="*/ 0 h 3846807"/>
                <a:gd name="connsiteX3" fmla="*/ 5963047 w 5963047"/>
                <a:gd name="connsiteY3" fmla="*/ 3846807 h 3846807"/>
                <a:gd name="connsiteX4" fmla="*/ 0 w 5963047"/>
                <a:gd name="connsiteY4" fmla="*/ 3834707 h 3846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63047" h="3846807">
                  <a:moveTo>
                    <a:pt x="0" y="3834707"/>
                  </a:moveTo>
                  <a:lnTo>
                    <a:pt x="0" y="50935"/>
                  </a:lnTo>
                  <a:lnTo>
                    <a:pt x="5018259" y="0"/>
                  </a:lnTo>
                  <a:lnTo>
                    <a:pt x="5963047" y="3846807"/>
                  </a:lnTo>
                  <a:lnTo>
                    <a:pt x="0" y="3834707"/>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err="1"/>
                <a:t>ттрн</a:t>
              </a:r>
              <a:endParaRPr lang="ru-RU" dirty="0"/>
            </a:p>
          </p:txBody>
        </p:sp>
        <p:sp>
          <p:nvSpPr>
            <p:cNvPr id="6" name="Трапеция 2"/>
            <p:cNvSpPr/>
            <p:nvPr/>
          </p:nvSpPr>
          <p:spPr>
            <a:xfrm flipH="1">
              <a:off x="8290812" y="6337956"/>
              <a:ext cx="4446878" cy="336814"/>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689860 w 5287924"/>
                <a:gd name="connsiteY2" fmla="*/ 102692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746042 w 5287924"/>
                <a:gd name="connsiteY2" fmla="*/ 196338 h 4009703"/>
                <a:gd name="connsiteX3" fmla="*/ 5287924 w 5287924"/>
                <a:gd name="connsiteY3" fmla="*/ 4009703 h 4009703"/>
                <a:gd name="connsiteX4" fmla="*/ 2858 w 5287924"/>
                <a:gd name="connsiteY4" fmla="*/ 3916875 h 4009703"/>
                <a:gd name="connsiteX0" fmla="*/ 28 w 5309173"/>
                <a:gd name="connsiteY0" fmla="*/ 4197819 h 4197905"/>
                <a:gd name="connsiteX1" fmla="*/ 21249 w 5309173"/>
                <a:gd name="connsiteY1" fmla="*/ 0 h 4197905"/>
                <a:gd name="connsiteX2" fmla="*/ 4767291 w 5309173"/>
                <a:gd name="connsiteY2" fmla="*/ 196338 h 4197905"/>
                <a:gd name="connsiteX3" fmla="*/ 5309173 w 5309173"/>
                <a:gd name="connsiteY3" fmla="*/ 4009703 h 4197905"/>
                <a:gd name="connsiteX4" fmla="*/ 28 w 5309173"/>
                <a:gd name="connsiteY4" fmla="*/ 4197819 h 4197905"/>
                <a:gd name="connsiteX0" fmla="*/ 28 w 5309173"/>
                <a:gd name="connsiteY0" fmla="*/ 4197819 h 4197905"/>
                <a:gd name="connsiteX1" fmla="*/ 21249 w 5309173"/>
                <a:gd name="connsiteY1" fmla="*/ 0 h 4197905"/>
                <a:gd name="connsiteX2" fmla="*/ 4807421 w 5309173"/>
                <a:gd name="connsiteY2" fmla="*/ 196338 h 4197905"/>
                <a:gd name="connsiteX3" fmla="*/ 5309173 w 5309173"/>
                <a:gd name="connsiteY3" fmla="*/ 4009703 h 4197905"/>
                <a:gd name="connsiteX4" fmla="*/ 28 w 5309173"/>
                <a:gd name="connsiteY4" fmla="*/ 4197819 h 4197905"/>
                <a:gd name="connsiteX0" fmla="*/ 50 w 5299162"/>
                <a:gd name="connsiteY0" fmla="*/ 4139296 h 4139419"/>
                <a:gd name="connsiteX1" fmla="*/ 11238 w 5299162"/>
                <a:gd name="connsiteY1" fmla="*/ 0 h 4139419"/>
                <a:gd name="connsiteX2" fmla="*/ 4797410 w 5299162"/>
                <a:gd name="connsiteY2" fmla="*/ 196338 h 4139419"/>
                <a:gd name="connsiteX3" fmla="*/ 5299162 w 5299162"/>
                <a:gd name="connsiteY3" fmla="*/ 4009703 h 4139419"/>
                <a:gd name="connsiteX4" fmla="*/ 50 w 5299162"/>
                <a:gd name="connsiteY4" fmla="*/ 4139296 h 4139419"/>
                <a:gd name="connsiteX0" fmla="*/ 50 w 5294145"/>
                <a:gd name="connsiteY0" fmla="*/ 4139296 h 4139419"/>
                <a:gd name="connsiteX1" fmla="*/ 11238 w 5294145"/>
                <a:gd name="connsiteY1" fmla="*/ 0 h 4139419"/>
                <a:gd name="connsiteX2" fmla="*/ 4797410 w 5294145"/>
                <a:gd name="connsiteY2" fmla="*/ 196338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72329 w 5294145"/>
                <a:gd name="connsiteY2" fmla="*/ 137815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52264 w 5294145"/>
                <a:gd name="connsiteY2" fmla="*/ 59776 h 4139419"/>
                <a:gd name="connsiteX3" fmla="*/ 5294145 w 5294145"/>
                <a:gd name="connsiteY3" fmla="*/ 4009703 h 4139419"/>
                <a:gd name="connsiteX4" fmla="*/ 50 w 5294145"/>
                <a:gd name="connsiteY4" fmla="*/ 4139296 h 4139419"/>
                <a:gd name="connsiteX0" fmla="*/ 50 w 5108803"/>
                <a:gd name="connsiteY0" fmla="*/ 4139296 h 4139419"/>
                <a:gd name="connsiteX1" fmla="*/ 11238 w 5108803"/>
                <a:gd name="connsiteY1" fmla="*/ 0 h 4139419"/>
                <a:gd name="connsiteX2" fmla="*/ 4752264 w 5108803"/>
                <a:gd name="connsiteY2" fmla="*/ 59776 h 4139419"/>
                <a:gd name="connsiteX3" fmla="*/ 5108803 w 5108803"/>
                <a:gd name="connsiteY3" fmla="*/ 4009703 h 4139419"/>
                <a:gd name="connsiteX4" fmla="*/ 50 w 5108803"/>
                <a:gd name="connsiteY4" fmla="*/ 4139296 h 4139419"/>
                <a:gd name="connsiteX0" fmla="*/ 50 w 5102063"/>
                <a:gd name="connsiteY0" fmla="*/ 4139296 h 4139468"/>
                <a:gd name="connsiteX1" fmla="*/ 11238 w 5102063"/>
                <a:gd name="connsiteY1" fmla="*/ 0 h 4139468"/>
                <a:gd name="connsiteX2" fmla="*/ 4752264 w 5102063"/>
                <a:gd name="connsiteY2" fmla="*/ 59776 h 4139468"/>
                <a:gd name="connsiteX3" fmla="*/ 5102063 w 5102063"/>
                <a:gd name="connsiteY3" fmla="*/ 4048722 h 4139468"/>
                <a:gd name="connsiteX4" fmla="*/ 50 w 5102063"/>
                <a:gd name="connsiteY4" fmla="*/ 4139296 h 4139468"/>
                <a:gd name="connsiteX0" fmla="*/ 29250 w 5131263"/>
                <a:gd name="connsiteY0" fmla="*/ 4139296 h 4139468"/>
                <a:gd name="connsiteX1" fmla="*/ 0 w 5131263"/>
                <a:gd name="connsiteY1" fmla="*/ 0 h 4139468"/>
                <a:gd name="connsiteX2" fmla="*/ 4781464 w 5131263"/>
                <a:gd name="connsiteY2" fmla="*/ 59776 h 4139468"/>
                <a:gd name="connsiteX3" fmla="*/ 5131263 w 5131263"/>
                <a:gd name="connsiteY3" fmla="*/ 4048722 h 4139468"/>
                <a:gd name="connsiteX4" fmla="*/ 29250 w 5131263"/>
                <a:gd name="connsiteY4" fmla="*/ 4139296 h 4139468"/>
                <a:gd name="connsiteX0" fmla="*/ 29250 w 5100934"/>
                <a:gd name="connsiteY0" fmla="*/ 4139296 h 4139296"/>
                <a:gd name="connsiteX1" fmla="*/ 0 w 5100934"/>
                <a:gd name="connsiteY1" fmla="*/ 0 h 4139296"/>
                <a:gd name="connsiteX2" fmla="*/ 4781464 w 5100934"/>
                <a:gd name="connsiteY2" fmla="*/ 59776 h 4139296"/>
                <a:gd name="connsiteX3" fmla="*/ 5100934 w 5100934"/>
                <a:gd name="connsiteY3" fmla="*/ 4107245 h 4139296"/>
                <a:gd name="connsiteX4" fmla="*/ 29250 w 5100934"/>
                <a:gd name="connsiteY4" fmla="*/ 4139296 h 413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00934" h="4139296">
                  <a:moveTo>
                    <a:pt x="29250" y="4139296"/>
                  </a:moveTo>
                  <a:cubicBezTo>
                    <a:pt x="28297" y="2833671"/>
                    <a:pt x="953" y="1305625"/>
                    <a:pt x="0" y="0"/>
                  </a:cubicBezTo>
                  <a:lnTo>
                    <a:pt x="4781464" y="59776"/>
                  </a:lnTo>
                  <a:lnTo>
                    <a:pt x="5100934" y="4107245"/>
                  </a:lnTo>
                  <a:lnTo>
                    <a:pt x="29250" y="4139296"/>
                  </a:lnTo>
                  <a:close/>
                </a:path>
              </a:pathLst>
            </a:custGeom>
            <a:gradFill>
              <a:gsLst>
                <a:gs pos="53000">
                  <a:srgbClr val="3483AA"/>
                </a:gs>
                <a:gs pos="0">
                  <a:srgbClr val="2D7193"/>
                </a:gs>
                <a:gs pos="100000">
                  <a:srgbClr val="3B96C3"/>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sp>
        <p:nvSpPr>
          <p:cNvPr id="14" name="Подзаголовок 13"/>
          <p:cNvSpPr>
            <a:spLocks noGrp="1"/>
          </p:cNvSpPr>
          <p:nvPr>
            <p:ph type="subTitle" idx="1"/>
          </p:nvPr>
        </p:nvSpPr>
        <p:spPr>
          <a:xfrm>
            <a:off x="433941" y="1594710"/>
            <a:ext cx="7651261" cy="3456384"/>
          </a:xfrm>
        </p:spPr>
        <p:txBody>
          <a:bodyPr>
            <a:normAutofit/>
          </a:bodyPr>
          <a:lstStyle/>
          <a:p>
            <a:pPr algn="l"/>
            <a:r>
              <a:rPr lang="ru-RU" sz="2000" dirty="0">
                <a:solidFill>
                  <a:schemeClr val="tx1"/>
                </a:solidFill>
                <a:latin typeface="Segoe UI Light" panose="020B0502040204020203" pitchFamily="34" charset="0"/>
                <a:cs typeface="Segoe UI Light" panose="020B0502040204020203" pitchFamily="34" charset="0"/>
              </a:rPr>
              <a:t>ЭПП может оказываться в случаях, когда в результате кризисной ситуации или психотравмирующего события возникли изменения в психической деятельности, которые: </a:t>
            </a:r>
          </a:p>
          <a:p>
            <a:pPr algn="l"/>
            <a:endParaRPr lang="ru-RU" sz="2000" dirty="0">
              <a:solidFill>
                <a:schemeClr val="tx1"/>
              </a:solidFill>
              <a:latin typeface="Segoe UI Light" panose="020B0502040204020203" pitchFamily="34" charset="0"/>
              <a:cs typeface="Segoe UI Light" panose="020B0502040204020203" pitchFamily="34" charset="0"/>
            </a:endParaRPr>
          </a:p>
          <a:p>
            <a:pPr marL="457200" indent="-457200" algn="l">
              <a:buFont typeface="Arial" panose="020B0604020202020204" pitchFamily="34" charset="0"/>
              <a:buChar char="•"/>
            </a:pPr>
            <a:r>
              <a:rPr lang="ru-RU" sz="2000" dirty="0">
                <a:solidFill>
                  <a:schemeClr val="tx1"/>
                </a:solidFill>
                <a:latin typeface="Segoe UI Light" panose="020B0502040204020203" pitchFamily="34" charset="0"/>
                <a:cs typeface="Segoe UI Light" panose="020B0502040204020203" pitchFamily="34" charset="0"/>
              </a:rPr>
              <a:t>Вызывают </a:t>
            </a:r>
            <a:r>
              <a:rPr lang="ru-RU" sz="2000" dirty="0" err="1">
                <a:solidFill>
                  <a:schemeClr val="tx1"/>
                </a:solidFill>
                <a:latin typeface="Segoe UI Light" panose="020B0502040204020203" pitchFamily="34" charset="0"/>
                <a:cs typeface="Segoe UI Light" panose="020B0502040204020203" pitchFamily="34" charset="0"/>
              </a:rPr>
              <a:t>дезадаптацию</a:t>
            </a:r>
            <a:r>
              <a:rPr lang="ru-RU" sz="2000" dirty="0">
                <a:solidFill>
                  <a:schemeClr val="tx1"/>
                </a:solidFill>
                <a:latin typeface="Segoe UI Light" panose="020B0502040204020203" pitchFamily="34" charset="0"/>
                <a:cs typeface="Segoe UI Light" panose="020B0502040204020203" pitchFamily="34" charset="0"/>
              </a:rPr>
              <a:t> личности, </a:t>
            </a:r>
          </a:p>
          <a:p>
            <a:pPr marL="457200" indent="-457200" algn="l">
              <a:buFont typeface="Arial" panose="020B0604020202020204" pitchFamily="34" charset="0"/>
              <a:buChar char="•"/>
            </a:pPr>
            <a:r>
              <a:rPr lang="ru-RU" sz="2000" dirty="0">
                <a:solidFill>
                  <a:schemeClr val="tx1"/>
                </a:solidFill>
                <a:latin typeface="Segoe UI Light" panose="020B0502040204020203" pitchFamily="34" charset="0"/>
                <a:cs typeface="Segoe UI Light" panose="020B0502040204020203" pitchFamily="34" charset="0"/>
              </a:rPr>
              <a:t>Нарушают функциональное состояние личности, </a:t>
            </a:r>
          </a:p>
          <a:p>
            <a:pPr marL="457200" indent="-457200" algn="l">
              <a:buFont typeface="Arial" panose="020B0604020202020204" pitchFamily="34" charset="0"/>
              <a:buChar char="•"/>
            </a:pPr>
            <a:r>
              <a:rPr lang="ru-RU" sz="2000" dirty="0">
                <a:solidFill>
                  <a:schemeClr val="tx1"/>
                </a:solidFill>
                <a:latin typeface="Segoe UI Light" panose="020B0502040204020203" pitchFamily="34" charset="0"/>
                <a:cs typeface="Segoe UI Light" panose="020B0502040204020203" pitchFamily="34" charset="0"/>
              </a:rPr>
              <a:t>Нарушают процессы целеполагания и контроля, </a:t>
            </a:r>
          </a:p>
          <a:p>
            <a:pPr marL="457200" indent="-457200" algn="l">
              <a:buFont typeface="Arial" panose="020B0604020202020204" pitchFamily="34" charset="0"/>
              <a:buChar char="•"/>
            </a:pPr>
            <a:r>
              <a:rPr lang="ru-RU" sz="2000" dirty="0">
                <a:solidFill>
                  <a:schemeClr val="tx1"/>
                </a:solidFill>
                <a:latin typeface="Segoe UI Light" panose="020B0502040204020203" pitchFamily="34" charset="0"/>
                <a:cs typeface="Segoe UI Light" panose="020B0502040204020203" pitchFamily="34" charset="0"/>
              </a:rPr>
              <a:t>Нарушают возможность принятия решений и регуляции эмоционального состояния.</a:t>
            </a:r>
          </a:p>
          <a:p>
            <a:pPr algn="l"/>
            <a:endParaRPr lang="ru-RU" sz="2000" dirty="0">
              <a:solidFill>
                <a:schemeClr val="tx1"/>
              </a:solidFill>
              <a:latin typeface="Segoe UI Light" panose="020B0502040204020203" pitchFamily="34" charset="0"/>
              <a:cs typeface="Segoe UI Light" panose="020B0502040204020203" pitchFamily="34" charset="0"/>
            </a:endParaRPr>
          </a:p>
        </p:txBody>
      </p:sp>
      <p:grpSp>
        <p:nvGrpSpPr>
          <p:cNvPr id="9" name="Группа 8"/>
          <p:cNvGrpSpPr/>
          <p:nvPr/>
        </p:nvGrpSpPr>
        <p:grpSpPr>
          <a:xfrm>
            <a:off x="7682339" y="6093299"/>
            <a:ext cx="1469646" cy="767141"/>
            <a:chOff x="7682339" y="6093299"/>
            <a:chExt cx="1469646" cy="767141"/>
          </a:xfrm>
        </p:grpSpPr>
        <p:sp>
          <p:nvSpPr>
            <p:cNvPr id="10" name="Прямоугольный треугольник 15"/>
            <p:cNvSpPr/>
            <p:nvPr/>
          </p:nvSpPr>
          <p:spPr>
            <a:xfrm rot="16200000" flipH="1">
              <a:off x="7838898" y="6451197"/>
              <a:ext cx="123347" cy="436466"/>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Lst>
              <a:ahLst/>
              <a:cxnLst>
                <a:cxn ang="0">
                  <a:pos x="connsiteX0" y="connsiteY0"/>
                </a:cxn>
                <a:cxn ang="0">
                  <a:pos x="connsiteX1" y="connsiteY1"/>
                </a:cxn>
                <a:cxn ang="0">
                  <a:pos x="connsiteX2" y="connsiteY2"/>
                </a:cxn>
                <a:cxn ang="0">
                  <a:pos x="connsiteX3" y="connsiteY3"/>
                </a:cxn>
              </a:cxnLst>
              <a:rect l="l" t="t" r="r" b="b"/>
              <a:pathLst>
                <a:path w="134960" h="338192">
                  <a:moveTo>
                    <a:pt x="0" y="338192"/>
                  </a:moveTo>
                  <a:cubicBezTo>
                    <a:pt x="263" y="231992"/>
                    <a:pt x="1330" y="106200"/>
                    <a:pt x="1593" y="0"/>
                  </a:cubicBezTo>
                  <a:lnTo>
                    <a:pt x="134960" y="301142"/>
                  </a:lnTo>
                  <a:cubicBezTo>
                    <a:pt x="80449" y="342417"/>
                    <a:pt x="54511" y="296917"/>
                    <a:pt x="0" y="338192"/>
                  </a:cubicBezTo>
                  <a:close/>
                </a:path>
              </a:pathLst>
            </a:custGeom>
            <a:solidFill>
              <a:srgbClr val="D883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Трапеция 2"/>
            <p:cNvSpPr/>
            <p:nvPr/>
          </p:nvSpPr>
          <p:spPr>
            <a:xfrm flipH="1">
              <a:off x="7838121" y="6093299"/>
              <a:ext cx="1311534" cy="76714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1760" h="3808972">
                  <a:moveTo>
                    <a:pt x="0" y="3796872"/>
                  </a:moveTo>
                  <a:lnTo>
                    <a:pt x="0" y="13100"/>
                  </a:lnTo>
                  <a:lnTo>
                    <a:pt x="3396921" y="0"/>
                  </a:lnTo>
                  <a:lnTo>
                    <a:pt x="6601760" y="3808972"/>
                  </a:lnTo>
                  <a:lnTo>
                    <a:pt x="0" y="3796872"/>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2" name="Трапеция 2"/>
            <p:cNvSpPr/>
            <p:nvPr/>
          </p:nvSpPr>
          <p:spPr>
            <a:xfrm flipH="1">
              <a:off x="7691020" y="6290733"/>
              <a:ext cx="1460965" cy="326269"/>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87924" h="4009703">
                  <a:moveTo>
                    <a:pt x="2858" y="3916875"/>
                  </a:moveTo>
                  <a:cubicBezTo>
                    <a:pt x="1905" y="2611250"/>
                    <a:pt x="953" y="1305625"/>
                    <a:pt x="0" y="0"/>
                  </a:cubicBezTo>
                  <a:lnTo>
                    <a:pt x="4320663" y="9045"/>
                  </a:lnTo>
                  <a:lnTo>
                    <a:pt x="5287924" y="4009703"/>
                  </a:lnTo>
                  <a:cubicBezTo>
                    <a:pt x="3411317" y="4004773"/>
                    <a:pt x="1879465" y="3921805"/>
                    <a:pt x="2858" y="3916875"/>
                  </a:cubicBezTo>
                  <a:close/>
                </a:path>
              </a:pathLst>
            </a:custGeom>
            <a:gradFill>
              <a:gsLst>
                <a:gs pos="0">
                  <a:schemeClr val="accent5">
                    <a:lumMod val="60000"/>
                    <a:lumOff val="40000"/>
                  </a:schemeClr>
                </a:gs>
                <a:gs pos="22000">
                  <a:srgbClr val="F68E26"/>
                </a:gs>
                <a:gs pos="51000">
                  <a:srgbClr val="F68616"/>
                </a:gs>
                <a:gs pos="70000">
                  <a:srgbClr val="EF7B11"/>
                </a:gs>
                <a:gs pos="97000">
                  <a:srgbClr val="D7560F"/>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a:latin typeface="Segoe UI Light" panose="020B0502040204020203" pitchFamily="34" charset="0"/>
                  <a:cs typeface="Segoe UI Light" panose="020B0502040204020203" pitchFamily="34" charset="0"/>
                </a:rPr>
                <a:t>2</a:t>
              </a:r>
            </a:p>
          </p:txBody>
        </p:sp>
      </p:grpSp>
      <p:sp>
        <p:nvSpPr>
          <p:cNvPr id="15" name="Прямоугольник 14"/>
          <p:cNvSpPr/>
          <p:nvPr/>
        </p:nvSpPr>
        <p:spPr>
          <a:xfrm>
            <a:off x="642089" y="404664"/>
            <a:ext cx="5187284" cy="646331"/>
          </a:xfrm>
          <a:prstGeom prst="rect">
            <a:avLst/>
          </a:prstGeom>
        </p:spPr>
        <p:txBody>
          <a:bodyPr wrap="square">
            <a:spAutoFit/>
          </a:bodyPr>
          <a:lstStyle/>
          <a:p>
            <a:r>
              <a:rPr lang="ru-RU" b="1" dirty="0">
                <a:solidFill>
                  <a:schemeClr val="bg1"/>
                </a:solidFill>
                <a:latin typeface="Segoe UI Light" panose="020B0502040204020203" pitchFamily="34" charset="0"/>
                <a:cs typeface="Segoe UI Light" pitchFamily="34" charset="0"/>
              </a:rPr>
              <a:t>Экстренная психологическая помощь как специфический вид деятельности психолога.</a:t>
            </a:r>
          </a:p>
        </p:txBody>
      </p:sp>
      <p:pic>
        <p:nvPicPr>
          <p:cNvPr id="13" name="Рисунок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09183" y="4691258"/>
            <a:ext cx="2843012" cy="2132259"/>
          </a:xfrm>
          <a:prstGeom prst="rect">
            <a:avLst/>
          </a:prstGeom>
        </p:spPr>
      </p:pic>
    </p:spTree>
    <p:extLst>
      <p:ext uri="{BB962C8B-B14F-4D97-AF65-F5344CB8AC3E}">
        <p14:creationId xmlns:p14="http://schemas.microsoft.com/office/powerpoint/2010/main" val="41714928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Группа 3"/>
          <p:cNvGrpSpPr/>
          <p:nvPr/>
        </p:nvGrpSpPr>
        <p:grpSpPr>
          <a:xfrm flipH="1" flipV="1">
            <a:off x="-36512" y="116632"/>
            <a:ext cx="6030313" cy="1340777"/>
            <a:chOff x="8289058" y="6085680"/>
            <a:chExt cx="4448633" cy="774761"/>
          </a:xfrm>
        </p:grpSpPr>
        <p:sp>
          <p:nvSpPr>
            <p:cNvPr id="6" name="Прямоугольный треугольник 15"/>
            <p:cNvSpPr/>
            <p:nvPr/>
          </p:nvSpPr>
          <p:spPr>
            <a:xfrm rot="16200000" flipH="1">
              <a:off x="8405691" y="6447274"/>
              <a:ext cx="145913" cy="379180"/>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 name="connsiteX0" fmla="*/ 0 w 134960"/>
                <a:gd name="connsiteY0" fmla="*/ 325797 h 325797"/>
                <a:gd name="connsiteX1" fmla="*/ 5070 w 134960"/>
                <a:gd name="connsiteY1" fmla="*/ 0 h 325797"/>
                <a:gd name="connsiteX2" fmla="*/ 134960 w 134960"/>
                <a:gd name="connsiteY2" fmla="*/ 288747 h 325797"/>
                <a:gd name="connsiteX3" fmla="*/ 0 w 134960"/>
                <a:gd name="connsiteY3" fmla="*/ 325797 h 325797"/>
                <a:gd name="connsiteX0" fmla="*/ 0 w 134960"/>
                <a:gd name="connsiteY0" fmla="*/ 327313 h 327313"/>
                <a:gd name="connsiteX1" fmla="*/ 15252 w 134960"/>
                <a:gd name="connsiteY1" fmla="*/ 0 h 327313"/>
                <a:gd name="connsiteX2" fmla="*/ 134960 w 134960"/>
                <a:gd name="connsiteY2" fmla="*/ 290263 h 327313"/>
                <a:gd name="connsiteX3" fmla="*/ 0 w 134960"/>
                <a:gd name="connsiteY3" fmla="*/ 327313 h 327313"/>
              </a:gdLst>
              <a:ahLst/>
              <a:cxnLst>
                <a:cxn ang="0">
                  <a:pos x="connsiteX0" y="connsiteY0"/>
                </a:cxn>
                <a:cxn ang="0">
                  <a:pos x="connsiteX1" y="connsiteY1"/>
                </a:cxn>
                <a:cxn ang="0">
                  <a:pos x="connsiteX2" y="connsiteY2"/>
                </a:cxn>
                <a:cxn ang="0">
                  <a:pos x="connsiteX3" y="connsiteY3"/>
                </a:cxn>
              </a:cxnLst>
              <a:rect l="l" t="t" r="r" b="b"/>
              <a:pathLst>
                <a:path w="134960" h="327313">
                  <a:moveTo>
                    <a:pt x="0" y="327313"/>
                  </a:moveTo>
                  <a:cubicBezTo>
                    <a:pt x="263" y="221113"/>
                    <a:pt x="14989" y="106200"/>
                    <a:pt x="15252" y="0"/>
                  </a:cubicBezTo>
                  <a:cubicBezTo>
                    <a:pt x="59708" y="100381"/>
                    <a:pt x="90504" y="189882"/>
                    <a:pt x="134960" y="290263"/>
                  </a:cubicBezTo>
                  <a:cubicBezTo>
                    <a:pt x="80449" y="331538"/>
                    <a:pt x="54511" y="286038"/>
                    <a:pt x="0" y="327313"/>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Трапеция 2"/>
            <p:cNvSpPr/>
            <p:nvPr/>
          </p:nvSpPr>
          <p:spPr>
            <a:xfrm flipH="1">
              <a:off x="8309609" y="6085680"/>
              <a:ext cx="4401829" cy="77476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 name="connsiteX0" fmla="*/ 0 w 6601760"/>
                <a:gd name="connsiteY0" fmla="*/ 3783774 h 3795874"/>
                <a:gd name="connsiteX1" fmla="*/ 0 w 6601760"/>
                <a:gd name="connsiteY1" fmla="*/ 2 h 3795874"/>
                <a:gd name="connsiteX2" fmla="*/ 5327252 w 6601760"/>
                <a:gd name="connsiteY2" fmla="*/ 138240 h 3795874"/>
                <a:gd name="connsiteX3" fmla="*/ 6601760 w 6601760"/>
                <a:gd name="connsiteY3" fmla="*/ 3795874 h 3795874"/>
                <a:gd name="connsiteX4" fmla="*/ 0 w 6601760"/>
                <a:gd name="connsiteY4" fmla="*/ 3783774 h 3795874"/>
                <a:gd name="connsiteX0" fmla="*/ 0 w 5963047"/>
                <a:gd name="connsiteY0" fmla="*/ 3783774 h 3795874"/>
                <a:gd name="connsiteX1" fmla="*/ 0 w 5963047"/>
                <a:gd name="connsiteY1" fmla="*/ 2 h 3795874"/>
                <a:gd name="connsiteX2" fmla="*/ 5327252 w 5963047"/>
                <a:gd name="connsiteY2" fmla="*/ 138240 h 3795874"/>
                <a:gd name="connsiteX3" fmla="*/ 5963047 w 5963047"/>
                <a:gd name="connsiteY3" fmla="*/ 3795874 h 3795874"/>
                <a:gd name="connsiteX4" fmla="*/ 0 w 5963047"/>
                <a:gd name="connsiteY4" fmla="*/ 3783774 h 3795874"/>
                <a:gd name="connsiteX0" fmla="*/ 0 w 5963047"/>
                <a:gd name="connsiteY0" fmla="*/ 3783774 h 3795874"/>
                <a:gd name="connsiteX1" fmla="*/ 0 w 5963047"/>
                <a:gd name="connsiteY1" fmla="*/ 2 h 3795874"/>
                <a:gd name="connsiteX2" fmla="*/ 5327252 w 5963047"/>
                <a:gd name="connsiteY2" fmla="*/ 43654 h 3795874"/>
                <a:gd name="connsiteX3" fmla="*/ 5963047 w 5963047"/>
                <a:gd name="connsiteY3" fmla="*/ 3795874 h 3795874"/>
                <a:gd name="connsiteX4" fmla="*/ 0 w 5963047"/>
                <a:gd name="connsiteY4" fmla="*/ 3783774 h 3795874"/>
                <a:gd name="connsiteX0" fmla="*/ 0 w 5963047"/>
                <a:gd name="connsiteY0" fmla="*/ 3834707 h 3846807"/>
                <a:gd name="connsiteX1" fmla="*/ 0 w 5963047"/>
                <a:gd name="connsiteY1" fmla="*/ 50935 h 3846807"/>
                <a:gd name="connsiteX2" fmla="*/ 5314349 w 5963047"/>
                <a:gd name="connsiteY2" fmla="*/ 0 h 3846807"/>
                <a:gd name="connsiteX3" fmla="*/ 5963047 w 5963047"/>
                <a:gd name="connsiteY3" fmla="*/ 3846807 h 3846807"/>
                <a:gd name="connsiteX4" fmla="*/ 0 w 5963047"/>
                <a:gd name="connsiteY4" fmla="*/ 3834707 h 3846807"/>
                <a:gd name="connsiteX0" fmla="*/ 0 w 5963047"/>
                <a:gd name="connsiteY0" fmla="*/ 3834707 h 3846807"/>
                <a:gd name="connsiteX1" fmla="*/ 0 w 5963047"/>
                <a:gd name="connsiteY1" fmla="*/ 50935 h 3846807"/>
                <a:gd name="connsiteX2" fmla="*/ 5018259 w 5963047"/>
                <a:gd name="connsiteY2" fmla="*/ 0 h 3846807"/>
                <a:gd name="connsiteX3" fmla="*/ 5963047 w 5963047"/>
                <a:gd name="connsiteY3" fmla="*/ 3846807 h 3846807"/>
                <a:gd name="connsiteX4" fmla="*/ 0 w 5963047"/>
                <a:gd name="connsiteY4" fmla="*/ 3834707 h 3846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63047" h="3846807">
                  <a:moveTo>
                    <a:pt x="0" y="3834707"/>
                  </a:moveTo>
                  <a:lnTo>
                    <a:pt x="0" y="50935"/>
                  </a:lnTo>
                  <a:lnTo>
                    <a:pt x="5018259" y="0"/>
                  </a:lnTo>
                  <a:lnTo>
                    <a:pt x="5963047" y="3846807"/>
                  </a:lnTo>
                  <a:lnTo>
                    <a:pt x="0" y="3834707"/>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err="1"/>
                <a:t>ттрн</a:t>
              </a:r>
              <a:endParaRPr lang="ru-RU" dirty="0"/>
            </a:p>
          </p:txBody>
        </p:sp>
        <p:sp>
          <p:nvSpPr>
            <p:cNvPr id="8" name="Трапеция 2"/>
            <p:cNvSpPr/>
            <p:nvPr/>
          </p:nvSpPr>
          <p:spPr>
            <a:xfrm flipH="1">
              <a:off x="8290813" y="6246868"/>
              <a:ext cx="4446878" cy="336814"/>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689860 w 5287924"/>
                <a:gd name="connsiteY2" fmla="*/ 102692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746042 w 5287924"/>
                <a:gd name="connsiteY2" fmla="*/ 196338 h 4009703"/>
                <a:gd name="connsiteX3" fmla="*/ 5287924 w 5287924"/>
                <a:gd name="connsiteY3" fmla="*/ 4009703 h 4009703"/>
                <a:gd name="connsiteX4" fmla="*/ 2858 w 5287924"/>
                <a:gd name="connsiteY4" fmla="*/ 3916875 h 4009703"/>
                <a:gd name="connsiteX0" fmla="*/ 28 w 5309173"/>
                <a:gd name="connsiteY0" fmla="*/ 4197819 h 4197905"/>
                <a:gd name="connsiteX1" fmla="*/ 21249 w 5309173"/>
                <a:gd name="connsiteY1" fmla="*/ 0 h 4197905"/>
                <a:gd name="connsiteX2" fmla="*/ 4767291 w 5309173"/>
                <a:gd name="connsiteY2" fmla="*/ 196338 h 4197905"/>
                <a:gd name="connsiteX3" fmla="*/ 5309173 w 5309173"/>
                <a:gd name="connsiteY3" fmla="*/ 4009703 h 4197905"/>
                <a:gd name="connsiteX4" fmla="*/ 28 w 5309173"/>
                <a:gd name="connsiteY4" fmla="*/ 4197819 h 4197905"/>
                <a:gd name="connsiteX0" fmla="*/ 28 w 5309173"/>
                <a:gd name="connsiteY0" fmla="*/ 4197819 h 4197905"/>
                <a:gd name="connsiteX1" fmla="*/ 21249 w 5309173"/>
                <a:gd name="connsiteY1" fmla="*/ 0 h 4197905"/>
                <a:gd name="connsiteX2" fmla="*/ 4807421 w 5309173"/>
                <a:gd name="connsiteY2" fmla="*/ 196338 h 4197905"/>
                <a:gd name="connsiteX3" fmla="*/ 5309173 w 5309173"/>
                <a:gd name="connsiteY3" fmla="*/ 4009703 h 4197905"/>
                <a:gd name="connsiteX4" fmla="*/ 28 w 5309173"/>
                <a:gd name="connsiteY4" fmla="*/ 4197819 h 4197905"/>
                <a:gd name="connsiteX0" fmla="*/ 50 w 5299162"/>
                <a:gd name="connsiteY0" fmla="*/ 4139296 h 4139419"/>
                <a:gd name="connsiteX1" fmla="*/ 11238 w 5299162"/>
                <a:gd name="connsiteY1" fmla="*/ 0 h 4139419"/>
                <a:gd name="connsiteX2" fmla="*/ 4797410 w 5299162"/>
                <a:gd name="connsiteY2" fmla="*/ 196338 h 4139419"/>
                <a:gd name="connsiteX3" fmla="*/ 5299162 w 5299162"/>
                <a:gd name="connsiteY3" fmla="*/ 4009703 h 4139419"/>
                <a:gd name="connsiteX4" fmla="*/ 50 w 5299162"/>
                <a:gd name="connsiteY4" fmla="*/ 4139296 h 4139419"/>
                <a:gd name="connsiteX0" fmla="*/ 50 w 5294145"/>
                <a:gd name="connsiteY0" fmla="*/ 4139296 h 4139419"/>
                <a:gd name="connsiteX1" fmla="*/ 11238 w 5294145"/>
                <a:gd name="connsiteY1" fmla="*/ 0 h 4139419"/>
                <a:gd name="connsiteX2" fmla="*/ 4797410 w 5294145"/>
                <a:gd name="connsiteY2" fmla="*/ 196338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72329 w 5294145"/>
                <a:gd name="connsiteY2" fmla="*/ 137815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52264 w 5294145"/>
                <a:gd name="connsiteY2" fmla="*/ 59776 h 4139419"/>
                <a:gd name="connsiteX3" fmla="*/ 5294145 w 5294145"/>
                <a:gd name="connsiteY3" fmla="*/ 4009703 h 4139419"/>
                <a:gd name="connsiteX4" fmla="*/ 50 w 5294145"/>
                <a:gd name="connsiteY4" fmla="*/ 4139296 h 4139419"/>
                <a:gd name="connsiteX0" fmla="*/ 50 w 5108803"/>
                <a:gd name="connsiteY0" fmla="*/ 4139296 h 4139419"/>
                <a:gd name="connsiteX1" fmla="*/ 11238 w 5108803"/>
                <a:gd name="connsiteY1" fmla="*/ 0 h 4139419"/>
                <a:gd name="connsiteX2" fmla="*/ 4752264 w 5108803"/>
                <a:gd name="connsiteY2" fmla="*/ 59776 h 4139419"/>
                <a:gd name="connsiteX3" fmla="*/ 5108803 w 5108803"/>
                <a:gd name="connsiteY3" fmla="*/ 4009703 h 4139419"/>
                <a:gd name="connsiteX4" fmla="*/ 50 w 5108803"/>
                <a:gd name="connsiteY4" fmla="*/ 4139296 h 4139419"/>
                <a:gd name="connsiteX0" fmla="*/ 50 w 5102063"/>
                <a:gd name="connsiteY0" fmla="*/ 4139296 h 4139468"/>
                <a:gd name="connsiteX1" fmla="*/ 11238 w 5102063"/>
                <a:gd name="connsiteY1" fmla="*/ 0 h 4139468"/>
                <a:gd name="connsiteX2" fmla="*/ 4752264 w 5102063"/>
                <a:gd name="connsiteY2" fmla="*/ 59776 h 4139468"/>
                <a:gd name="connsiteX3" fmla="*/ 5102063 w 5102063"/>
                <a:gd name="connsiteY3" fmla="*/ 4048722 h 4139468"/>
                <a:gd name="connsiteX4" fmla="*/ 50 w 5102063"/>
                <a:gd name="connsiteY4" fmla="*/ 4139296 h 4139468"/>
                <a:gd name="connsiteX0" fmla="*/ 29250 w 5131263"/>
                <a:gd name="connsiteY0" fmla="*/ 4139296 h 4139468"/>
                <a:gd name="connsiteX1" fmla="*/ 0 w 5131263"/>
                <a:gd name="connsiteY1" fmla="*/ 0 h 4139468"/>
                <a:gd name="connsiteX2" fmla="*/ 4781464 w 5131263"/>
                <a:gd name="connsiteY2" fmla="*/ 59776 h 4139468"/>
                <a:gd name="connsiteX3" fmla="*/ 5131263 w 5131263"/>
                <a:gd name="connsiteY3" fmla="*/ 4048722 h 4139468"/>
                <a:gd name="connsiteX4" fmla="*/ 29250 w 5131263"/>
                <a:gd name="connsiteY4" fmla="*/ 4139296 h 4139468"/>
                <a:gd name="connsiteX0" fmla="*/ 29250 w 5100934"/>
                <a:gd name="connsiteY0" fmla="*/ 4139296 h 4139296"/>
                <a:gd name="connsiteX1" fmla="*/ 0 w 5100934"/>
                <a:gd name="connsiteY1" fmla="*/ 0 h 4139296"/>
                <a:gd name="connsiteX2" fmla="*/ 4781464 w 5100934"/>
                <a:gd name="connsiteY2" fmla="*/ 59776 h 4139296"/>
                <a:gd name="connsiteX3" fmla="*/ 5100934 w 5100934"/>
                <a:gd name="connsiteY3" fmla="*/ 4107245 h 4139296"/>
                <a:gd name="connsiteX4" fmla="*/ 29250 w 5100934"/>
                <a:gd name="connsiteY4" fmla="*/ 4139296 h 413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00934" h="4139296">
                  <a:moveTo>
                    <a:pt x="29250" y="4139296"/>
                  </a:moveTo>
                  <a:cubicBezTo>
                    <a:pt x="28297" y="2833671"/>
                    <a:pt x="953" y="1305625"/>
                    <a:pt x="0" y="0"/>
                  </a:cubicBezTo>
                  <a:lnTo>
                    <a:pt x="4781464" y="59776"/>
                  </a:lnTo>
                  <a:lnTo>
                    <a:pt x="5100934" y="4107245"/>
                  </a:lnTo>
                  <a:lnTo>
                    <a:pt x="29250" y="4139296"/>
                  </a:lnTo>
                  <a:close/>
                </a:path>
              </a:pathLst>
            </a:custGeom>
            <a:gradFill>
              <a:gsLst>
                <a:gs pos="53000">
                  <a:srgbClr val="3483AA"/>
                </a:gs>
                <a:gs pos="0">
                  <a:srgbClr val="2D7193"/>
                </a:gs>
                <a:gs pos="100000">
                  <a:srgbClr val="3B96C3"/>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sp>
        <p:nvSpPr>
          <p:cNvPr id="2" name="Заголовок 1"/>
          <p:cNvSpPr>
            <a:spLocks noGrp="1"/>
          </p:cNvSpPr>
          <p:nvPr>
            <p:ph type="title"/>
          </p:nvPr>
        </p:nvSpPr>
        <p:spPr/>
        <p:txBody>
          <a:bodyPr>
            <a:normAutofit/>
          </a:bodyPr>
          <a:lstStyle/>
          <a:p>
            <a:pPr algn="l"/>
            <a:r>
              <a:rPr lang="ru-RU" dirty="0">
                <a:solidFill>
                  <a:schemeClr val="bg1"/>
                </a:solidFill>
                <a:latin typeface="Segoe UI Light" pitchFamily="34" charset="0"/>
                <a:cs typeface="Segoe UI Light" pitchFamily="34" charset="0"/>
              </a:rPr>
              <a:t>Тренинг КГР</a:t>
            </a:r>
          </a:p>
        </p:txBody>
      </p:sp>
      <p:grpSp>
        <p:nvGrpSpPr>
          <p:cNvPr id="9" name="Группа 8"/>
          <p:cNvGrpSpPr/>
          <p:nvPr/>
        </p:nvGrpSpPr>
        <p:grpSpPr>
          <a:xfrm>
            <a:off x="7682339" y="6093299"/>
            <a:ext cx="1469646" cy="767141"/>
            <a:chOff x="7682339" y="6093299"/>
            <a:chExt cx="1469646" cy="767141"/>
          </a:xfrm>
        </p:grpSpPr>
        <p:sp>
          <p:nvSpPr>
            <p:cNvPr id="10" name="Прямоугольный треугольник 15"/>
            <p:cNvSpPr/>
            <p:nvPr/>
          </p:nvSpPr>
          <p:spPr>
            <a:xfrm rot="16200000" flipH="1">
              <a:off x="7838898" y="6451197"/>
              <a:ext cx="123347" cy="436466"/>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Lst>
              <a:ahLst/>
              <a:cxnLst>
                <a:cxn ang="0">
                  <a:pos x="connsiteX0" y="connsiteY0"/>
                </a:cxn>
                <a:cxn ang="0">
                  <a:pos x="connsiteX1" y="connsiteY1"/>
                </a:cxn>
                <a:cxn ang="0">
                  <a:pos x="connsiteX2" y="connsiteY2"/>
                </a:cxn>
                <a:cxn ang="0">
                  <a:pos x="connsiteX3" y="connsiteY3"/>
                </a:cxn>
              </a:cxnLst>
              <a:rect l="l" t="t" r="r" b="b"/>
              <a:pathLst>
                <a:path w="134960" h="338192">
                  <a:moveTo>
                    <a:pt x="0" y="338192"/>
                  </a:moveTo>
                  <a:cubicBezTo>
                    <a:pt x="263" y="231992"/>
                    <a:pt x="1330" y="106200"/>
                    <a:pt x="1593" y="0"/>
                  </a:cubicBezTo>
                  <a:lnTo>
                    <a:pt x="134960" y="301142"/>
                  </a:lnTo>
                  <a:cubicBezTo>
                    <a:pt x="80449" y="342417"/>
                    <a:pt x="54511" y="296917"/>
                    <a:pt x="0" y="338192"/>
                  </a:cubicBezTo>
                  <a:close/>
                </a:path>
              </a:pathLst>
            </a:custGeom>
            <a:solidFill>
              <a:srgbClr val="D883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Трапеция 2"/>
            <p:cNvSpPr/>
            <p:nvPr/>
          </p:nvSpPr>
          <p:spPr>
            <a:xfrm flipH="1">
              <a:off x="7838121" y="6093299"/>
              <a:ext cx="1311534" cy="76714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1760" h="3808972">
                  <a:moveTo>
                    <a:pt x="0" y="3796872"/>
                  </a:moveTo>
                  <a:lnTo>
                    <a:pt x="0" y="13100"/>
                  </a:lnTo>
                  <a:lnTo>
                    <a:pt x="3396921" y="0"/>
                  </a:lnTo>
                  <a:lnTo>
                    <a:pt x="6601760" y="3808972"/>
                  </a:lnTo>
                  <a:lnTo>
                    <a:pt x="0" y="3796872"/>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2" name="Трапеция 2"/>
            <p:cNvSpPr/>
            <p:nvPr/>
          </p:nvSpPr>
          <p:spPr>
            <a:xfrm flipH="1">
              <a:off x="7691020" y="6290733"/>
              <a:ext cx="1460965" cy="326269"/>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87924" h="4009703">
                  <a:moveTo>
                    <a:pt x="2858" y="3916875"/>
                  </a:moveTo>
                  <a:cubicBezTo>
                    <a:pt x="1905" y="2611250"/>
                    <a:pt x="953" y="1305625"/>
                    <a:pt x="0" y="0"/>
                  </a:cubicBezTo>
                  <a:lnTo>
                    <a:pt x="4320663" y="9045"/>
                  </a:lnTo>
                  <a:lnTo>
                    <a:pt x="5287924" y="4009703"/>
                  </a:lnTo>
                  <a:cubicBezTo>
                    <a:pt x="3411317" y="4004773"/>
                    <a:pt x="1879465" y="3921805"/>
                    <a:pt x="2858" y="3916875"/>
                  </a:cubicBezTo>
                  <a:close/>
                </a:path>
              </a:pathLst>
            </a:custGeom>
            <a:gradFill>
              <a:gsLst>
                <a:gs pos="0">
                  <a:schemeClr val="accent5">
                    <a:lumMod val="60000"/>
                    <a:lumOff val="40000"/>
                  </a:schemeClr>
                </a:gs>
                <a:gs pos="22000">
                  <a:srgbClr val="F68E26"/>
                </a:gs>
                <a:gs pos="51000">
                  <a:srgbClr val="F68616"/>
                </a:gs>
                <a:gs pos="70000">
                  <a:srgbClr val="EF7B11"/>
                </a:gs>
                <a:gs pos="97000">
                  <a:srgbClr val="D7560F"/>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a:latin typeface="Segoe UI Light" panose="020B0502040204020203" pitchFamily="34" charset="0"/>
                  <a:cs typeface="Segoe UI Light" panose="020B0502040204020203" pitchFamily="34" charset="0"/>
                </a:rPr>
                <a:t>3</a:t>
              </a:r>
            </a:p>
          </p:txBody>
        </p:sp>
      </p:grpSp>
      <p:sp>
        <p:nvSpPr>
          <p:cNvPr id="15" name="Прямоугольник 14"/>
          <p:cNvSpPr/>
          <p:nvPr/>
        </p:nvSpPr>
        <p:spPr>
          <a:xfrm>
            <a:off x="3923928" y="1938315"/>
            <a:ext cx="5184576" cy="4154984"/>
          </a:xfrm>
          <a:prstGeom prst="rect">
            <a:avLst/>
          </a:prstGeom>
        </p:spPr>
        <p:txBody>
          <a:bodyPr wrap="square">
            <a:spAutoFit/>
          </a:bodyPr>
          <a:lstStyle/>
          <a:p>
            <a:r>
              <a:rPr lang="ru-RU" sz="2200" dirty="0">
                <a:latin typeface="Segoe UI Light" panose="020B0502040204020203" pitchFamily="34" charset="0"/>
                <a:cs typeface="Segoe UI Light" panose="020B0502040204020203" pitchFamily="34" charset="0"/>
              </a:rPr>
              <a:t>Начиная с 90-х годов ХХ века, в мировой практике ЭПП стала неотъемлемой частью комплекса мер по защите населения в ЧС.</a:t>
            </a:r>
          </a:p>
          <a:p>
            <a:endParaRPr lang="ru-RU" sz="2200" dirty="0">
              <a:latin typeface="Segoe UI Light" panose="020B0502040204020203" pitchFamily="34" charset="0"/>
              <a:cs typeface="Segoe UI Light" panose="020B0502040204020203" pitchFamily="34" charset="0"/>
            </a:endParaRPr>
          </a:p>
          <a:p>
            <a:r>
              <a:rPr lang="ru-RU" sz="2200" dirty="0">
                <a:latin typeface="Segoe UI Light" panose="020B0502040204020203" pitchFamily="34" charset="0"/>
                <a:cs typeface="Segoe UI Light" panose="020B0502040204020203" pitchFamily="34" charset="0"/>
              </a:rPr>
              <a:t>Опыт показал, что психологическая помощь пострадавшим – это отдельный значимый компонент работ по защите населения в ЧС, который должен осуществляться профессионалами-психологами, прошедшими специальную подготовку.</a:t>
            </a:r>
          </a:p>
        </p:txBody>
      </p:sp>
      <p:sp>
        <p:nvSpPr>
          <p:cNvPr id="17" name="Прямоугольник 16"/>
          <p:cNvSpPr/>
          <p:nvPr/>
        </p:nvSpPr>
        <p:spPr>
          <a:xfrm>
            <a:off x="610622" y="594634"/>
            <a:ext cx="5307880" cy="646331"/>
          </a:xfrm>
          <a:prstGeom prst="rect">
            <a:avLst/>
          </a:prstGeom>
        </p:spPr>
        <p:txBody>
          <a:bodyPr wrap="square">
            <a:spAutoFit/>
          </a:bodyPr>
          <a:lstStyle/>
          <a:p>
            <a:r>
              <a:rPr lang="ru-RU" b="1" dirty="0">
                <a:solidFill>
                  <a:schemeClr val="bg1"/>
                </a:solidFill>
                <a:latin typeface="Segoe UI Light" panose="020B0502040204020203" pitchFamily="34" charset="0"/>
                <a:cs typeface="Segoe UI Light" pitchFamily="34" charset="0"/>
              </a:rPr>
              <a:t>Экстренная психологическая помощь как специфический вид деятельности психолога</a:t>
            </a:r>
          </a:p>
        </p:txBody>
      </p:sp>
      <p:pic>
        <p:nvPicPr>
          <p:cNvPr id="13" name="Рисунок 1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0714" y="2256547"/>
            <a:ext cx="4980706" cy="3404701"/>
          </a:xfrm>
          <a:prstGeom prst="rect">
            <a:avLst/>
          </a:prstGeom>
        </p:spPr>
      </p:pic>
    </p:spTree>
    <p:extLst>
      <p:ext uri="{BB962C8B-B14F-4D97-AF65-F5344CB8AC3E}">
        <p14:creationId xmlns:p14="http://schemas.microsoft.com/office/powerpoint/2010/main" val="37133422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Группа 12"/>
          <p:cNvGrpSpPr/>
          <p:nvPr/>
        </p:nvGrpSpPr>
        <p:grpSpPr>
          <a:xfrm flipH="1" flipV="1">
            <a:off x="-41424" y="-27590"/>
            <a:ext cx="6030313" cy="1340777"/>
            <a:chOff x="8289058" y="6085680"/>
            <a:chExt cx="4448633" cy="774761"/>
          </a:xfrm>
        </p:grpSpPr>
        <p:sp>
          <p:nvSpPr>
            <p:cNvPr id="14" name="Прямоугольный треугольник 15"/>
            <p:cNvSpPr/>
            <p:nvPr/>
          </p:nvSpPr>
          <p:spPr>
            <a:xfrm rot="16200000" flipH="1">
              <a:off x="8405691" y="6447274"/>
              <a:ext cx="145913" cy="379180"/>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 name="connsiteX0" fmla="*/ 0 w 134960"/>
                <a:gd name="connsiteY0" fmla="*/ 325797 h 325797"/>
                <a:gd name="connsiteX1" fmla="*/ 5070 w 134960"/>
                <a:gd name="connsiteY1" fmla="*/ 0 h 325797"/>
                <a:gd name="connsiteX2" fmla="*/ 134960 w 134960"/>
                <a:gd name="connsiteY2" fmla="*/ 288747 h 325797"/>
                <a:gd name="connsiteX3" fmla="*/ 0 w 134960"/>
                <a:gd name="connsiteY3" fmla="*/ 325797 h 325797"/>
                <a:gd name="connsiteX0" fmla="*/ 0 w 134960"/>
                <a:gd name="connsiteY0" fmla="*/ 327313 h 327313"/>
                <a:gd name="connsiteX1" fmla="*/ 15252 w 134960"/>
                <a:gd name="connsiteY1" fmla="*/ 0 h 327313"/>
                <a:gd name="connsiteX2" fmla="*/ 134960 w 134960"/>
                <a:gd name="connsiteY2" fmla="*/ 290263 h 327313"/>
                <a:gd name="connsiteX3" fmla="*/ 0 w 134960"/>
                <a:gd name="connsiteY3" fmla="*/ 327313 h 327313"/>
              </a:gdLst>
              <a:ahLst/>
              <a:cxnLst>
                <a:cxn ang="0">
                  <a:pos x="connsiteX0" y="connsiteY0"/>
                </a:cxn>
                <a:cxn ang="0">
                  <a:pos x="connsiteX1" y="connsiteY1"/>
                </a:cxn>
                <a:cxn ang="0">
                  <a:pos x="connsiteX2" y="connsiteY2"/>
                </a:cxn>
                <a:cxn ang="0">
                  <a:pos x="connsiteX3" y="connsiteY3"/>
                </a:cxn>
              </a:cxnLst>
              <a:rect l="l" t="t" r="r" b="b"/>
              <a:pathLst>
                <a:path w="134960" h="327313">
                  <a:moveTo>
                    <a:pt x="0" y="327313"/>
                  </a:moveTo>
                  <a:cubicBezTo>
                    <a:pt x="263" y="221113"/>
                    <a:pt x="14989" y="106200"/>
                    <a:pt x="15252" y="0"/>
                  </a:cubicBezTo>
                  <a:cubicBezTo>
                    <a:pt x="59708" y="100381"/>
                    <a:pt x="90504" y="189882"/>
                    <a:pt x="134960" y="290263"/>
                  </a:cubicBezTo>
                  <a:cubicBezTo>
                    <a:pt x="80449" y="331538"/>
                    <a:pt x="54511" y="286038"/>
                    <a:pt x="0" y="327313"/>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5" name="Трапеция 2"/>
            <p:cNvSpPr/>
            <p:nvPr/>
          </p:nvSpPr>
          <p:spPr>
            <a:xfrm flipH="1">
              <a:off x="8309609" y="6085680"/>
              <a:ext cx="4401829" cy="77476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 name="connsiteX0" fmla="*/ 0 w 6601760"/>
                <a:gd name="connsiteY0" fmla="*/ 3783774 h 3795874"/>
                <a:gd name="connsiteX1" fmla="*/ 0 w 6601760"/>
                <a:gd name="connsiteY1" fmla="*/ 2 h 3795874"/>
                <a:gd name="connsiteX2" fmla="*/ 5327252 w 6601760"/>
                <a:gd name="connsiteY2" fmla="*/ 138240 h 3795874"/>
                <a:gd name="connsiteX3" fmla="*/ 6601760 w 6601760"/>
                <a:gd name="connsiteY3" fmla="*/ 3795874 h 3795874"/>
                <a:gd name="connsiteX4" fmla="*/ 0 w 6601760"/>
                <a:gd name="connsiteY4" fmla="*/ 3783774 h 3795874"/>
                <a:gd name="connsiteX0" fmla="*/ 0 w 5963047"/>
                <a:gd name="connsiteY0" fmla="*/ 3783774 h 3795874"/>
                <a:gd name="connsiteX1" fmla="*/ 0 w 5963047"/>
                <a:gd name="connsiteY1" fmla="*/ 2 h 3795874"/>
                <a:gd name="connsiteX2" fmla="*/ 5327252 w 5963047"/>
                <a:gd name="connsiteY2" fmla="*/ 138240 h 3795874"/>
                <a:gd name="connsiteX3" fmla="*/ 5963047 w 5963047"/>
                <a:gd name="connsiteY3" fmla="*/ 3795874 h 3795874"/>
                <a:gd name="connsiteX4" fmla="*/ 0 w 5963047"/>
                <a:gd name="connsiteY4" fmla="*/ 3783774 h 3795874"/>
                <a:gd name="connsiteX0" fmla="*/ 0 w 5963047"/>
                <a:gd name="connsiteY0" fmla="*/ 3783774 h 3795874"/>
                <a:gd name="connsiteX1" fmla="*/ 0 w 5963047"/>
                <a:gd name="connsiteY1" fmla="*/ 2 h 3795874"/>
                <a:gd name="connsiteX2" fmla="*/ 5327252 w 5963047"/>
                <a:gd name="connsiteY2" fmla="*/ 43654 h 3795874"/>
                <a:gd name="connsiteX3" fmla="*/ 5963047 w 5963047"/>
                <a:gd name="connsiteY3" fmla="*/ 3795874 h 3795874"/>
                <a:gd name="connsiteX4" fmla="*/ 0 w 5963047"/>
                <a:gd name="connsiteY4" fmla="*/ 3783774 h 3795874"/>
                <a:gd name="connsiteX0" fmla="*/ 0 w 5963047"/>
                <a:gd name="connsiteY0" fmla="*/ 3834707 h 3846807"/>
                <a:gd name="connsiteX1" fmla="*/ 0 w 5963047"/>
                <a:gd name="connsiteY1" fmla="*/ 50935 h 3846807"/>
                <a:gd name="connsiteX2" fmla="*/ 5314349 w 5963047"/>
                <a:gd name="connsiteY2" fmla="*/ 0 h 3846807"/>
                <a:gd name="connsiteX3" fmla="*/ 5963047 w 5963047"/>
                <a:gd name="connsiteY3" fmla="*/ 3846807 h 3846807"/>
                <a:gd name="connsiteX4" fmla="*/ 0 w 5963047"/>
                <a:gd name="connsiteY4" fmla="*/ 3834707 h 3846807"/>
                <a:gd name="connsiteX0" fmla="*/ 0 w 5963047"/>
                <a:gd name="connsiteY0" fmla="*/ 3834707 h 3846807"/>
                <a:gd name="connsiteX1" fmla="*/ 0 w 5963047"/>
                <a:gd name="connsiteY1" fmla="*/ 50935 h 3846807"/>
                <a:gd name="connsiteX2" fmla="*/ 5018259 w 5963047"/>
                <a:gd name="connsiteY2" fmla="*/ 0 h 3846807"/>
                <a:gd name="connsiteX3" fmla="*/ 5963047 w 5963047"/>
                <a:gd name="connsiteY3" fmla="*/ 3846807 h 3846807"/>
                <a:gd name="connsiteX4" fmla="*/ 0 w 5963047"/>
                <a:gd name="connsiteY4" fmla="*/ 3834707 h 3846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63047" h="3846807">
                  <a:moveTo>
                    <a:pt x="0" y="3834707"/>
                  </a:moveTo>
                  <a:lnTo>
                    <a:pt x="0" y="50935"/>
                  </a:lnTo>
                  <a:lnTo>
                    <a:pt x="5018259" y="0"/>
                  </a:lnTo>
                  <a:lnTo>
                    <a:pt x="5963047" y="3846807"/>
                  </a:lnTo>
                  <a:lnTo>
                    <a:pt x="0" y="3834707"/>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err="1"/>
                <a:t>ттрн</a:t>
              </a:r>
              <a:endParaRPr lang="ru-RU" dirty="0"/>
            </a:p>
          </p:txBody>
        </p:sp>
        <p:sp>
          <p:nvSpPr>
            <p:cNvPr id="16" name="Трапеция 2"/>
            <p:cNvSpPr/>
            <p:nvPr/>
          </p:nvSpPr>
          <p:spPr>
            <a:xfrm flipH="1">
              <a:off x="8290813" y="6246868"/>
              <a:ext cx="4446878" cy="336814"/>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689860 w 5287924"/>
                <a:gd name="connsiteY2" fmla="*/ 102692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746042 w 5287924"/>
                <a:gd name="connsiteY2" fmla="*/ 196338 h 4009703"/>
                <a:gd name="connsiteX3" fmla="*/ 5287924 w 5287924"/>
                <a:gd name="connsiteY3" fmla="*/ 4009703 h 4009703"/>
                <a:gd name="connsiteX4" fmla="*/ 2858 w 5287924"/>
                <a:gd name="connsiteY4" fmla="*/ 3916875 h 4009703"/>
                <a:gd name="connsiteX0" fmla="*/ 28 w 5309173"/>
                <a:gd name="connsiteY0" fmla="*/ 4197819 h 4197905"/>
                <a:gd name="connsiteX1" fmla="*/ 21249 w 5309173"/>
                <a:gd name="connsiteY1" fmla="*/ 0 h 4197905"/>
                <a:gd name="connsiteX2" fmla="*/ 4767291 w 5309173"/>
                <a:gd name="connsiteY2" fmla="*/ 196338 h 4197905"/>
                <a:gd name="connsiteX3" fmla="*/ 5309173 w 5309173"/>
                <a:gd name="connsiteY3" fmla="*/ 4009703 h 4197905"/>
                <a:gd name="connsiteX4" fmla="*/ 28 w 5309173"/>
                <a:gd name="connsiteY4" fmla="*/ 4197819 h 4197905"/>
                <a:gd name="connsiteX0" fmla="*/ 28 w 5309173"/>
                <a:gd name="connsiteY0" fmla="*/ 4197819 h 4197905"/>
                <a:gd name="connsiteX1" fmla="*/ 21249 w 5309173"/>
                <a:gd name="connsiteY1" fmla="*/ 0 h 4197905"/>
                <a:gd name="connsiteX2" fmla="*/ 4807421 w 5309173"/>
                <a:gd name="connsiteY2" fmla="*/ 196338 h 4197905"/>
                <a:gd name="connsiteX3" fmla="*/ 5309173 w 5309173"/>
                <a:gd name="connsiteY3" fmla="*/ 4009703 h 4197905"/>
                <a:gd name="connsiteX4" fmla="*/ 28 w 5309173"/>
                <a:gd name="connsiteY4" fmla="*/ 4197819 h 4197905"/>
                <a:gd name="connsiteX0" fmla="*/ 50 w 5299162"/>
                <a:gd name="connsiteY0" fmla="*/ 4139296 h 4139419"/>
                <a:gd name="connsiteX1" fmla="*/ 11238 w 5299162"/>
                <a:gd name="connsiteY1" fmla="*/ 0 h 4139419"/>
                <a:gd name="connsiteX2" fmla="*/ 4797410 w 5299162"/>
                <a:gd name="connsiteY2" fmla="*/ 196338 h 4139419"/>
                <a:gd name="connsiteX3" fmla="*/ 5299162 w 5299162"/>
                <a:gd name="connsiteY3" fmla="*/ 4009703 h 4139419"/>
                <a:gd name="connsiteX4" fmla="*/ 50 w 5299162"/>
                <a:gd name="connsiteY4" fmla="*/ 4139296 h 4139419"/>
                <a:gd name="connsiteX0" fmla="*/ 50 w 5294145"/>
                <a:gd name="connsiteY0" fmla="*/ 4139296 h 4139419"/>
                <a:gd name="connsiteX1" fmla="*/ 11238 w 5294145"/>
                <a:gd name="connsiteY1" fmla="*/ 0 h 4139419"/>
                <a:gd name="connsiteX2" fmla="*/ 4797410 w 5294145"/>
                <a:gd name="connsiteY2" fmla="*/ 196338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72329 w 5294145"/>
                <a:gd name="connsiteY2" fmla="*/ 137815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52264 w 5294145"/>
                <a:gd name="connsiteY2" fmla="*/ 59776 h 4139419"/>
                <a:gd name="connsiteX3" fmla="*/ 5294145 w 5294145"/>
                <a:gd name="connsiteY3" fmla="*/ 4009703 h 4139419"/>
                <a:gd name="connsiteX4" fmla="*/ 50 w 5294145"/>
                <a:gd name="connsiteY4" fmla="*/ 4139296 h 4139419"/>
                <a:gd name="connsiteX0" fmla="*/ 50 w 5108803"/>
                <a:gd name="connsiteY0" fmla="*/ 4139296 h 4139419"/>
                <a:gd name="connsiteX1" fmla="*/ 11238 w 5108803"/>
                <a:gd name="connsiteY1" fmla="*/ 0 h 4139419"/>
                <a:gd name="connsiteX2" fmla="*/ 4752264 w 5108803"/>
                <a:gd name="connsiteY2" fmla="*/ 59776 h 4139419"/>
                <a:gd name="connsiteX3" fmla="*/ 5108803 w 5108803"/>
                <a:gd name="connsiteY3" fmla="*/ 4009703 h 4139419"/>
                <a:gd name="connsiteX4" fmla="*/ 50 w 5108803"/>
                <a:gd name="connsiteY4" fmla="*/ 4139296 h 4139419"/>
                <a:gd name="connsiteX0" fmla="*/ 50 w 5102063"/>
                <a:gd name="connsiteY0" fmla="*/ 4139296 h 4139468"/>
                <a:gd name="connsiteX1" fmla="*/ 11238 w 5102063"/>
                <a:gd name="connsiteY1" fmla="*/ 0 h 4139468"/>
                <a:gd name="connsiteX2" fmla="*/ 4752264 w 5102063"/>
                <a:gd name="connsiteY2" fmla="*/ 59776 h 4139468"/>
                <a:gd name="connsiteX3" fmla="*/ 5102063 w 5102063"/>
                <a:gd name="connsiteY3" fmla="*/ 4048722 h 4139468"/>
                <a:gd name="connsiteX4" fmla="*/ 50 w 5102063"/>
                <a:gd name="connsiteY4" fmla="*/ 4139296 h 4139468"/>
                <a:gd name="connsiteX0" fmla="*/ 29250 w 5131263"/>
                <a:gd name="connsiteY0" fmla="*/ 4139296 h 4139468"/>
                <a:gd name="connsiteX1" fmla="*/ 0 w 5131263"/>
                <a:gd name="connsiteY1" fmla="*/ 0 h 4139468"/>
                <a:gd name="connsiteX2" fmla="*/ 4781464 w 5131263"/>
                <a:gd name="connsiteY2" fmla="*/ 59776 h 4139468"/>
                <a:gd name="connsiteX3" fmla="*/ 5131263 w 5131263"/>
                <a:gd name="connsiteY3" fmla="*/ 4048722 h 4139468"/>
                <a:gd name="connsiteX4" fmla="*/ 29250 w 5131263"/>
                <a:gd name="connsiteY4" fmla="*/ 4139296 h 4139468"/>
                <a:gd name="connsiteX0" fmla="*/ 29250 w 5100934"/>
                <a:gd name="connsiteY0" fmla="*/ 4139296 h 4139296"/>
                <a:gd name="connsiteX1" fmla="*/ 0 w 5100934"/>
                <a:gd name="connsiteY1" fmla="*/ 0 h 4139296"/>
                <a:gd name="connsiteX2" fmla="*/ 4781464 w 5100934"/>
                <a:gd name="connsiteY2" fmla="*/ 59776 h 4139296"/>
                <a:gd name="connsiteX3" fmla="*/ 5100934 w 5100934"/>
                <a:gd name="connsiteY3" fmla="*/ 4107245 h 4139296"/>
                <a:gd name="connsiteX4" fmla="*/ 29250 w 5100934"/>
                <a:gd name="connsiteY4" fmla="*/ 4139296 h 413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00934" h="4139296">
                  <a:moveTo>
                    <a:pt x="29250" y="4139296"/>
                  </a:moveTo>
                  <a:cubicBezTo>
                    <a:pt x="28297" y="2833671"/>
                    <a:pt x="953" y="1305625"/>
                    <a:pt x="0" y="0"/>
                  </a:cubicBezTo>
                  <a:lnTo>
                    <a:pt x="4781464" y="59776"/>
                  </a:lnTo>
                  <a:lnTo>
                    <a:pt x="5100934" y="4107245"/>
                  </a:lnTo>
                  <a:lnTo>
                    <a:pt x="29250" y="4139296"/>
                  </a:lnTo>
                  <a:close/>
                </a:path>
              </a:pathLst>
            </a:custGeom>
            <a:gradFill>
              <a:gsLst>
                <a:gs pos="53000">
                  <a:srgbClr val="3483AA"/>
                </a:gs>
                <a:gs pos="0">
                  <a:srgbClr val="2D7193"/>
                </a:gs>
                <a:gs pos="100000">
                  <a:srgbClr val="3B96C3"/>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sp>
        <p:nvSpPr>
          <p:cNvPr id="3" name="Прямоугольник 2"/>
          <p:cNvSpPr/>
          <p:nvPr/>
        </p:nvSpPr>
        <p:spPr>
          <a:xfrm>
            <a:off x="611560" y="437181"/>
            <a:ext cx="5040560" cy="646331"/>
          </a:xfrm>
          <a:prstGeom prst="rect">
            <a:avLst/>
          </a:prstGeom>
        </p:spPr>
        <p:txBody>
          <a:bodyPr wrap="square">
            <a:spAutoFit/>
          </a:bodyPr>
          <a:lstStyle/>
          <a:p>
            <a:r>
              <a:rPr lang="ru-RU" b="1" dirty="0">
                <a:solidFill>
                  <a:schemeClr val="bg1"/>
                </a:solidFill>
                <a:latin typeface="Segoe UI Light" panose="020B0502040204020203" pitchFamily="34" charset="0"/>
                <a:cs typeface="Segoe UI Light" pitchFamily="34" charset="0"/>
              </a:rPr>
              <a:t>Экстренная психологическая помощь как специфический вид деятельности психолога</a:t>
            </a:r>
          </a:p>
        </p:txBody>
      </p:sp>
      <p:sp>
        <p:nvSpPr>
          <p:cNvPr id="23" name="Текст 6">
            <a:extLst>
              <a:ext uri="{FF2B5EF4-FFF2-40B4-BE49-F238E27FC236}">
                <a16:creationId xmlns:a16="http://schemas.microsoft.com/office/drawing/2014/main" id="{BDB5027A-2ADE-4FF3-921C-0F5196975049}"/>
              </a:ext>
            </a:extLst>
          </p:cNvPr>
          <p:cNvSpPr txBox="1">
            <a:spLocks/>
          </p:cNvSpPr>
          <p:nvPr/>
        </p:nvSpPr>
        <p:spPr>
          <a:xfrm>
            <a:off x="4777782" y="2285627"/>
            <a:ext cx="3970682" cy="4005106"/>
          </a:xfrm>
          <a:prstGeom prst="rect">
            <a:avLst/>
          </a:prstGeom>
        </p:spPr>
        <p:txBody>
          <a:bodyPr>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endParaRPr lang="ru-RU" sz="1800" dirty="0">
              <a:latin typeface="Times New Roman" pitchFamily="18" charset="0"/>
              <a:cs typeface="Times New Roman" pitchFamily="18" charset="0"/>
            </a:endParaRPr>
          </a:p>
          <a:p>
            <a:pPr marL="0" indent="0">
              <a:buNone/>
            </a:pPr>
            <a:endParaRPr lang="ru-RU" sz="1800" dirty="0">
              <a:latin typeface="Times New Roman" pitchFamily="18" charset="0"/>
              <a:cs typeface="Times New Roman" pitchFamily="18" charset="0"/>
            </a:endParaRPr>
          </a:p>
        </p:txBody>
      </p:sp>
      <p:grpSp>
        <p:nvGrpSpPr>
          <p:cNvPr id="24" name="Группа 23"/>
          <p:cNvGrpSpPr/>
          <p:nvPr/>
        </p:nvGrpSpPr>
        <p:grpSpPr>
          <a:xfrm>
            <a:off x="7682339" y="6093299"/>
            <a:ext cx="1469646" cy="767141"/>
            <a:chOff x="7682339" y="6093299"/>
            <a:chExt cx="1469646" cy="767141"/>
          </a:xfrm>
        </p:grpSpPr>
        <p:sp>
          <p:nvSpPr>
            <p:cNvPr id="25" name="Прямоугольный треугольник 15"/>
            <p:cNvSpPr/>
            <p:nvPr/>
          </p:nvSpPr>
          <p:spPr>
            <a:xfrm rot="16200000" flipH="1">
              <a:off x="7838898" y="6451197"/>
              <a:ext cx="123347" cy="436466"/>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Lst>
              <a:ahLst/>
              <a:cxnLst>
                <a:cxn ang="0">
                  <a:pos x="connsiteX0" y="connsiteY0"/>
                </a:cxn>
                <a:cxn ang="0">
                  <a:pos x="connsiteX1" y="connsiteY1"/>
                </a:cxn>
                <a:cxn ang="0">
                  <a:pos x="connsiteX2" y="connsiteY2"/>
                </a:cxn>
                <a:cxn ang="0">
                  <a:pos x="connsiteX3" y="connsiteY3"/>
                </a:cxn>
              </a:cxnLst>
              <a:rect l="l" t="t" r="r" b="b"/>
              <a:pathLst>
                <a:path w="134960" h="338192">
                  <a:moveTo>
                    <a:pt x="0" y="338192"/>
                  </a:moveTo>
                  <a:cubicBezTo>
                    <a:pt x="263" y="231992"/>
                    <a:pt x="1330" y="106200"/>
                    <a:pt x="1593" y="0"/>
                  </a:cubicBezTo>
                  <a:lnTo>
                    <a:pt x="134960" y="301142"/>
                  </a:lnTo>
                  <a:cubicBezTo>
                    <a:pt x="80449" y="342417"/>
                    <a:pt x="54511" y="296917"/>
                    <a:pt x="0" y="338192"/>
                  </a:cubicBezTo>
                  <a:close/>
                </a:path>
              </a:pathLst>
            </a:custGeom>
            <a:solidFill>
              <a:srgbClr val="D883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6" name="Трапеция 2"/>
            <p:cNvSpPr/>
            <p:nvPr/>
          </p:nvSpPr>
          <p:spPr>
            <a:xfrm flipH="1">
              <a:off x="7838121" y="6093299"/>
              <a:ext cx="1311534" cy="76714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1760" h="3808972">
                  <a:moveTo>
                    <a:pt x="0" y="3796872"/>
                  </a:moveTo>
                  <a:lnTo>
                    <a:pt x="0" y="13100"/>
                  </a:lnTo>
                  <a:lnTo>
                    <a:pt x="3396921" y="0"/>
                  </a:lnTo>
                  <a:lnTo>
                    <a:pt x="6601760" y="3808972"/>
                  </a:lnTo>
                  <a:lnTo>
                    <a:pt x="0" y="3796872"/>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7" name="Трапеция 2"/>
            <p:cNvSpPr/>
            <p:nvPr/>
          </p:nvSpPr>
          <p:spPr>
            <a:xfrm flipH="1">
              <a:off x="7691020" y="6290733"/>
              <a:ext cx="1460965" cy="326269"/>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87924" h="4009703">
                  <a:moveTo>
                    <a:pt x="2858" y="3916875"/>
                  </a:moveTo>
                  <a:cubicBezTo>
                    <a:pt x="1905" y="2611250"/>
                    <a:pt x="953" y="1305625"/>
                    <a:pt x="0" y="0"/>
                  </a:cubicBezTo>
                  <a:lnTo>
                    <a:pt x="4320663" y="9045"/>
                  </a:lnTo>
                  <a:lnTo>
                    <a:pt x="5287924" y="4009703"/>
                  </a:lnTo>
                  <a:cubicBezTo>
                    <a:pt x="3411317" y="4004773"/>
                    <a:pt x="1879465" y="3921805"/>
                    <a:pt x="2858" y="3916875"/>
                  </a:cubicBezTo>
                  <a:close/>
                </a:path>
              </a:pathLst>
            </a:custGeom>
            <a:gradFill>
              <a:gsLst>
                <a:gs pos="0">
                  <a:schemeClr val="accent5">
                    <a:lumMod val="60000"/>
                    <a:lumOff val="40000"/>
                  </a:schemeClr>
                </a:gs>
                <a:gs pos="22000">
                  <a:srgbClr val="F68E26"/>
                </a:gs>
                <a:gs pos="51000">
                  <a:srgbClr val="F68616"/>
                </a:gs>
                <a:gs pos="70000">
                  <a:srgbClr val="EF7B11"/>
                </a:gs>
                <a:gs pos="97000">
                  <a:srgbClr val="D7560F"/>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a:latin typeface="Segoe UI Light" panose="020B0502040204020203" pitchFamily="34" charset="0"/>
                  <a:cs typeface="Segoe UI Light" panose="020B0502040204020203" pitchFamily="34" charset="0"/>
                </a:rPr>
                <a:t>4</a:t>
              </a:r>
            </a:p>
          </p:txBody>
        </p:sp>
      </p:grpSp>
      <p:sp>
        <p:nvSpPr>
          <p:cNvPr id="2" name="TextBox 1"/>
          <p:cNvSpPr txBox="1"/>
          <p:nvPr/>
        </p:nvSpPr>
        <p:spPr>
          <a:xfrm>
            <a:off x="302861" y="1924401"/>
            <a:ext cx="8496944" cy="3693319"/>
          </a:xfrm>
          <a:prstGeom prst="rect">
            <a:avLst/>
          </a:prstGeom>
          <a:noFill/>
        </p:spPr>
        <p:txBody>
          <a:bodyPr wrap="square" rtlCol="0">
            <a:spAutoFit/>
          </a:bodyPr>
          <a:lstStyle/>
          <a:p>
            <a:r>
              <a:rPr lang="ru-RU" b="1" dirty="0">
                <a:latin typeface="Segoe UI Light" panose="020B0502040204020203" pitchFamily="34" charset="0"/>
                <a:cs typeface="Segoe UI Light" panose="020B0502040204020203" pitchFamily="34" charset="0"/>
              </a:rPr>
              <a:t>Экстремальная психология</a:t>
            </a:r>
            <a:r>
              <a:rPr lang="ru-RU" dirty="0">
                <a:latin typeface="Segoe UI Light" panose="020B0502040204020203" pitchFamily="34" charset="0"/>
                <a:cs typeface="Segoe UI Light" panose="020B0502040204020203" pitchFamily="34" charset="0"/>
              </a:rPr>
              <a:t> – это отрасль психологической науки, изучающая общие психологические закономерности жизни и деятельности человека в измененных (непривычных) условиях существования. </a:t>
            </a:r>
            <a:endParaRPr lang="en-US" dirty="0">
              <a:latin typeface="Segoe UI Light" panose="020B0502040204020203" pitchFamily="34" charset="0"/>
              <a:cs typeface="Segoe UI Light" panose="020B0502040204020203" pitchFamily="34" charset="0"/>
            </a:endParaRPr>
          </a:p>
          <a:p>
            <a:endParaRPr lang="en-US" dirty="0">
              <a:latin typeface="Segoe UI Light" panose="020B0502040204020203" pitchFamily="34" charset="0"/>
              <a:cs typeface="Segoe UI Light" panose="020B0502040204020203" pitchFamily="34" charset="0"/>
            </a:endParaRPr>
          </a:p>
          <a:p>
            <a:r>
              <a:rPr lang="ru-RU" b="1" dirty="0">
                <a:latin typeface="Segoe UI Light" panose="020B0502040204020203" pitchFamily="34" charset="0"/>
                <a:cs typeface="Segoe UI Light" panose="020B0502040204020203" pitchFamily="34" charset="0"/>
              </a:rPr>
              <a:t>Экстренной психологической помощью </a:t>
            </a:r>
            <a:r>
              <a:rPr lang="ru-RU" dirty="0">
                <a:latin typeface="Segoe UI Light" panose="020B0502040204020203" pitchFamily="34" charset="0"/>
                <a:cs typeface="Segoe UI Light" panose="020B0502040204020203" pitchFamily="34" charset="0"/>
              </a:rPr>
              <a:t>называется целостная система мероприятий, направленных на:</a:t>
            </a:r>
          </a:p>
          <a:p>
            <a:endParaRPr lang="ru-RU" dirty="0">
              <a:latin typeface="Segoe UI Light" panose="020B0502040204020203" pitchFamily="34" charset="0"/>
              <a:cs typeface="Segoe UI Light" panose="020B0502040204020203" pitchFamily="34" charset="0"/>
            </a:endParaRPr>
          </a:p>
          <a:p>
            <a:pPr marL="285750" indent="-285750">
              <a:buFont typeface="Arial" panose="020B0604020202020204" pitchFamily="34" charset="0"/>
              <a:buChar char="•"/>
            </a:pPr>
            <a:r>
              <a:rPr lang="ru-RU" dirty="0">
                <a:latin typeface="Segoe UI Light" panose="020B0502040204020203" pitchFamily="34" charset="0"/>
                <a:cs typeface="Segoe UI Light" panose="020B0502040204020203" pitchFamily="34" charset="0"/>
              </a:rPr>
              <a:t>Оптимизацию актуального психического состояния пострадавших (родственников и близких погибших и пострадавших);</a:t>
            </a:r>
          </a:p>
          <a:p>
            <a:pPr marL="285750" indent="-285750">
              <a:buFont typeface="Arial" panose="020B0604020202020204" pitchFamily="34" charset="0"/>
              <a:buChar char="•"/>
            </a:pPr>
            <a:r>
              <a:rPr lang="ru-RU" dirty="0">
                <a:latin typeface="Segoe UI Light" panose="020B0502040204020203" pitchFamily="34" charset="0"/>
                <a:cs typeface="Segoe UI Light" panose="020B0502040204020203" pitchFamily="34" charset="0"/>
              </a:rPr>
              <a:t>Снижение рисков возникновения массовых негативных психических реакций;</a:t>
            </a:r>
          </a:p>
          <a:p>
            <a:pPr marL="285750" indent="-285750">
              <a:buFont typeface="Arial" panose="020B0604020202020204" pitchFamily="34" charset="0"/>
              <a:buChar char="•"/>
            </a:pPr>
            <a:r>
              <a:rPr lang="ru-RU" dirty="0">
                <a:latin typeface="Segoe UI Light" panose="020B0502040204020203" pitchFamily="34" charset="0"/>
                <a:cs typeface="Segoe UI Light" panose="020B0502040204020203" pitchFamily="34" charset="0"/>
              </a:rPr>
              <a:t>Профилактику отдаленных последствий (специальные методы психологического воздействия, организация особой среды</a:t>
            </a:r>
            <a:r>
              <a:rPr lang="en-US" dirty="0">
                <a:latin typeface="Segoe UI Light" panose="020B0502040204020203" pitchFamily="34" charset="0"/>
                <a:cs typeface="Segoe UI Light" panose="020B0502040204020203" pitchFamily="34" charset="0"/>
              </a:rPr>
              <a:t> </a:t>
            </a:r>
            <a:r>
              <a:rPr lang="ru-RU" dirty="0">
                <a:latin typeface="Segoe UI Light" panose="020B0502040204020203" pitchFamily="34" charset="0"/>
                <a:cs typeface="Segoe UI Light" panose="020B0502040204020203" pitchFamily="34" charset="0"/>
              </a:rPr>
              <a:t>в процессе ликвидации последствий ЧС.)</a:t>
            </a:r>
            <a:endParaRPr lang="ru-RU" dirty="0">
              <a:effectLst/>
              <a:latin typeface="Segoe UI Light" panose="020B0502040204020203" pitchFamily="34" charset="0"/>
              <a:cs typeface="Segoe UI Light" panose="020B0502040204020203" pitchFamily="34" charset="0"/>
            </a:endParaRPr>
          </a:p>
        </p:txBody>
      </p:sp>
    </p:spTree>
    <p:extLst>
      <p:ext uri="{BB962C8B-B14F-4D97-AF65-F5344CB8AC3E}">
        <p14:creationId xmlns:p14="http://schemas.microsoft.com/office/powerpoint/2010/main" val="35655998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Группа 3"/>
          <p:cNvGrpSpPr/>
          <p:nvPr/>
        </p:nvGrpSpPr>
        <p:grpSpPr>
          <a:xfrm flipH="1" flipV="1">
            <a:off x="-35785" y="0"/>
            <a:ext cx="6027934" cy="1340777"/>
            <a:chOff x="8290813" y="6085680"/>
            <a:chExt cx="4446878" cy="774761"/>
          </a:xfrm>
        </p:grpSpPr>
        <p:sp>
          <p:nvSpPr>
            <p:cNvPr id="6" name="Прямоугольный треугольник 15"/>
            <p:cNvSpPr/>
            <p:nvPr/>
          </p:nvSpPr>
          <p:spPr>
            <a:xfrm rot="16200000" flipH="1">
              <a:off x="8407447" y="6449279"/>
              <a:ext cx="145913" cy="379180"/>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 name="connsiteX0" fmla="*/ 0 w 134960"/>
                <a:gd name="connsiteY0" fmla="*/ 325797 h 325797"/>
                <a:gd name="connsiteX1" fmla="*/ 5070 w 134960"/>
                <a:gd name="connsiteY1" fmla="*/ 0 h 325797"/>
                <a:gd name="connsiteX2" fmla="*/ 134960 w 134960"/>
                <a:gd name="connsiteY2" fmla="*/ 288747 h 325797"/>
                <a:gd name="connsiteX3" fmla="*/ 0 w 134960"/>
                <a:gd name="connsiteY3" fmla="*/ 325797 h 325797"/>
                <a:gd name="connsiteX0" fmla="*/ 0 w 134960"/>
                <a:gd name="connsiteY0" fmla="*/ 327313 h 327313"/>
                <a:gd name="connsiteX1" fmla="*/ 15252 w 134960"/>
                <a:gd name="connsiteY1" fmla="*/ 0 h 327313"/>
                <a:gd name="connsiteX2" fmla="*/ 134960 w 134960"/>
                <a:gd name="connsiteY2" fmla="*/ 290263 h 327313"/>
                <a:gd name="connsiteX3" fmla="*/ 0 w 134960"/>
                <a:gd name="connsiteY3" fmla="*/ 327313 h 327313"/>
              </a:gdLst>
              <a:ahLst/>
              <a:cxnLst>
                <a:cxn ang="0">
                  <a:pos x="connsiteX0" y="connsiteY0"/>
                </a:cxn>
                <a:cxn ang="0">
                  <a:pos x="connsiteX1" y="connsiteY1"/>
                </a:cxn>
                <a:cxn ang="0">
                  <a:pos x="connsiteX2" y="connsiteY2"/>
                </a:cxn>
                <a:cxn ang="0">
                  <a:pos x="connsiteX3" y="connsiteY3"/>
                </a:cxn>
              </a:cxnLst>
              <a:rect l="l" t="t" r="r" b="b"/>
              <a:pathLst>
                <a:path w="134960" h="327313">
                  <a:moveTo>
                    <a:pt x="0" y="327313"/>
                  </a:moveTo>
                  <a:cubicBezTo>
                    <a:pt x="263" y="221113"/>
                    <a:pt x="14989" y="106200"/>
                    <a:pt x="15252" y="0"/>
                  </a:cubicBezTo>
                  <a:cubicBezTo>
                    <a:pt x="59708" y="100381"/>
                    <a:pt x="90504" y="189882"/>
                    <a:pt x="134960" y="290263"/>
                  </a:cubicBezTo>
                  <a:cubicBezTo>
                    <a:pt x="80449" y="331538"/>
                    <a:pt x="54511" y="286038"/>
                    <a:pt x="0" y="327313"/>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Трапеция 2"/>
            <p:cNvSpPr/>
            <p:nvPr/>
          </p:nvSpPr>
          <p:spPr>
            <a:xfrm flipH="1">
              <a:off x="8309609" y="6085680"/>
              <a:ext cx="4401829" cy="77476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 name="connsiteX0" fmla="*/ 0 w 6601760"/>
                <a:gd name="connsiteY0" fmla="*/ 3783774 h 3795874"/>
                <a:gd name="connsiteX1" fmla="*/ 0 w 6601760"/>
                <a:gd name="connsiteY1" fmla="*/ 2 h 3795874"/>
                <a:gd name="connsiteX2" fmla="*/ 5327252 w 6601760"/>
                <a:gd name="connsiteY2" fmla="*/ 138240 h 3795874"/>
                <a:gd name="connsiteX3" fmla="*/ 6601760 w 6601760"/>
                <a:gd name="connsiteY3" fmla="*/ 3795874 h 3795874"/>
                <a:gd name="connsiteX4" fmla="*/ 0 w 6601760"/>
                <a:gd name="connsiteY4" fmla="*/ 3783774 h 3795874"/>
                <a:gd name="connsiteX0" fmla="*/ 0 w 5963047"/>
                <a:gd name="connsiteY0" fmla="*/ 3783774 h 3795874"/>
                <a:gd name="connsiteX1" fmla="*/ 0 w 5963047"/>
                <a:gd name="connsiteY1" fmla="*/ 2 h 3795874"/>
                <a:gd name="connsiteX2" fmla="*/ 5327252 w 5963047"/>
                <a:gd name="connsiteY2" fmla="*/ 138240 h 3795874"/>
                <a:gd name="connsiteX3" fmla="*/ 5963047 w 5963047"/>
                <a:gd name="connsiteY3" fmla="*/ 3795874 h 3795874"/>
                <a:gd name="connsiteX4" fmla="*/ 0 w 5963047"/>
                <a:gd name="connsiteY4" fmla="*/ 3783774 h 3795874"/>
                <a:gd name="connsiteX0" fmla="*/ 0 w 5963047"/>
                <a:gd name="connsiteY0" fmla="*/ 3783774 h 3795874"/>
                <a:gd name="connsiteX1" fmla="*/ 0 w 5963047"/>
                <a:gd name="connsiteY1" fmla="*/ 2 h 3795874"/>
                <a:gd name="connsiteX2" fmla="*/ 5327252 w 5963047"/>
                <a:gd name="connsiteY2" fmla="*/ 43654 h 3795874"/>
                <a:gd name="connsiteX3" fmla="*/ 5963047 w 5963047"/>
                <a:gd name="connsiteY3" fmla="*/ 3795874 h 3795874"/>
                <a:gd name="connsiteX4" fmla="*/ 0 w 5963047"/>
                <a:gd name="connsiteY4" fmla="*/ 3783774 h 3795874"/>
                <a:gd name="connsiteX0" fmla="*/ 0 w 5963047"/>
                <a:gd name="connsiteY0" fmla="*/ 3834707 h 3846807"/>
                <a:gd name="connsiteX1" fmla="*/ 0 w 5963047"/>
                <a:gd name="connsiteY1" fmla="*/ 50935 h 3846807"/>
                <a:gd name="connsiteX2" fmla="*/ 5314349 w 5963047"/>
                <a:gd name="connsiteY2" fmla="*/ 0 h 3846807"/>
                <a:gd name="connsiteX3" fmla="*/ 5963047 w 5963047"/>
                <a:gd name="connsiteY3" fmla="*/ 3846807 h 3846807"/>
                <a:gd name="connsiteX4" fmla="*/ 0 w 5963047"/>
                <a:gd name="connsiteY4" fmla="*/ 3834707 h 3846807"/>
                <a:gd name="connsiteX0" fmla="*/ 0 w 5963047"/>
                <a:gd name="connsiteY0" fmla="*/ 3834707 h 3846807"/>
                <a:gd name="connsiteX1" fmla="*/ 0 w 5963047"/>
                <a:gd name="connsiteY1" fmla="*/ 50935 h 3846807"/>
                <a:gd name="connsiteX2" fmla="*/ 5018259 w 5963047"/>
                <a:gd name="connsiteY2" fmla="*/ 0 h 3846807"/>
                <a:gd name="connsiteX3" fmla="*/ 5963047 w 5963047"/>
                <a:gd name="connsiteY3" fmla="*/ 3846807 h 3846807"/>
                <a:gd name="connsiteX4" fmla="*/ 0 w 5963047"/>
                <a:gd name="connsiteY4" fmla="*/ 3834707 h 3846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63047" h="3846807">
                  <a:moveTo>
                    <a:pt x="0" y="3834707"/>
                  </a:moveTo>
                  <a:lnTo>
                    <a:pt x="0" y="50935"/>
                  </a:lnTo>
                  <a:lnTo>
                    <a:pt x="5018259" y="0"/>
                  </a:lnTo>
                  <a:lnTo>
                    <a:pt x="5963047" y="3846807"/>
                  </a:lnTo>
                  <a:lnTo>
                    <a:pt x="0" y="3834707"/>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err="1"/>
                <a:t>ттрн</a:t>
              </a:r>
              <a:endParaRPr lang="ru-RU" dirty="0"/>
            </a:p>
          </p:txBody>
        </p:sp>
        <p:sp>
          <p:nvSpPr>
            <p:cNvPr id="8" name="Трапеция 2"/>
            <p:cNvSpPr/>
            <p:nvPr/>
          </p:nvSpPr>
          <p:spPr>
            <a:xfrm flipH="1">
              <a:off x="8290813" y="6246868"/>
              <a:ext cx="4446878" cy="336814"/>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689860 w 5287924"/>
                <a:gd name="connsiteY2" fmla="*/ 102692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746042 w 5287924"/>
                <a:gd name="connsiteY2" fmla="*/ 196338 h 4009703"/>
                <a:gd name="connsiteX3" fmla="*/ 5287924 w 5287924"/>
                <a:gd name="connsiteY3" fmla="*/ 4009703 h 4009703"/>
                <a:gd name="connsiteX4" fmla="*/ 2858 w 5287924"/>
                <a:gd name="connsiteY4" fmla="*/ 3916875 h 4009703"/>
                <a:gd name="connsiteX0" fmla="*/ 28 w 5309173"/>
                <a:gd name="connsiteY0" fmla="*/ 4197819 h 4197905"/>
                <a:gd name="connsiteX1" fmla="*/ 21249 w 5309173"/>
                <a:gd name="connsiteY1" fmla="*/ 0 h 4197905"/>
                <a:gd name="connsiteX2" fmla="*/ 4767291 w 5309173"/>
                <a:gd name="connsiteY2" fmla="*/ 196338 h 4197905"/>
                <a:gd name="connsiteX3" fmla="*/ 5309173 w 5309173"/>
                <a:gd name="connsiteY3" fmla="*/ 4009703 h 4197905"/>
                <a:gd name="connsiteX4" fmla="*/ 28 w 5309173"/>
                <a:gd name="connsiteY4" fmla="*/ 4197819 h 4197905"/>
                <a:gd name="connsiteX0" fmla="*/ 28 w 5309173"/>
                <a:gd name="connsiteY0" fmla="*/ 4197819 h 4197905"/>
                <a:gd name="connsiteX1" fmla="*/ 21249 w 5309173"/>
                <a:gd name="connsiteY1" fmla="*/ 0 h 4197905"/>
                <a:gd name="connsiteX2" fmla="*/ 4807421 w 5309173"/>
                <a:gd name="connsiteY2" fmla="*/ 196338 h 4197905"/>
                <a:gd name="connsiteX3" fmla="*/ 5309173 w 5309173"/>
                <a:gd name="connsiteY3" fmla="*/ 4009703 h 4197905"/>
                <a:gd name="connsiteX4" fmla="*/ 28 w 5309173"/>
                <a:gd name="connsiteY4" fmla="*/ 4197819 h 4197905"/>
                <a:gd name="connsiteX0" fmla="*/ 50 w 5299162"/>
                <a:gd name="connsiteY0" fmla="*/ 4139296 h 4139419"/>
                <a:gd name="connsiteX1" fmla="*/ 11238 w 5299162"/>
                <a:gd name="connsiteY1" fmla="*/ 0 h 4139419"/>
                <a:gd name="connsiteX2" fmla="*/ 4797410 w 5299162"/>
                <a:gd name="connsiteY2" fmla="*/ 196338 h 4139419"/>
                <a:gd name="connsiteX3" fmla="*/ 5299162 w 5299162"/>
                <a:gd name="connsiteY3" fmla="*/ 4009703 h 4139419"/>
                <a:gd name="connsiteX4" fmla="*/ 50 w 5299162"/>
                <a:gd name="connsiteY4" fmla="*/ 4139296 h 4139419"/>
                <a:gd name="connsiteX0" fmla="*/ 50 w 5294145"/>
                <a:gd name="connsiteY0" fmla="*/ 4139296 h 4139419"/>
                <a:gd name="connsiteX1" fmla="*/ 11238 w 5294145"/>
                <a:gd name="connsiteY1" fmla="*/ 0 h 4139419"/>
                <a:gd name="connsiteX2" fmla="*/ 4797410 w 5294145"/>
                <a:gd name="connsiteY2" fmla="*/ 196338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72329 w 5294145"/>
                <a:gd name="connsiteY2" fmla="*/ 137815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52264 w 5294145"/>
                <a:gd name="connsiteY2" fmla="*/ 59776 h 4139419"/>
                <a:gd name="connsiteX3" fmla="*/ 5294145 w 5294145"/>
                <a:gd name="connsiteY3" fmla="*/ 4009703 h 4139419"/>
                <a:gd name="connsiteX4" fmla="*/ 50 w 5294145"/>
                <a:gd name="connsiteY4" fmla="*/ 4139296 h 4139419"/>
                <a:gd name="connsiteX0" fmla="*/ 50 w 5108803"/>
                <a:gd name="connsiteY0" fmla="*/ 4139296 h 4139419"/>
                <a:gd name="connsiteX1" fmla="*/ 11238 w 5108803"/>
                <a:gd name="connsiteY1" fmla="*/ 0 h 4139419"/>
                <a:gd name="connsiteX2" fmla="*/ 4752264 w 5108803"/>
                <a:gd name="connsiteY2" fmla="*/ 59776 h 4139419"/>
                <a:gd name="connsiteX3" fmla="*/ 5108803 w 5108803"/>
                <a:gd name="connsiteY3" fmla="*/ 4009703 h 4139419"/>
                <a:gd name="connsiteX4" fmla="*/ 50 w 5108803"/>
                <a:gd name="connsiteY4" fmla="*/ 4139296 h 4139419"/>
                <a:gd name="connsiteX0" fmla="*/ 50 w 5102063"/>
                <a:gd name="connsiteY0" fmla="*/ 4139296 h 4139468"/>
                <a:gd name="connsiteX1" fmla="*/ 11238 w 5102063"/>
                <a:gd name="connsiteY1" fmla="*/ 0 h 4139468"/>
                <a:gd name="connsiteX2" fmla="*/ 4752264 w 5102063"/>
                <a:gd name="connsiteY2" fmla="*/ 59776 h 4139468"/>
                <a:gd name="connsiteX3" fmla="*/ 5102063 w 5102063"/>
                <a:gd name="connsiteY3" fmla="*/ 4048722 h 4139468"/>
                <a:gd name="connsiteX4" fmla="*/ 50 w 5102063"/>
                <a:gd name="connsiteY4" fmla="*/ 4139296 h 4139468"/>
                <a:gd name="connsiteX0" fmla="*/ 29250 w 5131263"/>
                <a:gd name="connsiteY0" fmla="*/ 4139296 h 4139468"/>
                <a:gd name="connsiteX1" fmla="*/ 0 w 5131263"/>
                <a:gd name="connsiteY1" fmla="*/ 0 h 4139468"/>
                <a:gd name="connsiteX2" fmla="*/ 4781464 w 5131263"/>
                <a:gd name="connsiteY2" fmla="*/ 59776 h 4139468"/>
                <a:gd name="connsiteX3" fmla="*/ 5131263 w 5131263"/>
                <a:gd name="connsiteY3" fmla="*/ 4048722 h 4139468"/>
                <a:gd name="connsiteX4" fmla="*/ 29250 w 5131263"/>
                <a:gd name="connsiteY4" fmla="*/ 4139296 h 4139468"/>
                <a:gd name="connsiteX0" fmla="*/ 29250 w 5100934"/>
                <a:gd name="connsiteY0" fmla="*/ 4139296 h 4139296"/>
                <a:gd name="connsiteX1" fmla="*/ 0 w 5100934"/>
                <a:gd name="connsiteY1" fmla="*/ 0 h 4139296"/>
                <a:gd name="connsiteX2" fmla="*/ 4781464 w 5100934"/>
                <a:gd name="connsiteY2" fmla="*/ 59776 h 4139296"/>
                <a:gd name="connsiteX3" fmla="*/ 5100934 w 5100934"/>
                <a:gd name="connsiteY3" fmla="*/ 4107245 h 4139296"/>
                <a:gd name="connsiteX4" fmla="*/ 29250 w 5100934"/>
                <a:gd name="connsiteY4" fmla="*/ 4139296 h 413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00934" h="4139296">
                  <a:moveTo>
                    <a:pt x="29250" y="4139296"/>
                  </a:moveTo>
                  <a:cubicBezTo>
                    <a:pt x="28297" y="2833671"/>
                    <a:pt x="953" y="1305625"/>
                    <a:pt x="0" y="0"/>
                  </a:cubicBezTo>
                  <a:lnTo>
                    <a:pt x="4781464" y="59776"/>
                  </a:lnTo>
                  <a:lnTo>
                    <a:pt x="5100934" y="4107245"/>
                  </a:lnTo>
                  <a:lnTo>
                    <a:pt x="29250" y="4139296"/>
                  </a:lnTo>
                  <a:close/>
                </a:path>
              </a:pathLst>
            </a:custGeom>
            <a:gradFill>
              <a:gsLst>
                <a:gs pos="53000">
                  <a:srgbClr val="3483AA"/>
                </a:gs>
                <a:gs pos="0">
                  <a:srgbClr val="2D7193"/>
                </a:gs>
                <a:gs pos="100000">
                  <a:srgbClr val="3B96C3"/>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grpSp>
        <p:nvGrpSpPr>
          <p:cNvPr id="9" name="Группа 8"/>
          <p:cNvGrpSpPr/>
          <p:nvPr/>
        </p:nvGrpSpPr>
        <p:grpSpPr>
          <a:xfrm>
            <a:off x="7682339" y="6093299"/>
            <a:ext cx="1469646" cy="767141"/>
            <a:chOff x="7682339" y="6093299"/>
            <a:chExt cx="1469646" cy="767141"/>
          </a:xfrm>
        </p:grpSpPr>
        <p:sp>
          <p:nvSpPr>
            <p:cNvPr id="10" name="Прямоугольный треугольник 15"/>
            <p:cNvSpPr/>
            <p:nvPr/>
          </p:nvSpPr>
          <p:spPr>
            <a:xfrm rot="16200000" flipH="1">
              <a:off x="7838898" y="6451197"/>
              <a:ext cx="123347" cy="436466"/>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Lst>
              <a:ahLst/>
              <a:cxnLst>
                <a:cxn ang="0">
                  <a:pos x="connsiteX0" y="connsiteY0"/>
                </a:cxn>
                <a:cxn ang="0">
                  <a:pos x="connsiteX1" y="connsiteY1"/>
                </a:cxn>
                <a:cxn ang="0">
                  <a:pos x="connsiteX2" y="connsiteY2"/>
                </a:cxn>
                <a:cxn ang="0">
                  <a:pos x="connsiteX3" y="connsiteY3"/>
                </a:cxn>
              </a:cxnLst>
              <a:rect l="l" t="t" r="r" b="b"/>
              <a:pathLst>
                <a:path w="134960" h="338192">
                  <a:moveTo>
                    <a:pt x="0" y="338192"/>
                  </a:moveTo>
                  <a:cubicBezTo>
                    <a:pt x="263" y="231992"/>
                    <a:pt x="1330" y="106200"/>
                    <a:pt x="1593" y="0"/>
                  </a:cubicBezTo>
                  <a:lnTo>
                    <a:pt x="134960" y="301142"/>
                  </a:lnTo>
                  <a:cubicBezTo>
                    <a:pt x="80449" y="342417"/>
                    <a:pt x="54511" y="296917"/>
                    <a:pt x="0" y="338192"/>
                  </a:cubicBezTo>
                  <a:close/>
                </a:path>
              </a:pathLst>
            </a:custGeom>
            <a:solidFill>
              <a:srgbClr val="D883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Трапеция 2"/>
            <p:cNvSpPr/>
            <p:nvPr/>
          </p:nvSpPr>
          <p:spPr>
            <a:xfrm flipH="1">
              <a:off x="7838121" y="6093299"/>
              <a:ext cx="1311534" cy="76714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1760" h="3808972">
                  <a:moveTo>
                    <a:pt x="0" y="3796872"/>
                  </a:moveTo>
                  <a:lnTo>
                    <a:pt x="0" y="13100"/>
                  </a:lnTo>
                  <a:lnTo>
                    <a:pt x="3396921" y="0"/>
                  </a:lnTo>
                  <a:lnTo>
                    <a:pt x="6601760" y="3808972"/>
                  </a:lnTo>
                  <a:lnTo>
                    <a:pt x="0" y="3796872"/>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2" name="Трапеция 2"/>
            <p:cNvSpPr/>
            <p:nvPr/>
          </p:nvSpPr>
          <p:spPr>
            <a:xfrm flipH="1">
              <a:off x="7691020" y="6290733"/>
              <a:ext cx="1460965" cy="326269"/>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87924" h="4009703">
                  <a:moveTo>
                    <a:pt x="2858" y="3916875"/>
                  </a:moveTo>
                  <a:cubicBezTo>
                    <a:pt x="1905" y="2611250"/>
                    <a:pt x="953" y="1305625"/>
                    <a:pt x="0" y="0"/>
                  </a:cubicBezTo>
                  <a:lnTo>
                    <a:pt x="4320663" y="9045"/>
                  </a:lnTo>
                  <a:lnTo>
                    <a:pt x="5287924" y="4009703"/>
                  </a:lnTo>
                  <a:cubicBezTo>
                    <a:pt x="3411317" y="4004773"/>
                    <a:pt x="1879465" y="3921805"/>
                    <a:pt x="2858" y="3916875"/>
                  </a:cubicBezTo>
                  <a:close/>
                </a:path>
              </a:pathLst>
            </a:custGeom>
            <a:gradFill>
              <a:gsLst>
                <a:gs pos="0">
                  <a:schemeClr val="accent5">
                    <a:lumMod val="60000"/>
                    <a:lumOff val="40000"/>
                  </a:schemeClr>
                </a:gs>
                <a:gs pos="22000">
                  <a:srgbClr val="F68E26"/>
                </a:gs>
                <a:gs pos="51000">
                  <a:srgbClr val="F68616"/>
                </a:gs>
                <a:gs pos="70000">
                  <a:srgbClr val="EF7B11"/>
                </a:gs>
                <a:gs pos="97000">
                  <a:srgbClr val="D7560F"/>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a:latin typeface="Segoe UI Light" panose="020B0502040204020203" pitchFamily="34" charset="0"/>
                  <a:cs typeface="Segoe UI Light" panose="020B0502040204020203" pitchFamily="34" charset="0"/>
                </a:rPr>
                <a:t>5</a:t>
              </a:r>
            </a:p>
          </p:txBody>
        </p:sp>
      </p:grpSp>
      <p:sp>
        <p:nvSpPr>
          <p:cNvPr id="15" name="Прямоугольник 14"/>
          <p:cNvSpPr/>
          <p:nvPr/>
        </p:nvSpPr>
        <p:spPr>
          <a:xfrm>
            <a:off x="683568" y="478950"/>
            <a:ext cx="5040560" cy="646331"/>
          </a:xfrm>
          <a:prstGeom prst="rect">
            <a:avLst/>
          </a:prstGeom>
        </p:spPr>
        <p:txBody>
          <a:bodyPr wrap="square">
            <a:spAutoFit/>
          </a:bodyPr>
          <a:lstStyle/>
          <a:p>
            <a:r>
              <a:rPr lang="ru-RU" b="1" dirty="0">
                <a:solidFill>
                  <a:schemeClr val="bg1"/>
                </a:solidFill>
                <a:latin typeface="Segoe UI Light" panose="020B0502040204020203" pitchFamily="34" charset="0"/>
                <a:cs typeface="Segoe UI Light" pitchFamily="34" charset="0"/>
              </a:rPr>
              <a:t>Экстренная психологическая помощь как специфический вид деятельности психолога</a:t>
            </a:r>
          </a:p>
        </p:txBody>
      </p:sp>
      <p:sp>
        <p:nvSpPr>
          <p:cNvPr id="2" name="TextBox 1"/>
          <p:cNvSpPr txBox="1"/>
          <p:nvPr/>
        </p:nvSpPr>
        <p:spPr>
          <a:xfrm>
            <a:off x="611560" y="2003033"/>
            <a:ext cx="8031521" cy="1224136"/>
          </a:xfrm>
          <a:prstGeom prst="rect">
            <a:avLst/>
          </a:prstGeom>
          <a:noFill/>
        </p:spPr>
        <p:txBody>
          <a:bodyPr wrap="square" rtlCol="0">
            <a:spAutoFit/>
          </a:bodyPr>
          <a:lstStyle/>
          <a:p>
            <a:r>
              <a:rPr lang="ru-RU" b="1" dirty="0">
                <a:latin typeface="Segoe UI Light" panose="020B0502040204020203" pitchFamily="34" charset="0"/>
                <a:cs typeface="Segoe UI Light" panose="020B0502040204020203" pitchFamily="34" charset="0"/>
              </a:rPr>
              <a:t>Указ Президента РФ от 17 декабря 2010 г. № 1577 «О внесении изменений </a:t>
            </a:r>
          </a:p>
          <a:p>
            <a:r>
              <a:rPr lang="ru-RU" b="1" dirty="0">
                <a:latin typeface="Segoe UI Light" panose="020B0502040204020203" pitchFamily="34" charset="0"/>
                <a:cs typeface="Segoe UI Light" panose="020B0502040204020203" pitchFamily="34" charset="0"/>
              </a:rPr>
              <a:t>в Указ Президента РФ от 11 июля 2004 г. № 868 «Вопросы Министерства Российской Федерации по делам гражданской обороны, чрезвычайным ситуациям и ликвидации последствий стихийных бедствий».</a:t>
            </a:r>
          </a:p>
        </p:txBody>
      </p:sp>
      <p:sp>
        <p:nvSpPr>
          <p:cNvPr id="13" name="TextBox 12"/>
          <p:cNvSpPr txBox="1"/>
          <p:nvPr/>
        </p:nvSpPr>
        <p:spPr>
          <a:xfrm>
            <a:off x="627446" y="3402589"/>
            <a:ext cx="8365918" cy="1200329"/>
          </a:xfrm>
          <a:prstGeom prst="rect">
            <a:avLst/>
          </a:prstGeom>
          <a:noFill/>
        </p:spPr>
        <p:txBody>
          <a:bodyPr wrap="square" rtlCol="0">
            <a:spAutoFit/>
          </a:bodyPr>
          <a:lstStyle/>
          <a:p>
            <a:r>
              <a:rPr lang="ru-RU" b="1" dirty="0">
                <a:latin typeface="Segoe UI Light" panose="020B0502040204020203" pitchFamily="34" charset="0"/>
                <a:cs typeface="Segoe UI Light" panose="020B0502040204020203" pitchFamily="34" charset="0"/>
              </a:rPr>
              <a:t>Приказ МЧС России от 20 сентября 2011г. № 525 «Об утверждении порядка оказания экстренной психологической помощи пострадавшему населению в зонах чрезвычайной ситуации и при пожарах», с изменениями, вносимыми в него Приказами МЧС России №№996 и 814.</a:t>
            </a:r>
          </a:p>
        </p:txBody>
      </p:sp>
      <p:sp>
        <p:nvSpPr>
          <p:cNvPr id="14" name="Равнобедренный треугольник 13"/>
          <p:cNvSpPr/>
          <p:nvPr/>
        </p:nvSpPr>
        <p:spPr>
          <a:xfrm rot="5400000">
            <a:off x="352765" y="2127967"/>
            <a:ext cx="144016" cy="125426"/>
          </a:xfrm>
          <a:prstGeom prst="triangl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6" name="Прямоугольник 15"/>
          <p:cNvSpPr/>
          <p:nvPr/>
        </p:nvSpPr>
        <p:spPr>
          <a:xfrm>
            <a:off x="611560" y="1506270"/>
            <a:ext cx="2304256" cy="338554"/>
          </a:xfrm>
          <a:prstGeom prst="rect">
            <a:avLst/>
          </a:prstGeom>
        </p:spPr>
        <p:txBody>
          <a:bodyPr wrap="square">
            <a:spAutoFit/>
          </a:bodyPr>
          <a:lstStyle/>
          <a:p>
            <a:r>
              <a:rPr lang="ru-RU" sz="1600" i="1" dirty="0">
                <a:latin typeface="Segoe UI Light" panose="020B0502040204020203" pitchFamily="34" charset="0"/>
                <a:ea typeface="Times New Roman" panose="02020603050405020304" pitchFamily="18" charset="0"/>
                <a:cs typeface="Segoe UI Light" panose="020B0502040204020203" pitchFamily="34" charset="0"/>
              </a:rPr>
              <a:t>Основные документы:</a:t>
            </a:r>
            <a:endParaRPr lang="ru-RU" sz="1600" i="1" dirty="0">
              <a:latin typeface="Segoe UI Light" panose="020B0502040204020203" pitchFamily="34" charset="0"/>
              <a:cs typeface="Segoe UI Light" panose="020B0502040204020203" pitchFamily="34" charset="0"/>
            </a:endParaRPr>
          </a:p>
        </p:txBody>
      </p:sp>
      <p:sp>
        <p:nvSpPr>
          <p:cNvPr id="18" name="Равнобедренный треугольник 17"/>
          <p:cNvSpPr/>
          <p:nvPr/>
        </p:nvSpPr>
        <p:spPr>
          <a:xfrm rot="5400000">
            <a:off x="352765" y="3549399"/>
            <a:ext cx="144016" cy="125426"/>
          </a:xfrm>
          <a:prstGeom prst="triangl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20398649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Группа 5"/>
          <p:cNvGrpSpPr/>
          <p:nvPr/>
        </p:nvGrpSpPr>
        <p:grpSpPr>
          <a:xfrm flipH="1" flipV="1">
            <a:off x="-36512" y="-10015"/>
            <a:ext cx="6030313" cy="1340777"/>
            <a:chOff x="8289058" y="6085680"/>
            <a:chExt cx="4448633" cy="774761"/>
          </a:xfrm>
        </p:grpSpPr>
        <p:sp>
          <p:nvSpPr>
            <p:cNvPr id="8" name="Прямоугольный треугольник 15"/>
            <p:cNvSpPr/>
            <p:nvPr/>
          </p:nvSpPr>
          <p:spPr>
            <a:xfrm rot="16200000" flipH="1">
              <a:off x="8405691" y="6447274"/>
              <a:ext cx="145913" cy="379180"/>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 name="connsiteX0" fmla="*/ 0 w 134960"/>
                <a:gd name="connsiteY0" fmla="*/ 325797 h 325797"/>
                <a:gd name="connsiteX1" fmla="*/ 5070 w 134960"/>
                <a:gd name="connsiteY1" fmla="*/ 0 h 325797"/>
                <a:gd name="connsiteX2" fmla="*/ 134960 w 134960"/>
                <a:gd name="connsiteY2" fmla="*/ 288747 h 325797"/>
                <a:gd name="connsiteX3" fmla="*/ 0 w 134960"/>
                <a:gd name="connsiteY3" fmla="*/ 325797 h 325797"/>
                <a:gd name="connsiteX0" fmla="*/ 0 w 134960"/>
                <a:gd name="connsiteY0" fmla="*/ 327313 h 327313"/>
                <a:gd name="connsiteX1" fmla="*/ 15252 w 134960"/>
                <a:gd name="connsiteY1" fmla="*/ 0 h 327313"/>
                <a:gd name="connsiteX2" fmla="*/ 134960 w 134960"/>
                <a:gd name="connsiteY2" fmla="*/ 290263 h 327313"/>
                <a:gd name="connsiteX3" fmla="*/ 0 w 134960"/>
                <a:gd name="connsiteY3" fmla="*/ 327313 h 327313"/>
              </a:gdLst>
              <a:ahLst/>
              <a:cxnLst>
                <a:cxn ang="0">
                  <a:pos x="connsiteX0" y="connsiteY0"/>
                </a:cxn>
                <a:cxn ang="0">
                  <a:pos x="connsiteX1" y="connsiteY1"/>
                </a:cxn>
                <a:cxn ang="0">
                  <a:pos x="connsiteX2" y="connsiteY2"/>
                </a:cxn>
                <a:cxn ang="0">
                  <a:pos x="connsiteX3" y="connsiteY3"/>
                </a:cxn>
              </a:cxnLst>
              <a:rect l="l" t="t" r="r" b="b"/>
              <a:pathLst>
                <a:path w="134960" h="327313">
                  <a:moveTo>
                    <a:pt x="0" y="327313"/>
                  </a:moveTo>
                  <a:cubicBezTo>
                    <a:pt x="263" y="221113"/>
                    <a:pt x="14989" y="106200"/>
                    <a:pt x="15252" y="0"/>
                  </a:cubicBezTo>
                  <a:cubicBezTo>
                    <a:pt x="59708" y="100381"/>
                    <a:pt x="90504" y="189882"/>
                    <a:pt x="134960" y="290263"/>
                  </a:cubicBezTo>
                  <a:cubicBezTo>
                    <a:pt x="80449" y="331538"/>
                    <a:pt x="54511" y="286038"/>
                    <a:pt x="0" y="327313"/>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 name="Трапеция 2"/>
            <p:cNvSpPr/>
            <p:nvPr/>
          </p:nvSpPr>
          <p:spPr>
            <a:xfrm flipH="1">
              <a:off x="8309609" y="6085680"/>
              <a:ext cx="4401829" cy="77476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 name="connsiteX0" fmla="*/ 0 w 6601760"/>
                <a:gd name="connsiteY0" fmla="*/ 3783774 h 3795874"/>
                <a:gd name="connsiteX1" fmla="*/ 0 w 6601760"/>
                <a:gd name="connsiteY1" fmla="*/ 2 h 3795874"/>
                <a:gd name="connsiteX2" fmla="*/ 5327252 w 6601760"/>
                <a:gd name="connsiteY2" fmla="*/ 138240 h 3795874"/>
                <a:gd name="connsiteX3" fmla="*/ 6601760 w 6601760"/>
                <a:gd name="connsiteY3" fmla="*/ 3795874 h 3795874"/>
                <a:gd name="connsiteX4" fmla="*/ 0 w 6601760"/>
                <a:gd name="connsiteY4" fmla="*/ 3783774 h 3795874"/>
                <a:gd name="connsiteX0" fmla="*/ 0 w 5963047"/>
                <a:gd name="connsiteY0" fmla="*/ 3783774 h 3795874"/>
                <a:gd name="connsiteX1" fmla="*/ 0 w 5963047"/>
                <a:gd name="connsiteY1" fmla="*/ 2 h 3795874"/>
                <a:gd name="connsiteX2" fmla="*/ 5327252 w 5963047"/>
                <a:gd name="connsiteY2" fmla="*/ 138240 h 3795874"/>
                <a:gd name="connsiteX3" fmla="*/ 5963047 w 5963047"/>
                <a:gd name="connsiteY3" fmla="*/ 3795874 h 3795874"/>
                <a:gd name="connsiteX4" fmla="*/ 0 w 5963047"/>
                <a:gd name="connsiteY4" fmla="*/ 3783774 h 3795874"/>
                <a:gd name="connsiteX0" fmla="*/ 0 w 5963047"/>
                <a:gd name="connsiteY0" fmla="*/ 3783774 h 3795874"/>
                <a:gd name="connsiteX1" fmla="*/ 0 w 5963047"/>
                <a:gd name="connsiteY1" fmla="*/ 2 h 3795874"/>
                <a:gd name="connsiteX2" fmla="*/ 5327252 w 5963047"/>
                <a:gd name="connsiteY2" fmla="*/ 43654 h 3795874"/>
                <a:gd name="connsiteX3" fmla="*/ 5963047 w 5963047"/>
                <a:gd name="connsiteY3" fmla="*/ 3795874 h 3795874"/>
                <a:gd name="connsiteX4" fmla="*/ 0 w 5963047"/>
                <a:gd name="connsiteY4" fmla="*/ 3783774 h 3795874"/>
                <a:gd name="connsiteX0" fmla="*/ 0 w 5963047"/>
                <a:gd name="connsiteY0" fmla="*/ 3834707 h 3846807"/>
                <a:gd name="connsiteX1" fmla="*/ 0 w 5963047"/>
                <a:gd name="connsiteY1" fmla="*/ 50935 h 3846807"/>
                <a:gd name="connsiteX2" fmla="*/ 5314349 w 5963047"/>
                <a:gd name="connsiteY2" fmla="*/ 0 h 3846807"/>
                <a:gd name="connsiteX3" fmla="*/ 5963047 w 5963047"/>
                <a:gd name="connsiteY3" fmla="*/ 3846807 h 3846807"/>
                <a:gd name="connsiteX4" fmla="*/ 0 w 5963047"/>
                <a:gd name="connsiteY4" fmla="*/ 3834707 h 3846807"/>
                <a:gd name="connsiteX0" fmla="*/ 0 w 5963047"/>
                <a:gd name="connsiteY0" fmla="*/ 3834707 h 3846807"/>
                <a:gd name="connsiteX1" fmla="*/ 0 w 5963047"/>
                <a:gd name="connsiteY1" fmla="*/ 50935 h 3846807"/>
                <a:gd name="connsiteX2" fmla="*/ 5018259 w 5963047"/>
                <a:gd name="connsiteY2" fmla="*/ 0 h 3846807"/>
                <a:gd name="connsiteX3" fmla="*/ 5963047 w 5963047"/>
                <a:gd name="connsiteY3" fmla="*/ 3846807 h 3846807"/>
                <a:gd name="connsiteX4" fmla="*/ 0 w 5963047"/>
                <a:gd name="connsiteY4" fmla="*/ 3834707 h 3846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63047" h="3846807">
                  <a:moveTo>
                    <a:pt x="0" y="3834707"/>
                  </a:moveTo>
                  <a:lnTo>
                    <a:pt x="0" y="50935"/>
                  </a:lnTo>
                  <a:lnTo>
                    <a:pt x="5018259" y="0"/>
                  </a:lnTo>
                  <a:lnTo>
                    <a:pt x="5963047" y="3846807"/>
                  </a:lnTo>
                  <a:lnTo>
                    <a:pt x="0" y="3834707"/>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err="1"/>
                <a:t>ттрн</a:t>
              </a:r>
              <a:endParaRPr lang="ru-RU" dirty="0"/>
            </a:p>
          </p:txBody>
        </p:sp>
        <p:sp>
          <p:nvSpPr>
            <p:cNvPr id="10" name="Трапеция 2"/>
            <p:cNvSpPr/>
            <p:nvPr/>
          </p:nvSpPr>
          <p:spPr>
            <a:xfrm flipH="1">
              <a:off x="8290813" y="6246868"/>
              <a:ext cx="4446878" cy="336814"/>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689860 w 5287924"/>
                <a:gd name="connsiteY2" fmla="*/ 102692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746042 w 5287924"/>
                <a:gd name="connsiteY2" fmla="*/ 196338 h 4009703"/>
                <a:gd name="connsiteX3" fmla="*/ 5287924 w 5287924"/>
                <a:gd name="connsiteY3" fmla="*/ 4009703 h 4009703"/>
                <a:gd name="connsiteX4" fmla="*/ 2858 w 5287924"/>
                <a:gd name="connsiteY4" fmla="*/ 3916875 h 4009703"/>
                <a:gd name="connsiteX0" fmla="*/ 28 w 5309173"/>
                <a:gd name="connsiteY0" fmla="*/ 4197819 h 4197905"/>
                <a:gd name="connsiteX1" fmla="*/ 21249 w 5309173"/>
                <a:gd name="connsiteY1" fmla="*/ 0 h 4197905"/>
                <a:gd name="connsiteX2" fmla="*/ 4767291 w 5309173"/>
                <a:gd name="connsiteY2" fmla="*/ 196338 h 4197905"/>
                <a:gd name="connsiteX3" fmla="*/ 5309173 w 5309173"/>
                <a:gd name="connsiteY3" fmla="*/ 4009703 h 4197905"/>
                <a:gd name="connsiteX4" fmla="*/ 28 w 5309173"/>
                <a:gd name="connsiteY4" fmla="*/ 4197819 h 4197905"/>
                <a:gd name="connsiteX0" fmla="*/ 28 w 5309173"/>
                <a:gd name="connsiteY0" fmla="*/ 4197819 h 4197905"/>
                <a:gd name="connsiteX1" fmla="*/ 21249 w 5309173"/>
                <a:gd name="connsiteY1" fmla="*/ 0 h 4197905"/>
                <a:gd name="connsiteX2" fmla="*/ 4807421 w 5309173"/>
                <a:gd name="connsiteY2" fmla="*/ 196338 h 4197905"/>
                <a:gd name="connsiteX3" fmla="*/ 5309173 w 5309173"/>
                <a:gd name="connsiteY3" fmla="*/ 4009703 h 4197905"/>
                <a:gd name="connsiteX4" fmla="*/ 28 w 5309173"/>
                <a:gd name="connsiteY4" fmla="*/ 4197819 h 4197905"/>
                <a:gd name="connsiteX0" fmla="*/ 50 w 5299162"/>
                <a:gd name="connsiteY0" fmla="*/ 4139296 h 4139419"/>
                <a:gd name="connsiteX1" fmla="*/ 11238 w 5299162"/>
                <a:gd name="connsiteY1" fmla="*/ 0 h 4139419"/>
                <a:gd name="connsiteX2" fmla="*/ 4797410 w 5299162"/>
                <a:gd name="connsiteY2" fmla="*/ 196338 h 4139419"/>
                <a:gd name="connsiteX3" fmla="*/ 5299162 w 5299162"/>
                <a:gd name="connsiteY3" fmla="*/ 4009703 h 4139419"/>
                <a:gd name="connsiteX4" fmla="*/ 50 w 5299162"/>
                <a:gd name="connsiteY4" fmla="*/ 4139296 h 4139419"/>
                <a:gd name="connsiteX0" fmla="*/ 50 w 5294145"/>
                <a:gd name="connsiteY0" fmla="*/ 4139296 h 4139419"/>
                <a:gd name="connsiteX1" fmla="*/ 11238 w 5294145"/>
                <a:gd name="connsiteY1" fmla="*/ 0 h 4139419"/>
                <a:gd name="connsiteX2" fmla="*/ 4797410 w 5294145"/>
                <a:gd name="connsiteY2" fmla="*/ 196338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72329 w 5294145"/>
                <a:gd name="connsiteY2" fmla="*/ 137815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52264 w 5294145"/>
                <a:gd name="connsiteY2" fmla="*/ 59776 h 4139419"/>
                <a:gd name="connsiteX3" fmla="*/ 5294145 w 5294145"/>
                <a:gd name="connsiteY3" fmla="*/ 4009703 h 4139419"/>
                <a:gd name="connsiteX4" fmla="*/ 50 w 5294145"/>
                <a:gd name="connsiteY4" fmla="*/ 4139296 h 4139419"/>
                <a:gd name="connsiteX0" fmla="*/ 50 w 5108803"/>
                <a:gd name="connsiteY0" fmla="*/ 4139296 h 4139419"/>
                <a:gd name="connsiteX1" fmla="*/ 11238 w 5108803"/>
                <a:gd name="connsiteY1" fmla="*/ 0 h 4139419"/>
                <a:gd name="connsiteX2" fmla="*/ 4752264 w 5108803"/>
                <a:gd name="connsiteY2" fmla="*/ 59776 h 4139419"/>
                <a:gd name="connsiteX3" fmla="*/ 5108803 w 5108803"/>
                <a:gd name="connsiteY3" fmla="*/ 4009703 h 4139419"/>
                <a:gd name="connsiteX4" fmla="*/ 50 w 5108803"/>
                <a:gd name="connsiteY4" fmla="*/ 4139296 h 4139419"/>
                <a:gd name="connsiteX0" fmla="*/ 50 w 5102063"/>
                <a:gd name="connsiteY0" fmla="*/ 4139296 h 4139468"/>
                <a:gd name="connsiteX1" fmla="*/ 11238 w 5102063"/>
                <a:gd name="connsiteY1" fmla="*/ 0 h 4139468"/>
                <a:gd name="connsiteX2" fmla="*/ 4752264 w 5102063"/>
                <a:gd name="connsiteY2" fmla="*/ 59776 h 4139468"/>
                <a:gd name="connsiteX3" fmla="*/ 5102063 w 5102063"/>
                <a:gd name="connsiteY3" fmla="*/ 4048722 h 4139468"/>
                <a:gd name="connsiteX4" fmla="*/ 50 w 5102063"/>
                <a:gd name="connsiteY4" fmla="*/ 4139296 h 4139468"/>
                <a:gd name="connsiteX0" fmla="*/ 29250 w 5131263"/>
                <a:gd name="connsiteY0" fmla="*/ 4139296 h 4139468"/>
                <a:gd name="connsiteX1" fmla="*/ 0 w 5131263"/>
                <a:gd name="connsiteY1" fmla="*/ 0 h 4139468"/>
                <a:gd name="connsiteX2" fmla="*/ 4781464 w 5131263"/>
                <a:gd name="connsiteY2" fmla="*/ 59776 h 4139468"/>
                <a:gd name="connsiteX3" fmla="*/ 5131263 w 5131263"/>
                <a:gd name="connsiteY3" fmla="*/ 4048722 h 4139468"/>
                <a:gd name="connsiteX4" fmla="*/ 29250 w 5131263"/>
                <a:gd name="connsiteY4" fmla="*/ 4139296 h 4139468"/>
                <a:gd name="connsiteX0" fmla="*/ 29250 w 5100934"/>
                <a:gd name="connsiteY0" fmla="*/ 4139296 h 4139296"/>
                <a:gd name="connsiteX1" fmla="*/ 0 w 5100934"/>
                <a:gd name="connsiteY1" fmla="*/ 0 h 4139296"/>
                <a:gd name="connsiteX2" fmla="*/ 4781464 w 5100934"/>
                <a:gd name="connsiteY2" fmla="*/ 59776 h 4139296"/>
                <a:gd name="connsiteX3" fmla="*/ 5100934 w 5100934"/>
                <a:gd name="connsiteY3" fmla="*/ 4107245 h 4139296"/>
                <a:gd name="connsiteX4" fmla="*/ 29250 w 5100934"/>
                <a:gd name="connsiteY4" fmla="*/ 4139296 h 413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00934" h="4139296">
                  <a:moveTo>
                    <a:pt x="29250" y="4139296"/>
                  </a:moveTo>
                  <a:cubicBezTo>
                    <a:pt x="28297" y="2833671"/>
                    <a:pt x="953" y="1305625"/>
                    <a:pt x="0" y="0"/>
                  </a:cubicBezTo>
                  <a:lnTo>
                    <a:pt x="4781464" y="59776"/>
                  </a:lnTo>
                  <a:lnTo>
                    <a:pt x="5100934" y="4107245"/>
                  </a:lnTo>
                  <a:lnTo>
                    <a:pt x="29250" y="4139296"/>
                  </a:lnTo>
                  <a:close/>
                </a:path>
              </a:pathLst>
            </a:custGeom>
            <a:gradFill>
              <a:gsLst>
                <a:gs pos="53000">
                  <a:srgbClr val="3483AA"/>
                </a:gs>
                <a:gs pos="0">
                  <a:srgbClr val="2D7193"/>
                </a:gs>
                <a:gs pos="100000">
                  <a:srgbClr val="3B96C3"/>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grpSp>
        <p:nvGrpSpPr>
          <p:cNvPr id="11" name="Группа 10"/>
          <p:cNvGrpSpPr/>
          <p:nvPr/>
        </p:nvGrpSpPr>
        <p:grpSpPr>
          <a:xfrm>
            <a:off x="7682339" y="6093299"/>
            <a:ext cx="1469646" cy="767141"/>
            <a:chOff x="7682339" y="6093299"/>
            <a:chExt cx="1469646" cy="767141"/>
          </a:xfrm>
        </p:grpSpPr>
        <p:sp>
          <p:nvSpPr>
            <p:cNvPr id="12" name="Прямоугольный треугольник 15"/>
            <p:cNvSpPr/>
            <p:nvPr/>
          </p:nvSpPr>
          <p:spPr>
            <a:xfrm rot="16200000" flipH="1">
              <a:off x="7838898" y="6451197"/>
              <a:ext cx="123347" cy="436466"/>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Lst>
              <a:ahLst/>
              <a:cxnLst>
                <a:cxn ang="0">
                  <a:pos x="connsiteX0" y="connsiteY0"/>
                </a:cxn>
                <a:cxn ang="0">
                  <a:pos x="connsiteX1" y="connsiteY1"/>
                </a:cxn>
                <a:cxn ang="0">
                  <a:pos x="connsiteX2" y="connsiteY2"/>
                </a:cxn>
                <a:cxn ang="0">
                  <a:pos x="connsiteX3" y="connsiteY3"/>
                </a:cxn>
              </a:cxnLst>
              <a:rect l="l" t="t" r="r" b="b"/>
              <a:pathLst>
                <a:path w="134960" h="338192">
                  <a:moveTo>
                    <a:pt x="0" y="338192"/>
                  </a:moveTo>
                  <a:cubicBezTo>
                    <a:pt x="263" y="231992"/>
                    <a:pt x="1330" y="106200"/>
                    <a:pt x="1593" y="0"/>
                  </a:cubicBezTo>
                  <a:lnTo>
                    <a:pt x="134960" y="301142"/>
                  </a:lnTo>
                  <a:cubicBezTo>
                    <a:pt x="80449" y="342417"/>
                    <a:pt x="54511" y="296917"/>
                    <a:pt x="0" y="338192"/>
                  </a:cubicBezTo>
                  <a:close/>
                </a:path>
              </a:pathLst>
            </a:custGeom>
            <a:solidFill>
              <a:srgbClr val="D883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Трапеция 2"/>
            <p:cNvSpPr/>
            <p:nvPr/>
          </p:nvSpPr>
          <p:spPr>
            <a:xfrm flipH="1">
              <a:off x="7838121" y="6093299"/>
              <a:ext cx="1311534" cy="76714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1760" h="3808972">
                  <a:moveTo>
                    <a:pt x="0" y="3796872"/>
                  </a:moveTo>
                  <a:lnTo>
                    <a:pt x="0" y="13100"/>
                  </a:lnTo>
                  <a:lnTo>
                    <a:pt x="3396921" y="0"/>
                  </a:lnTo>
                  <a:lnTo>
                    <a:pt x="6601760" y="3808972"/>
                  </a:lnTo>
                  <a:lnTo>
                    <a:pt x="0" y="3796872"/>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4" name="Трапеция 2"/>
            <p:cNvSpPr/>
            <p:nvPr/>
          </p:nvSpPr>
          <p:spPr>
            <a:xfrm flipH="1">
              <a:off x="7691020" y="6290733"/>
              <a:ext cx="1460965" cy="326269"/>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87924" h="4009703">
                  <a:moveTo>
                    <a:pt x="2858" y="3916875"/>
                  </a:moveTo>
                  <a:cubicBezTo>
                    <a:pt x="1905" y="2611250"/>
                    <a:pt x="953" y="1305625"/>
                    <a:pt x="0" y="0"/>
                  </a:cubicBezTo>
                  <a:lnTo>
                    <a:pt x="4320663" y="9045"/>
                  </a:lnTo>
                  <a:lnTo>
                    <a:pt x="5287924" y="4009703"/>
                  </a:lnTo>
                  <a:cubicBezTo>
                    <a:pt x="3411317" y="4004773"/>
                    <a:pt x="1879465" y="3921805"/>
                    <a:pt x="2858" y="3916875"/>
                  </a:cubicBezTo>
                  <a:close/>
                </a:path>
              </a:pathLst>
            </a:custGeom>
            <a:gradFill>
              <a:gsLst>
                <a:gs pos="0">
                  <a:schemeClr val="accent5">
                    <a:lumMod val="60000"/>
                    <a:lumOff val="40000"/>
                  </a:schemeClr>
                </a:gs>
                <a:gs pos="22000">
                  <a:srgbClr val="F68E26"/>
                </a:gs>
                <a:gs pos="51000">
                  <a:srgbClr val="F68616"/>
                </a:gs>
                <a:gs pos="70000">
                  <a:srgbClr val="EF7B11"/>
                </a:gs>
                <a:gs pos="97000">
                  <a:srgbClr val="D7560F"/>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a:latin typeface="Segoe UI Light" panose="020B0502040204020203" pitchFamily="34" charset="0"/>
                  <a:cs typeface="Segoe UI Light" panose="020B0502040204020203" pitchFamily="34" charset="0"/>
                </a:rPr>
                <a:t>6</a:t>
              </a:r>
            </a:p>
          </p:txBody>
        </p:sp>
      </p:grpSp>
      <p:sp>
        <p:nvSpPr>
          <p:cNvPr id="15" name="Заголовок 1"/>
          <p:cNvSpPr txBox="1">
            <a:spLocks/>
          </p:cNvSpPr>
          <p:nvPr/>
        </p:nvSpPr>
        <p:spPr>
          <a:xfrm>
            <a:off x="-612576" y="513162"/>
            <a:ext cx="5695297" cy="447555"/>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ru-RU" sz="2800" b="1" dirty="0">
                <a:solidFill>
                  <a:schemeClr val="bg1"/>
                </a:solidFill>
                <a:latin typeface="Segoe UI Light" panose="020B0502040204020203" pitchFamily="34" charset="0"/>
                <a:cs typeface="Segoe UI Light" panose="020B0502040204020203" pitchFamily="34" charset="0"/>
              </a:rPr>
              <a:t>Специфика оказания ЭПП</a:t>
            </a:r>
          </a:p>
        </p:txBody>
      </p:sp>
      <p:sp>
        <p:nvSpPr>
          <p:cNvPr id="3" name="TextBox 2"/>
          <p:cNvSpPr txBox="1"/>
          <p:nvPr/>
        </p:nvSpPr>
        <p:spPr>
          <a:xfrm>
            <a:off x="179512" y="2204864"/>
            <a:ext cx="5616624" cy="3693319"/>
          </a:xfrm>
          <a:prstGeom prst="rect">
            <a:avLst/>
          </a:prstGeom>
          <a:noFill/>
        </p:spPr>
        <p:txBody>
          <a:bodyPr wrap="square" rtlCol="0">
            <a:spAutoFit/>
          </a:bodyPr>
          <a:lstStyle/>
          <a:p>
            <a:pPr marL="285750" indent="-285750">
              <a:buFont typeface="Arial" panose="020B0604020202020204" pitchFamily="34" charset="0"/>
              <a:buChar char="•"/>
            </a:pPr>
            <a:r>
              <a:rPr lang="ru-RU" dirty="0">
                <a:latin typeface="Segoe UI Light" panose="020B0502040204020203" pitchFamily="34" charset="0"/>
                <a:cs typeface="Segoe UI Light" panose="020B0502040204020203" pitchFamily="34" charset="0"/>
              </a:rPr>
              <a:t>«Пострадавшие» часто оказываются в состоянии острой стрессовой реакции</a:t>
            </a:r>
            <a:r>
              <a:rPr lang="en-US" dirty="0">
                <a:latin typeface="Segoe UI Light" panose="020B0502040204020203" pitchFamily="34" charset="0"/>
                <a:cs typeface="Segoe UI Light" panose="020B0502040204020203" pitchFamily="34" charset="0"/>
              </a:rPr>
              <a:t>;</a:t>
            </a:r>
          </a:p>
          <a:p>
            <a:pPr marL="285750" indent="-285750">
              <a:buFont typeface="Arial" panose="020B0604020202020204" pitchFamily="34" charset="0"/>
              <a:buChar char="•"/>
            </a:pPr>
            <a:r>
              <a:rPr lang="ru-RU" dirty="0">
                <a:latin typeface="Segoe UI Light" panose="020B0502040204020203" pitchFamily="34" charset="0"/>
                <a:cs typeface="Segoe UI Light" panose="020B0502040204020203" pitchFamily="34" charset="0"/>
              </a:rPr>
              <a:t>Разнородность психических проявлений у «пострадавших»</a:t>
            </a:r>
            <a:r>
              <a:rPr lang="en-US" dirty="0">
                <a:latin typeface="Segoe UI Light" panose="020B0502040204020203" pitchFamily="34" charset="0"/>
                <a:cs typeface="Segoe UI Light" panose="020B0502040204020203" pitchFamily="34" charset="0"/>
              </a:rPr>
              <a:t>;</a:t>
            </a:r>
          </a:p>
          <a:p>
            <a:pPr marL="285750" indent="-285750">
              <a:buFont typeface="Arial" panose="020B0604020202020204" pitchFamily="34" charset="0"/>
              <a:buChar char="•"/>
            </a:pPr>
            <a:r>
              <a:rPr lang="ru-RU" dirty="0">
                <a:latin typeface="Segoe UI Light" panose="020B0502040204020203" pitchFamily="34" charset="0"/>
                <a:cs typeface="Segoe UI Light" panose="020B0502040204020203" pitchFamily="34" charset="0"/>
              </a:rPr>
              <a:t>Границами временного интервала (ЭПП оказывается в короткие сроки и в ближайшее время после травматического события)</a:t>
            </a:r>
            <a:r>
              <a:rPr lang="en-US" dirty="0">
                <a:latin typeface="Segoe UI Light" panose="020B0502040204020203" pitchFamily="34" charset="0"/>
                <a:cs typeface="Segoe UI Light" panose="020B0502040204020203" pitchFamily="34" charset="0"/>
              </a:rPr>
              <a:t>;</a:t>
            </a:r>
          </a:p>
          <a:p>
            <a:pPr marL="285750" indent="-285750">
              <a:buFont typeface="Arial" panose="020B0604020202020204" pitchFamily="34" charset="0"/>
              <a:buChar char="•"/>
            </a:pPr>
            <a:r>
              <a:rPr lang="ru-RU" dirty="0">
                <a:latin typeface="Segoe UI Light" panose="020B0502040204020203" pitchFamily="34" charset="0"/>
                <a:cs typeface="Segoe UI Light" panose="020B0502040204020203" pitchFamily="34" charset="0"/>
              </a:rPr>
              <a:t>Необходимостью работы с группами «пострадавших»</a:t>
            </a:r>
            <a:r>
              <a:rPr lang="en-US" dirty="0">
                <a:latin typeface="Segoe UI Light" panose="020B0502040204020203" pitchFamily="34" charset="0"/>
                <a:cs typeface="Segoe UI Light" panose="020B0502040204020203" pitchFamily="34" charset="0"/>
              </a:rPr>
              <a:t>;</a:t>
            </a:r>
          </a:p>
          <a:p>
            <a:pPr marL="285750" indent="-285750">
              <a:buFont typeface="Arial" panose="020B0604020202020204" pitchFamily="34" charset="0"/>
              <a:buChar char="•"/>
            </a:pPr>
            <a:r>
              <a:rPr lang="ru-RU" dirty="0">
                <a:latin typeface="Segoe UI Light" panose="020B0502040204020203" pitchFamily="34" charset="0"/>
                <a:cs typeface="Segoe UI Light" panose="020B0502040204020203" pitchFamily="34" charset="0"/>
              </a:rPr>
              <a:t>Необходимостью работы с людьми различного социального статуса и уровня образования</a:t>
            </a:r>
            <a:r>
              <a:rPr lang="en-US" dirty="0">
                <a:latin typeface="Segoe UI Light" panose="020B0502040204020203" pitchFamily="34" charset="0"/>
                <a:cs typeface="Segoe UI Light" panose="020B0502040204020203" pitchFamily="34" charset="0"/>
              </a:rPr>
              <a:t>;</a:t>
            </a:r>
            <a:endParaRPr lang="ru-RU" dirty="0">
              <a:latin typeface="Segoe UI Light" panose="020B0502040204020203" pitchFamily="34" charset="0"/>
              <a:cs typeface="Segoe UI Light" panose="020B0502040204020203" pitchFamily="34" charset="0"/>
            </a:endParaRPr>
          </a:p>
          <a:p>
            <a:pPr marL="285750" indent="-285750">
              <a:buFont typeface="Arial" panose="020B0604020202020204" pitchFamily="34" charset="0"/>
              <a:buChar char="•"/>
            </a:pPr>
            <a:r>
              <a:rPr lang="ru-RU" dirty="0">
                <a:latin typeface="Segoe UI Light" panose="020B0502040204020203" pitchFamily="34" charset="0"/>
                <a:cs typeface="Segoe UI Light" panose="020B0502040204020203" pitchFamily="34" charset="0"/>
              </a:rPr>
              <a:t>Непривычными для работы специалиста-психолога условиями </a:t>
            </a:r>
          </a:p>
        </p:txBody>
      </p:sp>
      <p:pic>
        <p:nvPicPr>
          <p:cNvPr id="23" name="Рисунок 2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91422" y="2545097"/>
            <a:ext cx="2808312" cy="2684103"/>
          </a:xfrm>
          <a:prstGeom prst="rect">
            <a:avLst/>
          </a:prstGeom>
        </p:spPr>
      </p:pic>
    </p:spTree>
    <p:extLst>
      <p:ext uri="{BB962C8B-B14F-4D97-AF65-F5344CB8AC3E}">
        <p14:creationId xmlns:p14="http://schemas.microsoft.com/office/powerpoint/2010/main" val="11719911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Группа 5"/>
          <p:cNvGrpSpPr/>
          <p:nvPr/>
        </p:nvGrpSpPr>
        <p:grpSpPr>
          <a:xfrm flipH="1" flipV="1">
            <a:off x="-36512" y="-10015"/>
            <a:ext cx="6030313" cy="1340777"/>
            <a:chOff x="8289058" y="6085680"/>
            <a:chExt cx="4448633" cy="774761"/>
          </a:xfrm>
        </p:grpSpPr>
        <p:sp>
          <p:nvSpPr>
            <p:cNvPr id="8" name="Прямоугольный треугольник 15"/>
            <p:cNvSpPr/>
            <p:nvPr/>
          </p:nvSpPr>
          <p:spPr>
            <a:xfrm rot="16200000" flipH="1">
              <a:off x="8405691" y="6447274"/>
              <a:ext cx="145913" cy="379180"/>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 name="connsiteX0" fmla="*/ 0 w 134960"/>
                <a:gd name="connsiteY0" fmla="*/ 325797 h 325797"/>
                <a:gd name="connsiteX1" fmla="*/ 5070 w 134960"/>
                <a:gd name="connsiteY1" fmla="*/ 0 h 325797"/>
                <a:gd name="connsiteX2" fmla="*/ 134960 w 134960"/>
                <a:gd name="connsiteY2" fmla="*/ 288747 h 325797"/>
                <a:gd name="connsiteX3" fmla="*/ 0 w 134960"/>
                <a:gd name="connsiteY3" fmla="*/ 325797 h 325797"/>
                <a:gd name="connsiteX0" fmla="*/ 0 w 134960"/>
                <a:gd name="connsiteY0" fmla="*/ 327313 h 327313"/>
                <a:gd name="connsiteX1" fmla="*/ 15252 w 134960"/>
                <a:gd name="connsiteY1" fmla="*/ 0 h 327313"/>
                <a:gd name="connsiteX2" fmla="*/ 134960 w 134960"/>
                <a:gd name="connsiteY2" fmla="*/ 290263 h 327313"/>
                <a:gd name="connsiteX3" fmla="*/ 0 w 134960"/>
                <a:gd name="connsiteY3" fmla="*/ 327313 h 327313"/>
              </a:gdLst>
              <a:ahLst/>
              <a:cxnLst>
                <a:cxn ang="0">
                  <a:pos x="connsiteX0" y="connsiteY0"/>
                </a:cxn>
                <a:cxn ang="0">
                  <a:pos x="connsiteX1" y="connsiteY1"/>
                </a:cxn>
                <a:cxn ang="0">
                  <a:pos x="connsiteX2" y="connsiteY2"/>
                </a:cxn>
                <a:cxn ang="0">
                  <a:pos x="connsiteX3" y="connsiteY3"/>
                </a:cxn>
              </a:cxnLst>
              <a:rect l="l" t="t" r="r" b="b"/>
              <a:pathLst>
                <a:path w="134960" h="327313">
                  <a:moveTo>
                    <a:pt x="0" y="327313"/>
                  </a:moveTo>
                  <a:cubicBezTo>
                    <a:pt x="263" y="221113"/>
                    <a:pt x="14989" y="106200"/>
                    <a:pt x="15252" y="0"/>
                  </a:cubicBezTo>
                  <a:cubicBezTo>
                    <a:pt x="59708" y="100381"/>
                    <a:pt x="90504" y="189882"/>
                    <a:pt x="134960" y="290263"/>
                  </a:cubicBezTo>
                  <a:cubicBezTo>
                    <a:pt x="80449" y="331538"/>
                    <a:pt x="54511" y="286038"/>
                    <a:pt x="0" y="327313"/>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 name="Трапеция 2"/>
            <p:cNvSpPr/>
            <p:nvPr/>
          </p:nvSpPr>
          <p:spPr>
            <a:xfrm flipH="1">
              <a:off x="8309609" y="6085680"/>
              <a:ext cx="4401829" cy="77476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 name="connsiteX0" fmla="*/ 0 w 6601760"/>
                <a:gd name="connsiteY0" fmla="*/ 3783774 h 3795874"/>
                <a:gd name="connsiteX1" fmla="*/ 0 w 6601760"/>
                <a:gd name="connsiteY1" fmla="*/ 2 h 3795874"/>
                <a:gd name="connsiteX2" fmla="*/ 5327252 w 6601760"/>
                <a:gd name="connsiteY2" fmla="*/ 138240 h 3795874"/>
                <a:gd name="connsiteX3" fmla="*/ 6601760 w 6601760"/>
                <a:gd name="connsiteY3" fmla="*/ 3795874 h 3795874"/>
                <a:gd name="connsiteX4" fmla="*/ 0 w 6601760"/>
                <a:gd name="connsiteY4" fmla="*/ 3783774 h 3795874"/>
                <a:gd name="connsiteX0" fmla="*/ 0 w 5963047"/>
                <a:gd name="connsiteY0" fmla="*/ 3783774 h 3795874"/>
                <a:gd name="connsiteX1" fmla="*/ 0 w 5963047"/>
                <a:gd name="connsiteY1" fmla="*/ 2 h 3795874"/>
                <a:gd name="connsiteX2" fmla="*/ 5327252 w 5963047"/>
                <a:gd name="connsiteY2" fmla="*/ 138240 h 3795874"/>
                <a:gd name="connsiteX3" fmla="*/ 5963047 w 5963047"/>
                <a:gd name="connsiteY3" fmla="*/ 3795874 h 3795874"/>
                <a:gd name="connsiteX4" fmla="*/ 0 w 5963047"/>
                <a:gd name="connsiteY4" fmla="*/ 3783774 h 3795874"/>
                <a:gd name="connsiteX0" fmla="*/ 0 w 5963047"/>
                <a:gd name="connsiteY0" fmla="*/ 3783774 h 3795874"/>
                <a:gd name="connsiteX1" fmla="*/ 0 w 5963047"/>
                <a:gd name="connsiteY1" fmla="*/ 2 h 3795874"/>
                <a:gd name="connsiteX2" fmla="*/ 5327252 w 5963047"/>
                <a:gd name="connsiteY2" fmla="*/ 43654 h 3795874"/>
                <a:gd name="connsiteX3" fmla="*/ 5963047 w 5963047"/>
                <a:gd name="connsiteY3" fmla="*/ 3795874 h 3795874"/>
                <a:gd name="connsiteX4" fmla="*/ 0 w 5963047"/>
                <a:gd name="connsiteY4" fmla="*/ 3783774 h 3795874"/>
                <a:gd name="connsiteX0" fmla="*/ 0 w 5963047"/>
                <a:gd name="connsiteY0" fmla="*/ 3834707 h 3846807"/>
                <a:gd name="connsiteX1" fmla="*/ 0 w 5963047"/>
                <a:gd name="connsiteY1" fmla="*/ 50935 h 3846807"/>
                <a:gd name="connsiteX2" fmla="*/ 5314349 w 5963047"/>
                <a:gd name="connsiteY2" fmla="*/ 0 h 3846807"/>
                <a:gd name="connsiteX3" fmla="*/ 5963047 w 5963047"/>
                <a:gd name="connsiteY3" fmla="*/ 3846807 h 3846807"/>
                <a:gd name="connsiteX4" fmla="*/ 0 w 5963047"/>
                <a:gd name="connsiteY4" fmla="*/ 3834707 h 3846807"/>
                <a:gd name="connsiteX0" fmla="*/ 0 w 5963047"/>
                <a:gd name="connsiteY0" fmla="*/ 3834707 h 3846807"/>
                <a:gd name="connsiteX1" fmla="*/ 0 w 5963047"/>
                <a:gd name="connsiteY1" fmla="*/ 50935 h 3846807"/>
                <a:gd name="connsiteX2" fmla="*/ 5018259 w 5963047"/>
                <a:gd name="connsiteY2" fmla="*/ 0 h 3846807"/>
                <a:gd name="connsiteX3" fmla="*/ 5963047 w 5963047"/>
                <a:gd name="connsiteY3" fmla="*/ 3846807 h 3846807"/>
                <a:gd name="connsiteX4" fmla="*/ 0 w 5963047"/>
                <a:gd name="connsiteY4" fmla="*/ 3834707 h 3846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63047" h="3846807">
                  <a:moveTo>
                    <a:pt x="0" y="3834707"/>
                  </a:moveTo>
                  <a:lnTo>
                    <a:pt x="0" y="50935"/>
                  </a:lnTo>
                  <a:lnTo>
                    <a:pt x="5018259" y="0"/>
                  </a:lnTo>
                  <a:lnTo>
                    <a:pt x="5963047" y="3846807"/>
                  </a:lnTo>
                  <a:lnTo>
                    <a:pt x="0" y="3834707"/>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err="1"/>
                <a:t>ттрн</a:t>
              </a:r>
              <a:endParaRPr lang="ru-RU" dirty="0"/>
            </a:p>
          </p:txBody>
        </p:sp>
        <p:sp>
          <p:nvSpPr>
            <p:cNvPr id="10" name="Трапеция 2"/>
            <p:cNvSpPr/>
            <p:nvPr/>
          </p:nvSpPr>
          <p:spPr>
            <a:xfrm flipH="1">
              <a:off x="8290813" y="6246868"/>
              <a:ext cx="4446878" cy="336814"/>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689860 w 5287924"/>
                <a:gd name="connsiteY2" fmla="*/ 102692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746042 w 5287924"/>
                <a:gd name="connsiteY2" fmla="*/ 196338 h 4009703"/>
                <a:gd name="connsiteX3" fmla="*/ 5287924 w 5287924"/>
                <a:gd name="connsiteY3" fmla="*/ 4009703 h 4009703"/>
                <a:gd name="connsiteX4" fmla="*/ 2858 w 5287924"/>
                <a:gd name="connsiteY4" fmla="*/ 3916875 h 4009703"/>
                <a:gd name="connsiteX0" fmla="*/ 28 w 5309173"/>
                <a:gd name="connsiteY0" fmla="*/ 4197819 h 4197905"/>
                <a:gd name="connsiteX1" fmla="*/ 21249 w 5309173"/>
                <a:gd name="connsiteY1" fmla="*/ 0 h 4197905"/>
                <a:gd name="connsiteX2" fmla="*/ 4767291 w 5309173"/>
                <a:gd name="connsiteY2" fmla="*/ 196338 h 4197905"/>
                <a:gd name="connsiteX3" fmla="*/ 5309173 w 5309173"/>
                <a:gd name="connsiteY3" fmla="*/ 4009703 h 4197905"/>
                <a:gd name="connsiteX4" fmla="*/ 28 w 5309173"/>
                <a:gd name="connsiteY4" fmla="*/ 4197819 h 4197905"/>
                <a:gd name="connsiteX0" fmla="*/ 28 w 5309173"/>
                <a:gd name="connsiteY0" fmla="*/ 4197819 h 4197905"/>
                <a:gd name="connsiteX1" fmla="*/ 21249 w 5309173"/>
                <a:gd name="connsiteY1" fmla="*/ 0 h 4197905"/>
                <a:gd name="connsiteX2" fmla="*/ 4807421 w 5309173"/>
                <a:gd name="connsiteY2" fmla="*/ 196338 h 4197905"/>
                <a:gd name="connsiteX3" fmla="*/ 5309173 w 5309173"/>
                <a:gd name="connsiteY3" fmla="*/ 4009703 h 4197905"/>
                <a:gd name="connsiteX4" fmla="*/ 28 w 5309173"/>
                <a:gd name="connsiteY4" fmla="*/ 4197819 h 4197905"/>
                <a:gd name="connsiteX0" fmla="*/ 50 w 5299162"/>
                <a:gd name="connsiteY0" fmla="*/ 4139296 h 4139419"/>
                <a:gd name="connsiteX1" fmla="*/ 11238 w 5299162"/>
                <a:gd name="connsiteY1" fmla="*/ 0 h 4139419"/>
                <a:gd name="connsiteX2" fmla="*/ 4797410 w 5299162"/>
                <a:gd name="connsiteY2" fmla="*/ 196338 h 4139419"/>
                <a:gd name="connsiteX3" fmla="*/ 5299162 w 5299162"/>
                <a:gd name="connsiteY3" fmla="*/ 4009703 h 4139419"/>
                <a:gd name="connsiteX4" fmla="*/ 50 w 5299162"/>
                <a:gd name="connsiteY4" fmla="*/ 4139296 h 4139419"/>
                <a:gd name="connsiteX0" fmla="*/ 50 w 5294145"/>
                <a:gd name="connsiteY0" fmla="*/ 4139296 h 4139419"/>
                <a:gd name="connsiteX1" fmla="*/ 11238 w 5294145"/>
                <a:gd name="connsiteY1" fmla="*/ 0 h 4139419"/>
                <a:gd name="connsiteX2" fmla="*/ 4797410 w 5294145"/>
                <a:gd name="connsiteY2" fmla="*/ 196338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72329 w 5294145"/>
                <a:gd name="connsiteY2" fmla="*/ 137815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52264 w 5294145"/>
                <a:gd name="connsiteY2" fmla="*/ 59776 h 4139419"/>
                <a:gd name="connsiteX3" fmla="*/ 5294145 w 5294145"/>
                <a:gd name="connsiteY3" fmla="*/ 4009703 h 4139419"/>
                <a:gd name="connsiteX4" fmla="*/ 50 w 5294145"/>
                <a:gd name="connsiteY4" fmla="*/ 4139296 h 4139419"/>
                <a:gd name="connsiteX0" fmla="*/ 50 w 5108803"/>
                <a:gd name="connsiteY0" fmla="*/ 4139296 h 4139419"/>
                <a:gd name="connsiteX1" fmla="*/ 11238 w 5108803"/>
                <a:gd name="connsiteY1" fmla="*/ 0 h 4139419"/>
                <a:gd name="connsiteX2" fmla="*/ 4752264 w 5108803"/>
                <a:gd name="connsiteY2" fmla="*/ 59776 h 4139419"/>
                <a:gd name="connsiteX3" fmla="*/ 5108803 w 5108803"/>
                <a:gd name="connsiteY3" fmla="*/ 4009703 h 4139419"/>
                <a:gd name="connsiteX4" fmla="*/ 50 w 5108803"/>
                <a:gd name="connsiteY4" fmla="*/ 4139296 h 4139419"/>
                <a:gd name="connsiteX0" fmla="*/ 50 w 5102063"/>
                <a:gd name="connsiteY0" fmla="*/ 4139296 h 4139468"/>
                <a:gd name="connsiteX1" fmla="*/ 11238 w 5102063"/>
                <a:gd name="connsiteY1" fmla="*/ 0 h 4139468"/>
                <a:gd name="connsiteX2" fmla="*/ 4752264 w 5102063"/>
                <a:gd name="connsiteY2" fmla="*/ 59776 h 4139468"/>
                <a:gd name="connsiteX3" fmla="*/ 5102063 w 5102063"/>
                <a:gd name="connsiteY3" fmla="*/ 4048722 h 4139468"/>
                <a:gd name="connsiteX4" fmla="*/ 50 w 5102063"/>
                <a:gd name="connsiteY4" fmla="*/ 4139296 h 4139468"/>
                <a:gd name="connsiteX0" fmla="*/ 29250 w 5131263"/>
                <a:gd name="connsiteY0" fmla="*/ 4139296 h 4139468"/>
                <a:gd name="connsiteX1" fmla="*/ 0 w 5131263"/>
                <a:gd name="connsiteY1" fmla="*/ 0 h 4139468"/>
                <a:gd name="connsiteX2" fmla="*/ 4781464 w 5131263"/>
                <a:gd name="connsiteY2" fmla="*/ 59776 h 4139468"/>
                <a:gd name="connsiteX3" fmla="*/ 5131263 w 5131263"/>
                <a:gd name="connsiteY3" fmla="*/ 4048722 h 4139468"/>
                <a:gd name="connsiteX4" fmla="*/ 29250 w 5131263"/>
                <a:gd name="connsiteY4" fmla="*/ 4139296 h 4139468"/>
                <a:gd name="connsiteX0" fmla="*/ 29250 w 5100934"/>
                <a:gd name="connsiteY0" fmla="*/ 4139296 h 4139296"/>
                <a:gd name="connsiteX1" fmla="*/ 0 w 5100934"/>
                <a:gd name="connsiteY1" fmla="*/ 0 h 4139296"/>
                <a:gd name="connsiteX2" fmla="*/ 4781464 w 5100934"/>
                <a:gd name="connsiteY2" fmla="*/ 59776 h 4139296"/>
                <a:gd name="connsiteX3" fmla="*/ 5100934 w 5100934"/>
                <a:gd name="connsiteY3" fmla="*/ 4107245 h 4139296"/>
                <a:gd name="connsiteX4" fmla="*/ 29250 w 5100934"/>
                <a:gd name="connsiteY4" fmla="*/ 4139296 h 413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00934" h="4139296">
                  <a:moveTo>
                    <a:pt x="29250" y="4139296"/>
                  </a:moveTo>
                  <a:cubicBezTo>
                    <a:pt x="28297" y="2833671"/>
                    <a:pt x="953" y="1305625"/>
                    <a:pt x="0" y="0"/>
                  </a:cubicBezTo>
                  <a:lnTo>
                    <a:pt x="4781464" y="59776"/>
                  </a:lnTo>
                  <a:lnTo>
                    <a:pt x="5100934" y="4107245"/>
                  </a:lnTo>
                  <a:lnTo>
                    <a:pt x="29250" y="4139296"/>
                  </a:lnTo>
                  <a:close/>
                </a:path>
              </a:pathLst>
            </a:custGeom>
            <a:gradFill>
              <a:gsLst>
                <a:gs pos="53000">
                  <a:srgbClr val="3483AA"/>
                </a:gs>
                <a:gs pos="0">
                  <a:srgbClr val="2D7193"/>
                </a:gs>
                <a:gs pos="100000">
                  <a:srgbClr val="3B96C3"/>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grpSp>
        <p:nvGrpSpPr>
          <p:cNvPr id="11" name="Группа 10"/>
          <p:cNvGrpSpPr/>
          <p:nvPr/>
        </p:nvGrpSpPr>
        <p:grpSpPr>
          <a:xfrm>
            <a:off x="7682339" y="6093299"/>
            <a:ext cx="1469646" cy="767141"/>
            <a:chOff x="7682339" y="6093299"/>
            <a:chExt cx="1469646" cy="767141"/>
          </a:xfrm>
        </p:grpSpPr>
        <p:sp>
          <p:nvSpPr>
            <p:cNvPr id="12" name="Прямоугольный треугольник 15"/>
            <p:cNvSpPr/>
            <p:nvPr/>
          </p:nvSpPr>
          <p:spPr>
            <a:xfrm rot="16200000" flipH="1">
              <a:off x="7838898" y="6451197"/>
              <a:ext cx="123347" cy="436466"/>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Lst>
              <a:ahLst/>
              <a:cxnLst>
                <a:cxn ang="0">
                  <a:pos x="connsiteX0" y="connsiteY0"/>
                </a:cxn>
                <a:cxn ang="0">
                  <a:pos x="connsiteX1" y="connsiteY1"/>
                </a:cxn>
                <a:cxn ang="0">
                  <a:pos x="connsiteX2" y="connsiteY2"/>
                </a:cxn>
                <a:cxn ang="0">
                  <a:pos x="connsiteX3" y="connsiteY3"/>
                </a:cxn>
              </a:cxnLst>
              <a:rect l="l" t="t" r="r" b="b"/>
              <a:pathLst>
                <a:path w="134960" h="338192">
                  <a:moveTo>
                    <a:pt x="0" y="338192"/>
                  </a:moveTo>
                  <a:cubicBezTo>
                    <a:pt x="263" y="231992"/>
                    <a:pt x="1330" y="106200"/>
                    <a:pt x="1593" y="0"/>
                  </a:cubicBezTo>
                  <a:lnTo>
                    <a:pt x="134960" y="301142"/>
                  </a:lnTo>
                  <a:cubicBezTo>
                    <a:pt x="80449" y="342417"/>
                    <a:pt x="54511" y="296917"/>
                    <a:pt x="0" y="338192"/>
                  </a:cubicBezTo>
                  <a:close/>
                </a:path>
              </a:pathLst>
            </a:custGeom>
            <a:solidFill>
              <a:srgbClr val="D883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Трапеция 2"/>
            <p:cNvSpPr/>
            <p:nvPr/>
          </p:nvSpPr>
          <p:spPr>
            <a:xfrm flipH="1">
              <a:off x="7838121" y="6093299"/>
              <a:ext cx="1311534" cy="76714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1760" h="3808972">
                  <a:moveTo>
                    <a:pt x="0" y="3796872"/>
                  </a:moveTo>
                  <a:lnTo>
                    <a:pt x="0" y="13100"/>
                  </a:lnTo>
                  <a:lnTo>
                    <a:pt x="3396921" y="0"/>
                  </a:lnTo>
                  <a:lnTo>
                    <a:pt x="6601760" y="3808972"/>
                  </a:lnTo>
                  <a:lnTo>
                    <a:pt x="0" y="3796872"/>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4" name="Трапеция 2"/>
            <p:cNvSpPr/>
            <p:nvPr/>
          </p:nvSpPr>
          <p:spPr>
            <a:xfrm flipH="1">
              <a:off x="7691020" y="6290733"/>
              <a:ext cx="1460965" cy="326269"/>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87924" h="4009703">
                  <a:moveTo>
                    <a:pt x="2858" y="3916875"/>
                  </a:moveTo>
                  <a:cubicBezTo>
                    <a:pt x="1905" y="2611250"/>
                    <a:pt x="953" y="1305625"/>
                    <a:pt x="0" y="0"/>
                  </a:cubicBezTo>
                  <a:lnTo>
                    <a:pt x="4320663" y="9045"/>
                  </a:lnTo>
                  <a:lnTo>
                    <a:pt x="5287924" y="4009703"/>
                  </a:lnTo>
                  <a:cubicBezTo>
                    <a:pt x="3411317" y="4004773"/>
                    <a:pt x="1879465" y="3921805"/>
                    <a:pt x="2858" y="3916875"/>
                  </a:cubicBezTo>
                  <a:close/>
                </a:path>
              </a:pathLst>
            </a:custGeom>
            <a:gradFill>
              <a:gsLst>
                <a:gs pos="0">
                  <a:schemeClr val="accent5">
                    <a:lumMod val="60000"/>
                    <a:lumOff val="40000"/>
                  </a:schemeClr>
                </a:gs>
                <a:gs pos="22000">
                  <a:srgbClr val="F68E26"/>
                </a:gs>
                <a:gs pos="51000">
                  <a:srgbClr val="F68616"/>
                </a:gs>
                <a:gs pos="70000">
                  <a:srgbClr val="EF7B11"/>
                </a:gs>
                <a:gs pos="97000">
                  <a:srgbClr val="D7560F"/>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latin typeface="Segoe UI Light" panose="020B0502040204020203" pitchFamily="34" charset="0"/>
                  <a:cs typeface="Segoe UI Light" panose="020B0502040204020203" pitchFamily="34" charset="0"/>
                </a:rPr>
                <a:t>7</a:t>
              </a:r>
              <a:endParaRPr lang="ru-RU" b="1" dirty="0">
                <a:latin typeface="Segoe UI Light" panose="020B0502040204020203" pitchFamily="34" charset="0"/>
                <a:cs typeface="Segoe UI Light" panose="020B0502040204020203" pitchFamily="34" charset="0"/>
              </a:endParaRPr>
            </a:p>
          </p:txBody>
        </p:sp>
      </p:grpSp>
      <p:sp>
        <p:nvSpPr>
          <p:cNvPr id="15" name="Заголовок 1"/>
          <p:cNvSpPr txBox="1">
            <a:spLocks/>
          </p:cNvSpPr>
          <p:nvPr/>
        </p:nvSpPr>
        <p:spPr>
          <a:xfrm>
            <a:off x="-612576" y="513162"/>
            <a:ext cx="5695297" cy="447555"/>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ru-RU" sz="2400" b="1" dirty="0">
                <a:solidFill>
                  <a:schemeClr val="bg1"/>
                </a:solidFill>
                <a:latin typeface="Segoe UI Light" panose="020B0502040204020203" pitchFamily="34" charset="0"/>
                <a:cs typeface="Segoe UI Light" panose="020B0502040204020203" pitchFamily="34" charset="0"/>
              </a:rPr>
              <a:t>Требования к специалисту</a:t>
            </a:r>
          </a:p>
        </p:txBody>
      </p:sp>
      <p:sp>
        <p:nvSpPr>
          <p:cNvPr id="3" name="TextBox 2"/>
          <p:cNvSpPr txBox="1"/>
          <p:nvPr/>
        </p:nvSpPr>
        <p:spPr>
          <a:xfrm>
            <a:off x="179512" y="2204864"/>
            <a:ext cx="5616624" cy="3416320"/>
          </a:xfrm>
          <a:prstGeom prst="rect">
            <a:avLst/>
          </a:prstGeom>
          <a:noFill/>
        </p:spPr>
        <p:txBody>
          <a:bodyPr wrap="square" rtlCol="0">
            <a:spAutoFit/>
          </a:bodyPr>
          <a:lstStyle/>
          <a:p>
            <a:pPr marL="285750" indent="-285750">
              <a:buFont typeface="Arial" panose="020B0604020202020204" pitchFamily="34" charset="0"/>
              <a:buChar char="•"/>
            </a:pPr>
            <a:r>
              <a:rPr lang="ru-RU" dirty="0">
                <a:latin typeface="Segoe UI Light" panose="020B0502040204020203" pitchFamily="34" charset="0"/>
                <a:cs typeface="Segoe UI Light" panose="020B0502040204020203" pitchFamily="34" charset="0"/>
              </a:rPr>
              <a:t>Внешний вид должен располагать к доверию, внушать уверенность и снижать чувство растерянности и тревоги</a:t>
            </a:r>
            <a:r>
              <a:rPr lang="en-US" dirty="0">
                <a:latin typeface="Segoe UI Light" panose="020B0502040204020203" pitchFamily="34" charset="0"/>
                <a:cs typeface="Segoe UI Light" panose="020B0502040204020203" pitchFamily="34" charset="0"/>
              </a:rPr>
              <a:t>;</a:t>
            </a:r>
          </a:p>
          <a:p>
            <a:pPr marL="285750" indent="-285750">
              <a:buFont typeface="Arial" panose="020B0604020202020204" pitchFamily="34" charset="0"/>
              <a:buChar char="•"/>
            </a:pPr>
            <a:r>
              <a:rPr lang="ru-RU" dirty="0">
                <a:latin typeface="Segoe UI Light" panose="020B0502040204020203" pitchFamily="34" charset="0"/>
                <a:cs typeface="Segoe UI Light" panose="020B0502040204020203" pitchFamily="34" charset="0"/>
              </a:rPr>
              <a:t>Отслеживание собственных невербальных компонентов в поведении, «манеры держать себя»</a:t>
            </a:r>
            <a:r>
              <a:rPr lang="en-US" dirty="0">
                <a:latin typeface="Segoe UI Light" panose="020B0502040204020203" pitchFamily="34" charset="0"/>
                <a:cs typeface="Segoe UI Light" panose="020B0502040204020203" pitchFamily="34" charset="0"/>
              </a:rPr>
              <a:t>;</a:t>
            </a:r>
          </a:p>
          <a:p>
            <a:pPr marL="285750" indent="-285750">
              <a:buFont typeface="Arial" panose="020B0604020202020204" pitchFamily="34" charset="0"/>
              <a:buChar char="•"/>
            </a:pPr>
            <a:r>
              <a:rPr lang="ru-RU" dirty="0">
                <a:latin typeface="Segoe UI Light" panose="020B0502040204020203" pitchFamily="34" charset="0"/>
                <a:cs typeface="Segoe UI Light" panose="020B0502040204020203" pitchFamily="34" charset="0"/>
              </a:rPr>
              <a:t>Речь должна быть грамотной и четкой, интонации уверенные, спокойные и доброжелательные, фразы построены однозначно и просто</a:t>
            </a:r>
            <a:r>
              <a:rPr lang="en-US" dirty="0">
                <a:latin typeface="Segoe UI Light" panose="020B0502040204020203" pitchFamily="34" charset="0"/>
                <a:cs typeface="Segoe UI Light" panose="020B0502040204020203" pitchFamily="34" charset="0"/>
              </a:rPr>
              <a:t>;</a:t>
            </a:r>
          </a:p>
          <a:p>
            <a:pPr marL="285750" indent="-285750">
              <a:buFont typeface="Arial" panose="020B0604020202020204" pitchFamily="34" charset="0"/>
              <a:buChar char="•"/>
            </a:pPr>
            <a:r>
              <a:rPr lang="ru-RU" dirty="0">
                <a:latin typeface="Segoe UI Light" panose="020B0502040204020203" pitchFamily="34" charset="0"/>
                <a:cs typeface="Segoe UI Light" panose="020B0502040204020203" pitchFamily="34" charset="0"/>
              </a:rPr>
              <a:t>Запрет на ведение «посторонних» разговоров, обсуждение «оперативной» информации в присутствии «пострадавших»</a:t>
            </a:r>
            <a:r>
              <a:rPr lang="en-US" dirty="0">
                <a:latin typeface="Segoe UI Light" panose="020B0502040204020203" pitchFamily="34" charset="0"/>
                <a:cs typeface="Segoe UI Light" panose="020B0502040204020203" pitchFamily="34" charset="0"/>
              </a:rPr>
              <a:t>;</a:t>
            </a:r>
          </a:p>
        </p:txBody>
      </p:sp>
      <p:pic>
        <p:nvPicPr>
          <p:cNvPr id="23" name="Рисунок 2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91422" y="2545097"/>
            <a:ext cx="2808312" cy="2684103"/>
          </a:xfrm>
          <a:prstGeom prst="rect">
            <a:avLst/>
          </a:prstGeom>
        </p:spPr>
      </p:pic>
      <p:pic>
        <p:nvPicPr>
          <p:cNvPr id="16" name="Рисунок 1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43822" y="2697497"/>
            <a:ext cx="2808312" cy="2684103"/>
          </a:xfrm>
          <a:prstGeom prst="rect">
            <a:avLst/>
          </a:prstGeom>
        </p:spPr>
      </p:pic>
    </p:spTree>
    <p:extLst>
      <p:ext uri="{BB962C8B-B14F-4D97-AF65-F5344CB8AC3E}">
        <p14:creationId xmlns:p14="http://schemas.microsoft.com/office/powerpoint/2010/main" val="4712045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Группа 5"/>
          <p:cNvGrpSpPr/>
          <p:nvPr/>
        </p:nvGrpSpPr>
        <p:grpSpPr>
          <a:xfrm flipH="1" flipV="1">
            <a:off x="-36512" y="-10015"/>
            <a:ext cx="6030313" cy="1340777"/>
            <a:chOff x="8289058" y="6085680"/>
            <a:chExt cx="4448633" cy="774761"/>
          </a:xfrm>
        </p:grpSpPr>
        <p:sp>
          <p:nvSpPr>
            <p:cNvPr id="8" name="Прямоугольный треугольник 15"/>
            <p:cNvSpPr/>
            <p:nvPr/>
          </p:nvSpPr>
          <p:spPr>
            <a:xfrm rot="16200000" flipH="1">
              <a:off x="8405691" y="6447274"/>
              <a:ext cx="145913" cy="379180"/>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 name="connsiteX0" fmla="*/ 0 w 134960"/>
                <a:gd name="connsiteY0" fmla="*/ 325797 h 325797"/>
                <a:gd name="connsiteX1" fmla="*/ 5070 w 134960"/>
                <a:gd name="connsiteY1" fmla="*/ 0 h 325797"/>
                <a:gd name="connsiteX2" fmla="*/ 134960 w 134960"/>
                <a:gd name="connsiteY2" fmla="*/ 288747 h 325797"/>
                <a:gd name="connsiteX3" fmla="*/ 0 w 134960"/>
                <a:gd name="connsiteY3" fmla="*/ 325797 h 325797"/>
                <a:gd name="connsiteX0" fmla="*/ 0 w 134960"/>
                <a:gd name="connsiteY0" fmla="*/ 327313 h 327313"/>
                <a:gd name="connsiteX1" fmla="*/ 15252 w 134960"/>
                <a:gd name="connsiteY1" fmla="*/ 0 h 327313"/>
                <a:gd name="connsiteX2" fmla="*/ 134960 w 134960"/>
                <a:gd name="connsiteY2" fmla="*/ 290263 h 327313"/>
                <a:gd name="connsiteX3" fmla="*/ 0 w 134960"/>
                <a:gd name="connsiteY3" fmla="*/ 327313 h 327313"/>
              </a:gdLst>
              <a:ahLst/>
              <a:cxnLst>
                <a:cxn ang="0">
                  <a:pos x="connsiteX0" y="connsiteY0"/>
                </a:cxn>
                <a:cxn ang="0">
                  <a:pos x="connsiteX1" y="connsiteY1"/>
                </a:cxn>
                <a:cxn ang="0">
                  <a:pos x="connsiteX2" y="connsiteY2"/>
                </a:cxn>
                <a:cxn ang="0">
                  <a:pos x="connsiteX3" y="connsiteY3"/>
                </a:cxn>
              </a:cxnLst>
              <a:rect l="l" t="t" r="r" b="b"/>
              <a:pathLst>
                <a:path w="134960" h="327313">
                  <a:moveTo>
                    <a:pt x="0" y="327313"/>
                  </a:moveTo>
                  <a:cubicBezTo>
                    <a:pt x="263" y="221113"/>
                    <a:pt x="14989" y="106200"/>
                    <a:pt x="15252" y="0"/>
                  </a:cubicBezTo>
                  <a:cubicBezTo>
                    <a:pt x="59708" y="100381"/>
                    <a:pt x="90504" y="189882"/>
                    <a:pt x="134960" y="290263"/>
                  </a:cubicBezTo>
                  <a:cubicBezTo>
                    <a:pt x="80449" y="331538"/>
                    <a:pt x="54511" y="286038"/>
                    <a:pt x="0" y="327313"/>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 name="Трапеция 2"/>
            <p:cNvSpPr/>
            <p:nvPr/>
          </p:nvSpPr>
          <p:spPr>
            <a:xfrm flipH="1">
              <a:off x="8309609" y="6085680"/>
              <a:ext cx="4401829" cy="77476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 name="connsiteX0" fmla="*/ 0 w 6601760"/>
                <a:gd name="connsiteY0" fmla="*/ 3783774 h 3795874"/>
                <a:gd name="connsiteX1" fmla="*/ 0 w 6601760"/>
                <a:gd name="connsiteY1" fmla="*/ 2 h 3795874"/>
                <a:gd name="connsiteX2" fmla="*/ 5327252 w 6601760"/>
                <a:gd name="connsiteY2" fmla="*/ 138240 h 3795874"/>
                <a:gd name="connsiteX3" fmla="*/ 6601760 w 6601760"/>
                <a:gd name="connsiteY3" fmla="*/ 3795874 h 3795874"/>
                <a:gd name="connsiteX4" fmla="*/ 0 w 6601760"/>
                <a:gd name="connsiteY4" fmla="*/ 3783774 h 3795874"/>
                <a:gd name="connsiteX0" fmla="*/ 0 w 5963047"/>
                <a:gd name="connsiteY0" fmla="*/ 3783774 h 3795874"/>
                <a:gd name="connsiteX1" fmla="*/ 0 w 5963047"/>
                <a:gd name="connsiteY1" fmla="*/ 2 h 3795874"/>
                <a:gd name="connsiteX2" fmla="*/ 5327252 w 5963047"/>
                <a:gd name="connsiteY2" fmla="*/ 138240 h 3795874"/>
                <a:gd name="connsiteX3" fmla="*/ 5963047 w 5963047"/>
                <a:gd name="connsiteY3" fmla="*/ 3795874 h 3795874"/>
                <a:gd name="connsiteX4" fmla="*/ 0 w 5963047"/>
                <a:gd name="connsiteY4" fmla="*/ 3783774 h 3795874"/>
                <a:gd name="connsiteX0" fmla="*/ 0 w 5963047"/>
                <a:gd name="connsiteY0" fmla="*/ 3783774 h 3795874"/>
                <a:gd name="connsiteX1" fmla="*/ 0 w 5963047"/>
                <a:gd name="connsiteY1" fmla="*/ 2 h 3795874"/>
                <a:gd name="connsiteX2" fmla="*/ 5327252 w 5963047"/>
                <a:gd name="connsiteY2" fmla="*/ 43654 h 3795874"/>
                <a:gd name="connsiteX3" fmla="*/ 5963047 w 5963047"/>
                <a:gd name="connsiteY3" fmla="*/ 3795874 h 3795874"/>
                <a:gd name="connsiteX4" fmla="*/ 0 w 5963047"/>
                <a:gd name="connsiteY4" fmla="*/ 3783774 h 3795874"/>
                <a:gd name="connsiteX0" fmla="*/ 0 w 5963047"/>
                <a:gd name="connsiteY0" fmla="*/ 3834707 h 3846807"/>
                <a:gd name="connsiteX1" fmla="*/ 0 w 5963047"/>
                <a:gd name="connsiteY1" fmla="*/ 50935 h 3846807"/>
                <a:gd name="connsiteX2" fmla="*/ 5314349 w 5963047"/>
                <a:gd name="connsiteY2" fmla="*/ 0 h 3846807"/>
                <a:gd name="connsiteX3" fmla="*/ 5963047 w 5963047"/>
                <a:gd name="connsiteY3" fmla="*/ 3846807 h 3846807"/>
                <a:gd name="connsiteX4" fmla="*/ 0 w 5963047"/>
                <a:gd name="connsiteY4" fmla="*/ 3834707 h 3846807"/>
                <a:gd name="connsiteX0" fmla="*/ 0 w 5963047"/>
                <a:gd name="connsiteY0" fmla="*/ 3834707 h 3846807"/>
                <a:gd name="connsiteX1" fmla="*/ 0 w 5963047"/>
                <a:gd name="connsiteY1" fmla="*/ 50935 h 3846807"/>
                <a:gd name="connsiteX2" fmla="*/ 5018259 w 5963047"/>
                <a:gd name="connsiteY2" fmla="*/ 0 h 3846807"/>
                <a:gd name="connsiteX3" fmla="*/ 5963047 w 5963047"/>
                <a:gd name="connsiteY3" fmla="*/ 3846807 h 3846807"/>
                <a:gd name="connsiteX4" fmla="*/ 0 w 5963047"/>
                <a:gd name="connsiteY4" fmla="*/ 3834707 h 3846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63047" h="3846807">
                  <a:moveTo>
                    <a:pt x="0" y="3834707"/>
                  </a:moveTo>
                  <a:lnTo>
                    <a:pt x="0" y="50935"/>
                  </a:lnTo>
                  <a:lnTo>
                    <a:pt x="5018259" y="0"/>
                  </a:lnTo>
                  <a:lnTo>
                    <a:pt x="5963047" y="3846807"/>
                  </a:lnTo>
                  <a:lnTo>
                    <a:pt x="0" y="3834707"/>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err="1"/>
                <a:t>ттрн</a:t>
              </a:r>
              <a:endParaRPr lang="ru-RU" dirty="0"/>
            </a:p>
          </p:txBody>
        </p:sp>
        <p:sp>
          <p:nvSpPr>
            <p:cNvPr id="10" name="Трапеция 2"/>
            <p:cNvSpPr/>
            <p:nvPr/>
          </p:nvSpPr>
          <p:spPr>
            <a:xfrm flipH="1">
              <a:off x="8290813" y="6246868"/>
              <a:ext cx="4446878" cy="336814"/>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689860 w 5287924"/>
                <a:gd name="connsiteY2" fmla="*/ 102692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746042 w 5287924"/>
                <a:gd name="connsiteY2" fmla="*/ 196338 h 4009703"/>
                <a:gd name="connsiteX3" fmla="*/ 5287924 w 5287924"/>
                <a:gd name="connsiteY3" fmla="*/ 4009703 h 4009703"/>
                <a:gd name="connsiteX4" fmla="*/ 2858 w 5287924"/>
                <a:gd name="connsiteY4" fmla="*/ 3916875 h 4009703"/>
                <a:gd name="connsiteX0" fmla="*/ 28 w 5309173"/>
                <a:gd name="connsiteY0" fmla="*/ 4197819 h 4197905"/>
                <a:gd name="connsiteX1" fmla="*/ 21249 w 5309173"/>
                <a:gd name="connsiteY1" fmla="*/ 0 h 4197905"/>
                <a:gd name="connsiteX2" fmla="*/ 4767291 w 5309173"/>
                <a:gd name="connsiteY2" fmla="*/ 196338 h 4197905"/>
                <a:gd name="connsiteX3" fmla="*/ 5309173 w 5309173"/>
                <a:gd name="connsiteY3" fmla="*/ 4009703 h 4197905"/>
                <a:gd name="connsiteX4" fmla="*/ 28 w 5309173"/>
                <a:gd name="connsiteY4" fmla="*/ 4197819 h 4197905"/>
                <a:gd name="connsiteX0" fmla="*/ 28 w 5309173"/>
                <a:gd name="connsiteY0" fmla="*/ 4197819 h 4197905"/>
                <a:gd name="connsiteX1" fmla="*/ 21249 w 5309173"/>
                <a:gd name="connsiteY1" fmla="*/ 0 h 4197905"/>
                <a:gd name="connsiteX2" fmla="*/ 4807421 w 5309173"/>
                <a:gd name="connsiteY2" fmla="*/ 196338 h 4197905"/>
                <a:gd name="connsiteX3" fmla="*/ 5309173 w 5309173"/>
                <a:gd name="connsiteY3" fmla="*/ 4009703 h 4197905"/>
                <a:gd name="connsiteX4" fmla="*/ 28 w 5309173"/>
                <a:gd name="connsiteY4" fmla="*/ 4197819 h 4197905"/>
                <a:gd name="connsiteX0" fmla="*/ 50 w 5299162"/>
                <a:gd name="connsiteY0" fmla="*/ 4139296 h 4139419"/>
                <a:gd name="connsiteX1" fmla="*/ 11238 w 5299162"/>
                <a:gd name="connsiteY1" fmla="*/ 0 h 4139419"/>
                <a:gd name="connsiteX2" fmla="*/ 4797410 w 5299162"/>
                <a:gd name="connsiteY2" fmla="*/ 196338 h 4139419"/>
                <a:gd name="connsiteX3" fmla="*/ 5299162 w 5299162"/>
                <a:gd name="connsiteY3" fmla="*/ 4009703 h 4139419"/>
                <a:gd name="connsiteX4" fmla="*/ 50 w 5299162"/>
                <a:gd name="connsiteY4" fmla="*/ 4139296 h 4139419"/>
                <a:gd name="connsiteX0" fmla="*/ 50 w 5294145"/>
                <a:gd name="connsiteY0" fmla="*/ 4139296 h 4139419"/>
                <a:gd name="connsiteX1" fmla="*/ 11238 w 5294145"/>
                <a:gd name="connsiteY1" fmla="*/ 0 h 4139419"/>
                <a:gd name="connsiteX2" fmla="*/ 4797410 w 5294145"/>
                <a:gd name="connsiteY2" fmla="*/ 196338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72329 w 5294145"/>
                <a:gd name="connsiteY2" fmla="*/ 137815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52264 w 5294145"/>
                <a:gd name="connsiteY2" fmla="*/ 59776 h 4139419"/>
                <a:gd name="connsiteX3" fmla="*/ 5294145 w 5294145"/>
                <a:gd name="connsiteY3" fmla="*/ 4009703 h 4139419"/>
                <a:gd name="connsiteX4" fmla="*/ 50 w 5294145"/>
                <a:gd name="connsiteY4" fmla="*/ 4139296 h 4139419"/>
                <a:gd name="connsiteX0" fmla="*/ 50 w 5108803"/>
                <a:gd name="connsiteY0" fmla="*/ 4139296 h 4139419"/>
                <a:gd name="connsiteX1" fmla="*/ 11238 w 5108803"/>
                <a:gd name="connsiteY1" fmla="*/ 0 h 4139419"/>
                <a:gd name="connsiteX2" fmla="*/ 4752264 w 5108803"/>
                <a:gd name="connsiteY2" fmla="*/ 59776 h 4139419"/>
                <a:gd name="connsiteX3" fmla="*/ 5108803 w 5108803"/>
                <a:gd name="connsiteY3" fmla="*/ 4009703 h 4139419"/>
                <a:gd name="connsiteX4" fmla="*/ 50 w 5108803"/>
                <a:gd name="connsiteY4" fmla="*/ 4139296 h 4139419"/>
                <a:gd name="connsiteX0" fmla="*/ 50 w 5102063"/>
                <a:gd name="connsiteY0" fmla="*/ 4139296 h 4139468"/>
                <a:gd name="connsiteX1" fmla="*/ 11238 w 5102063"/>
                <a:gd name="connsiteY1" fmla="*/ 0 h 4139468"/>
                <a:gd name="connsiteX2" fmla="*/ 4752264 w 5102063"/>
                <a:gd name="connsiteY2" fmla="*/ 59776 h 4139468"/>
                <a:gd name="connsiteX3" fmla="*/ 5102063 w 5102063"/>
                <a:gd name="connsiteY3" fmla="*/ 4048722 h 4139468"/>
                <a:gd name="connsiteX4" fmla="*/ 50 w 5102063"/>
                <a:gd name="connsiteY4" fmla="*/ 4139296 h 4139468"/>
                <a:gd name="connsiteX0" fmla="*/ 29250 w 5131263"/>
                <a:gd name="connsiteY0" fmla="*/ 4139296 h 4139468"/>
                <a:gd name="connsiteX1" fmla="*/ 0 w 5131263"/>
                <a:gd name="connsiteY1" fmla="*/ 0 h 4139468"/>
                <a:gd name="connsiteX2" fmla="*/ 4781464 w 5131263"/>
                <a:gd name="connsiteY2" fmla="*/ 59776 h 4139468"/>
                <a:gd name="connsiteX3" fmla="*/ 5131263 w 5131263"/>
                <a:gd name="connsiteY3" fmla="*/ 4048722 h 4139468"/>
                <a:gd name="connsiteX4" fmla="*/ 29250 w 5131263"/>
                <a:gd name="connsiteY4" fmla="*/ 4139296 h 4139468"/>
                <a:gd name="connsiteX0" fmla="*/ 29250 w 5100934"/>
                <a:gd name="connsiteY0" fmla="*/ 4139296 h 4139296"/>
                <a:gd name="connsiteX1" fmla="*/ 0 w 5100934"/>
                <a:gd name="connsiteY1" fmla="*/ 0 h 4139296"/>
                <a:gd name="connsiteX2" fmla="*/ 4781464 w 5100934"/>
                <a:gd name="connsiteY2" fmla="*/ 59776 h 4139296"/>
                <a:gd name="connsiteX3" fmla="*/ 5100934 w 5100934"/>
                <a:gd name="connsiteY3" fmla="*/ 4107245 h 4139296"/>
                <a:gd name="connsiteX4" fmla="*/ 29250 w 5100934"/>
                <a:gd name="connsiteY4" fmla="*/ 4139296 h 413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00934" h="4139296">
                  <a:moveTo>
                    <a:pt x="29250" y="4139296"/>
                  </a:moveTo>
                  <a:cubicBezTo>
                    <a:pt x="28297" y="2833671"/>
                    <a:pt x="953" y="1305625"/>
                    <a:pt x="0" y="0"/>
                  </a:cubicBezTo>
                  <a:lnTo>
                    <a:pt x="4781464" y="59776"/>
                  </a:lnTo>
                  <a:lnTo>
                    <a:pt x="5100934" y="4107245"/>
                  </a:lnTo>
                  <a:lnTo>
                    <a:pt x="29250" y="4139296"/>
                  </a:lnTo>
                  <a:close/>
                </a:path>
              </a:pathLst>
            </a:custGeom>
            <a:gradFill>
              <a:gsLst>
                <a:gs pos="53000">
                  <a:srgbClr val="3483AA"/>
                </a:gs>
                <a:gs pos="0">
                  <a:srgbClr val="2D7193"/>
                </a:gs>
                <a:gs pos="100000">
                  <a:srgbClr val="3B96C3"/>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grpSp>
        <p:nvGrpSpPr>
          <p:cNvPr id="11" name="Группа 10"/>
          <p:cNvGrpSpPr/>
          <p:nvPr/>
        </p:nvGrpSpPr>
        <p:grpSpPr>
          <a:xfrm>
            <a:off x="7682339" y="6093299"/>
            <a:ext cx="1469646" cy="767141"/>
            <a:chOff x="7682339" y="6093299"/>
            <a:chExt cx="1469646" cy="767141"/>
          </a:xfrm>
        </p:grpSpPr>
        <p:sp>
          <p:nvSpPr>
            <p:cNvPr id="12" name="Прямоугольный треугольник 15"/>
            <p:cNvSpPr/>
            <p:nvPr/>
          </p:nvSpPr>
          <p:spPr>
            <a:xfrm rot="16200000" flipH="1">
              <a:off x="7838898" y="6451197"/>
              <a:ext cx="123347" cy="436466"/>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Lst>
              <a:ahLst/>
              <a:cxnLst>
                <a:cxn ang="0">
                  <a:pos x="connsiteX0" y="connsiteY0"/>
                </a:cxn>
                <a:cxn ang="0">
                  <a:pos x="connsiteX1" y="connsiteY1"/>
                </a:cxn>
                <a:cxn ang="0">
                  <a:pos x="connsiteX2" y="connsiteY2"/>
                </a:cxn>
                <a:cxn ang="0">
                  <a:pos x="connsiteX3" y="connsiteY3"/>
                </a:cxn>
              </a:cxnLst>
              <a:rect l="l" t="t" r="r" b="b"/>
              <a:pathLst>
                <a:path w="134960" h="338192">
                  <a:moveTo>
                    <a:pt x="0" y="338192"/>
                  </a:moveTo>
                  <a:cubicBezTo>
                    <a:pt x="263" y="231992"/>
                    <a:pt x="1330" y="106200"/>
                    <a:pt x="1593" y="0"/>
                  </a:cubicBezTo>
                  <a:lnTo>
                    <a:pt x="134960" y="301142"/>
                  </a:lnTo>
                  <a:cubicBezTo>
                    <a:pt x="80449" y="342417"/>
                    <a:pt x="54511" y="296917"/>
                    <a:pt x="0" y="338192"/>
                  </a:cubicBezTo>
                  <a:close/>
                </a:path>
              </a:pathLst>
            </a:custGeom>
            <a:solidFill>
              <a:srgbClr val="D883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Трапеция 2"/>
            <p:cNvSpPr/>
            <p:nvPr/>
          </p:nvSpPr>
          <p:spPr>
            <a:xfrm flipH="1">
              <a:off x="7838121" y="6093299"/>
              <a:ext cx="1311534" cy="76714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1760" h="3808972">
                  <a:moveTo>
                    <a:pt x="0" y="3796872"/>
                  </a:moveTo>
                  <a:lnTo>
                    <a:pt x="0" y="13100"/>
                  </a:lnTo>
                  <a:lnTo>
                    <a:pt x="3396921" y="0"/>
                  </a:lnTo>
                  <a:lnTo>
                    <a:pt x="6601760" y="3808972"/>
                  </a:lnTo>
                  <a:lnTo>
                    <a:pt x="0" y="3796872"/>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4" name="Трапеция 2"/>
            <p:cNvSpPr/>
            <p:nvPr/>
          </p:nvSpPr>
          <p:spPr>
            <a:xfrm flipH="1">
              <a:off x="7691020" y="6290733"/>
              <a:ext cx="1460965" cy="326269"/>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87924" h="4009703">
                  <a:moveTo>
                    <a:pt x="2858" y="3916875"/>
                  </a:moveTo>
                  <a:cubicBezTo>
                    <a:pt x="1905" y="2611250"/>
                    <a:pt x="953" y="1305625"/>
                    <a:pt x="0" y="0"/>
                  </a:cubicBezTo>
                  <a:lnTo>
                    <a:pt x="4320663" y="9045"/>
                  </a:lnTo>
                  <a:lnTo>
                    <a:pt x="5287924" y="4009703"/>
                  </a:lnTo>
                  <a:cubicBezTo>
                    <a:pt x="3411317" y="4004773"/>
                    <a:pt x="1879465" y="3921805"/>
                    <a:pt x="2858" y="3916875"/>
                  </a:cubicBezTo>
                  <a:close/>
                </a:path>
              </a:pathLst>
            </a:custGeom>
            <a:gradFill>
              <a:gsLst>
                <a:gs pos="0">
                  <a:schemeClr val="accent5">
                    <a:lumMod val="60000"/>
                    <a:lumOff val="40000"/>
                  </a:schemeClr>
                </a:gs>
                <a:gs pos="22000">
                  <a:srgbClr val="F68E26"/>
                </a:gs>
                <a:gs pos="51000">
                  <a:srgbClr val="F68616"/>
                </a:gs>
                <a:gs pos="70000">
                  <a:srgbClr val="EF7B11"/>
                </a:gs>
                <a:gs pos="97000">
                  <a:srgbClr val="D7560F"/>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a:latin typeface="Segoe UI Light" panose="020B0502040204020203" pitchFamily="34" charset="0"/>
                  <a:cs typeface="Segoe UI Light" panose="020B0502040204020203" pitchFamily="34" charset="0"/>
                </a:rPr>
                <a:t>8</a:t>
              </a:r>
            </a:p>
          </p:txBody>
        </p:sp>
      </p:grpSp>
      <p:sp>
        <p:nvSpPr>
          <p:cNvPr id="15" name="Заголовок 1"/>
          <p:cNvSpPr txBox="1">
            <a:spLocks/>
          </p:cNvSpPr>
          <p:nvPr/>
        </p:nvSpPr>
        <p:spPr>
          <a:xfrm>
            <a:off x="-612576" y="513162"/>
            <a:ext cx="5695297" cy="447555"/>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ru-RU" sz="2000" b="1" dirty="0">
                <a:solidFill>
                  <a:schemeClr val="bg1"/>
                </a:solidFill>
                <a:latin typeface="Segoe UI Light" panose="020B0502040204020203" pitchFamily="34" charset="0"/>
                <a:cs typeface="Segoe UI Light" panose="020B0502040204020203" pitchFamily="34" charset="0"/>
              </a:rPr>
              <a:t>Этические принципы работы психолога</a:t>
            </a:r>
          </a:p>
        </p:txBody>
      </p:sp>
      <p:sp>
        <p:nvSpPr>
          <p:cNvPr id="3" name="TextBox 2"/>
          <p:cNvSpPr txBox="1"/>
          <p:nvPr/>
        </p:nvSpPr>
        <p:spPr>
          <a:xfrm>
            <a:off x="179512" y="2204864"/>
            <a:ext cx="5616624" cy="2554545"/>
          </a:xfrm>
          <a:prstGeom prst="rect">
            <a:avLst/>
          </a:prstGeom>
          <a:noFill/>
        </p:spPr>
        <p:txBody>
          <a:bodyPr wrap="square" rtlCol="0">
            <a:spAutoFit/>
          </a:bodyPr>
          <a:lstStyle/>
          <a:p>
            <a:pPr marL="285750" indent="-285750">
              <a:buFont typeface="Arial" panose="020B0604020202020204" pitchFamily="34" charset="0"/>
              <a:buChar char="•"/>
            </a:pPr>
            <a:r>
              <a:rPr lang="ru-RU" sz="3200" dirty="0">
                <a:latin typeface="Segoe UI Light" panose="020B0502040204020203" pitchFamily="34" charset="0"/>
                <a:cs typeface="Segoe UI Light" panose="020B0502040204020203" pitchFamily="34" charset="0"/>
              </a:rPr>
              <a:t>Принцип безопасности</a:t>
            </a:r>
            <a:r>
              <a:rPr lang="en-US" sz="3200" dirty="0">
                <a:latin typeface="Segoe UI Light" panose="020B0502040204020203" pitchFamily="34" charset="0"/>
                <a:cs typeface="Segoe UI Light" panose="020B0502040204020203" pitchFamily="34" charset="0"/>
              </a:rPr>
              <a:t>;</a:t>
            </a:r>
          </a:p>
          <a:p>
            <a:pPr marL="285750" indent="-285750">
              <a:buFont typeface="Arial" panose="020B0604020202020204" pitchFamily="34" charset="0"/>
              <a:buChar char="•"/>
            </a:pPr>
            <a:r>
              <a:rPr lang="ru-RU" sz="3200" dirty="0">
                <a:latin typeface="Segoe UI Light" panose="020B0502040204020203" pitchFamily="34" charset="0"/>
                <a:cs typeface="Segoe UI Light" panose="020B0502040204020203" pitchFamily="34" charset="0"/>
              </a:rPr>
              <a:t>Принцип добровольности</a:t>
            </a:r>
            <a:r>
              <a:rPr lang="en-US" sz="3200" dirty="0">
                <a:latin typeface="Segoe UI Light" panose="020B0502040204020203" pitchFamily="34" charset="0"/>
                <a:cs typeface="Segoe UI Light" panose="020B0502040204020203" pitchFamily="34" charset="0"/>
              </a:rPr>
              <a:t>;</a:t>
            </a:r>
          </a:p>
          <a:p>
            <a:pPr marL="285750" indent="-285750">
              <a:buFont typeface="Arial" panose="020B0604020202020204" pitchFamily="34" charset="0"/>
              <a:buChar char="•"/>
            </a:pPr>
            <a:r>
              <a:rPr lang="ru-RU" sz="3200" dirty="0">
                <a:latin typeface="Segoe UI Light" panose="020B0502040204020203" pitchFamily="34" charset="0"/>
                <a:cs typeface="Segoe UI Light" panose="020B0502040204020203" pitchFamily="34" charset="0"/>
              </a:rPr>
              <a:t>Принцип </a:t>
            </a:r>
            <a:r>
              <a:rPr lang="ru-RU" sz="3200" dirty="0" err="1">
                <a:latin typeface="Segoe UI Light" panose="020B0502040204020203" pitchFamily="34" charset="0"/>
                <a:cs typeface="Segoe UI Light" panose="020B0502040204020203" pitchFamily="34" charset="0"/>
              </a:rPr>
              <a:t>безоченочности</a:t>
            </a:r>
            <a:r>
              <a:rPr lang="en-US" sz="3200" dirty="0">
                <a:latin typeface="Segoe UI Light" panose="020B0502040204020203" pitchFamily="34" charset="0"/>
                <a:cs typeface="Segoe UI Light" panose="020B0502040204020203" pitchFamily="34" charset="0"/>
              </a:rPr>
              <a:t>;</a:t>
            </a:r>
          </a:p>
          <a:p>
            <a:pPr marL="285750" indent="-285750">
              <a:buFont typeface="Arial" panose="020B0604020202020204" pitchFamily="34" charset="0"/>
              <a:buChar char="•"/>
            </a:pPr>
            <a:r>
              <a:rPr lang="ru-RU" sz="3200" dirty="0">
                <a:latin typeface="Segoe UI Light" panose="020B0502040204020203" pitchFamily="34" charset="0"/>
                <a:cs typeface="Segoe UI Light" panose="020B0502040204020203" pitchFamily="34" charset="0"/>
              </a:rPr>
              <a:t>Принцип защиты интересов клиента</a:t>
            </a:r>
            <a:r>
              <a:rPr lang="en-US" sz="3200" dirty="0">
                <a:latin typeface="Segoe UI Light" panose="020B0502040204020203" pitchFamily="34" charset="0"/>
                <a:cs typeface="Segoe UI Light" panose="020B0502040204020203" pitchFamily="34" charset="0"/>
              </a:rPr>
              <a:t>;</a:t>
            </a:r>
          </a:p>
        </p:txBody>
      </p:sp>
      <p:pic>
        <p:nvPicPr>
          <p:cNvPr id="23" name="Рисунок 2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91422" y="2545097"/>
            <a:ext cx="2808312" cy="2684103"/>
          </a:xfrm>
          <a:prstGeom prst="rect">
            <a:avLst/>
          </a:prstGeom>
        </p:spPr>
      </p:pic>
    </p:spTree>
    <p:extLst>
      <p:ext uri="{BB962C8B-B14F-4D97-AF65-F5344CB8AC3E}">
        <p14:creationId xmlns:p14="http://schemas.microsoft.com/office/powerpoint/2010/main" val="386721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Группа 3"/>
          <p:cNvGrpSpPr/>
          <p:nvPr/>
        </p:nvGrpSpPr>
        <p:grpSpPr>
          <a:xfrm flipH="1" flipV="1">
            <a:off x="-36512" y="-27384"/>
            <a:ext cx="6030313" cy="1340777"/>
            <a:chOff x="8289058" y="6085680"/>
            <a:chExt cx="4448633" cy="774761"/>
          </a:xfrm>
        </p:grpSpPr>
        <p:sp>
          <p:nvSpPr>
            <p:cNvPr id="6" name="Прямоугольный треугольник 15"/>
            <p:cNvSpPr/>
            <p:nvPr/>
          </p:nvSpPr>
          <p:spPr>
            <a:xfrm rot="16200000" flipH="1">
              <a:off x="8405691" y="6447274"/>
              <a:ext cx="145913" cy="379180"/>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 name="connsiteX0" fmla="*/ 0 w 134960"/>
                <a:gd name="connsiteY0" fmla="*/ 325797 h 325797"/>
                <a:gd name="connsiteX1" fmla="*/ 5070 w 134960"/>
                <a:gd name="connsiteY1" fmla="*/ 0 h 325797"/>
                <a:gd name="connsiteX2" fmla="*/ 134960 w 134960"/>
                <a:gd name="connsiteY2" fmla="*/ 288747 h 325797"/>
                <a:gd name="connsiteX3" fmla="*/ 0 w 134960"/>
                <a:gd name="connsiteY3" fmla="*/ 325797 h 325797"/>
                <a:gd name="connsiteX0" fmla="*/ 0 w 134960"/>
                <a:gd name="connsiteY0" fmla="*/ 327313 h 327313"/>
                <a:gd name="connsiteX1" fmla="*/ 15252 w 134960"/>
                <a:gd name="connsiteY1" fmla="*/ 0 h 327313"/>
                <a:gd name="connsiteX2" fmla="*/ 134960 w 134960"/>
                <a:gd name="connsiteY2" fmla="*/ 290263 h 327313"/>
                <a:gd name="connsiteX3" fmla="*/ 0 w 134960"/>
                <a:gd name="connsiteY3" fmla="*/ 327313 h 327313"/>
              </a:gdLst>
              <a:ahLst/>
              <a:cxnLst>
                <a:cxn ang="0">
                  <a:pos x="connsiteX0" y="connsiteY0"/>
                </a:cxn>
                <a:cxn ang="0">
                  <a:pos x="connsiteX1" y="connsiteY1"/>
                </a:cxn>
                <a:cxn ang="0">
                  <a:pos x="connsiteX2" y="connsiteY2"/>
                </a:cxn>
                <a:cxn ang="0">
                  <a:pos x="connsiteX3" y="connsiteY3"/>
                </a:cxn>
              </a:cxnLst>
              <a:rect l="l" t="t" r="r" b="b"/>
              <a:pathLst>
                <a:path w="134960" h="327313">
                  <a:moveTo>
                    <a:pt x="0" y="327313"/>
                  </a:moveTo>
                  <a:cubicBezTo>
                    <a:pt x="263" y="221113"/>
                    <a:pt x="14989" y="106200"/>
                    <a:pt x="15252" y="0"/>
                  </a:cubicBezTo>
                  <a:cubicBezTo>
                    <a:pt x="59708" y="100381"/>
                    <a:pt x="90504" y="189882"/>
                    <a:pt x="134960" y="290263"/>
                  </a:cubicBezTo>
                  <a:cubicBezTo>
                    <a:pt x="80449" y="331538"/>
                    <a:pt x="54511" y="286038"/>
                    <a:pt x="0" y="327313"/>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Трапеция 2"/>
            <p:cNvSpPr/>
            <p:nvPr/>
          </p:nvSpPr>
          <p:spPr>
            <a:xfrm flipH="1">
              <a:off x="8309609" y="6085680"/>
              <a:ext cx="4401829" cy="77476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 name="connsiteX0" fmla="*/ 0 w 6601760"/>
                <a:gd name="connsiteY0" fmla="*/ 3783774 h 3795874"/>
                <a:gd name="connsiteX1" fmla="*/ 0 w 6601760"/>
                <a:gd name="connsiteY1" fmla="*/ 2 h 3795874"/>
                <a:gd name="connsiteX2" fmla="*/ 5327252 w 6601760"/>
                <a:gd name="connsiteY2" fmla="*/ 138240 h 3795874"/>
                <a:gd name="connsiteX3" fmla="*/ 6601760 w 6601760"/>
                <a:gd name="connsiteY3" fmla="*/ 3795874 h 3795874"/>
                <a:gd name="connsiteX4" fmla="*/ 0 w 6601760"/>
                <a:gd name="connsiteY4" fmla="*/ 3783774 h 3795874"/>
                <a:gd name="connsiteX0" fmla="*/ 0 w 5963047"/>
                <a:gd name="connsiteY0" fmla="*/ 3783774 h 3795874"/>
                <a:gd name="connsiteX1" fmla="*/ 0 w 5963047"/>
                <a:gd name="connsiteY1" fmla="*/ 2 h 3795874"/>
                <a:gd name="connsiteX2" fmla="*/ 5327252 w 5963047"/>
                <a:gd name="connsiteY2" fmla="*/ 138240 h 3795874"/>
                <a:gd name="connsiteX3" fmla="*/ 5963047 w 5963047"/>
                <a:gd name="connsiteY3" fmla="*/ 3795874 h 3795874"/>
                <a:gd name="connsiteX4" fmla="*/ 0 w 5963047"/>
                <a:gd name="connsiteY4" fmla="*/ 3783774 h 3795874"/>
                <a:gd name="connsiteX0" fmla="*/ 0 w 5963047"/>
                <a:gd name="connsiteY0" fmla="*/ 3783774 h 3795874"/>
                <a:gd name="connsiteX1" fmla="*/ 0 w 5963047"/>
                <a:gd name="connsiteY1" fmla="*/ 2 h 3795874"/>
                <a:gd name="connsiteX2" fmla="*/ 5327252 w 5963047"/>
                <a:gd name="connsiteY2" fmla="*/ 43654 h 3795874"/>
                <a:gd name="connsiteX3" fmla="*/ 5963047 w 5963047"/>
                <a:gd name="connsiteY3" fmla="*/ 3795874 h 3795874"/>
                <a:gd name="connsiteX4" fmla="*/ 0 w 5963047"/>
                <a:gd name="connsiteY4" fmla="*/ 3783774 h 3795874"/>
                <a:gd name="connsiteX0" fmla="*/ 0 w 5963047"/>
                <a:gd name="connsiteY0" fmla="*/ 3834707 h 3846807"/>
                <a:gd name="connsiteX1" fmla="*/ 0 w 5963047"/>
                <a:gd name="connsiteY1" fmla="*/ 50935 h 3846807"/>
                <a:gd name="connsiteX2" fmla="*/ 5314349 w 5963047"/>
                <a:gd name="connsiteY2" fmla="*/ 0 h 3846807"/>
                <a:gd name="connsiteX3" fmla="*/ 5963047 w 5963047"/>
                <a:gd name="connsiteY3" fmla="*/ 3846807 h 3846807"/>
                <a:gd name="connsiteX4" fmla="*/ 0 w 5963047"/>
                <a:gd name="connsiteY4" fmla="*/ 3834707 h 3846807"/>
                <a:gd name="connsiteX0" fmla="*/ 0 w 5963047"/>
                <a:gd name="connsiteY0" fmla="*/ 3834707 h 3846807"/>
                <a:gd name="connsiteX1" fmla="*/ 0 w 5963047"/>
                <a:gd name="connsiteY1" fmla="*/ 50935 h 3846807"/>
                <a:gd name="connsiteX2" fmla="*/ 5018259 w 5963047"/>
                <a:gd name="connsiteY2" fmla="*/ 0 h 3846807"/>
                <a:gd name="connsiteX3" fmla="*/ 5963047 w 5963047"/>
                <a:gd name="connsiteY3" fmla="*/ 3846807 h 3846807"/>
                <a:gd name="connsiteX4" fmla="*/ 0 w 5963047"/>
                <a:gd name="connsiteY4" fmla="*/ 3834707 h 3846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63047" h="3846807">
                  <a:moveTo>
                    <a:pt x="0" y="3834707"/>
                  </a:moveTo>
                  <a:lnTo>
                    <a:pt x="0" y="50935"/>
                  </a:lnTo>
                  <a:lnTo>
                    <a:pt x="5018259" y="0"/>
                  </a:lnTo>
                  <a:lnTo>
                    <a:pt x="5963047" y="3846807"/>
                  </a:lnTo>
                  <a:lnTo>
                    <a:pt x="0" y="3834707"/>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err="1"/>
                <a:t>ттрн</a:t>
              </a:r>
              <a:endParaRPr lang="ru-RU" dirty="0"/>
            </a:p>
          </p:txBody>
        </p:sp>
        <p:sp>
          <p:nvSpPr>
            <p:cNvPr id="8" name="Трапеция 2"/>
            <p:cNvSpPr/>
            <p:nvPr/>
          </p:nvSpPr>
          <p:spPr>
            <a:xfrm flipH="1">
              <a:off x="8290813" y="6246868"/>
              <a:ext cx="4446878" cy="336814"/>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689860 w 5287924"/>
                <a:gd name="connsiteY2" fmla="*/ 102692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746042 w 5287924"/>
                <a:gd name="connsiteY2" fmla="*/ 196338 h 4009703"/>
                <a:gd name="connsiteX3" fmla="*/ 5287924 w 5287924"/>
                <a:gd name="connsiteY3" fmla="*/ 4009703 h 4009703"/>
                <a:gd name="connsiteX4" fmla="*/ 2858 w 5287924"/>
                <a:gd name="connsiteY4" fmla="*/ 3916875 h 4009703"/>
                <a:gd name="connsiteX0" fmla="*/ 28 w 5309173"/>
                <a:gd name="connsiteY0" fmla="*/ 4197819 h 4197905"/>
                <a:gd name="connsiteX1" fmla="*/ 21249 w 5309173"/>
                <a:gd name="connsiteY1" fmla="*/ 0 h 4197905"/>
                <a:gd name="connsiteX2" fmla="*/ 4767291 w 5309173"/>
                <a:gd name="connsiteY2" fmla="*/ 196338 h 4197905"/>
                <a:gd name="connsiteX3" fmla="*/ 5309173 w 5309173"/>
                <a:gd name="connsiteY3" fmla="*/ 4009703 h 4197905"/>
                <a:gd name="connsiteX4" fmla="*/ 28 w 5309173"/>
                <a:gd name="connsiteY4" fmla="*/ 4197819 h 4197905"/>
                <a:gd name="connsiteX0" fmla="*/ 28 w 5309173"/>
                <a:gd name="connsiteY0" fmla="*/ 4197819 h 4197905"/>
                <a:gd name="connsiteX1" fmla="*/ 21249 w 5309173"/>
                <a:gd name="connsiteY1" fmla="*/ 0 h 4197905"/>
                <a:gd name="connsiteX2" fmla="*/ 4807421 w 5309173"/>
                <a:gd name="connsiteY2" fmla="*/ 196338 h 4197905"/>
                <a:gd name="connsiteX3" fmla="*/ 5309173 w 5309173"/>
                <a:gd name="connsiteY3" fmla="*/ 4009703 h 4197905"/>
                <a:gd name="connsiteX4" fmla="*/ 28 w 5309173"/>
                <a:gd name="connsiteY4" fmla="*/ 4197819 h 4197905"/>
                <a:gd name="connsiteX0" fmla="*/ 50 w 5299162"/>
                <a:gd name="connsiteY0" fmla="*/ 4139296 h 4139419"/>
                <a:gd name="connsiteX1" fmla="*/ 11238 w 5299162"/>
                <a:gd name="connsiteY1" fmla="*/ 0 h 4139419"/>
                <a:gd name="connsiteX2" fmla="*/ 4797410 w 5299162"/>
                <a:gd name="connsiteY2" fmla="*/ 196338 h 4139419"/>
                <a:gd name="connsiteX3" fmla="*/ 5299162 w 5299162"/>
                <a:gd name="connsiteY3" fmla="*/ 4009703 h 4139419"/>
                <a:gd name="connsiteX4" fmla="*/ 50 w 5299162"/>
                <a:gd name="connsiteY4" fmla="*/ 4139296 h 4139419"/>
                <a:gd name="connsiteX0" fmla="*/ 50 w 5294145"/>
                <a:gd name="connsiteY0" fmla="*/ 4139296 h 4139419"/>
                <a:gd name="connsiteX1" fmla="*/ 11238 w 5294145"/>
                <a:gd name="connsiteY1" fmla="*/ 0 h 4139419"/>
                <a:gd name="connsiteX2" fmla="*/ 4797410 w 5294145"/>
                <a:gd name="connsiteY2" fmla="*/ 196338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72329 w 5294145"/>
                <a:gd name="connsiteY2" fmla="*/ 137815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52264 w 5294145"/>
                <a:gd name="connsiteY2" fmla="*/ 59776 h 4139419"/>
                <a:gd name="connsiteX3" fmla="*/ 5294145 w 5294145"/>
                <a:gd name="connsiteY3" fmla="*/ 4009703 h 4139419"/>
                <a:gd name="connsiteX4" fmla="*/ 50 w 5294145"/>
                <a:gd name="connsiteY4" fmla="*/ 4139296 h 4139419"/>
                <a:gd name="connsiteX0" fmla="*/ 50 w 5108803"/>
                <a:gd name="connsiteY0" fmla="*/ 4139296 h 4139419"/>
                <a:gd name="connsiteX1" fmla="*/ 11238 w 5108803"/>
                <a:gd name="connsiteY1" fmla="*/ 0 h 4139419"/>
                <a:gd name="connsiteX2" fmla="*/ 4752264 w 5108803"/>
                <a:gd name="connsiteY2" fmla="*/ 59776 h 4139419"/>
                <a:gd name="connsiteX3" fmla="*/ 5108803 w 5108803"/>
                <a:gd name="connsiteY3" fmla="*/ 4009703 h 4139419"/>
                <a:gd name="connsiteX4" fmla="*/ 50 w 5108803"/>
                <a:gd name="connsiteY4" fmla="*/ 4139296 h 4139419"/>
                <a:gd name="connsiteX0" fmla="*/ 50 w 5102063"/>
                <a:gd name="connsiteY0" fmla="*/ 4139296 h 4139468"/>
                <a:gd name="connsiteX1" fmla="*/ 11238 w 5102063"/>
                <a:gd name="connsiteY1" fmla="*/ 0 h 4139468"/>
                <a:gd name="connsiteX2" fmla="*/ 4752264 w 5102063"/>
                <a:gd name="connsiteY2" fmla="*/ 59776 h 4139468"/>
                <a:gd name="connsiteX3" fmla="*/ 5102063 w 5102063"/>
                <a:gd name="connsiteY3" fmla="*/ 4048722 h 4139468"/>
                <a:gd name="connsiteX4" fmla="*/ 50 w 5102063"/>
                <a:gd name="connsiteY4" fmla="*/ 4139296 h 4139468"/>
                <a:gd name="connsiteX0" fmla="*/ 29250 w 5131263"/>
                <a:gd name="connsiteY0" fmla="*/ 4139296 h 4139468"/>
                <a:gd name="connsiteX1" fmla="*/ 0 w 5131263"/>
                <a:gd name="connsiteY1" fmla="*/ 0 h 4139468"/>
                <a:gd name="connsiteX2" fmla="*/ 4781464 w 5131263"/>
                <a:gd name="connsiteY2" fmla="*/ 59776 h 4139468"/>
                <a:gd name="connsiteX3" fmla="*/ 5131263 w 5131263"/>
                <a:gd name="connsiteY3" fmla="*/ 4048722 h 4139468"/>
                <a:gd name="connsiteX4" fmla="*/ 29250 w 5131263"/>
                <a:gd name="connsiteY4" fmla="*/ 4139296 h 4139468"/>
                <a:gd name="connsiteX0" fmla="*/ 29250 w 5100934"/>
                <a:gd name="connsiteY0" fmla="*/ 4139296 h 4139296"/>
                <a:gd name="connsiteX1" fmla="*/ 0 w 5100934"/>
                <a:gd name="connsiteY1" fmla="*/ 0 h 4139296"/>
                <a:gd name="connsiteX2" fmla="*/ 4781464 w 5100934"/>
                <a:gd name="connsiteY2" fmla="*/ 59776 h 4139296"/>
                <a:gd name="connsiteX3" fmla="*/ 5100934 w 5100934"/>
                <a:gd name="connsiteY3" fmla="*/ 4107245 h 4139296"/>
                <a:gd name="connsiteX4" fmla="*/ 29250 w 5100934"/>
                <a:gd name="connsiteY4" fmla="*/ 4139296 h 413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00934" h="4139296">
                  <a:moveTo>
                    <a:pt x="29250" y="4139296"/>
                  </a:moveTo>
                  <a:cubicBezTo>
                    <a:pt x="28297" y="2833671"/>
                    <a:pt x="953" y="1305625"/>
                    <a:pt x="0" y="0"/>
                  </a:cubicBezTo>
                  <a:lnTo>
                    <a:pt x="4781464" y="59776"/>
                  </a:lnTo>
                  <a:lnTo>
                    <a:pt x="5100934" y="4107245"/>
                  </a:lnTo>
                  <a:lnTo>
                    <a:pt x="29250" y="4139296"/>
                  </a:lnTo>
                  <a:close/>
                </a:path>
              </a:pathLst>
            </a:custGeom>
            <a:gradFill>
              <a:gsLst>
                <a:gs pos="53000">
                  <a:srgbClr val="3483AA"/>
                </a:gs>
                <a:gs pos="0">
                  <a:srgbClr val="2D7193"/>
                </a:gs>
                <a:gs pos="100000">
                  <a:srgbClr val="3B96C3"/>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sp>
        <p:nvSpPr>
          <p:cNvPr id="2" name="Заголовок 1"/>
          <p:cNvSpPr>
            <a:spLocks noGrp="1"/>
          </p:cNvSpPr>
          <p:nvPr>
            <p:ph type="title"/>
          </p:nvPr>
        </p:nvSpPr>
        <p:spPr>
          <a:xfrm>
            <a:off x="705938" y="529961"/>
            <a:ext cx="5695297" cy="447555"/>
          </a:xfrm>
        </p:spPr>
        <p:txBody>
          <a:bodyPr>
            <a:noAutofit/>
          </a:bodyPr>
          <a:lstStyle/>
          <a:p>
            <a:pPr algn="l"/>
            <a:r>
              <a:rPr lang="ru-RU" sz="2400" b="1" dirty="0">
                <a:solidFill>
                  <a:schemeClr val="bg1"/>
                </a:solidFill>
                <a:latin typeface="Segoe UI Light" panose="020B0502040204020203" pitchFamily="34" charset="0"/>
                <a:ea typeface="+mn-ea"/>
                <a:cs typeface="Segoe UI Light" pitchFamily="34" charset="0"/>
              </a:rPr>
              <a:t> Основные задачи ЭПП</a:t>
            </a:r>
          </a:p>
        </p:txBody>
      </p:sp>
      <p:grpSp>
        <p:nvGrpSpPr>
          <p:cNvPr id="9" name="Группа 8"/>
          <p:cNvGrpSpPr/>
          <p:nvPr/>
        </p:nvGrpSpPr>
        <p:grpSpPr>
          <a:xfrm>
            <a:off x="7682339" y="6093299"/>
            <a:ext cx="1469646" cy="767141"/>
            <a:chOff x="7682339" y="6093299"/>
            <a:chExt cx="1469646" cy="767141"/>
          </a:xfrm>
        </p:grpSpPr>
        <p:sp>
          <p:nvSpPr>
            <p:cNvPr id="10" name="Прямоугольный треугольник 15"/>
            <p:cNvSpPr/>
            <p:nvPr/>
          </p:nvSpPr>
          <p:spPr>
            <a:xfrm rot="16200000" flipH="1">
              <a:off x="7838898" y="6451197"/>
              <a:ext cx="123347" cy="436466"/>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Lst>
              <a:ahLst/>
              <a:cxnLst>
                <a:cxn ang="0">
                  <a:pos x="connsiteX0" y="connsiteY0"/>
                </a:cxn>
                <a:cxn ang="0">
                  <a:pos x="connsiteX1" y="connsiteY1"/>
                </a:cxn>
                <a:cxn ang="0">
                  <a:pos x="connsiteX2" y="connsiteY2"/>
                </a:cxn>
                <a:cxn ang="0">
                  <a:pos x="connsiteX3" y="connsiteY3"/>
                </a:cxn>
              </a:cxnLst>
              <a:rect l="l" t="t" r="r" b="b"/>
              <a:pathLst>
                <a:path w="134960" h="338192">
                  <a:moveTo>
                    <a:pt x="0" y="338192"/>
                  </a:moveTo>
                  <a:cubicBezTo>
                    <a:pt x="263" y="231992"/>
                    <a:pt x="1330" y="106200"/>
                    <a:pt x="1593" y="0"/>
                  </a:cubicBezTo>
                  <a:lnTo>
                    <a:pt x="134960" y="301142"/>
                  </a:lnTo>
                  <a:cubicBezTo>
                    <a:pt x="80449" y="342417"/>
                    <a:pt x="54511" y="296917"/>
                    <a:pt x="0" y="338192"/>
                  </a:cubicBezTo>
                  <a:close/>
                </a:path>
              </a:pathLst>
            </a:custGeom>
            <a:solidFill>
              <a:srgbClr val="D883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Трапеция 2"/>
            <p:cNvSpPr/>
            <p:nvPr/>
          </p:nvSpPr>
          <p:spPr>
            <a:xfrm flipH="1">
              <a:off x="7838121" y="6093299"/>
              <a:ext cx="1311534" cy="76714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1760" h="3808972">
                  <a:moveTo>
                    <a:pt x="0" y="3796872"/>
                  </a:moveTo>
                  <a:lnTo>
                    <a:pt x="0" y="13100"/>
                  </a:lnTo>
                  <a:lnTo>
                    <a:pt x="3396921" y="0"/>
                  </a:lnTo>
                  <a:lnTo>
                    <a:pt x="6601760" y="3808972"/>
                  </a:lnTo>
                  <a:lnTo>
                    <a:pt x="0" y="3796872"/>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2" name="Трапеция 2"/>
            <p:cNvSpPr/>
            <p:nvPr/>
          </p:nvSpPr>
          <p:spPr>
            <a:xfrm flipH="1">
              <a:off x="7691020" y="6290733"/>
              <a:ext cx="1460965" cy="326269"/>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87924" h="4009703">
                  <a:moveTo>
                    <a:pt x="2858" y="3916875"/>
                  </a:moveTo>
                  <a:cubicBezTo>
                    <a:pt x="1905" y="2611250"/>
                    <a:pt x="953" y="1305625"/>
                    <a:pt x="0" y="0"/>
                  </a:cubicBezTo>
                  <a:lnTo>
                    <a:pt x="4320663" y="9045"/>
                  </a:lnTo>
                  <a:lnTo>
                    <a:pt x="5287924" y="4009703"/>
                  </a:lnTo>
                  <a:cubicBezTo>
                    <a:pt x="3411317" y="4004773"/>
                    <a:pt x="1879465" y="3921805"/>
                    <a:pt x="2858" y="3916875"/>
                  </a:cubicBezTo>
                  <a:close/>
                </a:path>
              </a:pathLst>
            </a:custGeom>
            <a:gradFill>
              <a:gsLst>
                <a:gs pos="0">
                  <a:schemeClr val="accent5">
                    <a:lumMod val="60000"/>
                    <a:lumOff val="40000"/>
                  </a:schemeClr>
                </a:gs>
                <a:gs pos="22000">
                  <a:srgbClr val="F68E26"/>
                </a:gs>
                <a:gs pos="51000">
                  <a:srgbClr val="F68616"/>
                </a:gs>
                <a:gs pos="70000">
                  <a:srgbClr val="EF7B11"/>
                </a:gs>
                <a:gs pos="97000">
                  <a:srgbClr val="D7560F"/>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a:latin typeface="Segoe UI Light" panose="020B0502040204020203" pitchFamily="34" charset="0"/>
                  <a:cs typeface="Segoe UI Light" panose="020B0502040204020203" pitchFamily="34" charset="0"/>
                </a:rPr>
                <a:t>9</a:t>
              </a:r>
            </a:p>
          </p:txBody>
        </p:sp>
      </p:grpSp>
      <p:graphicFrame>
        <p:nvGraphicFramePr>
          <p:cNvPr id="17" name="Схема 16"/>
          <p:cNvGraphicFramePr/>
          <p:nvPr>
            <p:extLst>
              <p:ext uri="{D42A27DB-BD31-4B8C-83A1-F6EECF244321}">
                <p14:modId xmlns:p14="http://schemas.microsoft.com/office/powerpoint/2010/main" val="3091173070"/>
              </p:ext>
            </p:extLst>
          </p:nvPr>
        </p:nvGraphicFramePr>
        <p:xfrm>
          <a:off x="222222" y="1391715"/>
          <a:ext cx="7944544" cy="50568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137887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Группа 3"/>
          <p:cNvGrpSpPr/>
          <p:nvPr/>
        </p:nvGrpSpPr>
        <p:grpSpPr>
          <a:xfrm flipH="1" flipV="1">
            <a:off x="-36512" y="-27020"/>
            <a:ext cx="6030313" cy="1340777"/>
            <a:chOff x="8289058" y="6085680"/>
            <a:chExt cx="4448633" cy="774761"/>
          </a:xfrm>
        </p:grpSpPr>
        <p:sp>
          <p:nvSpPr>
            <p:cNvPr id="6" name="Прямоугольный треугольник 15"/>
            <p:cNvSpPr/>
            <p:nvPr/>
          </p:nvSpPr>
          <p:spPr>
            <a:xfrm rot="16200000" flipH="1">
              <a:off x="8405691" y="6447274"/>
              <a:ext cx="145913" cy="379180"/>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 name="connsiteX0" fmla="*/ 0 w 134960"/>
                <a:gd name="connsiteY0" fmla="*/ 325797 h 325797"/>
                <a:gd name="connsiteX1" fmla="*/ 5070 w 134960"/>
                <a:gd name="connsiteY1" fmla="*/ 0 h 325797"/>
                <a:gd name="connsiteX2" fmla="*/ 134960 w 134960"/>
                <a:gd name="connsiteY2" fmla="*/ 288747 h 325797"/>
                <a:gd name="connsiteX3" fmla="*/ 0 w 134960"/>
                <a:gd name="connsiteY3" fmla="*/ 325797 h 325797"/>
                <a:gd name="connsiteX0" fmla="*/ 0 w 134960"/>
                <a:gd name="connsiteY0" fmla="*/ 327313 h 327313"/>
                <a:gd name="connsiteX1" fmla="*/ 15252 w 134960"/>
                <a:gd name="connsiteY1" fmla="*/ 0 h 327313"/>
                <a:gd name="connsiteX2" fmla="*/ 134960 w 134960"/>
                <a:gd name="connsiteY2" fmla="*/ 290263 h 327313"/>
                <a:gd name="connsiteX3" fmla="*/ 0 w 134960"/>
                <a:gd name="connsiteY3" fmla="*/ 327313 h 327313"/>
              </a:gdLst>
              <a:ahLst/>
              <a:cxnLst>
                <a:cxn ang="0">
                  <a:pos x="connsiteX0" y="connsiteY0"/>
                </a:cxn>
                <a:cxn ang="0">
                  <a:pos x="connsiteX1" y="connsiteY1"/>
                </a:cxn>
                <a:cxn ang="0">
                  <a:pos x="connsiteX2" y="connsiteY2"/>
                </a:cxn>
                <a:cxn ang="0">
                  <a:pos x="connsiteX3" y="connsiteY3"/>
                </a:cxn>
              </a:cxnLst>
              <a:rect l="l" t="t" r="r" b="b"/>
              <a:pathLst>
                <a:path w="134960" h="327313">
                  <a:moveTo>
                    <a:pt x="0" y="327313"/>
                  </a:moveTo>
                  <a:cubicBezTo>
                    <a:pt x="263" y="221113"/>
                    <a:pt x="14989" y="106200"/>
                    <a:pt x="15252" y="0"/>
                  </a:cubicBezTo>
                  <a:cubicBezTo>
                    <a:pt x="59708" y="100381"/>
                    <a:pt x="90504" y="189882"/>
                    <a:pt x="134960" y="290263"/>
                  </a:cubicBezTo>
                  <a:cubicBezTo>
                    <a:pt x="80449" y="331538"/>
                    <a:pt x="54511" y="286038"/>
                    <a:pt x="0" y="327313"/>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Трапеция 2"/>
            <p:cNvSpPr/>
            <p:nvPr/>
          </p:nvSpPr>
          <p:spPr>
            <a:xfrm flipH="1">
              <a:off x="8309609" y="6085680"/>
              <a:ext cx="4401829" cy="77476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 name="connsiteX0" fmla="*/ 0 w 6601760"/>
                <a:gd name="connsiteY0" fmla="*/ 3783774 h 3795874"/>
                <a:gd name="connsiteX1" fmla="*/ 0 w 6601760"/>
                <a:gd name="connsiteY1" fmla="*/ 2 h 3795874"/>
                <a:gd name="connsiteX2" fmla="*/ 5327252 w 6601760"/>
                <a:gd name="connsiteY2" fmla="*/ 138240 h 3795874"/>
                <a:gd name="connsiteX3" fmla="*/ 6601760 w 6601760"/>
                <a:gd name="connsiteY3" fmla="*/ 3795874 h 3795874"/>
                <a:gd name="connsiteX4" fmla="*/ 0 w 6601760"/>
                <a:gd name="connsiteY4" fmla="*/ 3783774 h 3795874"/>
                <a:gd name="connsiteX0" fmla="*/ 0 w 5963047"/>
                <a:gd name="connsiteY0" fmla="*/ 3783774 h 3795874"/>
                <a:gd name="connsiteX1" fmla="*/ 0 w 5963047"/>
                <a:gd name="connsiteY1" fmla="*/ 2 h 3795874"/>
                <a:gd name="connsiteX2" fmla="*/ 5327252 w 5963047"/>
                <a:gd name="connsiteY2" fmla="*/ 138240 h 3795874"/>
                <a:gd name="connsiteX3" fmla="*/ 5963047 w 5963047"/>
                <a:gd name="connsiteY3" fmla="*/ 3795874 h 3795874"/>
                <a:gd name="connsiteX4" fmla="*/ 0 w 5963047"/>
                <a:gd name="connsiteY4" fmla="*/ 3783774 h 3795874"/>
                <a:gd name="connsiteX0" fmla="*/ 0 w 5963047"/>
                <a:gd name="connsiteY0" fmla="*/ 3783774 h 3795874"/>
                <a:gd name="connsiteX1" fmla="*/ 0 w 5963047"/>
                <a:gd name="connsiteY1" fmla="*/ 2 h 3795874"/>
                <a:gd name="connsiteX2" fmla="*/ 5327252 w 5963047"/>
                <a:gd name="connsiteY2" fmla="*/ 43654 h 3795874"/>
                <a:gd name="connsiteX3" fmla="*/ 5963047 w 5963047"/>
                <a:gd name="connsiteY3" fmla="*/ 3795874 h 3795874"/>
                <a:gd name="connsiteX4" fmla="*/ 0 w 5963047"/>
                <a:gd name="connsiteY4" fmla="*/ 3783774 h 3795874"/>
                <a:gd name="connsiteX0" fmla="*/ 0 w 5963047"/>
                <a:gd name="connsiteY0" fmla="*/ 3834707 h 3846807"/>
                <a:gd name="connsiteX1" fmla="*/ 0 w 5963047"/>
                <a:gd name="connsiteY1" fmla="*/ 50935 h 3846807"/>
                <a:gd name="connsiteX2" fmla="*/ 5314349 w 5963047"/>
                <a:gd name="connsiteY2" fmla="*/ 0 h 3846807"/>
                <a:gd name="connsiteX3" fmla="*/ 5963047 w 5963047"/>
                <a:gd name="connsiteY3" fmla="*/ 3846807 h 3846807"/>
                <a:gd name="connsiteX4" fmla="*/ 0 w 5963047"/>
                <a:gd name="connsiteY4" fmla="*/ 3834707 h 3846807"/>
                <a:gd name="connsiteX0" fmla="*/ 0 w 5963047"/>
                <a:gd name="connsiteY0" fmla="*/ 3834707 h 3846807"/>
                <a:gd name="connsiteX1" fmla="*/ 0 w 5963047"/>
                <a:gd name="connsiteY1" fmla="*/ 50935 h 3846807"/>
                <a:gd name="connsiteX2" fmla="*/ 5018259 w 5963047"/>
                <a:gd name="connsiteY2" fmla="*/ 0 h 3846807"/>
                <a:gd name="connsiteX3" fmla="*/ 5963047 w 5963047"/>
                <a:gd name="connsiteY3" fmla="*/ 3846807 h 3846807"/>
                <a:gd name="connsiteX4" fmla="*/ 0 w 5963047"/>
                <a:gd name="connsiteY4" fmla="*/ 3834707 h 3846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63047" h="3846807">
                  <a:moveTo>
                    <a:pt x="0" y="3834707"/>
                  </a:moveTo>
                  <a:lnTo>
                    <a:pt x="0" y="50935"/>
                  </a:lnTo>
                  <a:lnTo>
                    <a:pt x="5018259" y="0"/>
                  </a:lnTo>
                  <a:lnTo>
                    <a:pt x="5963047" y="3846807"/>
                  </a:lnTo>
                  <a:lnTo>
                    <a:pt x="0" y="3834707"/>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err="1"/>
                <a:t>ттрн</a:t>
              </a:r>
              <a:endParaRPr lang="ru-RU" dirty="0"/>
            </a:p>
          </p:txBody>
        </p:sp>
        <p:sp>
          <p:nvSpPr>
            <p:cNvPr id="8" name="Трапеция 2"/>
            <p:cNvSpPr/>
            <p:nvPr/>
          </p:nvSpPr>
          <p:spPr>
            <a:xfrm flipH="1">
              <a:off x="8290813" y="6246868"/>
              <a:ext cx="4446878" cy="336814"/>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689860 w 5287924"/>
                <a:gd name="connsiteY2" fmla="*/ 102692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746042 w 5287924"/>
                <a:gd name="connsiteY2" fmla="*/ 196338 h 4009703"/>
                <a:gd name="connsiteX3" fmla="*/ 5287924 w 5287924"/>
                <a:gd name="connsiteY3" fmla="*/ 4009703 h 4009703"/>
                <a:gd name="connsiteX4" fmla="*/ 2858 w 5287924"/>
                <a:gd name="connsiteY4" fmla="*/ 3916875 h 4009703"/>
                <a:gd name="connsiteX0" fmla="*/ 28 w 5309173"/>
                <a:gd name="connsiteY0" fmla="*/ 4197819 h 4197905"/>
                <a:gd name="connsiteX1" fmla="*/ 21249 w 5309173"/>
                <a:gd name="connsiteY1" fmla="*/ 0 h 4197905"/>
                <a:gd name="connsiteX2" fmla="*/ 4767291 w 5309173"/>
                <a:gd name="connsiteY2" fmla="*/ 196338 h 4197905"/>
                <a:gd name="connsiteX3" fmla="*/ 5309173 w 5309173"/>
                <a:gd name="connsiteY3" fmla="*/ 4009703 h 4197905"/>
                <a:gd name="connsiteX4" fmla="*/ 28 w 5309173"/>
                <a:gd name="connsiteY4" fmla="*/ 4197819 h 4197905"/>
                <a:gd name="connsiteX0" fmla="*/ 28 w 5309173"/>
                <a:gd name="connsiteY0" fmla="*/ 4197819 h 4197905"/>
                <a:gd name="connsiteX1" fmla="*/ 21249 w 5309173"/>
                <a:gd name="connsiteY1" fmla="*/ 0 h 4197905"/>
                <a:gd name="connsiteX2" fmla="*/ 4807421 w 5309173"/>
                <a:gd name="connsiteY2" fmla="*/ 196338 h 4197905"/>
                <a:gd name="connsiteX3" fmla="*/ 5309173 w 5309173"/>
                <a:gd name="connsiteY3" fmla="*/ 4009703 h 4197905"/>
                <a:gd name="connsiteX4" fmla="*/ 28 w 5309173"/>
                <a:gd name="connsiteY4" fmla="*/ 4197819 h 4197905"/>
                <a:gd name="connsiteX0" fmla="*/ 50 w 5299162"/>
                <a:gd name="connsiteY0" fmla="*/ 4139296 h 4139419"/>
                <a:gd name="connsiteX1" fmla="*/ 11238 w 5299162"/>
                <a:gd name="connsiteY1" fmla="*/ 0 h 4139419"/>
                <a:gd name="connsiteX2" fmla="*/ 4797410 w 5299162"/>
                <a:gd name="connsiteY2" fmla="*/ 196338 h 4139419"/>
                <a:gd name="connsiteX3" fmla="*/ 5299162 w 5299162"/>
                <a:gd name="connsiteY3" fmla="*/ 4009703 h 4139419"/>
                <a:gd name="connsiteX4" fmla="*/ 50 w 5299162"/>
                <a:gd name="connsiteY4" fmla="*/ 4139296 h 4139419"/>
                <a:gd name="connsiteX0" fmla="*/ 50 w 5294145"/>
                <a:gd name="connsiteY0" fmla="*/ 4139296 h 4139419"/>
                <a:gd name="connsiteX1" fmla="*/ 11238 w 5294145"/>
                <a:gd name="connsiteY1" fmla="*/ 0 h 4139419"/>
                <a:gd name="connsiteX2" fmla="*/ 4797410 w 5294145"/>
                <a:gd name="connsiteY2" fmla="*/ 196338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72329 w 5294145"/>
                <a:gd name="connsiteY2" fmla="*/ 137815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52264 w 5294145"/>
                <a:gd name="connsiteY2" fmla="*/ 59776 h 4139419"/>
                <a:gd name="connsiteX3" fmla="*/ 5294145 w 5294145"/>
                <a:gd name="connsiteY3" fmla="*/ 4009703 h 4139419"/>
                <a:gd name="connsiteX4" fmla="*/ 50 w 5294145"/>
                <a:gd name="connsiteY4" fmla="*/ 4139296 h 4139419"/>
                <a:gd name="connsiteX0" fmla="*/ 50 w 5108803"/>
                <a:gd name="connsiteY0" fmla="*/ 4139296 h 4139419"/>
                <a:gd name="connsiteX1" fmla="*/ 11238 w 5108803"/>
                <a:gd name="connsiteY1" fmla="*/ 0 h 4139419"/>
                <a:gd name="connsiteX2" fmla="*/ 4752264 w 5108803"/>
                <a:gd name="connsiteY2" fmla="*/ 59776 h 4139419"/>
                <a:gd name="connsiteX3" fmla="*/ 5108803 w 5108803"/>
                <a:gd name="connsiteY3" fmla="*/ 4009703 h 4139419"/>
                <a:gd name="connsiteX4" fmla="*/ 50 w 5108803"/>
                <a:gd name="connsiteY4" fmla="*/ 4139296 h 4139419"/>
                <a:gd name="connsiteX0" fmla="*/ 50 w 5102063"/>
                <a:gd name="connsiteY0" fmla="*/ 4139296 h 4139468"/>
                <a:gd name="connsiteX1" fmla="*/ 11238 w 5102063"/>
                <a:gd name="connsiteY1" fmla="*/ 0 h 4139468"/>
                <a:gd name="connsiteX2" fmla="*/ 4752264 w 5102063"/>
                <a:gd name="connsiteY2" fmla="*/ 59776 h 4139468"/>
                <a:gd name="connsiteX3" fmla="*/ 5102063 w 5102063"/>
                <a:gd name="connsiteY3" fmla="*/ 4048722 h 4139468"/>
                <a:gd name="connsiteX4" fmla="*/ 50 w 5102063"/>
                <a:gd name="connsiteY4" fmla="*/ 4139296 h 4139468"/>
                <a:gd name="connsiteX0" fmla="*/ 29250 w 5131263"/>
                <a:gd name="connsiteY0" fmla="*/ 4139296 h 4139468"/>
                <a:gd name="connsiteX1" fmla="*/ 0 w 5131263"/>
                <a:gd name="connsiteY1" fmla="*/ 0 h 4139468"/>
                <a:gd name="connsiteX2" fmla="*/ 4781464 w 5131263"/>
                <a:gd name="connsiteY2" fmla="*/ 59776 h 4139468"/>
                <a:gd name="connsiteX3" fmla="*/ 5131263 w 5131263"/>
                <a:gd name="connsiteY3" fmla="*/ 4048722 h 4139468"/>
                <a:gd name="connsiteX4" fmla="*/ 29250 w 5131263"/>
                <a:gd name="connsiteY4" fmla="*/ 4139296 h 4139468"/>
                <a:gd name="connsiteX0" fmla="*/ 29250 w 5100934"/>
                <a:gd name="connsiteY0" fmla="*/ 4139296 h 4139296"/>
                <a:gd name="connsiteX1" fmla="*/ 0 w 5100934"/>
                <a:gd name="connsiteY1" fmla="*/ 0 h 4139296"/>
                <a:gd name="connsiteX2" fmla="*/ 4781464 w 5100934"/>
                <a:gd name="connsiteY2" fmla="*/ 59776 h 4139296"/>
                <a:gd name="connsiteX3" fmla="*/ 5100934 w 5100934"/>
                <a:gd name="connsiteY3" fmla="*/ 4107245 h 4139296"/>
                <a:gd name="connsiteX4" fmla="*/ 29250 w 5100934"/>
                <a:gd name="connsiteY4" fmla="*/ 4139296 h 413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00934" h="4139296">
                  <a:moveTo>
                    <a:pt x="29250" y="4139296"/>
                  </a:moveTo>
                  <a:cubicBezTo>
                    <a:pt x="28297" y="2833671"/>
                    <a:pt x="953" y="1305625"/>
                    <a:pt x="0" y="0"/>
                  </a:cubicBezTo>
                  <a:lnTo>
                    <a:pt x="4781464" y="59776"/>
                  </a:lnTo>
                  <a:lnTo>
                    <a:pt x="5100934" y="4107245"/>
                  </a:lnTo>
                  <a:lnTo>
                    <a:pt x="29250" y="4139296"/>
                  </a:lnTo>
                  <a:close/>
                </a:path>
              </a:pathLst>
            </a:custGeom>
            <a:gradFill>
              <a:gsLst>
                <a:gs pos="53000">
                  <a:srgbClr val="3483AA"/>
                </a:gs>
                <a:gs pos="0">
                  <a:srgbClr val="2D7193"/>
                </a:gs>
                <a:gs pos="100000">
                  <a:srgbClr val="3B96C3"/>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grpSp>
        <p:nvGrpSpPr>
          <p:cNvPr id="9" name="Группа 8"/>
          <p:cNvGrpSpPr/>
          <p:nvPr/>
        </p:nvGrpSpPr>
        <p:grpSpPr>
          <a:xfrm>
            <a:off x="7682339" y="6093299"/>
            <a:ext cx="1469646" cy="767141"/>
            <a:chOff x="7682339" y="6093299"/>
            <a:chExt cx="1469646" cy="767141"/>
          </a:xfrm>
        </p:grpSpPr>
        <p:sp>
          <p:nvSpPr>
            <p:cNvPr id="10" name="Прямоугольный треугольник 15"/>
            <p:cNvSpPr/>
            <p:nvPr/>
          </p:nvSpPr>
          <p:spPr>
            <a:xfrm rot="16200000" flipH="1">
              <a:off x="7838898" y="6451197"/>
              <a:ext cx="123347" cy="436466"/>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Lst>
              <a:ahLst/>
              <a:cxnLst>
                <a:cxn ang="0">
                  <a:pos x="connsiteX0" y="connsiteY0"/>
                </a:cxn>
                <a:cxn ang="0">
                  <a:pos x="connsiteX1" y="connsiteY1"/>
                </a:cxn>
                <a:cxn ang="0">
                  <a:pos x="connsiteX2" y="connsiteY2"/>
                </a:cxn>
                <a:cxn ang="0">
                  <a:pos x="connsiteX3" y="connsiteY3"/>
                </a:cxn>
              </a:cxnLst>
              <a:rect l="l" t="t" r="r" b="b"/>
              <a:pathLst>
                <a:path w="134960" h="338192">
                  <a:moveTo>
                    <a:pt x="0" y="338192"/>
                  </a:moveTo>
                  <a:cubicBezTo>
                    <a:pt x="263" y="231992"/>
                    <a:pt x="1330" y="106200"/>
                    <a:pt x="1593" y="0"/>
                  </a:cubicBezTo>
                  <a:lnTo>
                    <a:pt x="134960" y="301142"/>
                  </a:lnTo>
                  <a:cubicBezTo>
                    <a:pt x="80449" y="342417"/>
                    <a:pt x="54511" y="296917"/>
                    <a:pt x="0" y="338192"/>
                  </a:cubicBezTo>
                  <a:close/>
                </a:path>
              </a:pathLst>
            </a:custGeom>
            <a:solidFill>
              <a:srgbClr val="D883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Трапеция 2"/>
            <p:cNvSpPr/>
            <p:nvPr/>
          </p:nvSpPr>
          <p:spPr>
            <a:xfrm flipH="1">
              <a:off x="7838121" y="6093299"/>
              <a:ext cx="1311534" cy="76714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1760" h="3808972">
                  <a:moveTo>
                    <a:pt x="0" y="3796872"/>
                  </a:moveTo>
                  <a:lnTo>
                    <a:pt x="0" y="13100"/>
                  </a:lnTo>
                  <a:lnTo>
                    <a:pt x="3396921" y="0"/>
                  </a:lnTo>
                  <a:lnTo>
                    <a:pt x="6601760" y="3808972"/>
                  </a:lnTo>
                  <a:lnTo>
                    <a:pt x="0" y="3796872"/>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2" name="Трапеция 2"/>
            <p:cNvSpPr/>
            <p:nvPr/>
          </p:nvSpPr>
          <p:spPr>
            <a:xfrm flipH="1">
              <a:off x="7691020" y="6290733"/>
              <a:ext cx="1460965" cy="326269"/>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87924" h="4009703">
                  <a:moveTo>
                    <a:pt x="2858" y="3916875"/>
                  </a:moveTo>
                  <a:cubicBezTo>
                    <a:pt x="1905" y="2611250"/>
                    <a:pt x="953" y="1305625"/>
                    <a:pt x="0" y="0"/>
                  </a:cubicBezTo>
                  <a:lnTo>
                    <a:pt x="4320663" y="9045"/>
                  </a:lnTo>
                  <a:lnTo>
                    <a:pt x="5287924" y="4009703"/>
                  </a:lnTo>
                  <a:cubicBezTo>
                    <a:pt x="3411317" y="4004773"/>
                    <a:pt x="1879465" y="3921805"/>
                    <a:pt x="2858" y="3916875"/>
                  </a:cubicBezTo>
                  <a:close/>
                </a:path>
              </a:pathLst>
            </a:custGeom>
            <a:gradFill>
              <a:gsLst>
                <a:gs pos="0">
                  <a:schemeClr val="accent5">
                    <a:lumMod val="60000"/>
                    <a:lumOff val="40000"/>
                  </a:schemeClr>
                </a:gs>
                <a:gs pos="22000">
                  <a:srgbClr val="F68E26"/>
                </a:gs>
                <a:gs pos="51000">
                  <a:srgbClr val="F68616"/>
                </a:gs>
                <a:gs pos="70000">
                  <a:srgbClr val="EF7B11"/>
                </a:gs>
                <a:gs pos="97000">
                  <a:srgbClr val="D7560F"/>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a:latin typeface="Segoe UI Light" panose="020B0502040204020203" pitchFamily="34" charset="0"/>
                  <a:cs typeface="Segoe UI Light" panose="020B0502040204020203" pitchFamily="34" charset="0"/>
                </a:rPr>
                <a:t>10</a:t>
              </a:r>
            </a:p>
          </p:txBody>
        </p:sp>
      </p:grpSp>
      <p:sp>
        <p:nvSpPr>
          <p:cNvPr id="16" name="Заголовок 1"/>
          <p:cNvSpPr txBox="1">
            <a:spLocks/>
          </p:cNvSpPr>
          <p:nvPr/>
        </p:nvSpPr>
        <p:spPr>
          <a:xfrm>
            <a:off x="527850" y="511873"/>
            <a:ext cx="5695297" cy="447555"/>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ru-RU" sz="2000" b="1" dirty="0">
                <a:solidFill>
                  <a:schemeClr val="bg1"/>
                </a:solidFill>
                <a:latin typeface="Segoe UI Light" panose="020B0502040204020203" pitchFamily="34" charset="0"/>
                <a:ea typeface="+mn-ea"/>
                <a:cs typeface="Segoe UI Light" panose="020B0502040204020203" pitchFamily="34" charset="0"/>
              </a:rPr>
              <a:t>«Участки» работы специалистов - психологов </a:t>
            </a:r>
          </a:p>
        </p:txBody>
      </p:sp>
      <p:graphicFrame>
        <p:nvGraphicFramePr>
          <p:cNvPr id="2" name="Схема 1"/>
          <p:cNvGraphicFramePr/>
          <p:nvPr>
            <p:extLst>
              <p:ext uri="{D42A27DB-BD31-4B8C-83A1-F6EECF244321}">
                <p14:modId xmlns:p14="http://schemas.microsoft.com/office/powerpoint/2010/main" val="3314475159"/>
              </p:ext>
            </p:extLst>
          </p:nvPr>
        </p:nvGraphicFramePr>
        <p:xfrm>
          <a:off x="251520" y="1397000"/>
          <a:ext cx="7368480" cy="49843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991796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Группа 5"/>
          <p:cNvGrpSpPr/>
          <p:nvPr/>
        </p:nvGrpSpPr>
        <p:grpSpPr>
          <a:xfrm flipH="1" flipV="1">
            <a:off x="-36511" y="0"/>
            <a:ext cx="6027934" cy="1340777"/>
            <a:chOff x="8290813" y="6085680"/>
            <a:chExt cx="4446878" cy="774761"/>
          </a:xfrm>
        </p:grpSpPr>
        <p:sp>
          <p:nvSpPr>
            <p:cNvPr id="8" name="Прямоугольный треугольник 15"/>
            <p:cNvSpPr/>
            <p:nvPr/>
          </p:nvSpPr>
          <p:spPr>
            <a:xfrm rot="16200000" flipH="1">
              <a:off x="8412885" y="6440187"/>
              <a:ext cx="145913" cy="379180"/>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 name="connsiteX0" fmla="*/ 0 w 134960"/>
                <a:gd name="connsiteY0" fmla="*/ 325797 h 325797"/>
                <a:gd name="connsiteX1" fmla="*/ 5070 w 134960"/>
                <a:gd name="connsiteY1" fmla="*/ 0 h 325797"/>
                <a:gd name="connsiteX2" fmla="*/ 134960 w 134960"/>
                <a:gd name="connsiteY2" fmla="*/ 288747 h 325797"/>
                <a:gd name="connsiteX3" fmla="*/ 0 w 134960"/>
                <a:gd name="connsiteY3" fmla="*/ 325797 h 325797"/>
                <a:gd name="connsiteX0" fmla="*/ 0 w 134960"/>
                <a:gd name="connsiteY0" fmla="*/ 327313 h 327313"/>
                <a:gd name="connsiteX1" fmla="*/ 15252 w 134960"/>
                <a:gd name="connsiteY1" fmla="*/ 0 h 327313"/>
                <a:gd name="connsiteX2" fmla="*/ 134960 w 134960"/>
                <a:gd name="connsiteY2" fmla="*/ 290263 h 327313"/>
                <a:gd name="connsiteX3" fmla="*/ 0 w 134960"/>
                <a:gd name="connsiteY3" fmla="*/ 327313 h 327313"/>
              </a:gdLst>
              <a:ahLst/>
              <a:cxnLst>
                <a:cxn ang="0">
                  <a:pos x="connsiteX0" y="connsiteY0"/>
                </a:cxn>
                <a:cxn ang="0">
                  <a:pos x="connsiteX1" y="connsiteY1"/>
                </a:cxn>
                <a:cxn ang="0">
                  <a:pos x="connsiteX2" y="connsiteY2"/>
                </a:cxn>
                <a:cxn ang="0">
                  <a:pos x="connsiteX3" y="connsiteY3"/>
                </a:cxn>
              </a:cxnLst>
              <a:rect l="l" t="t" r="r" b="b"/>
              <a:pathLst>
                <a:path w="134960" h="327313">
                  <a:moveTo>
                    <a:pt x="0" y="327313"/>
                  </a:moveTo>
                  <a:cubicBezTo>
                    <a:pt x="263" y="221113"/>
                    <a:pt x="14989" y="106200"/>
                    <a:pt x="15252" y="0"/>
                  </a:cubicBezTo>
                  <a:cubicBezTo>
                    <a:pt x="59708" y="100381"/>
                    <a:pt x="90504" y="189882"/>
                    <a:pt x="134960" y="290263"/>
                  </a:cubicBezTo>
                  <a:cubicBezTo>
                    <a:pt x="80449" y="331538"/>
                    <a:pt x="54511" y="286038"/>
                    <a:pt x="0" y="327313"/>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 name="Трапеция 2"/>
            <p:cNvSpPr/>
            <p:nvPr/>
          </p:nvSpPr>
          <p:spPr>
            <a:xfrm flipH="1">
              <a:off x="8309609" y="6085680"/>
              <a:ext cx="4401829" cy="77476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 name="connsiteX0" fmla="*/ 0 w 6601760"/>
                <a:gd name="connsiteY0" fmla="*/ 3783774 h 3795874"/>
                <a:gd name="connsiteX1" fmla="*/ 0 w 6601760"/>
                <a:gd name="connsiteY1" fmla="*/ 2 h 3795874"/>
                <a:gd name="connsiteX2" fmla="*/ 5327252 w 6601760"/>
                <a:gd name="connsiteY2" fmla="*/ 138240 h 3795874"/>
                <a:gd name="connsiteX3" fmla="*/ 6601760 w 6601760"/>
                <a:gd name="connsiteY3" fmla="*/ 3795874 h 3795874"/>
                <a:gd name="connsiteX4" fmla="*/ 0 w 6601760"/>
                <a:gd name="connsiteY4" fmla="*/ 3783774 h 3795874"/>
                <a:gd name="connsiteX0" fmla="*/ 0 w 5963047"/>
                <a:gd name="connsiteY0" fmla="*/ 3783774 h 3795874"/>
                <a:gd name="connsiteX1" fmla="*/ 0 w 5963047"/>
                <a:gd name="connsiteY1" fmla="*/ 2 h 3795874"/>
                <a:gd name="connsiteX2" fmla="*/ 5327252 w 5963047"/>
                <a:gd name="connsiteY2" fmla="*/ 138240 h 3795874"/>
                <a:gd name="connsiteX3" fmla="*/ 5963047 w 5963047"/>
                <a:gd name="connsiteY3" fmla="*/ 3795874 h 3795874"/>
                <a:gd name="connsiteX4" fmla="*/ 0 w 5963047"/>
                <a:gd name="connsiteY4" fmla="*/ 3783774 h 3795874"/>
                <a:gd name="connsiteX0" fmla="*/ 0 w 5963047"/>
                <a:gd name="connsiteY0" fmla="*/ 3783774 h 3795874"/>
                <a:gd name="connsiteX1" fmla="*/ 0 w 5963047"/>
                <a:gd name="connsiteY1" fmla="*/ 2 h 3795874"/>
                <a:gd name="connsiteX2" fmla="*/ 5327252 w 5963047"/>
                <a:gd name="connsiteY2" fmla="*/ 43654 h 3795874"/>
                <a:gd name="connsiteX3" fmla="*/ 5963047 w 5963047"/>
                <a:gd name="connsiteY3" fmla="*/ 3795874 h 3795874"/>
                <a:gd name="connsiteX4" fmla="*/ 0 w 5963047"/>
                <a:gd name="connsiteY4" fmla="*/ 3783774 h 3795874"/>
                <a:gd name="connsiteX0" fmla="*/ 0 w 5963047"/>
                <a:gd name="connsiteY0" fmla="*/ 3834707 h 3846807"/>
                <a:gd name="connsiteX1" fmla="*/ 0 w 5963047"/>
                <a:gd name="connsiteY1" fmla="*/ 50935 h 3846807"/>
                <a:gd name="connsiteX2" fmla="*/ 5314349 w 5963047"/>
                <a:gd name="connsiteY2" fmla="*/ 0 h 3846807"/>
                <a:gd name="connsiteX3" fmla="*/ 5963047 w 5963047"/>
                <a:gd name="connsiteY3" fmla="*/ 3846807 h 3846807"/>
                <a:gd name="connsiteX4" fmla="*/ 0 w 5963047"/>
                <a:gd name="connsiteY4" fmla="*/ 3834707 h 3846807"/>
                <a:gd name="connsiteX0" fmla="*/ 0 w 5963047"/>
                <a:gd name="connsiteY0" fmla="*/ 3834707 h 3846807"/>
                <a:gd name="connsiteX1" fmla="*/ 0 w 5963047"/>
                <a:gd name="connsiteY1" fmla="*/ 50935 h 3846807"/>
                <a:gd name="connsiteX2" fmla="*/ 5018259 w 5963047"/>
                <a:gd name="connsiteY2" fmla="*/ 0 h 3846807"/>
                <a:gd name="connsiteX3" fmla="*/ 5963047 w 5963047"/>
                <a:gd name="connsiteY3" fmla="*/ 3846807 h 3846807"/>
                <a:gd name="connsiteX4" fmla="*/ 0 w 5963047"/>
                <a:gd name="connsiteY4" fmla="*/ 3834707 h 3846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63047" h="3846807">
                  <a:moveTo>
                    <a:pt x="0" y="3834707"/>
                  </a:moveTo>
                  <a:lnTo>
                    <a:pt x="0" y="50935"/>
                  </a:lnTo>
                  <a:lnTo>
                    <a:pt x="5018259" y="0"/>
                  </a:lnTo>
                  <a:lnTo>
                    <a:pt x="5963047" y="3846807"/>
                  </a:lnTo>
                  <a:lnTo>
                    <a:pt x="0" y="3834707"/>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err="1"/>
                <a:t>ттрн</a:t>
              </a:r>
              <a:endParaRPr lang="ru-RU" dirty="0"/>
            </a:p>
          </p:txBody>
        </p:sp>
        <p:sp>
          <p:nvSpPr>
            <p:cNvPr id="10" name="Трапеция 2"/>
            <p:cNvSpPr/>
            <p:nvPr/>
          </p:nvSpPr>
          <p:spPr>
            <a:xfrm flipH="1">
              <a:off x="8290813" y="6246868"/>
              <a:ext cx="4446878" cy="336814"/>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689860 w 5287924"/>
                <a:gd name="connsiteY2" fmla="*/ 102692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746042 w 5287924"/>
                <a:gd name="connsiteY2" fmla="*/ 196338 h 4009703"/>
                <a:gd name="connsiteX3" fmla="*/ 5287924 w 5287924"/>
                <a:gd name="connsiteY3" fmla="*/ 4009703 h 4009703"/>
                <a:gd name="connsiteX4" fmla="*/ 2858 w 5287924"/>
                <a:gd name="connsiteY4" fmla="*/ 3916875 h 4009703"/>
                <a:gd name="connsiteX0" fmla="*/ 28 w 5309173"/>
                <a:gd name="connsiteY0" fmla="*/ 4197819 h 4197905"/>
                <a:gd name="connsiteX1" fmla="*/ 21249 w 5309173"/>
                <a:gd name="connsiteY1" fmla="*/ 0 h 4197905"/>
                <a:gd name="connsiteX2" fmla="*/ 4767291 w 5309173"/>
                <a:gd name="connsiteY2" fmla="*/ 196338 h 4197905"/>
                <a:gd name="connsiteX3" fmla="*/ 5309173 w 5309173"/>
                <a:gd name="connsiteY3" fmla="*/ 4009703 h 4197905"/>
                <a:gd name="connsiteX4" fmla="*/ 28 w 5309173"/>
                <a:gd name="connsiteY4" fmla="*/ 4197819 h 4197905"/>
                <a:gd name="connsiteX0" fmla="*/ 28 w 5309173"/>
                <a:gd name="connsiteY0" fmla="*/ 4197819 h 4197905"/>
                <a:gd name="connsiteX1" fmla="*/ 21249 w 5309173"/>
                <a:gd name="connsiteY1" fmla="*/ 0 h 4197905"/>
                <a:gd name="connsiteX2" fmla="*/ 4807421 w 5309173"/>
                <a:gd name="connsiteY2" fmla="*/ 196338 h 4197905"/>
                <a:gd name="connsiteX3" fmla="*/ 5309173 w 5309173"/>
                <a:gd name="connsiteY3" fmla="*/ 4009703 h 4197905"/>
                <a:gd name="connsiteX4" fmla="*/ 28 w 5309173"/>
                <a:gd name="connsiteY4" fmla="*/ 4197819 h 4197905"/>
                <a:gd name="connsiteX0" fmla="*/ 50 w 5299162"/>
                <a:gd name="connsiteY0" fmla="*/ 4139296 h 4139419"/>
                <a:gd name="connsiteX1" fmla="*/ 11238 w 5299162"/>
                <a:gd name="connsiteY1" fmla="*/ 0 h 4139419"/>
                <a:gd name="connsiteX2" fmla="*/ 4797410 w 5299162"/>
                <a:gd name="connsiteY2" fmla="*/ 196338 h 4139419"/>
                <a:gd name="connsiteX3" fmla="*/ 5299162 w 5299162"/>
                <a:gd name="connsiteY3" fmla="*/ 4009703 h 4139419"/>
                <a:gd name="connsiteX4" fmla="*/ 50 w 5299162"/>
                <a:gd name="connsiteY4" fmla="*/ 4139296 h 4139419"/>
                <a:gd name="connsiteX0" fmla="*/ 50 w 5294145"/>
                <a:gd name="connsiteY0" fmla="*/ 4139296 h 4139419"/>
                <a:gd name="connsiteX1" fmla="*/ 11238 w 5294145"/>
                <a:gd name="connsiteY1" fmla="*/ 0 h 4139419"/>
                <a:gd name="connsiteX2" fmla="*/ 4797410 w 5294145"/>
                <a:gd name="connsiteY2" fmla="*/ 196338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72329 w 5294145"/>
                <a:gd name="connsiteY2" fmla="*/ 137815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52264 w 5294145"/>
                <a:gd name="connsiteY2" fmla="*/ 59776 h 4139419"/>
                <a:gd name="connsiteX3" fmla="*/ 5294145 w 5294145"/>
                <a:gd name="connsiteY3" fmla="*/ 4009703 h 4139419"/>
                <a:gd name="connsiteX4" fmla="*/ 50 w 5294145"/>
                <a:gd name="connsiteY4" fmla="*/ 4139296 h 4139419"/>
                <a:gd name="connsiteX0" fmla="*/ 50 w 5108803"/>
                <a:gd name="connsiteY0" fmla="*/ 4139296 h 4139419"/>
                <a:gd name="connsiteX1" fmla="*/ 11238 w 5108803"/>
                <a:gd name="connsiteY1" fmla="*/ 0 h 4139419"/>
                <a:gd name="connsiteX2" fmla="*/ 4752264 w 5108803"/>
                <a:gd name="connsiteY2" fmla="*/ 59776 h 4139419"/>
                <a:gd name="connsiteX3" fmla="*/ 5108803 w 5108803"/>
                <a:gd name="connsiteY3" fmla="*/ 4009703 h 4139419"/>
                <a:gd name="connsiteX4" fmla="*/ 50 w 5108803"/>
                <a:gd name="connsiteY4" fmla="*/ 4139296 h 4139419"/>
                <a:gd name="connsiteX0" fmla="*/ 50 w 5102063"/>
                <a:gd name="connsiteY0" fmla="*/ 4139296 h 4139468"/>
                <a:gd name="connsiteX1" fmla="*/ 11238 w 5102063"/>
                <a:gd name="connsiteY1" fmla="*/ 0 h 4139468"/>
                <a:gd name="connsiteX2" fmla="*/ 4752264 w 5102063"/>
                <a:gd name="connsiteY2" fmla="*/ 59776 h 4139468"/>
                <a:gd name="connsiteX3" fmla="*/ 5102063 w 5102063"/>
                <a:gd name="connsiteY3" fmla="*/ 4048722 h 4139468"/>
                <a:gd name="connsiteX4" fmla="*/ 50 w 5102063"/>
                <a:gd name="connsiteY4" fmla="*/ 4139296 h 4139468"/>
                <a:gd name="connsiteX0" fmla="*/ 29250 w 5131263"/>
                <a:gd name="connsiteY0" fmla="*/ 4139296 h 4139468"/>
                <a:gd name="connsiteX1" fmla="*/ 0 w 5131263"/>
                <a:gd name="connsiteY1" fmla="*/ 0 h 4139468"/>
                <a:gd name="connsiteX2" fmla="*/ 4781464 w 5131263"/>
                <a:gd name="connsiteY2" fmla="*/ 59776 h 4139468"/>
                <a:gd name="connsiteX3" fmla="*/ 5131263 w 5131263"/>
                <a:gd name="connsiteY3" fmla="*/ 4048722 h 4139468"/>
                <a:gd name="connsiteX4" fmla="*/ 29250 w 5131263"/>
                <a:gd name="connsiteY4" fmla="*/ 4139296 h 4139468"/>
                <a:gd name="connsiteX0" fmla="*/ 29250 w 5100934"/>
                <a:gd name="connsiteY0" fmla="*/ 4139296 h 4139296"/>
                <a:gd name="connsiteX1" fmla="*/ 0 w 5100934"/>
                <a:gd name="connsiteY1" fmla="*/ 0 h 4139296"/>
                <a:gd name="connsiteX2" fmla="*/ 4781464 w 5100934"/>
                <a:gd name="connsiteY2" fmla="*/ 59776 h 4139296"/>
                <a:gd name="connsiteX3" fmla="*/ 5100934 w 5100934"/>
                <a:gd name="connsiteY3" fmla="*/ 4107245 h 4139296"/>
                <a:gd name="connsiteX4" fmla="*/ 29250 w 5100934"/>
                <a:gd name="connsiteY4" fmla="*/ 4139296 h 413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00934" h="4139296">
                  <a:moveTo>
                    <a:pt x="29250" y="4139296"/>
                  </a:moveTo>
                  <a:cubicBezTo>
                    <a:pt x="28297" y="2833671"/>
                    <a:pt x="953" y="1305625"/>
                    <a:pt x="0" y="0"/>
                  </a:cubicBezTo>
                  <a:lnTo>
                    <a:pt x="4781464" y="59776"/>
                  </a:lnTo>
                  <a:lnTo>
                    <a:pt x="5100934" y="4107245"/>
                  </a:lnTo>
                  <a:lnTo>
                    <a:pt x="29250" y="4139296"/>
                  </a:lnTo>
                  <a:close/>
                </a:path>
              </a:pathLst>
            </a:custGeom>
            <a:gradFill>
              <a:gsLst>
                <a:gs pos="53000">
                  <a:srgbClr val="3483AA"/>
                </a:gs>
                <a:gs pos="0">
                  <a:srgbClr val="2D7193"/>
                </a:gs>
                <a:gs pos="100000">
                  <a:srgbClr val="3B96C3"/>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sp>
        <p:nvSpPr>
          <p:cNvPr id="12" name="Заголовок 1"/>
          <p:cNvSpPr>
            <a:spLocks noGrp="1"/>
          </p:cNvSpPr>
          <p:nvPr>
            <p:ph type="title"/>
          </p:nvPr>
        </p:nvSpPr>
        <p:spPr>
          <a:xfrm>
            <a:off x="827584" y="319411"/>
            <a:ext cx="2952328" cy="845564"/>
          </a:xfrm>
        </p:spPr>
        <p:txBody>
          <a:bodyPr>
            <a:normAutofit/>
          </a:bodyPr>
          <a:lstStyle/>
          <a:p>
            <a:pPr algn="l"/>
            <a:r>
              <a:rPr lang="ru-RU" sz="3200" b="1" dirty="0">
                <a:solidFill>
                  <a:schemeClr val="bg1"/>
                </a:solidFill>
                <a:latin typeface="Segoe UI Light" pitchFamily="34" charset="0"/>
                <a:ea typeface="+mn-ea"/>
                <a:cs typeface="Segoe UI Light" pitchFamily="34" charset="0"/>
              </a:rPr>
              <a:t>Этапы ЭПП</a:t>
            </a:r>
          </a:p>
        </p:txBody>
      </p:sp>
      <p:grpSp>
        <p:nvGrpSpPr>
          <p:cNvPr id="15" name="Группа 14"/>
          <p:cNvGrpSpPr/>
          <p:nvPr/>
        </p:nvGrpSpPr>
        <p:grpSpPr>
          <a:xfrm>
            <a:off x="7682339" y="6093299"/>
            <a:ext cx="1469646" cy="767141"/>
            <a:chOff x="7682339" y="6093299"/>
            <a:chExt cx="1469646" cy="767141"/>
          </a:xfrm>
        </p:grpSpPr>
        <p:sp>
          <p:nvSpPr>
            <p:cNvPr id="16" name="Прямоугольный треугольник 15"/>
            <p:cNvSpPr/>
            <p:nvPr/>
          </p:nvSpPr>
          <p:spPr>
            <a:xfrm rot="16200000" flipH="1">
              <a:off x="7838898" y="6451197"/>
              <a:ext cx="123347" cy="436466"/>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Lst>
              <a:ahLst/>
              <a:cxnLst>
                <a:cxn ang="0">
                  <a:pos x="connsiteX0" y="connsiteY0"/>
                </a:cxn>
                <a:cxn ang="0">
                  <a:pos x="connsiteX1" y="connsiteY1"/>
                </a:cxn>
                <a:cxn ang="0">
                  <a:pos x="connsiteX2" y="connsiteY2"/>
                </a:cxn>
                <a:cxn ang="0">
                  <a:pos x="connsiteX3" y="connsiteY3"/>
                </a:cxn>
              </a:cxnLst>
              <a:rect l="l" t="t" r="r" b="b"/>
              <a:pathLst>
                <a:path w="134960" h="338192">
                  <a:moveTo>
                    <a:pt x="0" y="338192"/>
                  </a:moveTo>
                  <a:cubicBezTo>
                    <a:pt x="263" y="231992"/>
                    <a:pt x="1330" y="106200"/>
                    <a:pt x="1593" y="0"/>
                  </a:cubicBezTo>
                  <a:lnTo>
                    <a:pt x="134960" y="301142"/>
                  </a:lnTo>
                  <a:cubicBezTo>
                    <a:pt x="80449" y="342417"/>
                    <a:pt x="54511" y="296917"/>
                    <a:pt x="0" y="338192"/>
                  </a:cubicBezTo>
                  <a:close/>
                </a:path>
              </a:pathLst>
            </a:custGeom>
            <a:solidFill>
              <a:srgbClr val="D883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7" name="Трапеция 2"/>
            <p:cNvSpPr/>
            <p:nvPr/>
          </p:nvSpPr>
          <p:spPr>
            <a:xfrm flipH="1">
              <a:off x="7838121" y="6093299"/>
              <a:ext cx="1311534" cy="76714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1760" h="3808972">
                  <a:moveTo>
                    <a:pt x="0" y="3796872"/>
                  </a:moveTo>
                  <a:lnTo>
                    <a:pt x="0" y="13100"/>
                  </a:lnTo>
                  <a:lnTo>
                    <a:pt x="3396921" y="0"/>
                  </a:lnTo>
                  <a:lnTo>
                    <a:pt x="6601760" y="3808972"/>
                  </a:lnTo>
                  <a:lnTo>
                    <a:pt x="0" y="3796872"/>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8" name="Трапеция 2"/>
            <p:cNvSpPr/>
            <p:nvPr/>
          </p:nvSpPr>
          <p:spPr>
            <a:xfrm flipH="1">
              <a:off x="7691020" y="6290733"/>
              <a:ext cx="1460965" cy="326269"/>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87924" h="4009703">
                  <a:moveTo>
                    <a:pt x="2858" y="3916875"/>
                  </a:moveTo>
                  <a:cubicBezTo>
                    <a:pt x="1905" y="2611250"/>
                    <a:pt x="953" y="1305625"/>
                    <a:pt x="0" y="0"/>
                  </a:cubicBezTo>
                  <a:lnTo>
                    <a:pt x="4320663" y="9045"/>
                  </a:lnTo>
                  <a:lnTo>
                    <a:pt x="5287924" y="4009703"/>
                  </a:lnTo>
                  <a:cubicBezTo>
                    <a:pt x="3411317" y="4004773"/>
                    <a:pt x="1879465" y="3921805"/>
                    <a:pt x="2858" y="3916875"/>
                  </a:cubicBezTo>
                  <a:close/>
                </a:path>
              </a:pathLst>
            </a:custGeom>
            <a:gradFill>
              <a:gsLst>
                <a:gs pos="0">
                  <a:schemeClr val="accent5">
                    <a:lumMod val="60000"/>
                    <a:lumOff val="40000"/>
                  </a:schemeClr>
                </a:gs>
                <a:gs pos="22000">
                  <a:srgbClr val="F68E26"/>
                </a:gs>
                <a:gs pos="51000">
                  <a:srgbClr val="F68616"/>
                </a:gs>
                <a:gs pos="70000">
                  <a:srgbClr val="EF7B11"/>
                </a:gs>
                <a:gs pos="97000">
                  <a:srgbClr val="D7560F"/>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a:latin typeface="Segoe UI Light" panose="020B0502040204020203" pitchFamily="34" charset="0"/>
                  <a:cs typeface="Segoe UI Light" panose="020B0502040204020203" pitchFamily="34" charset="0"/>
                </a:rPr>
                <a:t>11</a:t>
              </a:r>
            </a:p>
          </p:txBody>
        </p:sp>
      </p:grpSp>
      <p:graphicFrame>
        <p:nvGraphicFramePr>
          <p:cNvPr id="4" name="Схема 3"/>
          <p:cNvGraphicFramePr/>
          <p:nvPr>
            <p:extLst>
              <p:ext uri="{D42A27DB-BD31-4B8C-83A1-F6EECF244321}">
                <p14:modId xmlns:p14="http://schemas.microsoft.com/office/powerpoint/2010/main" val="1244910588"/>
              </p:ext>
            </p:extLst>
          </p:nvPr>
        </p:nvGraphicFramePr>
        <p:xfrm>
          <a:off x="179512" y="2276872"/>
          <a:ext cx="8640960" cy="26677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648007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Группа 3"/>
          <p:cNvGrpSpPr/>
          <p:nvPr/>
        </p:nvGrpSpPr>
        <p:grpSpPr>
          <a:xfrm flipH="1" flipV="1">
            <a:off x="-51024" y="0"/>
            <a:ext cx="6030312" cy="1340777"/>
            <a:chOff x="8289058" y="6085680"/>
            <a:chExt cx="4448632" cy="774761"/>
          </a:xfrm>
        </p:grpSpPr>
        <p:sp>
          <p:nvSpPr>
            <p:cNvPr id="6" name="Прямоугольный треугольник 15"/>
            <p:cNvSpPr/>
            <p:nvPr/>
          </p:nvSpPr>
          <p:spPr>
            <a:xfrm rot="16200000" flipH="1">
              <a:off x="8405691" y="6447274"/>
              <a:ext cx="145913" cy="379180"/>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 name="connsiteX0" fmla="*/ 0 w 134960"/>
                <a:gd name="connsiteY0" fmla="*/ 325797 h 325797"/>
                <a:gd name="connsiteX1" fmla="*/ 5070 w 134960"/>
                <a:gd name="connsiteY1" fmla="*/ 0 h 325797"/>
                <a:gd name="connsiteX2" fmla="*/ 134960 w 134960"/>
                <a:gd name="connsiteY2" fmla="*/ 288747 h 325797"/>
                <a:gd name="connsiteX3" fmla="*/ 0 w 134960"/>
                <a:gd name="connsiteY3" fmla="*/ 325797 h 325797"/>
                <a:gd name="connsiteX0" fmla="*/ 0 w 134960"/>
                <a:gd name="connsiteY0" fmla="*/ 327313 h 327313"/>
                <a:gd name="connsiteX1" fmla="*/ 15252 w 134960"/>
                <a:gd name="connsiteY1" fmla="*/ 0 h 327313"/>
                <a:gd name="connsiteX2" fmla="*/ 134960 w 134960"/>
                <a:gd name="connsiteY2" fmla="*/ 290263 h 327313"/>
                <a:gd name="connsiteX3" fmla="*/ 0 w 134960"/>
                <a:gd name="connsiteY3" fmla="*/ 327313 h 327313"/>
              </a:gdLst>
              <a:ahLst/>
              <a:cxnLst>
                <a:cxn ang="0">
                  <a:pos x="connsiteX0" y="connsiteY0"/>
                </a:cxn>
                <a:cxn ang="0">
                  <a:pos x="connsiteX1" y="connsiteY1"/>
                </a:cxn>
                <a:cxn ang="0">
                  <a:pos x="connsiteX2" y="connsiteY2"/>
                </a:cxn>
                <a:cxn ang="0">
                  <a:pos x="connsiteX3" y="connsiteY3"/>
                </a:cxn>
              </a:cxnLst>
              <a:rect l="l" t="t" r="r" b="b"/>
              <a:pathLst>
                <a:path w="134960" h="327313">
                  <a:moveTo>
                    <a:pt x="0" y="327313"/>
                  </a:moveTo>
                  <a:cubicBezTo>
                    <a:pt x="263" y="221113"/>
                    <a:pt x="14989" y="106200"/>
                    <a:pt x="15252" y="0"/>
                  </a:cubicBezTo>
                  <a:cubicBezTo>
                    <a:pt x="59708" y="100381"/>
                    <a:pt x="90504" y="189882"/>
                    <a:pt x="134960" y="290263"/>
                  </a:cubicBezTo>
                  <a:cubicBezTo>
                    <a:pt x="80449" y="331538"/>
                    <a:pt x="54511" y="286038"/>
                    <a:pt x="0" y="327313"/>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Трапеция 2"/>
            <p:cNvSpPr/>
            <p:nvPr/>
          </p:nvSpPr>
          <p:spPr>
            <a:xfrm flipH="1">
              <a:off x="8309609" y="6085680"/>
              <a:ext cx="4401829" cy="77476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 name="connsiteX0" fmla="*/ 0 w 6601760"/>
                <a:gd name="connsiteY0" fmla="*/ 3783774 h 3795874"/>
                <a:gd name="connsiteX1" fmla="*/ 0 w 6601760"/>
                <a:gd name="connsiteY1" fmla="*/ 2 h 3795874"/>
                <a:gd name="connsiteX2" fmla="*/ 5327252 w 6601760"/>
                <a:gd name="connsiteY2" fmla="*/ 138240 h 3795874"/>
                <a:gd name="connsiteX3" fmla="*/ 6601760 w 6601760"/>
                <a:gd name="connsiteY3" fmla="*/ 3795874 h 3795874"/>
                <a:gd name="connsiteX4" fmla="*/ 0 w 6601760"/>
                <a:gd name="connsiteY4" fmla="*/ 3783774 h 3795874"/>
                <a:gd name="connsiteX0" fmla="*/ 0 w 5963047"/>
                <a:gd name="connsiteY0" fmla="*/ 3783774 h 3795874"/>
                <a:gd name="connsiteX1" fmla="*/ 0 w 5963047"/>
                <a:gd name="connsiteY1" fmla="*/ 2 h 3795874"/>
                <a:gd name="connsiteX2" fmla="*/ 5327252 w 5963047"/>
                <a:gd name="connsiteY2" fmla="*/ 138240 h 3795874"/>
                <a:gd name="connsiteX3" fmla="*/ 5963047 w 5963047"/>
                <a:gd name="connsiteY3" fmla="*/ 3795874 h 3795874"/>
                <a:gd name="connsiteX4" fmla="*/ 0 w 5963047"/>
                <a:gd name="connsiteY4" fmla="*/ 3783774 h 3795874"/>
                <a:gd name="connsiteX0" fmla="*/ 0 w 5963047"/>
                <a:gd name="connsiteY0" fmla="*/ 3783774 h 3795874"/>
                <a:gd name="connsiteX1" fmla="*/ 0 w 5963047"/>
                <a:gd name="connsiteY1" fmla="*/ 2 h 3795874"/>
                <a:gd name="connsiteX2" fmla="*/ 5327252 w 5963047"/>
                <a:gd name="connsiteY2" fmla="*/ 43654 h 3795874"/>
                <a:gd name="connsiteX3" fmla="*/ 5963047 w 5963047"/>
                <a:gd name="connsiteY3" fmla="*/ 3795874 h 3795874"/>
                <a:gd name="connsiteX4" fmla="*/ 0 w 5963047"/>
                <a:gd name="connsiteY4" fmla="*/ 3783774 h 3795874"/>
                <a:gd name="connsiteX0" fmla="*/ 0 w 5963047"/>
                <a:gd name="connsiteY0" fmla="*/ 3834707 h 3846807"/>
                <a:gd name="connsiteX1" fmla="*/ 0 w 5963047"/>
                <a:gd name="connsiteY1" fmla="*/ 50935 h 3846807"/>
                <a:gd name="connsiteX2" fmla="*/ 5314349 w 5963047"/>
                <a:gd name="connsiteY2" fmla="*/ 0 h 3846807"/>
                <a:gd name="connsiteX3" fmla="*/ 5963047 w 5963047"/>
                <a:gd name="connsiteY3" fmla="*/ 3846807 h 3846807"/>
                <a:gd name="connsiteX4" fmla="*/ 0 w 5963047"/>
                <a:gd name="connsiteY4" fmla="*/ 3834707 h 3846807"/>
                <a:gd name="connsiteX0" fmla="*/ 0 w 5963047"/>
                <a:gd name="connsiteY0" fmla="*/ 3834707 h 3846807"/>
                <a:gd name="connsiteX1" fmla="*/ 0 w 5963047"/>
                <a:gd name="connsiteY1" fmla="*/ 50935 h 3846807"/>
                <a:gd name="connsiteX2" fmla="*/ 5018259 w 5963047"/>
                <a:gd name="connsiteY2" fmla="*/ 0 h 3846807"/>
                <a:gd name="connsiteX3" fmla="*/ 5963047 w 5963047"/>
                <a:gd name="connsiteY3" fmla="*/ 3846807 h 3846807"/>
                <a:gd name="connsiteX4" fmla="*/ 0 w 5963047"/>
                <a:gd name="connsiteY4" fmla="*/ 3834707 h 3846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63047" h="3846807">
                  <a:moveTo>
                    <a:pt x="0" y="3834707"/>
                  </a:moveTo>
                  <a:lnTo>
                    <a:pt x="0" y="50935"/>
                  </a:lnTo>
                  <a:lnTo>
                    <a:pt x="5018259" y="0"/>
                  </a:lnTo>
                  <a:lnTo>
                    <a:pt x="5963047" y="3846807"/>
                  </a:lnTo>
                  <a:lnTo>
                    <a:pt x="0" y="3834707"/>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err="1"/>
                <a:t>ттрн</a:t>
              </a:r>
              <a:endParaRPr lang="ru-RU" dirty="0"/>
            </a:p>
          </p:txBody>
        </p:sp>
        <p:sp>
          <p:nvSpPr>
            <p:cNvPr id="8" name="Трапеция 2"/>
            <p:cNvSpPr/>
            <p:nvPr/>
          </p:nvSpPr>
          <p:spPr>
            <a:xfrm flipH="1">
              <a:off x="8290812" y="6246868"/>
              <a:ext cx="4446878" cy="336814"/>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689860 w 5287924"/>
                <a:gd name="connsiteY2" fmla="*/ 102692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746042 w 5287924"/>
                <a:gd name="connsiteY2" fmla="*/ 196338 h 4009703"/>
                <a:gd name="connsiteX3" fmla="*/ 5287924 w 5287924"/>
                <a:gd name="connsiteY3" fmla="*/ 4009703 h 4009703"/>
                <a:gd name="connsiteX4" fmla="*/ 2858 w 5287924"/>
                <a:gd name="connsiteY4" fmla="*/ 3916875 h 4009703"/>
                <a:gd name="connsiteX0" fmla="*/ 28 w 5309173"/>
                <a:gd name="connsiteY0" fmla="*/ 4197819 h 4197905"/>
                <a:gd name="connsiteX1" fmla="*/ 21249 w 5309173"/>
                <a:gd name="connsiteY1" fmla="*/ 0 h 4197905"/>
                <a:gd name="connsiteX2" fmla="*/ 4767291 w 5309173"/>
                <a:gd name="connsiteY2" fmla="*/ 196338 h 4197905"/>
                <a:gd name="connsiteX3" fmla="*/ 5309173 w 5309173"/>
                <a:gd name="connsiteY3" fmla="*/ 4009703 h 4197905"/>
                <a:gd name="connsiteX4" fmla="*/ 28 w 5309173"/>
                <a:gd name="connsiteY4" fmla="*/ 4197819 h 4197905"/>
                <a:gd name="connsiteX0" fmla="*/ 28 w 5309173"/>
                <a:gd name="connsiteY0" fmla="*/ 4197819 h 4197905"/>
                <a:gd name="connsiteX1" fmla="*/ 21249 w 5309173"/>
                <a:gd name="connsiteY1" fmla="*/ 0 h 4197905"/>
                <a:gd name="connsiteX2" fmla="*/ 4807421 w 5309173"/>
                <a:gd name="connsiteY2" fmla="*/ 196338 h 4197905"/>
                <a:gd name="connsiteX3" fmla="*/ 5309173 w 5309173"/>
                <a:gd name="connsiteY3" fmla="*/ 4009703 h 4197905"/>
                <a:gd name="connsiteX4" fmla="*/ 28 w 5309173"/>
                <a:gd name="connsiteY4" fmla="*/ 4197819 h 4197905"/>
                <a:gd name="connsiteX0" fmla="*/ 50 w 5299162"/>
                <a:gd name="connsiteY0" fmla="*/ 4139296 h 4139419"/>
                <a:gd name="connsiteX1" fmla="*/ 11238 w 5299162"/>
                <a:gd name="connsiteY1" fmla="*/ 0 h 4139419"/>
                <a:gd name="connsiteX2" fmla="*/ 4797410 w 5299162"/>
                <a:gd name="connsiteY2" fmla="*/ 196338 h 4139419"/>
                <a:gd name="connsiteX3" fmla="*/ 5299162 w 5299162"/>
                <a:gd name="connsiteY3" fmla="*/ 4009703 h 4139419"/>
                <a:gd name="connsiteX4" fmla="*/ 50 w 5299162"/>
                <a:gd name="connsiteY4" fmla="*/ 4139296 h 4139419"/>
                <a:gd name="connsiteX0" fmla="*/ 50 w 5294145"/>
                <a:gd name="connsiteY0" fmla="*/ 4139296 h 4139419"/>
                <a:gd name="connsiteX1" fmla="*/ 11238 w 5294145"/>
                <a:gd name="connsiteY1" fmla="*/ 0 h 4139419"/>
                <a:gd name="connsiteX2" fmla="*/ 4797410 w 5294145"/>
                <a:gd name="connsiteY2" fmla="*/ 196338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72329 w 5294145"/>
                <a:gd name="connsiteY2" fmla="*/ 137815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52264 w 5294145"/>
                <a:gd name="connsiteY2" fmla="*/ 59776 h 4139419"/>
                <a:gd name="connsiteX3" fmla="*/ 5294145 w 5294145"/>
                <a:gd name="connsiteY3" fmla="*/ 4009703 h 4139419"/>
                <a:gd name="connsiteX4" fmla="*/ 50 w 5294145"/>
                <a:gd name="connsiteY4" fmla="*/ 4139296 h 4139419"/>
                <a:gd name="connsiteX0" fmla="*/ 50 w 5108803"/>
                <a:gd name="connsiteY0" fmla="*/ 4139296 h 4139419"/>
                <a:gd name="connsiteX1" fmla="*/ 11238 w 5108803"/>
                <a:gd name="connsiteY1" fmla="*/ 0 h 4139419"/>
                <a:gd name="connsiteX2" fmla="*/ 4752264 w 5108803"/>
                <a:gd name="connsiteY2" fmla="*/ 59776 h 4139419"/>
                <a:gd name="connsiteX3" fmla="*/ 5108803 w 5108803"/>
                <a:gd name="connsiteY3" fmla="*/ 4009703 h 4139419"/>
                <a:gd name="connsiteX4" fmla="*/ 50 w 5108803"/>
                <a:gd name="connsiteY4" fmla="*/ 4139296 h 4139419"/>
                <a:gd name="connsiteX0" fmla="*/ 50 w 5102063"/>
                <a:gd name="connsiteY0" fmla="*/ 4139296 h 4139468"/>
                <a:gd name="connsiteX1" fmla="*/ 11238 w 5102063"/>
                <a:gd name="connsiteY1" fmla="*/ 0 h 4139468"/>
                <a:gd name="connsiteX2" fmla="*/ 4752264 w 5102063"/>
                <a:gd name="connsiteY2" fmla="*/ 59776 h 4139468"/>
                <a:gd name="connsiteX3" fmla="*/ 5102063 w 5102063"/>
                <a:gd name="connsiteY3" fmla="*/ 4048722 h 4139468"/>
                <a:gd name="connsiteX4" fmla="*/ 50 w 5102063"/>
                <a:gd name="connsiteY4" fmla="*/ 4139296 h 4139468"/>
                <a:gd name="connsiteX0" fmla="*/ 29250 w 5131263"/>
                <a:gd name="connsiteY0" fmla="*/ 4139296 h 4139468"/>
                <a:gd name="connsiteX1" fmla="*/ 0 w 5131263"/>
                <a:gd name="connsiteY1" fmla="*/ 0 h 4139468"/>
                <a:gd name="connsiteX2" fmla="*/ 4781464 w 5131263"/>
                <a:gd name="connsiteY2" fmla="*/ 59776 h 4139468"/>
                <a:gd name="connsiteX3" fmla="*/ 5131263 w 5131263"/>
                <a:gd name="connsiteY3" fmla="*/ 4048722 h 4139468"/>
                <a:gd name="connsiteX4" fmla="*/ 29250 w 5131263"/>
                <a:gd name="connsiteY4" fmla="*/ 4139296 h 4139468"/>
                <a:gd name="connsiteX0" fmla="*/ 29250 w 5100934"/>
                <a:gd name="connsiteY0" fmla="*/ 4139296 h 4139296"/>
                <a:gd name="connsiteX1" fmla="*/ 0 w 5100934"/>
                <a:gd name="connsiteY1" fmla="*/ 0 h 4139296"/>
                <a:gd name="connsiteX2" fmla="*/ 4781464 w 5100934"/>
                <a:gd name="connsiteY2" fmla="*/ 59776 h 4139296"/>
                <a:gd name="connsiteX3" fmla="*/ 5100934 w 5100934"/>
                <a:gd name="connsiteY3" fmla="*/ 4107245 h 4139296"/>
                <a:gd name="connsiteX4" fmla="*/ 29250 w 5100934"/>
                <a:gd name="connsiteY4" fmla="*/ 4139296 h 413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00934" h="4139296">
                  <a:moveTo>
                    <a:pt x="29250" y="4139296"/>
                  </a:moveTo>
                  <a:cubicBezTo>
                    <a:pt x="28297" y="2833671"/>
                    <a:pt x="953" y="1305625"/>
                    <a:pt x="0" y="0"/>
                  </a:cubicBezTo>
                  <a:lnTo>
                    <a:pt x="4781464" y="59776"/>
                  </a:lnTo>
                  <a:lnTo>
                    <a:pt x="5100934" y="4107245"/>
                  </a:lnTo>
                  <a:lnTo>
                    <a:pt x="29250" y="4139296"/>
                  </a:lnTo>
                  <a:close/>
                </a:path>
              </a:pathLst>
            </a:custGeom>
            <a:gradFill>
              <a:gsLst>
                <a:gs pos="53000">
                  <a:srgbClr val="3483AA"/>
                </a:gs>
                <a:gs pos="0">
                  <a:srgbClr val="2D7193"/>
                </a:gs>
                <a:gs pos="100000">
                  <a:srgbClr val="3B96C3"/>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sp>
        <p:nvSpPr>
          <p:cNvPr id="29" name="Прямоугольник 28"/>
          <p:cNvSpPr/>
          <p:nvPr/>
        </p:nvSpPr>
        <p:spPr>
          <a:xfrm>
            <a:off x="729618" y="585714"/>
            <a:ext cx="5282542" cy="400110"/>
          </a:xfrm>
          <a:prstGeom prst="rect">
            <a:avLst/>
          </a:prstGeom>
        </p:spPr>
        <p:txBody>
          <a:bodyPr wrap="square">
            <a:spAutoFit/>
          </a:bodyPr>
          <a:lstStyle/>
          <a:p>
            <a:r>
              <a:rPr lang="ru-RU" sz="2000" b="1" dirty="0">
                <a:solidFill>
                  <a:schemeClr val="bg1"/>
                </a:solidFill>
                <a:latin typeface="Segoe UI Light" panose="020B0502040204020203" pitchFamily="34" charset="0"/>
                <a:cs typeface="Segoe UI Light" panose="020B0502040204020203" pitchFamily="34" charset="0"/>
              </a:rPr>
              <a:t>Организационно-подготовительный этап</a:t>
            </a:r>
            <a:endParaRPr lang="ru-RU" sz="2000" b="1" dirty="0">
              <a:solidFill>
                <a:schemeClr val="bg1"/>
              </a:solidFill>
              <a:effectLst/>
              <a:latin typeface="Segoe UI Light" panose="020B0502040204020203" pitchFamily="34" charset="0"/>
              <a:cs typeface="Segoe UI Light" panose="020B0502040204020203" pitchFamily="34" charset="0"/>
            </a:endParaRPr>
          </a:p>
        </p:txBody>
      </p:sp>
      <p:graphicFrame>
        <p:nvGraphicFramePr>
          <p:cNvPr id="10" name="Таблица 9"/>
          <p:cNvGraphicFramePr>
            <a:graphicFrameLocks noGrp="1"/>
          </p:cNvGraphicFramePr>
          <p:nvPr>
            <p:extLst>
              <p:ext uri="{D42A27DB-BD31-4B8C-83A1-F6EECF244321}">
                <p14:modId xmlns:p14="http://schemas.microsoft.com/office/powerpoint/2010/main" val="4005632095"/>
              </p:ext>
            </p:extLst>
          </p:nvPr>
        </p:nvGraphicFramePr>
        <p:xfrm>
          <a:off x="539552" y="1239018"/>
          <a:ext cx="7652042" cy="5617026"/>
        </p:xfrm>
        <a:graphic>
          <a:graphicData uri="http://schemas.openxmlformats.org/drawingml/2006/table">
            <a:tbl>
              <a:tblPr firstRow="1" firstCol="1" bandRow="1">
                <a:tableStyleId>{5C22544A-7EE6-4342-B048-85BDC9FD1C3A}</a:tableStyleId>
              </a:tblPr>
              <a:tblGrid>
                <a:gridCol w="2403825">
                  <a:extLst>
                    <a:ext uri="{9D8B030D-6E8A-4147-A177-3AD203B41FA5}">
                      <a16:colId xmlns:a16="http://schemas.microsoft.com/office/drawing/2014/main" val="20000"/>
                    </a:ext>
                  </a:extLst>
                </a:gridCol>
                <a:gridCol w="2744994">
                  <a:extLst>
                    <a:ext uri="{9D8B030D-6E8A-4147-A177-3AD203B41FA5}">
                      <a16:colId xmlns:a16="http://schemas.microsoft.com/office/drawing/2014/main" val="20001"/>
                    </a:ext>
                  </a:extLst>
                </a:gridCol>
                <a:gridCol w="2503223">
                  <a:extLst>
                    <a:ext uri="{9D8B030D-6E8A-4147-A177-3AD203B41FA5}">
                      <a16:colId xmlns:a16="http://schemas.microsoft.com/office/drawing/2014/main" val="20002"/>
                    </a:ext>
                  </a:extLst>
                </a:gridCol>
              </a:tblGrid>
              <a:tr h="283026">
                <a:tc>
                  <a:txBody>
                    <a:bodyPr/>
                    <a:lstStyle/>
                    <a:p>
                      <a:pPr algn="ctr">
                        <a:spcAft>
                          <a:spcPts val="0"/>
                        </a:spcAft>
                      </a:pPr>
                      <a:r>
                        <a:rPr lang="ru-RU" sz="1400" dirty="0">
                          <a:effectLst/>
                          <a:latin typeface="Segoe UI Light" panose="020B0502040204020203" pitchFamily="34" charset="0"/>
                          <a:cs typeface="Segoe UI Light" panose="020B0502040204020203" pitchFamily="34" charset="0"/>
                        </a:rPr>
                        <a:t>«Участок» работы</a:t>
                      </a:r>
                    </a:p>
                  </a:txBody>
                  <a:tcPr marL="60608" marR="60608" marT="0" marB="0"/>
                </a:tc>
                <a:tc>
                  <a:txBody>
                    <a:bodyPr/>
                    <a:lstStyle/>
                    <a:p>
                      <a:pPr algn="ctr">
                        <a:spcAft>
                          <a:spcPts val="0"/>
                        </a:spcAft>
                      </a:pPr>
                      <a:r>
                        <a:rPr lang="ru-RU" sz="1400" dirty="0">
                          <a:effectLst/>
                          <a:latin typeface="Segoe UI Light" panose="020B0502040204020203" pitchFamily="34" charset="0"/>
                          <a:cs typeface="Segoe UI Light" panose="020B0502040204020203" pitchFamily="34" charset="0"/>
                        </a:rPr>
                        <a:t>Взаимодействие с …</a:t>
                      </a:r>
                    </a:p>
                  </a:txBody>
                  <a:tcPr marL="60608" marR="60608" marT="0" marB="0"/>
                </a:tc>
                <a:tc>
                  <a:txBody>
                    <a:bodyPr/>
                    <a:lstStyle/>
                    <a:p>
                      <a:pPr algn="ctr">
                        <a:spcAft>
                          <a:spcPts val="0"/>
                        </a:spcAft>
                      </a:pPr>
                      <a:r>
                        <a:rPr lang="ru-RU" sz="1400" dirty="0">
                          <a:effectLst/>
                          <a:latin typeface="Segoe UI Light" panose="020B0502040204020203" pitchFamily="34" charset="0"/>
                          <a:cs typeface="Segoe UI Light" panose="020B0502040204020203" pitchFamily="34" charset="0"/>
                        </a:rPr>
                        <a:t>Цель взаимодействия</a:t>
                      </a:r>
                    </a:p>
                  </a:txBody>
                  <a:tcPr marL="60608" marR="60608" marT="0" marB="0"/>
                </a:tc>
                <a:extLst>
                  <a:ext uri="{0D108BD9-81ED-4DB2-BD59-A6C34878D82A}">
                    <a16:rowId xmlns:a16="http://schemas.microsoft.com/office/drawing/2014/main" val="10000"/>
                  </a:ext>
                </a:extLst>
              </a:tr>
              <a:tr h="2021229">
                <a:tc>
                  <a:txBody>
                    <a:bodyPr/>
                    <a:lstStyle/>
                    <a:p>
                      <a:pPr>
                        <a:spcAft>
                          <a:spcPts val="0"/>
                        </a:spcAft>
                      </a:pPr>
                      <a:endParaRPr lang="ru-RU" sz="1400" b="0" dirty="0">
                        <a:effectLst/>
                        <a:latin typeface="Segoe UI Light" panose="020B0502040204020203" pitchFamily="34" charset="0"/>
                        <a:cs typeface="Segoe UI Light" panose="020B0502040204020203" pitchFamily="34" charset="0"/>
                      </a:endParaRPr>
                    </a:p>
                    <a:p>
                      <a:pPr>
                        <a:spcAft>
                          <a:spcPts val="0"/>
                        </a:spcAft>
                      </a:pPr>
                      <a:endParaRPr lang="ru-RU" sz="1400" b="0" dirty="0">
                        <a:effectLst/>
                        <a:latin typeface="Segoe UI Light" panose="020B0502040204020203" pitchFamily="34" charset="0"/>
                        <a:cs typeface="Segoe UI Light" panose="020B0502040204020203" pitchFamily="34" charset="0"/>
                      </a:endParaRPr>
                    </a:p>
                    <a:p>
                      <a:pPr>
                        <a:spcAft>
                          <a:spcPts val="0"/>
                        </a:spcAft>
                      </a:pPr>
                      <a:endParaRPr lang="ru-RU" sz="1400" b="0" dirty="0">
                        <a:effectLst/>
                        <a:latin typeface="Segoe UI Light" panose="020B0502040204020203" pitchFamily="34" charset="0"/>
                        <a:cs typeface="Segoe UI Light" panose="020B0502040204020203" pitchFamily="34" charset="0"/>
                      </a:endParaRPr>
                    </a:p>
                    <a:p>
                      <a:pPr>
                        <a:spcAft>
                          <a:spcPts val="0"/>
                        </a:spcAft>
                      </a:pPr>
                      <a:endParaRPr lang="ru-RU" sz="1400" b="0" dirty="0">
                        <a:effectLst/>
                        <a:latin typeface="Segoe UI Light" panose="020B0502040204020203" pitchFamily="34" charset="0"/>
                        <a:cs typeface="Segoe UI Light" panose="020B0502040204020203" pitchFamily="34" charset="0"/>
                      </a:endParaRPr>
                    </a:p>
                    <a:p>
                      <a:pPr>
                        <a:spcAft>
                          <a:spcPts val="0"/>
                        </a:spcAft>
                      </a:pPr>
                      <a:r>
                        <a:rPr lang="ru-RU" sz="1400" b="0" dirty="0">
                          <a:effectLst/>
                          <a:latin typeface="Segoe UI Light" panose="020B0502040204020203" pitchFamily="34" charset="0"/>
                          <a:cs typeface="Segoe UI Light" panose="020B0502040204020203" pitchFamily="34" charset="0"/>
                        </a:rPr>
                        <a:t>Сопровождение процедуры оповещения родственников о гибели мобилизованного / военнослужащего</a:t>
                      </a:r>
                    </a:p>
                  </a:txBody>
                  <a:tcPr marL="60608" marR="60608" marT="0" marB="0"/>
                </a:tc>
                <a:tc>
                  <a:txBody>
                    <a:bodyPr/>
                    <a:lstStyle/>
                    <a:p>
                      <a:pPr algn="ctr">
                        <a:spcAft>
                          <a:spcPts val="0"/>
                        </a:spcAft>
                      </a:pPr>
                      <a:r>
                        <a:rPr lang="ru-RU" sz="1400" b="0" dirty="0">
                          <a:effectLst/>
                          <a:latin typeface="Segoe UI Light" panose="020B0502040204020203" pitchFamily="34" charset="0"/>
                          <a:cs typeface="Segoe UI Light" panose="020B0502040204020203" pitchFamily="34" charset="0"/>
                        </a:rPr>
                        <a:t>Наименование Министерства/Ведомства/Организации</a:t>
                      </a:r>
                    </a:p>
                    <a:p>
                      <a:pPr algn="ctr">
                        <a:spcAft>
                          <a:spcPts val="0"/>
                        </a:spcAft>
                      </a:pPr>
                      <a:r>
                        <a:rPr lang="ru-RU" sz="1400" b="0" dirty="0">
                          <a:effectLst/>
                          <a:latin typeface="Segoe UI Light" panose="020B0502040204020203" pitchFamily="34" charset="0"/>
                          <a:cs typeface="Segoe UI Light" panose="020B0502040204020203" pitchFamily="34" charset="0"/>
                        </a:rPr>
                        <a:t>Министерство Обороны РФ</a:t>
                      </a:r>
                    </a:p>
                    <a:p>
                      <a:pPr algn="ctr">
                        <a:spcAft>
                          <a:spcPts val="0"/>
                        </a:spcAft>
                      </a:pPr>
                      <a:r>
                        <a:rPr lang="ru-RU" sz="1400" b="0" dirty="0">
                          <a:effectLst/>
                          <a:latin typeface="Segoe UI Light" panose="020B0502040204020203" pitchFamily="34" charset="0"/>
                          <a:cs typeface="Segoe UI Light" panose="020B0502040204020203" pitchFamily="34" charset="0"/>
                        </a:rPr>
                        <a:t>Военкомат</a:t>
                      </a:r>
                    </a:p>
                    <a:p>
                      <a:pPr algn="ctr">
                        <a:spcAft>
                          <a:spcPts val="0"/>
                        </a:spcAft>
                      </a:pPr>
                      <a:r>
                        <a:rPr lang="ru-RU" sz="1400" b="0" dirty="0">
                          <a:effectLst/>
                          <a:latin typeface="Segoe UI Light" panose="020B0502040204020203" pitchFamily="34" charset="0"/>
                          <a:cs typeface="Segoe UI Light" panose="020B0502040204020203" pitchFamily="34" charset="0"/>
                        </a:rPr>
                        <a:t>Больница / Морг</a:t>
                      </a:r>
                    </a:p>
                    <a:p>
                      <a:pPr algn="ctr">
                        <a:spcAft>
                          <a:spcPts val="0"/>
                        </a:spcAft>
                      </a:pPr>
                      <a:r>
                        <a:rPr lang="ru-RU" sz="1400" b="0" dirty="0">
                          <a:effectLst/>
                          <a:latin typeface="Segoe UI Light" panose="020B0502040204020203" pitchFamily="34" charset="0"/>
                          <a:cs typeface="Segoe UI Light" panose="020B0502040204020203" pitchFamily="34" charset="0"/>
                        </a:rPr>
                        <a:t>ГУ МЧС России по Свердловской области</a:t>
                      </a:r>
                    </a:p>
                    <a:p>
                      <a:pPr algn="ctr">
                        <a:spcAft>
                          <a:spcPts val="0"/>
                        </a:spcAft>
                      </a:pPr>
                      <a:r>
                        <a:rPr lang="ru-RU" sz="1400" b="0" dirty="0">
                          <a:effectLst/>
                          <a:latin typeface="Segoe UI Light" panose="020B0502040204020203" pitchFamily="34" charset="0"/>
                          <a:cs typeface="Segoe UI Light" panose="020B0502040204020203" pitchFamily="34" charset="0"/>
                        </a:rPr>
                        <a:t>УФ ЦЭПП МЧС России по Свердловской области</a:t>
                      </a:r>
                    </a:p>
                    <a:p>
                      <a:pPr algn="ctr">
                        <a:spcAft>
                          <a:spcPts val="0"/>
                        </a:spcAft>
                      </a:pPr>
                      <a:r>
                        <a:rPr lang="ru-RU" sz="1400" b="0" dirty="0">
                          <a:effectLst/>
                          <a:latin typeface="Segoe UI Light" panose="020B0502040204020203" pitchFamily="34" charset="0"/>
                          <a:cs typeface="Segoe UI Light" panose="020B0502040204020203" pitchFamily="34" charset="0"/>
                        </a:rPr>
                        <a:t> </a:t>
                      </a:r>
                    </a:p>
                  </a:txBody>
                  <a:tcPr marL="60608" marR="60608" marT="0" marB="0" anchor="ctr"/>
                </a:tc>
                <a:tc>
                  <a:txBody>
                    <a:bodyPr/>
                    <a:lstStyle/>
                    <a:p>
                      <a:pPr algn="ctr">
                        <a:spcAft>
                          <a:spcPts val="0"/>
                        </a:spcAft>
                      </a:pPr>
                      <a:r>
                        <a:rPr lang="ru-RU" sz="1400" b="0" dirty="0">
                          <a:effectLst/>
                          <a:latin typeface="Segoe UI Light" panose="020B0502040204020203" pitchFamily="34" charset="0"/>
                          <a:cs typeface="Segoe UI Light" panose="020B0502040204020203" pitchFamily="34" charset="0"/>
                        </a:rPr>
                        <a:t>Вопросы, с ними решаемые</a:t>
                      </a:r>
                    </a:p>
                    <a:p>
                      <a:pPr algn="ctr">
                        <a:spcAft>
                          <a:spcPts val="0"/>
                        </a:spcAft>
                      </a:pPr>
                      <a:r>
                        <a:rPr lang="ru-RU" sz="1400" b="0" dirty="0">
                          <a:effectLst/>
                          <a:latin typeface="Segoe UI Light" panose="020B0502040204020203" pitchFamily="34" charset="0"/>
                          <a:cs typeface="Segoe UI Light" panose="020B0502040204020203" pitchFamily="34" charset="0"/>
                        </a:rPr>
                        <a:t>Уточнение персональных данных погибших, уточнение места жительства погибших, получение информации о ближайших родственников погибших - телефоны, ФИО</a:t>
                      </a:r>
                    </a:p>
                    <a:p>
                      <a:pPr algn="ctr">
                        <a:spcAft>
                          <a:spcPts val="0"/>
                        </a:spcAft>
                      </a:pPr>
                      <a:r>
                        <a:rPr lang="ru-RU" sz="1400" b="0" dirty="0">
                          <a:effectLst/>
                          <a:latin typeface="Segoe UI Light" panose="020B0502040204020203" pitchFamily="34" charset="0"/>
                          <a:cs typeface="Segoe UI Light" panose="020B0502040204020203" pitchFamily="34" charset="0"/>
                        </a:rPr>
                        <a:t>методическая помощь.</a:t>
                      </a:r>
                    </a:p>
                    <a:p>
                      <a:pPr algn="ctr">
                        <a:spcAft>
                          <a:spcPts val="0"/>
                        </a:spcAft>
                      </a:pPr>
                      <a:r>
                        <a:rPr lang="ru-RU" sz="1400" b="0" dirty="0">
                          <a:effectLst/>
                          <a:latin typeface="Segoe UI Light" panose="020B0502040204020203" pitchFamily="34" charset="0"/>
                          <a:cs typeface="Segoe UI Light" panose="020B0502040204020203" pitchFamily="34" charset="0"/>
                        </a:rPr>
                        <a:t> </a:t>
                      </a:r>
                    </a:p>
                  </a:txBody>
                  <a:tcPr marL="60608" marR="60608" marT="0" marB="0" anchor="ctr"/>
                </a:tc>
                <a:extLst>
                  <a:ext uri="{0D108BD9-81ED-4DB2-BD59-A6C34878D82A}">
                    <a16:rowId xmlns:a16="http://schemas.microsoft.com/office/drawing/2014/main" val="10001"/>
                  </a:ext>
                </a:extLst>
              </a:tr>
              <a:tr h="1440160">
                <a:tc>
                  <a:txBody>
                    <a:bodyPr/>
                    <a:lstStyle/>
                    <a:p>
                      <a:pPr>
                        <a:spcAft>
                          <a:spcPts val="0"/>
                        </a:spcAft>
                      </a:pPr>
                      <a:endParaRPr lang="ru-RU" sz="1400" b="0" dirty="0">
                        <a:effectLst/>
                        <a:latin typeface="Segoe UI Light" panose="020B0502040204020203" pitchFamily="34" charset="0"/>
                        <a:cs typeface="Segoe UI Light" panose="020B0502040204020203" pitchFamily="34" charset="0"/>
                      </a:endParaRPr>
                    </a:p>
                    <a:p>
                      <a:pPr>
                        <a:spcAft>
                          <a:spcPts val="0"/>
                        </a:spcAft>
                      </a:pPr>
                      <a:endParaRPr lang="ru-RU" sz="1400" b="0" dirty="0">
                        <a:effectLst/>
                        <a:latin typeface="Segoe UI Light" panose="020B0502040204020203" pitchFamily="34" charset="0"/>
                        <a:cs typeface="Segoe UI Light" panose="020B0502040204020203" pitchFamily="34" charset="0"/>
                      </a:endParaRPr>
                    </a:p>
                    <a:p>
                      <a:pPr>
                        <a:spcAft>
                          <a:spcPts val="0"/>
                        </a:spcAft>
                      </a:pPr>
                      <a:r>
                        <a:rPr lang="ru-RU" sz="1400" b="0" dirty="0">
                          <a:effectLst/>
                          <a:latin typeface="Segoe UI Light" panose="020B0502040204020203" pitchFamily="34" charset="0"/>
                          <a:cs typeface="Segoe UI Light" panose="020B0502040204020203" pitchFamily="34" charset="0"/>
                        </a:rPr>
                        <a:t>Сопровождение похорон мобилизованного / военнослужащего</a:t>
                      </a:r>
                    </a:p>
                  </a:txBody>
                  <a:tcPr marL="60608" marR="60608" marT="0" marB="0"/>
                </a:tc>
                <a:tc>
                  <a:txBody>
                    <a:bodyPr/>
                    <a:lstStyle/>
                    <a:p>
                      <a:pPr algn="ctr">
                        <a:spcAft>
                          <a:spcPts val="0"/>
                        </a:spcAft>
                      </a:pPr>
                      <a:r>
                        <a:rPr lang="ru-RU" sz="1400" b="0" dirty="0">
                          <a:effectLst/>
                          <a:latin typeface="Segoe UI Light" panose="020B0502040204020203" pitchFamily="34" charset="0"/>
                          <a:cs typeface="Segoe UI Light" panose="020B0502040204020203" pitchFamily="34" charset="0"/>
                        </a:rPr>
                        <a:t>Организация, производящая похоронные процедуры</a:t>
                      </a:r>
                    </a:p>
                    <a:p>
                      <a:pPr algn="ctr">
                        <a:spcAft>
                          <a:spcPts val="0"/>
                        </a:spcAft>
                      </a:pPr>
                      <a:r>
                        <a:rPr lang="ru-RU" sz="1400" b="0" dirty="0">
                          <a:effectLst/>
                          <a:latin typeface="Segoe UI Light" panose="020B0502040204020203" pitchFamily="34" charset="0"/>
                          <a:cs typeface="Segoe UI Light" panose="020B0502040204020203" pitchFamily="34" charset="0"/>
                        </a:rPr>
                        <a:t>Министерство Обороны РФ</a:t>
                      </a:r>
                    </a:p>
                    <a:p>
                      <a:pPr algn="ctr">
                        <a:spcAft>
                          <a:spcPts val="0"/>
                        </a:spcAft>
                      </a:pPr>
                      <a:r>
                        <a:rPr lang="ru-RU" sz="1400" b="0" dirty="0">
                          <a:effectLst/>
                          <a:latin typeface="Segoe UI Light" panose="020B0502040204020203" pitchFamily="34" charset="0"/>
                          <a:cs typeface="Segoe UI Light" panose="020B0502040204020203" pitchFamily="34" charset="0"/>
                        </a:rPr>
                        <a:t>ГУ МЧС России по Свердловской области</a:t>
                      </a:r>
                    </a:p>
                    <a:p>
                      <a:pPr algn="ctr">
                        <a:spcAft>
                          <a:spcPts val="0"/>
                        </a:spcAft>
                      </a:pPr>
                      <a:r>
                        <a:rPr lang="ru-RU" sz="1400" b="0" dirty="0">
                          <a:effectLst/>
                          <a:latin typeface="Segoe UI Light" panose="020B0502040204020203" pitchFamily="34" charset="0"/>
                          <a:cs typeface="Segoe UI Light" panose="020B0502040204020203" pitchFamily="34" charset="0"/>
                        </a:rPr>
                        <a:t>УФ ЦЭПП МЧС России по Свердловской области</a:t>
                      </a:r>
                    </a:p>
                  </a:txBody>
                  <a:tcPr marL="60608" marR="60608" marT="0" marB="0" anchor="ctr"/>
                </a:tc>
                <a:tc>
                  <a:txBody>
                    <a:bodyPr/>
                    <a:lstStyle/>
                    <a:p>
                      <a:pPr algn="ctr">
                        <a:spcAft>
                          <a:spcPts val="0"/>
                        </a:spcAft>
                      </a:pPr>
                      <a:r>
                        <a:rPr lang="ru-RU" sz="1400" b="0" dirty="0">
                          <a:effectLst/>
                          <a:latin typeface="Segoe UI Light" panose="020B0502040204020203" pitchFamily="34" charset="0"/>
                          <a:cs typeface="Segoe UI Light" panose="020B0502040204020203" pitchFamily="34" charset="0"/>
                        </a:rPr>
                        <a:t>Методическая помощь, обмен оперативной информации</a:t>
                      </a:r>
                    </a:p>
                    <a:p>
                      <a:pPr algn="ctr">
                        <a:spcAft>
                          <a:spcPts val="0"/>
                        </a:spcAft>
                      </a:pPr>
                      <a:r>
                        <a:rPr lang="ru-RU" sz="1400" b="0" dirty="0">
                          <a:effectLst/>
                          <a:latin typeface="Segoe UI Light" panose="020B0502040204020203" pitchFamily="34" charset="0"/>
                          <a:cs typeface="Segoe UI Light" panose="020B0502040204020203" pitchFamily="34" charset="0"/>
                        </a:rPr>
                        <a:t> </a:t>
                      </a:r>
                    </a:p>
                  </a:txBody>
                  <a:tcPr marL="60608" marR="60608" marT="0" marB="0" anchor="ctr"/>
                </a:tc>
                <a:extLst>
                  <a:ext uri="{0D108BD9-81ED-4DB2-BD59-A6C34878D82A}">
                    <a16:rowId xmlns:a16="http://schemas.microsoft.com/office/drawing/2014/main" val="10002"/>
                  </a:ext>
                </a:extLst>
              </a:tr>
              <a:tr h="1023445">
                <a:tc>
                  <a:txBody>
                    <a:bodyPr/>
                    <a:lstStyle/>
                    <a:p>
                      <a:pPr>
                        <a:spcAft>
                          <a:spcPts val="0"/>
                        </a:spcAft>
                      </a:pPr>
                      <a:endParaRPr lang="ru-RU" sz="1400" b="0" dirty="0">
                        <a:effectLst/>
                        <a:latin typeface="Segoe UI Light" panose="020B0502040204020203" pitchFamily="34" charset="0"/>
                        <a:cs typeface="Segoe UI Light" panose="020B0502040204020203" pitchFamily="34" charset="0"/>
                      </a:endParaRPr>
                    </a:p>
                    <a:p>
                      <a:pPr>
                        <a:spcAft>
                          <a:spcPts val="0"/>
                        </a:spcAft>
                      </a:pPr>
                      <a:r>
                        <a:rPr lang="ru-RU" sz="1400" b="0" dirty="0">
                          <a:effectLst/>
                          <a:latin typeface="Segoe UI Light" panose="020B0502040204020203" pitchFamily="34" charset="0"/>
                          <a:cs typeface="Segoe UI Light" panose="020B0502040204020203" pitchFamily="34" charset="0"/>
                        </a:rPr>
                        <a:t>Оказание ЭПП родственникам мобилизованных / военнослужащих, чья судьба неизвестна</a:t>
                      </a:r>
                    </a:p>
                  </a:txBody>
                  <a:tcPr marL="60608" marR="60608" marT="0" marB="0"/>
                </a:tc>
                <a:tc>
                  <a:txBody>
                    <a:bodyPr/>
                    <a:lstStyle/>
                    <a:p>
                      <a:pPr algn="ctr">
                        <a:spcAft>
                          <a:spcPts val="0"/>
                        </a:spcAft>
                      </a:pPr>
                      <a:endParaRPr lang="ru-RU" sz="1400" b="0" dirty="0">
                        <a:effectLst/>
                        <a:latin typeface="Segoe UI Light" panose="020B0502040204020203" pitchFamily="34" charset="0"/>
                        <a:cs typeface="Segoe UI Light" panose="020B0502040204020203" pitchFamily="34" charset="0"/>
                      </a:endParaRPr>
                    </a:p>
                    <a:p>
                      <a:pPr algn="ctr">
                        <a:spcAft>
                          <a:spcPts val="0"/>
                        </a:spcAft>
                      </a:pPr>
                      <a:r>
                        <a:rPr lang="ru-RU" sz="1400" b="0" dirty="0">
                          <a:effectLst/>
                          <a:latin typeface="Segoe UI Light" panose="020B0502040204020203" pitchFamily="34" charset="0"/>
                          <a:cs typeface="Segoe UI Light" panose="020B0502040204020203" pitchFamily="34" charset="0"/>
                        </a:rPr>
                        <a:t>Министерство Обороны РФ</a:t>
                      </a:r>
                    </a:p>
                    <a:p>
                      <a:pPr algn="ctr">
                        <a:spcAft>
                          <a:spcPts val="0"/>
                        </a:spcAft>
                      </a:pPr>
                      <a:r>
                        <a:rPr lang="ru-RU" sz="1400" b="0" dirty="0">
                          <a:effectLst/>
                          <a:latin typeface="Segoe UI Light" panose="020B0502040204020203" pitchFamily="34" charset="0"/>
                          <a:cs typeface="Segoe UI Light" panose="020B0502040204020203" pitchFamily="34" charset="0"/>
                        </a:rPr>
                        <a:t>ГУ МЧС России по Свердловской области</a:t>
                      </a:r>
                    </a:p>
                    <a:p>
                      <a:pPr algn="ctr">
                        <a:spcAft>
                          <a:spcPts val="0"/>
                        </a:spcAft>
                      </a:pPr>
                      <a:r>
                        <a:rPr lang="ru-RU" sz="1400" b="0" dirty="0">
                          <a:effectLst/>
                          <a:latin typeface="Segoe UI Light" panose="020B0502040204020203" pitchFamily="34" charset="0"/>
                          <a:cs typeface="Segoe UI Light" panose="020B0502040204020203" pitchFamily="34" charset="0"/>
                        </a:rPr>
                        <a:t>УФ ЦЭПП МЧС России по Свердловской области</a:t>
                      </a:r>
                    </a:p>
                    <a:p>
                      <a:pPr algn="ctr">
                        <a:spcAft>
                          <a:spcPts val="0"/>
                        </a:spcAft>
                      </a:pPr>
                      <a:r>
                        <a:rPr lang="ru-RU" sz="1400" b="0" dirty="0">
                          <a:effectLst/>
                          <a:latin typeface="Segoe UI Light" panose="020B0502040204020203" pitchFamily="34" charset="0"/>
                          <a:cs typeface="Segoe UI Light" panose="020B0502040204020203" pitchFamily="34" charset="0"/>
                        </a:rPr>
                        <a:t> </a:t>
                      </a:r>
                    </a:p>
                  </a:txBody>
                  <a:tcPr marL="60608" marR="60608" marT="0" marB="0" anchor="ctr"/>
                </a:tc>
                <a:tc>
                  <a:txBody>
                    <a:bodyPr/>
                    <a:lstStyle/>
                    <a:p>
                      <a:pPr algn="ctr">
                        <a:spcAft>
                          <a:spcPts val="0"/>
                        </a:spcAft>
                      </a:pPr>
                      <a:r>
                        <a:rPr lang="ru-RU" sz="1400" b="0" dirty="0">
                          <a:effectLst/>
                          <a:latin typeface="Segoe UI Light" panose="020B0502040204020203" pitchFamily="34" charset="0"/>
                          <a:cs typeface="Segoe UI Light" panose="020B0502040204020203" pitchFamily="34" charset="0"/>
                        </a:rPr>
                        <a:t>Методическая помощь, обмен оперативной информации</a:t>
                      </a:r>
                    </a:p>
                    <a:p>
                      <a:pPr>
                        <a:spcAft>
                          <a:spcPts val="0"/>
                        </a:spcAft>
                      </a:pPr>
                      <a:r>
                        <a:rPr lang="ru-RU" sz="1400" b="0" dirty="0">
                          <a:effectLst/>
                          <a:latin typeface="Segoe UI Light" panose="020B0502040204020203" pitchFamily="34" charset="0"/>
                          <a:cs typeface="Segoe UI Light" panose="020B0502040204020203" pitchFamily="34" charset="0"/>
                        </a:rPr>
                        <a:t> </a:t>
                      </a:r>
                    </a:p>
                  </a:txBody>
                  <a:tcPr marL="60608" marR="60608" marT="0" marB="0" anchor="ctr"/>
                </a:tc>
                <a:extLst>
                  <a:ext uri="{0D108BD9-81ED-4DB2-BD59-A6C34878D82A}">
                    <a16:rowId xmlns:a16="http://schemas.microsoft.com/office/drawing/2014/main" val="10003"/>
                  </a:ext>
                </a:extLst>
              </a:tr>
            </a:tbl>
          </a:graphicData>
        </a:graphic>
      </p:graphicFrame>
      <p:grpSp>
        <p:nvGrpSpPr>
          <p:cNvPr id="21" name="Группа 20"/>
          <p:cNvGrpSpPr/>
          <p:nvPr/>
        </p:nvGrpSpPr>
        <p:grpSpPr>
          <a:xfrm>
            <a:off x="7682339" y="6093299"/>
            <a:ext cx="1469646" cy="767141"/>
            <a:chOff x="7682339" y="6093299"/>
            <a:chExt cx="1469646" cy="767141"/>
          </a:xfrm>
        </p:grpSpPr>
        <p:sp>
          <p:nvSpPr>
            <p:cNvPr id="23" name="Прямоугольный треугольник 15"/>
            <p:cNvSpPr/>
            <p:nvPr/>
          </p:nvSpPr>
          <p:spPr>
            <a:xfrm rot="16200000" flipH="1">
              <a:off x="7838898" y="6451197"/>
              <a:ext cx="123347" cy="436466"/>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Lst>
              <a:ahLst/>
              <a:cxnLst>
                <a:cxn ang="0">
                  <a:pos x="connsiteX0" y="connsiteY0"/>
                </a:cxn>
                <a:cxn ang="0">
                  <a:pos x="connsiteX1" y="connsiteY1"/>
                </a:cxn>
                <a:cxn ang="0">
                  <a:pos x="connsiteX2" y="connsiteY2"/>
                </a:cxn>
                <a:cxn ang="0">
                  <a:pos x="connsiteX3" y="connsiteY3"/>
                </a:cxn>
              </a:cxnLst>
              <a:rect l="l" t="t" r="r" b="b"/>
              <a:pathLst>
                <a:path w="134960" h="338192">
                  <a:moveTo>
                    <a:pt x="0" y="338192"/>
                  </a:moveTo>
                  <a:cubicBezTo>
                    <a:pt x="263" y="231992"/>
                    <a:pt x="1330" y="106200"/>
                    <a:pt x="1593" y="0"/>
                  </a:cubicBezTo>
                  <a:lnTo>
                    <a:pt x="134960" y="301142"/>
                  </a:lnTo>
                  <a:cubicBezTo>
                    <a:pt x="80449" y="342417"/>
                    <a:pt x="54511" y="296917"/>
                    <a:pt x="0" y="338192"/>
                  </a:cubicBezTo>
                  <a:close/>
                </a:path>
              </a:pathLst>
            </a:custGeom>
            <a:solidFill>
              <a:srgbClr val="D883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4" name="Трапеция 2"/>
            <p:cNvSpPr/>
            <p:nvPr/>
          </p:nvSpPr>
          <p:spPr>
            <a:xfrm flipH="1">
              <a:off x="7838121" y="6093299"/>
              <a:ext cx="1311534" cy="76714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1760" h="3808972">
                  <a:moveTo>
                    <a:pt x="0" y="3796872"/>
                  </a:moveTo>
                  <a:lnTo>
                    <a:pt x="0" y="13100"/>
                  </a:lnTo>
                  <a:lnTo>
                    <a:pt x="3396921" y="0"/>
                  </a:lnTo>
                  <a:lnTo>
                    <a:pt x="6601760" y="3808972"/>
                  </a:lnTo>
                  <a:lnTo>
                    <a:pt x="0" y="3796872"/>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5" name="Трапеция 2"/>
            <p:cNvSpPr/>
            <p:nvPr/>
          </p:nvSpPr>
          <p:spPr>
            <a:xfrm flipH="1">
              <a:off x="7691020" y="6290733"/>
              <a:ext cx="1460965" cy="326269"/>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87924" h="4009703">
                  <a:moveTo>
                    <a:pt x="2858" y="3916875"/>
                  </a:moveTo>
                  <a:cubicBezTo>
                    <a:pt x="1905" y="2611250"/>
                    <a:pt x="953" y="1305625"/>
                    <a:pt x="0" y="0"/>
                  </a:cubicBezTo>
                  <a:lnTo>
                    <a:pt x="4320663" y="9045"/>
                  </a:lnTo>
                  <a:lnTo>
                    <a:pt x="5287924" y="4009703"/>
                  </a:lnTo>
                  <a:cubicBezTo>
                    <a:pt x="3411317" y="4004773"/>
                    <a:pt x="1879465" y="3921805"/>
                    <a:pt x="2858" y="3916875"/>
                  </a:cubicBezTo>
                  <a:close/>
                </a:path>
              </a:pathLst>
            </a:custGeom>
            <a:gradFill>
              <a:gsLst>
                <a:gs pos="0">
                  <a:schemeClr val="accent5">
                    <a:lumMod val="60000"/>
                    <a:lumOff val="40000"/>
                  </a:schemeClr>
                </a:gs>
                <a:gs pos="22000">
                  <a:srgbClr val="F68E26"/>
                </a:gs>
                <a:gs pos="51000">
                  <a:srgbClr val="F68616"/>
                </a:gs>
                <a:gs pos="70000">
                  <a:srgbClr val="EF7B11"/>
                </a:gs>
                <a:gs pos="97000">
                  <a:srgbClr val="D7560F"/>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a:t>12</a:t>
              </a:r>
            </a:p>
          </p:txBody>
        </p:sp>
      </p:grpSp>
    </p:spTree>
    <p:extLst>
      <p:ext uri="{BB962C8B-B14F-4D97-AF65-F5344CB8AC3E}">
        <p14:creationId xmlns:p14="http://schemas.microsoft.com/office/powerpoint/2010/main" val="17775548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Группа 3"/>
          <p:cNvGrpSpPr/>
          <p:nvPr/>
        </p:nvGrpSpPr>
        <p:grpSpPr>
          <a:xfrm flipH="1" flipV="1">
            <a:off x="-28708" y="0"/>
            <a:ext cx="6030313" cy="1340777"/>
            <a:chOff x="8289058" y="6085680"/>
            <a:chExt cx="4448633" cy="774761"/>
          </a:xfrm>
        </p:grpSpPr>
        <p:sp>
          <p:nvSpPr>
            <p:cNvPr id="6" name="Прямоугольный треугольник 15"/>
            <p:cNvSpPr/>
            <p:nvPr/>
          </p:nvSpPr>
          <p:spPr>
            <a:xfrm rot="16200000" flipH="1">
              <a:off x="8405691" y="6447274"/>
              <a:ext cx="145913" cy="379180"/>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 name="connsiteX0" fmla="*/ 0 w 134960"/>
                <a:gd name="connsiteY0" fmla="*/ 325797 h 325797"/>
                <a:gd name="connsiteX1" fmla="*/ 5070 w 134960"/>
                <a:gd name="connsiteY1" fmla="*/ 0 h 325797"/>
                <a:gd name="connsiteX2" fmla="*/ 134960 w 134960"/>
                <a:gd name="connsiteY2" fmla="*/ 288747 h 325797"/>
                <a:gd name="connsiteX3" fmla="*/ 0 w 134960"/>
                <a:gd name="connsiteY3" fmla="*/ 325797 h 325797"/>
                <a:gd name="connsiteX0" fmla="*/ 0 w 134960"/>
                <a:gd name="connsiteY0" fmla="*/ 327313 h 327313"/>
                <a:gd name="connsiteX1" fmla="*/ 15252 w 134960"/>
                <a:gd name="connsiteY1" fmla="*/ 0 h 327313"/>
                <a:gd name="connsiteX2" fmla="*/ 134960 w 134960"/>
                <a:gd name="connsiteY2" fmla="*/ 290263 h 327313"/>
                <a:gd name="connsiteX3" fmla="*/ 0 w 134960"/>
                <a:gd name="connsiteY3" fmla="*/ 327313 h 327313"/>
              </a:gdLst>
              <a:ahLst/>
              <a:cxnLst>
                <a:cxn ang="0">
                  <a:pos x="connsiteX0" y="connsiteY0"/>
                </a:cxn>
                <a:cxn ang="0">
                  <a:pos x="connsiteX1" y="connsiteY1"/>
                </a:cxn>
                <a:cxn ang="0">
                  <a:pos x="connsiteX2" y="connsiteY2"/>
                </a:cxn>
                <a:cxn ang="0">
                  <a:pos x="connsiteX3" y="connsiteY3"/>
                </a:cxn>
              </a:cxnLst>
              <a:rect l="l" t="t" r="r" b="b"/>
              <a:pathLst>
                <a:path w="134960" h="327313">
                  <a:moveTo>
                    <a:pt x="0" y="327313"/>
                  </a:moveTo>
                  <a:cubicBezTo>
                    <a:pt x="263" y="221113"/>
                    <a:pt x="14989" y="106200"/>
                    <a:pt x="15252" y="0"/>
                  </a:cubicBezTo>
                  <a:cubicBezTo>
                    <a:pt x="59708" y="100381"/>
                    <a:pt x="90504" y="189882"/>
                    <a:pt x="134960" y="290263"/>
                  </a:cubicBezTo>
                  <a:cubicBezTo>
                    <a:pt x="80449" y="331538"/>
                    <a:pt x="54511" y="286038"/>
                    <a:pt x="0" y="327313"/>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Трапеция 2"/>
            <p:cNvSpPr/>
            <p:nvPr/>
          </p:nvSpPr>
          <p:spPr>
            <a:xfrm flipH="1">
              <a:off x="8309609" y="6085680"/>
              <a:ext cx="4401829" cy="77476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 name="connsiteX0" fmla="*/ 0 w 6601760"/>
                <a:gd name="connsiteY0" fmla="*/ 3783774 h 3795874"/>
                <a:gd name="connsiteX1" fmla="*/ 0 w 6601760"/>
                <a:gd name="connsiteY1" fmla="*/ 2 h 3795874"/>
                <a:gd name="connsiteX2" fmla="*/ 5327252 w 6601760"/>
                <a:gd name="connsiteY2" fmla="*/ 138240 h 3795874"/>
                <a:gd name="connsiteX3" fmla="*/ 6601760 w 6601760"/>
                <a:gd name="connsiteY3" fmla="*/ 3795874 h 3795874"/>
                <a:gd name="connsiteX4" fmla="*/ 0 w 6601760"/>
                <a:gd name="connsiteY4" fmla="*/ 3783774 h 3795874"/>
                <a:gd name="connsiteX0" fmla="*/ 0 w 5963047"/>
                <a:gd name="connsiteY0" fmla="*/ 3783774 h 3795874"/>
                <a:gd name="connsiteX1" fmla="*/ 0 w 5963047"/>
                <a:gd name="connsiteY1" fmla="*/ 2 h 3795874"/>
                <a:gd name="connsiteX2" fmla="*/ 5327252 w 5963047"/>
                <a:gd name="connsiteY2" fmla="*/ 138240 h 3795874"/>
                <a:gd name="connsiteX3" fmla="*/ 5963047 w 5963047"/>
                <a:gd name="connsiteY3" fmla="*/ 3795874 h 3795874"/>
                <a:gd name="connsiteX4" fmla="*/ 0 w 5963047"/>
                <a:gd name="connsiteY4" fmla="*/ 3783774 h 3795874"/>
                <a:gd name="connsiteX0" fmla="*/ 0 w 5963047"/>
                <a:gd name="connsiteY0" fmla="*/ 3783774 h 3795874"/>
                <a:gd name="connsiteX1" fmla="*/ 0 w 5963047"/>
                <a:gd name="connsiteY1" fmla="*/ 2 h 3795874"/>
                <a:gd name="connsiteX2" fmla="*/ 5327252 w 5963047"/>
                <a:gd name="connsiteY2" fmla="*/ 43654 h 3795874"/>
                <a:gd name="connsiteX3" fmla="*/ 5963047 w 5963047"/>
                <a:gd name="connsiteY3" fmla="*/ 3795874 h 3795874"/>
                <a:gd name="connsiteX4" fmla="*/ 0 w 5963047"/>
                <a:gd name="connsiteY4" fmla="*/ 3783774 h 3795874"/>
                <a:gd name="connsiteX0" fmla="*/ 0 w 5963047"/>
                <a:gd name="connsiteY0" fmla="*/ 3834707 h 3846807"/>
                <a:gd name="connsiteX1" fmla="*/ 0 w 5963047"/>
                <a:gd name="connsiteY1" fmla="*/ 50935 h 3846807"/>
                <a:gd name="connsiteX2" fmla="*/ 5314349 w 5963047"/>
                <a:gd name="connsiteY2" fmla="*/ 0 h 3846807"/>
                <a:gd name="connsiteX3" fmla="*/ 5963047 w 5963047"/>
                <a:gd name="connsiteY3" fmla="*/ 3846807 h 3846807"/>
                <a:gd name="connsiteX4" fmla="*/ 0 w 5963047"/>
                <a:gd name="connsiteY4" fmla="*/ 3834707 h 3846807"/>
                <a:gd name="connsiteX0" fmla="*/ 0 w 5963047"/>
                <a:gd name="connsiteY0" fmla="*/ 3834707 h 3846807"/>
                <a:gd name="connsiteX1" fmla="*/ 0 w 5963047"/>
                <a:gd name="connsiteY1" fmla="*/ 50935 h 3846807"/>
                <a:gd name="connsiteX2" fmla="*/ 5018259 w 5963047"/>
                <a:gd name="connsiteY2" fmla="*/ 0 h 3846807"/>
                <a:gd name="connsiteX3" fmla="*/ 5963047 w 5963047"/>
                <a:gd name="connsiteY3" fmla="*/ 3846807 h 3846807"/>
                <a:gd name="connsiteX4" fmla="*/ 0 w 5963047"/>
                <a:gd name="connsiteY4" fmla="*/ 3834707 h 3846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63047" h="3846807">
                  <a:moveTo>
                    <a:pt x="0" y="3834707"/>
                  </a:moveTo>
                  <a:lnTo>
                    <a:pt x="0" y="50935"/>
                  </a:lnTo>
                  <a:lnTo>
                    <a:pt x="5018259" y="0"/>
                  </a:lnTo>
                  <a:lnTo>
                    <a:pt x="5963047" y="3846807"/>
                  </a:lnTo>
                  <a:lnTo>
                    <a:pt x="0" y="3834707"/>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err="1"/>
                <a:t>ттрн</a:t>
              </a:r>
              <a:endParaRPr lang="ru-RU" dirty="0"/>
            </a:p>
          </p:txBody>
        </p:sp>
        <p:sp>
          <p:nvSpPr>
            <p:cNvPr id="8" name="Трапеция 2"/>
            <p:cNvSpPr/>
            <p:nvPr/>
          </p:nvSpPr>
          <p:spPr>
            <a:xfrm flipH="1">
              <a:off x="8290813" y="6246868"/>
              <a:ext cx="4446878" cy="336814"/>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689860 w 5287924"/>
                <a:gd name="connsiteY2" fmla="*/ 102692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746042 w 5287924"/>
                <a:gd name="connsiteY2" fmla="*/ 196338 h 4009703"/>
                <a:gd name="connsiteX3" fmla="*/ 5287924 w 5287924"/>
                <a:gd name="connsiteY3" fmla="*/ 4009703 h 4009703"/>
                <a:gd name="connsiteX4" fmla="*/ 2858 w 5287924"/>
                <a:gd name="connsiteY4" fmla="*/ 3916875 h 4009703"/>
                <a:gd name="connsiteX0" fmla="*/ 28 w 5309173"/>
                <a:gd name="connsiteY0" fmla="*/ 4197819 h 4197905"/>
                <a:gd name="connsiteX1" fmla="*/ 21249 w 5309173"/>
                <a:gd name="connsiteY1" fmla="*/ 0 h 4197905"/>
                <a:gd name="connsiteX2" fmla="*/ 4767291 w 5309173"/>
                <a:gd name="connsiteY2" fmla="*/ 196338 h 4197905"/>
                <a:gd name="connsiteX3" fmla="*/ 5309173 w 5309173"/>
                <a:gd name="connsiteY3" fmla="*/ 4009703 h 4197905"/>
                <a:gd name="connsiteX4" fmla="*/ 28 w 5309173"/>
                <a:gd name="connsiteY4" fmla="*/ 4197819 h 4197905"/>
                <a:gd name="connsiteX0" fmla="*/ 28 w 5309173"/>
                <a:gd name="connsiteY0" fmla="*/ 4197819 h 4197905"/>
                <a:gd name="connsiteX1" fmla="*/ 21249 w 5309173"/>
                <a:gd name="connsiteY1" fmla="*/ 0 h 4197905"/>
                <a:gd name="connsiteX2" fmla="*/ 4807421 w 5309173"/>
                <a:gd name="connsiteY2" fmla="*/ 196338 h 4197905"/>
                <a:gd name="connsiteX3" fmla="*/ 5309173 w 5309173"/>
                <a:gd name="connsiteY3" fmla="*/ 4009703 h 4197905"/>
                <a:gd name="connsiteX4" fmla="*/ 28 w 5309173"/>
                <a:gd name="connsiteY4" fmla="*/ 4197819 h 4197905"/>
                <a:gd name="connsiteX0" fmla="*/ 50 w 5299162"/>
                <a:gd name="connsiteY0" fmla="*/ 4139296 h 4139419"/>
                <a:gd name="connsiteX1" fmla="*/ 11238 w 5299162"/>
                <a:gd name="connsiteY1" fmla="*/ 0 h 4139419"/>
                <a:gd name="connsiteX2" fmla="*/ 4797410 w 5299162"/>
                <a:gd name="connsiteY2" fmla="*/ 196338 h 4139419"/>
                <a:gd name="connsiteX3" fmla="*/ 5299162 w 5299162"/>
                <a:gd name="connsiteY3" fmla="*/ 4009703 h 4139419"/>
                <a:gd name="connsiteX4" fmla="*/ 50 w 5299162"/>
                <a:gd name="connsiteY4" fmla="*/ 4139296 h 4139419"/>
                <a:gd name="connsiteX0" fmla="*/ 50 w 5294145"/>
                <a:gd name="connsiteY0" fmla="*/ 4139296 h 4139419"/>
                <a:gd name="connsiteX1" fmla="*/ 11238 w 5294145"/>
                <a:gd name="connsiteY1" fmla="*/ 0 h 4139419"/>
                <a:gd name="connsiteX2" fmla="*/ 4797410 w 5294145"/>
                <a:gd name="connsiteY2" fmla="*/ 196338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72329 w 5294145"/>
                <a:gd name="connsiteY2" fmla="*/ 137815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52264 w 5294145"/>
                <a:gd name="connsiteY2" fmla="*/ 59776 h 4139419"/>
                <a:gd name="connsiteX3" fmla="*/ 5294145 w 5294145"/>
                <a:gd name="connsiteY3" fmla="*/ 4009703 h 4139419"/>
                <a:gd name="connsiteX4" fmla="*/ 50 w 5294145"/>
                <a:gd name="connsiteY4" fmla="*/ 4139296 h 4139419"/>
                <a:gd name="connsiteX0" fmla="*/ 50 w 5108803"/>
                <a:gd name="connsiteY0" fmla="*/ 4139296 h 4139419"/>
                <a:gd name="connsiteX1" fmla="*/ 11238 w 5108803"/>
                <a:gd name="connsiteY1" fmla="*/ 0 h 4139419"/>
                <a:gd name="connsiteX2" fmla="*/ 4752264 w 5108803"/>
                <a:gd name="connsiteY2" fmla="*/ 59776 h 4139419"/>
                <a:gd name="connsiteX3" fmla="*/ 5108803 w 5108803"/>
                <a:gd name="connsiteY3" fmla="*/ 4009703 h 4139419"/>
                <a:gd name="connsiteX4" fmla="*/ 50 w 5108803"/>
                <a:gd name="connsiteY4" fmla="*/ 4139296 h 4139419"/>
                <a:gd name="connsiteX0" fmla="*/ 50 w 5102063"/>
                <a:gd name="connsiteY0" fmla="*/ 4139296 h 4139468"/>
                <a:gd name="connsiteX1" fmla="*/ 11238 w 5102063"/>
                <a:gd name="connsiteY1" fmla="*/ 0 h 4139468"/>
                <a:gd name="connsiteX2" fmla="*/ 4752264 w 5102063"/>
                <a:gd name="connsiteY2" fmla="*/ 59776 h 4139468"/>
                <a:gd name="connsiteX3" fmla="*/ 5102063 w 5102063"/>
                <a:gd name="connsiteY3" fmla="*/ 4048722 h 4139468"/>
                <a:gd name="connsiteX4" fmla="*/ 50 w 5102063"/>
                <a:gd name="connsiteY4" fmla="*/ 4139296 h 4139468"/>
                <a:gd name="connsiteX0" fmla="*/ 29250 w 5131263"/>
                <a:gd name="connsiteY0" fmla="*/ 4139296 h 4139468"/>
                <a:gd name="connsiteX1" fmla="*/ 0 w 5131263"/>
                <a:gd name="connsiteY1" fmla="*/ 0 h 4139468"/>
                <a:gd name="connsiteX2" fmla="*/ 4781464 w 5131263"/>
                <a:gd name="connsiteY2" fmla="*/ 59776 h 4139468"/>
                <a:gd name="connsiteX3" fmla="*/ 5131263 w 5131263"/>
                <a:gd name="connsiteY3" fmla="*/ 4048722 h 4139468"/>
                <a:gd name="connsiteX4" fmla="*/ 29250 w 5131263"/>
                <a:gd name="connsiteY4" fmla="*/ 4139296 h 4139468"/>
                <a:gd name="connsiteX0" fmla="*/ 29250 w 5100934"/>
                <a:gd name="connsiteY0" fmla="*/ 4139296 h 4139296"/>
                <a:gd name="connsiteX1" fmla="*/ 0 w 5100934"/>
                <a:gd name="connsiteY1" fmla="*/ 0 h 4139296"/>
                <a:gd name="connsiteX2" fmla="*/ 4781464 w 5100934"/>
                <a:gd name="connsiteY2" fmla="*/ 59776 h 4139296"/>
                <a:gd name="connsiteX3" fmla="*/ 5100934 w 5100934"/>
                <a:gd name="connsiteY3" fmla="*/ 4107245 h 4139296"/>
                <a:gd name="connsiteX4" fmla="*/ 29250 w 5100934"/>
                <a:gd name="connsiteY4" fmla="*/ 4139296 h 413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00934" h="4139296">
                  <a:moveTo>
                    <a:pt x="29250" y="4139296"/>
                  </a:moveTo>
                  <a:cubicBezTo>
                    <a:pt x="28297" y="2833671"/>
                    <a:pt x="953" y="1305625"/>
                    <a:pt x="0" y="0"/>
                  </a:cubicBezTo>
                  <a:lnTo>
                    <a:pt x="4781464" y="59776"/>
                  </a:lnTo>
                  <a:lnTo>
                    <a:pt x="5100934" y="4107245"/>
                  </a:lnTo>
                  <a:lnTo>
                    <a:pt x="29250" y="4139296"/>
                  </a:lnTo>
                  <a:close/>
                </a:path>
              </a:pathLst>
            </a:custGeom>
            <a:gradFill>
              <a:gsLst>
                <a:gs pos="53000">
                  <a:srgbClr val="3483AA"/>
                </a:gs>
                <a:gs pos="0">
                  <a:srgbClr val="2D7193"/>
                </a:gs>
                <a:gs pos="100000">
                  <a:srgbClr val="3B96C3"/>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sp>
        <p:nvSpPr>
          <p:cNvPr id="2" name="Заголовок 1"/>
          <p:cNvSpPr>
            <a:spLocks noGrp="1"/>
          </p:cNvSpPr>
          <p:nvPr>
            <p:ph type="title"/>
          </p:nvPr>
        </p:nvSpPr>
        <p:spPr>
          <a:xfrm>
            <a:off x="323528" y="548206"/>
            <a:ext cx="4895169" cy="428909"/>
          </a:xfrm>
        </p:spPr>
        <p:txBody>
          <a:bodyPr>
            <a:noAutofit/>
          </a:bodyPr>
          <a:lstStyle/>
          <a:p>
            <a:pPr algn="l"/>
            <a:r>
              <a:rPr lang="ru-RU" sz="2000" b="1" dirty="0">
                <a:solidFill>
                  <a:schemeClr val="bg1"/>
                </a:solidFill>
                <a:latin typeface="Segoe UI Light" panose="020B0502040204020203" pitchFamily="34" charset="0"/>
                <a:cs typeface="Segoe UI Light" panose="020B0502040204020203" pitchFamily="34" charset="0"/>
              </a:rPr>
              <a:t>Организационно-подготовительный этап</a:t>
            </a:r>
            <a:endParaRPr lang="ru-RU" sz="2000" b="1" dirty="0">
              <a:solidFill>
                <a:schemeClr val="bg1"/>
              </a:solidFill>
              <a:latin typeface="Segoe UI Light" pitchFamily="34" charset="0"/>
              <a:ea typeface="+mn-ea"/>
              <a:cs typeface="Segoe UI Light" pitchFamily="34" charset="0"/>
            </a:endParaRPr>
          </a:p>
        </p:txBody>
      </p:sp>
      <p:grpSp>
        <p:nvGrpSpPr>
          <p:cNvPr id="9" name="Группа 8"/>
          <p:cNvGrpSpPr/>
          <p:nvPr/>
        </p:nvGrpSpPr>
        <p:grpSpPr>
          <a:xfrm>
            <a:off x="7682339" y="6093299"/>
            <a:ext cx="1469646" cy="767141"/>
            <a:chOff x="7682339" y="6093299"/>
            <a:chExt cx="1469646" cy="767141"/>
          </a:xfrm>
        </p:grpSpPr>
        <p:sp>
          <p:nvSpPr>
            <p:cNvPr id="10" name="Прямоугольный треугольник 15"/>
            <p:cNvSpPr/>
            <p:nvPr/>
          </p:nvSpPr>
          <p:spPr>
            <a:xfrm rot="16200000" flipH="1">
              <a:off x="7838898" y="6451197"/>
              <a:ext cx="123347" cy="436466"/>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Lst>
              <a:ahLst/>
              <a:cxnLst>
                <a:cxn ang="0">
                  <a:pos x="connsiteX0" y="connsiteY0"/>
                </a:cxn>
                <a:cxn ang="0">
                  <a:pos x="connsiteX1" y="connsiteY1"/>
                </a:cxn>
                <a:cxn ang="0">
                  <a:pos x="connsiteX2" y="connsiteY2"/>
                </a:cxn>
                <a:cxn ang="0">
                  <a:pos x="connsiteX3" y="connsiteY3"/>
                </a:cxn>
              </a:cxnLst>
              <a:rect l="l" t="t" r="r" b="b"/>
              <a:pathLst>
                <a:path w="134960" h="338192">
                  <a:moveTo>
                    <a:pt x="0" y="338192"/>
                  </a:moveTo>
                  <a:cubicBezTo>
                    <a:pt x="263" y="231992"/>
                    <a:pt x="1330" y="106200"/>
                    <a:pt x="1593" y="0"/>
                  </a:cubicBezTo>
                  <a:lnTo>
                    <a:pt x="134960" y="301142"/>
                  </a:lnTo>
                  <a:cubicBezTo>
                    <a:pt x="80449" y="342417"/>
                    <a:pt x="54511" y="296917"/>
                    <a:pt x="0" y="338192"/>
                  </a:cubicBezTo>
                  <a:close/>
                </a:path>
              </a:pathLst>
            </a:custGeom>
            <a:solidFill>
              <a:srgbClr val="D883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Трапеция 2"/>
            <p:cNvSpPr/>
            <p:nvPr/>
          </p:nvSpPr>
          <p:spPr>
            <a:xfrm flipH="1">
              <a:off x="7838121" y="6093299"/>
              <a:ext cx="1311534" cy="76714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1760" h="3808972">
                  <a:moveTo>
                    <a:pt x="0" y="3796872"/>
                  </a:moveTo>
                  <a:lnTo>
                    <a:pt x="0" y="13100"/>
                  </a:lnTo>
                  <a:lnTo>
                    <a:pt x="3396921" y="0"/>
                  </a:lnTo>
                  <a:lnTo>
                    <a:pt x="6601760" y="3808972"/>
                  </a:lnTo>
                  <a:lnTo>
                    <a:pt x="0" y="3796872"/>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2" name="Трапеция 2"/>
            <p:cNvSpPr/>
            <p:nvPr/>
          </p:nvSpPr>
          <p:spPr>
            <a:xfrm flipH="1">
              <a:off x="7691020" y="6290733"/>
              <a:ext cx="1460965" cy="326269"/>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87924" h="4009703">
                  <a:moveTo>
                    <a:pt x="2858" y="3916875"/>
                  </a:moveTo>
                  <a:cubicBezTo>
                    <a:pt x="1905" y="2611250"/>
                    <a:pt x="953" y="1305625"/>
                    <a:pt x="0" y="0"/>
                  </a:cubicBezTo>
                  <a:lnTo>
                    <a:pt x="4320663" y="9045"/>
                  </a:lnTo>
                  <a:lnTo>
                    <a:pt x="5287924" y="4009703"/>
                  </a:lnTo>
                  <a:cubicBezTo>
                    <a:pt x="3411317" y="4004773"/>
                    <a:pt x="1879465" y="3921805"/>
                    <a:pt x="2858" y="3916875"/>
                  </a:cubicBezTo>
                  <a:close/>
                </a:path>
              </a:pathLst>
            </a:custGeom>
            <a:gradFill>
              <a:gsLst>
                <a:gs pos="0">
                  <a:schemeClr val="accent5">
                    <a:lumMod val="60000"/>
                    <a:lumOff val="40000"/>
                  </a:schemeClr>
                </a:gs>
                <a:gs pos="22000">
                  <a:srgbClr val="F68E26"/>
                </a:gs>
                <a:gs pos="51000">
                  <a:srgbClr val="F68616"/>
                </a:gs>
                <a:gs pos="70000">
                  <a:srgbClr val="EF7B11"/>
                </a:gs>
                <a:gs pos="97000">
                  <a:srgbClr val="D7560F"/>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a:latin typeface="Segoe UI Light" panose="020B0502040204020203" pitchFamily="34" charset="0"/>
                  <a:cs typeface="Segoe UI Light" panose="020B0502040204020203" pitchFamily="34" charset="0"/>
                </a:rPr>
                <a:t>13</a:t>
              </a:r>
            </a:p>
          </p:txBody>
        </p:sp>
      </p:grpSp>
      <p:graphicFrame>
        <p:nvGraphicFramePr>
          <p:cNvPr id="14" name="Таблица 13"/>
          <p:cNvGraphicFramePr>
            <a:graphicFrameLocks noGrp="1"/>
          </p:cNvGraphicFramePr>
          <p:nvPr>
            <p:extLst>
              <p:ext uri="{D42A27DB-BD31-4B8C-83A1-F6EECF244321}">
                <p14:modId xmlns:p14="http://schemas.microsoft.com/office/powerpoint/2010/main" val="4186249775"/>
              </p:ext>
            </p:extLst>
          </p:nvPr>
        </p:nvGraphicFramePr>
        <p:xfrm>
          <a:off x="395536" y="1585885"/>
          <a:ext cx="7953958" cy="4704848"/>
        </p:xfrm>
        <a:graphic>
          <a:graphicData uri="http://schemas.openxmlformats.org/drawingml/2006/table">
            <a:tbl>
              <a:tblPr firstRow="1" firstCol="1" bandRow="1">
                <a:tableStyleId>{5C22544A-7EE6-4342-B048-85BDC9FD1C3A}</a:tableStyleId>
              </a:tblPr>
              <a:tblGrid>
                <a:gridCol w="2682071">
                  <a:extLst>
                    <a:ext uri="{9D8B030D-6E8A-4147-A177-3AD203B41FA5}">
                      <a16:colId xmlns:a16="http://schemas.microsoft.com/office/drawing/2014/main" val="20000"/>
                    </a:ext>
                  </a:extLst>
                </a:gridCol>
                <a:gridCol w="5271887">
                  <a:extLst>
                    <a:ext uri="{9D8B030D-6E8A-4147-A177-3AD203B41FA5}">
                      <a16:colId xmlns:a16="http://schemas.microsoft.com/office/drawing/2014/main" val="20001"/>
                    </a:ext>
                  </a:extLst>
                </a:gridCol>
              </a:tblGrid>
              <a:tr h="315728">
                <a:tc>
                  <a:txBody>
                    <a:bodyPr/>
                    <a:lstStyle/>
                    <a:p>
                      <a:pPr algn="ctr">
                        <a:spcAft>
                          <a:spcPts val="0"/>
                        </a:spcAft>
                      </a:pPr>
                      <a:r>
                        <a:rPr lang="ru-RU" sz="1600" b="1" i="0" dirty="0">
                          <a:effectLst/>
                          <a:latin typeface="Segoe UI Light" panose="020B0502040204020203" pitchFamily="34" charset="0"/>
                          <a:cs typeface="Segoe UI Light" panose="020B0502040204020203" pitchFamily="34" charset="0"/>
                        </a:rPr>
                        <a:t>«Участок» работы</a:t>
                      </a:r>
                    </a:p>
                  </a:txBody>
                  <a:tcPr marL="68580" marR="68580" marT="0" marB="0"/>
                </a:tc>
                <a:tc>
                  <a:txBody>
                    <a:bodyPr/>
                    <a:lstStyle/>
                    <a:p>
                      <a:pPr algn="ctr">
                        <a:spcAft>
                          <a:spcPts val="0"/>
                        </a:spcAft>
                      </a:pPr>
                      <a:r>
                        <a:rPr lang="ru-RU" sz="1600" b="1" i="0" dirty="0">
                          <a:effectLst/>
                          <a:latin typeface="Segoe UI Light" panose="020B0502040204020203" pitchFamily="34" charset="0"/>
                          <a:cs typeface="Segoe UI Light" panose="020B0502040204020203" pitchFamily="34" charset="0"/>
                        </a:rPr>
                        <a:t>Возможные задачи на основном этапе</a:t>
                      </a:r>
                    </a:p>
                  </a:txBody>
                  <a:tcPr marL="68580" marR="68580" marT="0" marB="0"/>
                </a:tc>
                <a:extLst>
                  <a:ext uri="{0D108BD9-81ED-4DB2-BD59-A6C34878D82A}">
                    <a16:rowId xmlns:a16="http://schemas.microsoft.com/office/drawing/2014/main" val="10000"/>
                  </a:ext>
                </a:extLst>
              </a:tr>
              <a:tr h="1262910">
                <a:tc>
                  <a:txBody>
                    <a:bodyPr/>
                    <a:lstStyle/>
                    <a:p>
                      <a:pPr>
                        <a:spcAft>
                          <a:spcPts val="0"/>
                        </a:spcAft>
                      </a:pPr>
                      <a:endParaRPr lang="ru-RU" sz="1600" b="0" dirty="0">
                        <a:effectLst/>
                        <a:latin typeface="Segoe UI Light" panose="020B0502040204020203" pitchFamily="34" charset="0"/>
                        <a:cs typeface="Segoe UI Light" panose="020B0502040204020203" pitchFamily="34" charset="0"/>
                      </a:endParaRPr>
                    </a:p>
                    <a:p>
                      <a:pPr>
                        <a:spcAft>
                          <a:spcPts val="0"/>
                        </a:spcAft>
                      </a:pPr>
                      <a:endParaRPr lang="ru-RU" sz="1600" b="0" dirty="0">
                        <a:effectLst/>
                        <a:latin typeface="Segoe UI Light" panose="020B0502040204020203" pitchFamily="34" charset="0"/>
                        <a:cs typeface="Segoe UI Light" panose="020B0502040204020203" pitchFamily="34" charset="0"/>
                      </a:endParaRPr>
                    </a:p>
                    <a:p>
                      <a:pPr>
                        <a:spcAft>
                          <a:spcPts val="0"/>
                        </a:spcAft>
                      </a:pPr>
                      <a:r>
                        <a:rPr lang="ru-RU" sz="1600" b="0" dirty="0">
                          <a:effectLst/>
                          <a:latin typeface="Segoe UI Light" panose="020B0502040204020203" pitchFamily="34" charset="0"/>
                          <a:cs typeface="Segoe UI Light" panose="020B0502040204020203" pitchFamily="34" charset="0"/>
                        </a:rPr>
                        <a:t>Сопровождение процедуры оповещения родственников о гибели мобилизованного / военнослужащего</a:t>
                      </a:r>
                    </a:p>
                  </a:txBody>
                  <a:tcPr marL="68580" marR="68580" marT="0" marB="0"/>
                </a:tc>
                <a:tc>
                  <a:txBody>
                    <a:bodyPr/>
                    <a:lstStyle/>
                    <a:p>
                      <a:pPr algn="ctr">
                        <a:spcAft>
                          <a:spcPts val="0"/>
                        </a:spcAft>
                      </a:pPr>
                      <a:r>
                        <a:rPr lang="ru-RU" sz="1600" b="0" dirty="0">
                          <a:effectLst/>
                          <a:latin typeface="Segoe UI Light" panose="020B0502040204020203" pitchFamily="34" charset="0"/>
                          <a:cs typeface="Segoe UI Light" panose="020B0502040204020203" pitchFamily="34" charset="0"/>
                        </a:rPr>
                        <a:t>Оказание экстренной психологической помощи, профилактика массовых негативных реакций</a:t>
                      </a:r>
                    </a:p>
                  </a:txBody>
                  <a:tcPr marL="68580" marR="68580" marT="0" marB="0" anchor="ctr"/>
                </a:tc>
                <a:extLst>
                  <a:ext uri="{0D108BD9-81ED-4DB2-BD59-A6C34878D82A}">
                    <a16:rowId xmlns:a16="http://schemas.microsoft.com/office/drawing/2014/main" val="10001"/>
                  </a:ext>
                </a:extLst>
              </a:tr>
              <a:tr h="947184">
                <a:tc>
                  <a:txBody>
                    <a:bodyPr/>
                    <a:lstStyle/>
                    <a:p>
                      <a:pPr>
                        <a:spcAft>
                          <a:spcPts val="0"/>
                        </a:spcAft>
                      </a:pPr>
                      <a:endParaRPr lang="ru-RU" sz="1600" b="0" dirty="0">
                        <a:effectLst/>
                        <a:latin typeface="Segoe UI Light" panose="020B0502040204020203" pitchFamily="34" charset="0"/>
                        <a:cs typeface="Segoe UI Light" panose="020B0502040204020203" pitchFamily="34" charset="0"/>
                      </a:endParaRPr>
                    </a:p>
                    <a:p>
                      <a:pPr>
                        <a:spcAft>
                          <a:spcPts val="0"/>
                        </a:spcAft>
                      </a:pPr>
                      <a:r>
                        <a:rPr lang="ru-RU" sz="1600" b="0" dirty="0">
                          <a:effectLst/>
                          <a:latin typeface="Segoe UI Light" panose="020B0502040204020203" pitchFamily="34" charset="0"/>
                          <a:cs typeface="Segoe UI Light" panose="020B0502040204020203" pitchFamily="34" charset="0"/>
                        </a:rPr>
                        <a:t>Сопровождение похорон мобилизованного / военнослужащего</a:t>
                      </a:r>
                    </a:p>
                  </a:txBody>
                  <a:tcPr marL="68580" marR="68580" marT="0" marB="0"/>
                </a:tc>
                <a:tc>
                  <a:txBody>
                    <a:bodyPr/>
                    <a:lstStyle/>
                    <a:p>
                      <a:pPr algn="ctr">
                        <a:spcAft>
                          <a:spcPts val="0"/>
                        </a:spcAft>
                      </a:pPr>
                      <a:r>
                        <a:rPr lang="ru-RU" sz="1600" b="0" dirty="0">
                          <a:effectLst/>
                          <a:latin typeface="Segoe UI Light" panose="020B0502040204020203" pitchFamily="34" charset="0"/>
                          <a:cs typeface="Segoe UI Light" panose="020B0502040204020203" pitchFamily="34" charset="0"/>
                        </a:rPr>
                        <a:t>Оказание экстренной психологической помощи, профилактика массовых негативных реакций, информирование о стадиях горя</a:t>
                      </a:r>
                    </a:p>
                  </a:txBody>
                  <a:tcPr marL="68580" marR="68580" marT="0" marB="0" anchor="ctr"/>
                </a:tc>
                <a:extLst>
                  <a:ext uri="{0D108BD9-81ED-4DB2-BD59-A6C34878D82A}">
                    <a16:rowId xmlns:a16="http://schemas.microsoft.com/office/drawing/2014/main" val="10002"/>
                  </a:ext>
                </a:extLst>
              </a:tr>
              <a:tr h="1578638">
                <a:tc>
                  <a:txBody>
                    <a:bodyPr/>
                    <a:lstStyle/>
                    <a:p>
                      <a:pPr>
                        <a:spcAft>
                          <a:spcPts val="0"/>
                        </a:spcAft>
                      </a:pPr>
                      <a:endParaRPr lang="ru-RU" sz="1600" b="0" dirty="0">
                        <a:effectLst/>
                        <a:latin typeface="Segoe UI Light" panose="020B0502040204020203" pitchFamily="34" charset="0"/>
                        <a:cs typeface="Segoe UI Light" panose="020B0502040204020203" pitchFamily="34" charset="0"/>
                      </a:endParaRPr>
                    </a:p>
                    <a:p>
                      <a:pPr>
                        <a:spcAft>
                          <a:spcPts val="0"/>
                        </a:spcAft>
                      </a:pPr>
                      <a:endParaRPr lang="ru-RU" sz="1600" b="0" dirty="0">
                        <a:effectLst/>
                        <a:latin typeface="Segoe UI Light" panose="020B0502040204020203" pitchFamily="34" charset="0"/>
                        <a:cs typeface="Segoe UI Light" panose="020B0502040204020203" pitchFamily="34" charset="0"/>
                      </a:endParaRPr>
                    </a:p>
                    <a:p>
                      <a:pPr>
                        <a:spcAft>
                          <a:spcPts val="0"/>
                        </a:spcAft>
                      </a:pPr>
                      <a:endParaRPr lang="ru-RU" sz="1600" b="0" dirty="0">
                        <a:effectLst/>
                        <a:latin typeface="Segoe UI Light" panose="020B0502040204020203" pitchFamily="34" charset="0"/>
                        <a:cs typeface="Segoe UI Light" panose="020B0502040204020203" pitchFamily="34" charset="0"/>
                      </a:endParaRPr>
                    </a:p>
                    <a:p>
                      <a:pPr>
                        <a:spcAft>
                          <a:spcPts val="0"/>
                        </a:spcAft>
                      </a:pPr>
                      <a:r>
                        <a:rPr lang="ru-RU" sz="1600" b="0" dirty="0">
                          <a:effectLst/>
                          <a:latin typeface="Segoe UI Light" panose="020B0502040204020203" pitchFamily="34" charset="0"/>
                          <a:cs typeface="Segoe UI Light" panose="020B0502040204020203" pitchFamily="34" charset="0"/>
                        </a:rPr>
                        <a:t>Оказание ЭПП родственникам мобилизованных / военнослужащих, чья судьба неизвестна</a:t>
                      </a:r>
                    </a:p>
                  </a:txBody>
                  <a:tcPr marL="68580" marR="68580" marT="0" marB="0"/>
                </a:tc>
                <a:tc>
                  <a:txBody>
                    <a:bodyPr/>
                    <a:lstStyle/>
                    <a:p>
                      <a:pPr algn="ctr">
                        <a:spcAft>
                          <a:spcPts val="0"/>
                        </a:spcAft>
                      </a:pPr>
                      <a:r>
                        <a:rPr lang="ru-RU" sz="1600" b="0" dirty="0">
                          <a:effectLst/>
                          <a:latin typeface="Segoe UI Light" panose="020B0502040204020203" pitchFamily="34" charset="0"/>
                          <a:cs typeface="Segoe UI Light" panose="020B0502040204020203" pitchFamily="34" charset="0"/>
                        </a:rPr>
                        <a:t>Информирование</a:t>
                      </a:r>
                    </a:p>
                    <a:p>
                      <a:pPr algn="ctr">
                        <a:spcAft>
                          <a:spcPts val="0"/>
                        </a:spcAft>
                      </a:pPr>
                      <a:r>
                        <a:rPr lang="ru-RU" sz="1600" b="0" dirty="0">
                          <a:effectLst/>
                          <a:latin typeface="Segoe UI Light" panose="020B0502040204020203" pitchFamily="34" charset="0"/>
                          <a:cs typeface="Segoe UI Light" panose="020B0502040204020203" pitchFamily="34" charset="0"/>
                        </a:rPr>
                        <a:t>Оказание экстренной психологической помощи. </a:t>
                      </a:r>
                    </a:p>
                  </a:txBody>
                  <a:tcPr marL="68580" marR="68580" marT="0" marB="0" anchor="ct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24181824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Группа 6"/>
          <p:cNvGrpSpPr/>
          <p:nvPr/>
        </p:nvGrpSpPr>
        <p:grpSpPr>
          <a:xfrm>
            <a:off x="7682339" y="6093299"/>
            <a:ext cx="1469646" cy="767141"/>
            <a:chOff x="7682339" y="6093299"/>
            <a:chExt cx="1469646" cy="767141"/>
          </a:xfrm>
        </p:grpSpPr>
        <p:sp>
          <p:nvSpPr>
            <p:cNvPr id="8" name="Прямоугольный треугольник 15"/>
            <p:cNvSpPr/>
            <p:nvPr/>
          </p:nvSpPr>
          <p:spPr>
            <a:xfrm rot="16200000" flipH="1">
              <a:off x="7838898" y="6451197"/>
              <a:ext cx="123347" cy="436466"/>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Lst>
              <a:ahLst/>
              <a:cxnLst>
                <a:cxn ang="0">
                  <a:pos x="connsiteX0" y="connsiteY0"/>
                </a:cxn>
                <a:cxn ang="0">
                  <a:pos x="connsiteX1" y="connsiteY1"/>
                </a:cxn>
                <a:cxn ang="0">
                  <a:pos x="connsiteX2" y="connsiteY2"/>
                </a:cxn>
                <a:cxn ang="0">
                  <a:pos x="connsiteX3" y="connsiteY3"/>
                </a:cxn>
              </a:cxnLst>
              <a:rect l="l" t="t" r="r" b="b"/>
              <a:pathLst>
                <a:path w="134960" h="338192">
                  <a:moveTo>
                    <a:pt x="0" y="338192"/>
                  </a:moveTo>
                  <a:cubicBezTo>
                    <a:pt x="263" y="231992"/>
                    <a:pt x="1330" y="106200"/>
                    <a:pt x="1593" y="0"/>
                  </a:cubicBezTo>
                  <a:lnTo>
                    <a:pt x="134960" y="301142"/>
                  </a:lnTo>
                  <a:cubicBezTo>
                    <a:pt x="80449" y="342417"/>
                    <a:pt x="54511" y="296917"/>
                    <a:pt x="0" y="338192"/>
                  </a:cubicBezTo>
                  <a:close/>
                </a:path>
              </a:pathLst>
            </a:custGeom>
            <a:solidFill>
              <a:srgbClr val="D883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 name="Трапеция 2"/>
            <p:cNvSpPr/>
            <p:nvPr/>
          </p:nvSpPr>
          <p:spPr>
            <a:xfrm flipH="1">
              <a:off x="7838121" y="6093299"/>
              <a:ext cx="1311534" cy="76714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1760" h="3808972">
                  <a:moveTo>
                    <a:pt x="0" y="3796872"/>
                  </a:moveTo>
                  <a:lnTo>
                    <a:pt x="0" y="13100"/>
                  </a:lnTo>
                  <a:lnTo>
                    <a:pt x="3396921" y="0"/>
                  </a:lnTo>
                  <a:lnTo>
                    <a:pt x="6601760" y="3808972"/>
                  </a:lnTo>
                  <a:lnTo>
                    <a:pt x="0" y="3796872"/>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0" name="Трапеция 2"/>
            <p:cNvSpPr/>
            <p:nvPr/>
          </p:nvSpPr>
          <p:spPr>
            <a:xfrm flipH="1">
              <a:off x="7691020" y="6290733"/>
              <a:ext cx="1460965" cy="326269"/>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87924" h="4009703">
                  <a:moveTo>
                    <a:pt x="2858" y="3916875"/>
                  </a:moveTo>
                  <a:cubicBezTo>
                    <a:pt x="1905" y="2611250"/>
                    <a:pt x="953" y="1305625"/>
                    <a:pt x="0" y="0"/>
                  </a:cubicBezTo>
                  <a:lnTo>
                    <a:pt x="4320663" y="9045"/>
                  </a:lnTo>
                  <a:lnTo>
                    <a:pt x="5287924" y="4009703"/>
                  </a:lnTo>
                  <a:cubicBezTo>
                    <a:pt x="3411317" y="4004773"/>
                    <a:pt x="1879465" y="3921805"/>
                    <a:pt x="2858" y="3916875"/>
                  </a:cubicBezTo>
                  <a:close/>
                </a:path>
              </a:pathLst>
            </a:custGeom>
            <a:gradFill>
              <a:gsLst>
                <a:gs pos="0">
                  <a:schemeClr val="accent5">
                    <a:lumMod val="60000"/>
                    <a:lumOff val="40000"/>
                  </a:schemeClr>
                </a:gs>
                <a:gs pos="22000">
                  <a:srgbClr val="F68E26"/>
                </a:gs>
                <a:gs pos="51000">
                  <a:srgbClr val="F68616"/>
                </a:gs>
                <a:gs pos="70000">
                  <a:srgbClr val="EF7B11"/>
                </a:gs>
                <a:gs pos="97000">
                  <a:srgbClr val="D7560F"/>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a:latin typeface="Segoe UI Light" panose="020B0502040204020203" pitchFamily="34" charset="0"/>
                  <a:cs typeface="Segoe UI Light" panose="020B0502040204020203" pitchFamily="34" charset="0"/>
                </a:rPr>
                <a:t>14</a:t>
              </a:r>
            </a:p>
          </p:txBody>
        </p:sp>
      </p:grpSp>
      <p:grpSp>
        <p:nvGrpSpPr>
          <p:cNvPr id="12" name="Группа 11"/>
          <p:cNvGrpSpPr/>
          <p:nvPr/>
        </p:nvGrpSpPr>
        <p:grpSpPr>
          <a:xfrm flipH="1" flipV="1">
            <a:off x="-27518" y="-10"/>
            <a:ext cx="6030313" cy="1340777"/>
            <a:chOff x="8289058" y="6085680"/>
            <a:chExt cx="4448633" cy="774761"/>
          </a:xfrm>
        </p:grpSpPr>
        <p:sp>
          <p:nvSpPr>
            <p:cNvPr id="14" name="Прямоугольный треугольник 15"/>
            <p:cNvSpPr/>
            <p:nvPr/>
          </p:nvSpPr>
          <p:spPr>
            <a:xfrm rot="16200000" flipH="1">
              <a:off x="8405691" y="6447274"/>
              <a:ext cx="145913" cy="379180"/>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 name="connsiteX0" fmla="*/ 0 w 134960"/>
                <a:gd name="connsiteY0" fmla="*/ 325797 h 325797"/>
                <a:gd name="connsiteX1" fmla="*/ 5070 w 134960"/>
                <a:gd name="connsiteY1" fmla="*/ 0 h 325797"/>
                <a:gd name="connsiteX2" fmla="*/ 134960 w 134960"/>
                <a:gd name="connsiteY2" fmla="*/ 288747 h 325797"/>
                <a:gd name="connsiteX3" fmla="*/ 0 w 134960"/>
                <a:gd name="connsiteY3" fmla="*/ 325797 h 325797"/>
                <a:gd name="connsiteX0" fmla="*/ 0 w 134960"/>
                <a:gd name="connsiteY0" fmla="*/ 327313 h 327313"/>
                <a:gd name="connsiteX1" fmla="*/ 15252 w 134960"/>
                <a:gd name="connsiteY1" fmla="*/ 0 h 327313"/>
                <a:gd name="connsiteX2" fmla="*/ 134960 w 134960"/>
                <a:gd name="connsiteY2" fmla="*/ 290263 h 327313"/>
                <a:gd name="connsiteX3" fmla="*/ 0 w 134960"/>
                <a:gd name="connsiteY3" fmla="*/ 327313 h 327313"/>
              </a:gdLst>
              <a:ahLst/>
              <a:cxnLst>
                <a:cxn ang="0">
                  <a:pos x="connsiteX0" y="connsiteY0"/>
                </a:cxn>
                <a:cxn ang="0">
                  <a:pos x="connsiteX1" y="connsiteY1"/>
                </a:cxn>
                <a:cxn ang="0">
                  <a:pos x="connsiteX2" y="connsiteY2"/>
                </a:cxn>
                <a:cxn ang="0">
                  <a:pos x="connsiteX3" y="connsiteY3"/>
                </a:cxn>
              </a:cxnLst>
              <a:rect l="l" t="t" r="r" b="b"/>
              <a:pathLst>
                <a:path w="134960" h="327313">
                  <a:moveTo>
                    <a:pt x="0" y="327313"/>
                  </a:moveTo>
                  <a:cubicBezTo>
                    <a:pt x="263" y="221113"/>
                    <a:pt x="14989" y="106200"/>
                    <a:pt x="15252" y="0"/>
                  </a:cubicBezTo>
                  <a:cubicBezTo>
                    <a:pt x="59708" y="100381"/>
                    <a:pt x="90504" y="189882"/>
                    <a:pt x="134960" y="290263"/>
                  </a:cubicBezTo>
                  <a:cubicBezTo>
                    <a:pt x="80449" y="331538"/>
                    <a:pt x="54511" y="286038"/>
                    <a:pt x="0" y="327313"/>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5" name="Трапеция 2"/>
            <p:cNvSpPr/>
            <p:nvPr/>
          </p:nvSpPr>
          <p:spPr>
            <a:xfrm flipH="1">
              <a:off x="8309609" y="6085680"/>
              <a:ext cx="4401829" cy="77476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 name="connsiteX0" fmla="*/ 0 w 6601760"/>
                <a:gd name="connsiteY0" fmla="*/ 3783774 h 3795874"/>
                <a:gd name="connsiteX1" fmla="*/ 0 w 6601760"/>
                <a:gd name="connsiteY1" fmla="*/ 2 h 3795874"/>
                <a:gd name="connsiteX2" fmla="*/ 5327252 w 6601760"/>
                <a:gd name="connsiteY2" fmla="*/ 138240 h 3795874"/>
                <a:gd name="connsiteX3" fmla="*/ 6601760 w 6601760"/>
                <a:gd name="connsiteY3" fmla="*/ 3795874 h 3795874"/>
                <a:gd name="connsiteX4" fmla="*/ 0 w 6601760"/>
                <a:gd name="connsiteY4" fmla="*/ 3783774 h 3795874"/>
                <a:gd name="connsiteX0" fmla="*/ 0 w 5963047"/>
                <a:gd name="connsiteY0" fmla="*/ 3783774 h 3795874"/>
                <a:gd name="connsiteX1" fmla="*/ 0 w 5963047"/>
                <a:gd name="connsiteY1" fmla="*/ 2 h 3795874"/>
                <a:gd name="connsiteX2" fmla="*/ 5327252 w 5963047"/>
                <a:gd name="connsiteY2" fmla="*/ 138240 h 3795874"/>
                <a:gd name="connsiteX3" fmla="*/ 5963047 w 5963047"/>
                <a:gd name="connsiteY3" fmla="*/ 3795874 h 3795874"/>
                <a:gd name="connsiteX4" fmla="*/ 0 w 5963047"/>
                <a:gd name="connsiteY4" fmla="*/ 3783774 h 3795874"/>
                <a:gd name="connsiteX0" fmla="*/ 0 w 5963047"/>
                <a:gd name="connsiteY0" fmla="*/ 3783774 h 3795874"/>
                <a:gd name="connsiteX1" fmla="*/ 0 w 5963047"/>
                <a:gd name="connsiteY1" fmla="*/ 2 h 3795874"/>
                <a:gd name="connsiteX2" fmla="*/ 5327252 w 5963047"/>
                <a:gd name="connsiteY2" fmla="*/ 43654 h 3795874"/>
                <a:gd name="connsiteX3" fmla="*/ 5963047 w 5963047"/>
                <a:gd name="connsiteY3" fmla="*/ 3795874 h 3795874"/>
                <a:gd name="connsiteX4" fmla="*/ 0 w 5963047"/>
                <a:gd name="connsiteY4" fmla="*/ 3783774 h 3795874"/>
                <a:gd name="connsiteX0" fmla="*/ 0 w 5963047"/>
                <a:gd name="connsiteY0" fmla="*/ 3834707 h 3846807"/>
                <a:gd name="connsiteX1" fmla="*/ 0 w 5963047"/>
                <a:gd name="connsiteY1" fmla="*/ 50935 h 3846807"/>
                <a:gd name="connsiteX2" fmla="*/ 5314349 w 5963047"/>
                <a:gd name="connsiteY2" fmla="*/ 0 h 3846807"/>
                <a:gd name="connsiteX3" fmla="*/ 5963047 w 5963047"/>
                <a:gd name="connsiteY3" fmla="*/ 3846807 h 3846807"/>
                <a:gd name="connsiteX4" fmla="*/ 0 w 5963047"/>
                <a:gd name="connsiteY4" fmla="*/ 3834707 h 3846807"/>
                <a:gd name="connsiteX0" fmla="*/ 0 w 5963047"/>
                <a:gd name="connsiteY0" fmla="*/ 3834707 h 3846807"/>
                <a:gd name="connsiteX1" fmla="*/ 0 w 5963047"/>
                <a:gd name="connsiteY1" fmla="*/ 50935 h 3846807"/>
                <a:gd name="connsiteX2" fmla="*/ 5018259 w 5963047"/>
                <a:gd name="connsiteY2" fmla="*/ 0 h 3846807"/>
                <a:gd name="connsiteX3" fmla="*/ 5963047 w 5963047"/>
                <a:gd name="connsiteY3" fmla="*/ 3846807 h 3846807"/>
                <a:gd name="connsiteX4" fmla="*/ 0 w 5963047"/>
                <a:gd name="connsiteY4" fmla="*/ 3834707 h 3846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63047" h="3846807">
                  <a:moveTo>
                    <a:pt x="0" y="3834707"/>
                  </a:moveTo>
                  <a:lnTo>
                    <a:pt x="0" y="50935"/>
                  </a:lnTo>
                  <a:lnTo>
                    <a:pt x="5018259" y="0"/>
                  </a:lnTo>
                  <a:lnTo>
                    <a:pt x="5963047" y="3846807"/>
                  </a:lnTo>
                  <a:lnTo>
                    <a:pt x="0" y="3834707"/>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err="1"/>
                <a:t>ттрн</a:t>
              </a:r>
              <a:endParaRPr lang="ru-RU" dirty="0"/>
            </a:p>
          </p:txBody>
        </p:sp>
        <p:sp>
          <p:nvSpPr>
            <p:cNvPr id="16" name="Трапеция 2"/>
            <p:cNvSpPr/>
            <p:nvPr/>
          </p:nvSpPr>
          <p:spPr>
            <a:xfrm flipH="1">
              <a:off x="8290813" y="6246868"/>
              <a:ext cx="4446878" cy="336814"/>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689860 w 5287924"/>
                <a:gd name="connsiteY2" fmla="*/ 102692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746042 w 5287924"/>
                <a:gd name="connsiteY2" fmla="*/ 196338 h 4009703"/>
                <a:gd name="connsiteX3" fmla="*/ 5287924 w 5287924"/>
                <a:gd name="connsiteY3" fmla="*/ 4009703 h 4009703"/>
                <a:gd name="connsiteX4" fmla="*/ 2858 w 5287924"/>
                <a:gd name="connsiteY4" fmla="*/ 3916875 h 4009703"/>
                <a:gd name="connsiteX0" fmla="*/ 28 w 5309173"/>
                <a:gd name="connsiteY0" fmla="*/ 4197819 h 4197905"/>
                <a:gd name="connsiteX1" fmla="*/ 21249 w 5309173"/>
                <a:gd name="connsiteY1" fmla="*/ 0 h 4197905"/>
                <a:gd name="connsiteX2" fmla="*/ 4767291 w 5309173"/>
                <a:gd name="connsiteY2" fmla="*/ 196338 h 4197905"/>
                <a:gd name="connsiteX3" fmla="*/ 5309173 w 5309173"/>
                <a:gd name="connsiteY3" fmla="*/ 4009703 h 4197905"/>
                <a:gd name="connsiteX4" fmla="*/ 28 w 5309173"/>
                <a:gd name="connsiteY4" fmla="*/ 4197819 h 4197905"/>
                <a:gd name="connsiteX0" fmla="*/ 28 w 5309173"/>
                <a:gd name="connsiteY0" fmla="*/ 4197819 h 4197905"/>
                <a:gd name="connsiteX1" fmla="*/ 21249 w 5309173"/>
                <a:gd name="connsiteY1" fmla="*/ 0 h 4197905"/>
                <a:gd name="connsiteX2" fmla="*/ 4807421 w 5309173"/>
                <a:gd name="connsiteY2" fmla="*/ 196338 h 4197905"/>
                <a:gd name="connsiteX3" fmla="*/ 5309173 w 5309173"/>
                <a:gd name="connsiteY3" fmla="*/ 4009703 h 4197905"/>
                <a:gd name="connsiteX4" fmla="*/ 28 w 5309173"/>
                <a:gd name="connsiteY4" fmla="*/ 4197819 h 4197905"/>
                <a:gd name="connsiteX0" fmla="*/ 50 w 5299162"/>
                <a:gd name="connsiteY0" fmla="*/ 4139296 h 4139419"/>
                <a:gd name="connsiteX1" fmla="*/ 11238 w 5299162"/>
                <a:gd name="connsiteY1" fmla="*/ 0 h 4139419"/>
                <a:gd name="connsiteX2" fmla="*/ 4797410 w 5299162"/>
                <a:gd name="connsiteY2" fmla="*/ 196338 h 4139419"/>
                <a:gd name="connsiteX3" fmla="*/ 5299162 w 5299162"/>
                <a:gd name="connsiteY3" fmla="*/ 4009703 h 4139419"/>
                <a:gd name="connsiteX4" fmla="*/ 50 w 5299162"/>
                <a:gd name="connsiteY4" fmla="*/ 4139296 h 4139419"/>
                <a:gd name="connsiteX0" fmla="*/ 50 w 5294145"/>
                <a:gd name="connsiteY0" fmla="*/ 4139296 h 4139419"/>
                <a:gd name="connsiteX1" fmla="*/ 11238 w 5294145"/>
                <a:gd name="connsiteY1" fmla="*/ 0 h 4139419"/>
                <a:gd name="connsiteX2" fmla="*/ 4797410 w 5294145"/>
                <a:gd name="connsiteY2" fmla="*/ 196338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72329 w 5294145"/>
                <a:gd name="connsiteY2" fmla="*/ 137815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52264 w 5294145"/>
                <a:gd name="connsiteY2" fmla="*/ 59776 h 4139419"/>
                <a:gd name="connsiteX3" fmla="*/ 5294145 w 5294145"/>
                <a:gd name="connsiteY3" fmla="*/ 4009703 h 4139419"/>
                <a:gd name="connsiteX4" fmla="*/ 50 w 5294145"/>
                <a:gd name="connsiteY4" fmla="*/ 4139296 h 4139419"/>
                <a:gd name="connsiteX0" fmla="*/ 50 w 5108803"/>
                <a:gd name="connsiteY0" fmla="*/ 4139296 h 4139419"/>
                <a:gd name="connsiteX1" fmla="*/ 11238 w 5108803"/>
                <a:gd name="connsiteY1" fmla="*/ 0 h 4139419"/>
                <a:gd name="connsiteX2" fmla="*/ 4752264 w 5108803"/>
                <a:gd name="connsiteY2" fmla="*/ 59776 h 4139419"/>
                <a:gd name="connsiteX3" fmla="*/ 5108803 w 5108803"/>
                <a:gd name="connsiteY3" fmla="*/ 4009703 h 4139419"/>
                <a:gd name="connsiteX4" fmla="*/ 50 w 5108803"/>
                <a:gd name="connsiteY4" fmla="*/ 4139296 h 4139419"/>
                <a:gd name="connsiteX0" fmla="*/ 50 w 5102063"/>
                <a:gd name="connsiteY0" fmla="*/ 4139296 h 4139468"/>
                <a:gd name="connsiteX1" fmla="*/ 11238 w 5102063"/>
                <a:gd name="connsiteY1" fmla="*/ 0 h 4139468"/>
                <a:gd name="connsiteX2" fmla="*/ 4752264 w 5102063"/>
                <a:gd name="connsiteY2" fmla="*/ 59776 h 4139468"/>
                <a:gd name="connsiteX3" fmla="*/ 5102063 w 5102063"/>
                <a:gd name="connsiteY3" fmla="*/ 4048722 h 4139468"/>
                <a:gd name="connsiteX4" fmla="*/ 50 w 5102063"/>
                <a:gd name="connsiteY4" fmla="*/ 4139296 h 4139468"/>
                <a:gd name="connsiteX0" fmla="*/ 29250 w 5131263"/>
                <a:gd name="connsiteY0" fmla="*/ 4139296 h 4139468"/>
                <a:gd name="connsiteX1" fmla="*/ 0 w 5131263"/>
                <a:gd name="connsiteY1" fmla="*/ 0 h 4139468"/>
                <a:gd name="connsiteX2" fmla="*/ 4781464 w 5131263"/>
                <a:gd name="connsiteY2" fmla="*/ 59776 h 4139468"/>
                <a:gd name="connsiteX3" fmla="*/ 5131263 w 5131263"/>
                <a:gd name="connsiteY3" fmla="*/ 4048722 h 4139468"/>
                <a:gd name="connsiteX4" fmla="*/ 29250 w 5131263"/>
                <a:gd name="connsiteY4" fmla="*/ 4139296 h 4139468"/>
                <a:gd name="connsiteX0" fmla="*/ 29250 w 5100934"/>
                <a:gd name="connsiteY0" fmla="*/ 4139296 h 4139296"/>
                <a:gd name="connsiteX1" fmla="*/ 0 w 5100934"/>
                <a:gd name="connsiteY1" fmla="*/ 0 h 4139296"/>
                <a:gd name="connsiteX2" fmla="*/ 4781464 w 5100934"/>
                <a:gd name="connsiteY2" fmla="*/ 59776 h 4139296"/>
                <a:gd name="connsiteX3" fmla="*/ 5100934 w 5100934"/>
                <a:gd name="connsiteY3" fmla="*/ 4107245 h 4139296"/>
                <a:gd name="connsiteX4" fmla="*/ 29250 w 5100934"/>
                <a:gd name="connsiteY4" fmla="*/ 4139296 h 413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00934" h="4139296">
                  <a:moveTo>
                    <a:pt x="29250" y="4139296"/>
                  </a:moveTo>
                  <a:cubicBezTo>
                    <a:pt x="28297" y="2833671"/>
                    <a:pt x="953" y="1305625"/>
                    <a:pt x="0" y="0"/>
                  </a:cubicBezTo>
                  <a:lnTo>
                    <a:pt x="4781464" y="59776"/>
                  </a:lnTo>
                  <a:lnTo>
                    <a:pt x="5100934" y="4107245"/>
                  </a:lnTo>
                  <a:lnTo>
                    <a:pt x="29250" y="4139296"/>
                  </a:lnTo>
                  <a:close/>
                </a:path>
              </a:pathLst>
            </a:custGeom>
            <a:gradFill>
              <a:gsLst>
                <a:gs pos="53000">
                  <a:srgbClr val="3483AA"/>
                </a:gs>
                <a:gs pos="0">
                  <a:srgbClr val="2D7193"/>
                </a:gs>
                <a:gs pos="100000">
                  <a:srgbClr val="3B96C3"/>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sp>
        <p:nvSpPr>
          <p:cNvPr id="3" name="Прямоугольник 2"/>
          <p:cNvSpPr/>
          <p:nvPr/>
        </p:nvSpPr>
        <p:spPr>
          <a:xfrm>
            <a:off x="796370" y="545766"/>
            <a:ext cx="1759406" cy="378170"/>
          </a:xfrm>
          <a:prstGeom prst="rect">
            <a:avLst/>
          </a:prstGeom>
        </p:spPr>
        <p:txBody>
          <a:bodyPr wrap="square">
            <a:spAutoFit/>
          </a:bodyPr>
          <a:lstStyle/>
          <a:p>
            <a:pPr algn="ctr"/>
            <a:r>
              <a:rPr lang="ru-RU" dirty="0">
                <a:solidFill>
                  <a:schemeClr val="bg1"/>
                </a:solidFill>
                <a:latin typeface="Segoe UI Light" panose="020B0502040204020203" pitchFamily="34" charset="0"/>
                <a:cs typeface="Segoe UI Light" panose="020B0502040204020203" pitchFamily="34" charset="0"/>
              </a:rPr>
              <a:t>Основной этап</a:t>
            </a:r>
            <a:endParaRPr lang="ru-RU" dirty="0">
              <a:solidFill>
                <a:schemeClr val="bg1"/>
              </a:solidFill>
              <a:effectLst/>
              <a:latin typeface="Segoe UI Light" panose="020B0502040204020203" pitchFamily="34" charset="0"/>
              <a:cs typeface="Segoe UI Light" panose="020B0502040204020203" pitchFamily="34" charset="0"/>
            </a:endParaRPr>
          </a:p>
        </p:txBody>
      </p:sp>
      <p:graphicFrame>
        <p:nvGraphicFramePr>
          <p:cNvPr id="2" name="Схема 1"/>
          <p:cNvGraphicFramePr/>
          <p:nvPr>
            <p:extLst>
              <p:ext uri="{D42A27DB-BD31-4B8C-83A1-F6EECF244321}">
                <p14:modId xmlns:p14="http://schemas.microsoft.com/office/powerpoint/2010/main" val="4119314958"/>
              </p:ext>
            </p:extLst>
          </p:nvPr>
        </p:nvGraphicFramePr>
        <p:xfrm>
          <a:off x="1043608" y="1657790"/>
          <a:ext cx="6359380" cy="43204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645275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Группа 3"/>
          <p:cNvGrpSpPr/>
          <p:nvPr/>
        </p:nvGrpSpPr>
        <p:grpSpPr>
          <a:xfrm flipH="1" flipV="1">
            <a:off x="-59779" y="0"/>
            <a:ext cx="6027934" cy="1340777"/>
            <a:chOff x="8290813" y="6085680"/>
            <a:chExt cx="4446878" cy="774761"/>
          </a:xfrm>
        </p:grpSpPr>
        <p:sp>
          <p:nvSpPr>
            <p:cNvPr id="6" name="Прямоугольный треугольник 15"/>
            <p:cNvSpPr/>
            <p:nvPr/>
          </p:nvSpPr>
          <p:spPr>
            <a:xfrm rot="16200000" flipH="1">
              <a:off x="8416846" y="6444512"/>
              <a:ext cx="145913" cy="379180"/>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 name="connsiteX0" fmla="*/ 0 w 134960"/>
                <a:gd name="connsiteY0" fmla="*/ 325797 h 325797"/>
                <a:gd name="connsiteX1" fmla="*/ 5070 w 134960"/>
                <a:gd name="connsiteY1" fmla="*/ 0 h 325797"/>
                <a:gd name="connsiteX2" fmla="*/ 134960 w 134960"/>
                <a:gd name="connsiteY2" fmla="*/ 288747 h 325797"/>
                <a:gd name="connsiteX3" fmla="*/ 0 w 134960"/>
                <a:gd name="connsiteY3" fmla="*/ 325797 h 325797"/>
                <a:gd name="connsiteX0" fmla="*/ 0 w 134960"/>
                <a:gd name="connsiteY0" fmla="*/ 327313 h 327313"/>
                <a:gd name="connsiteX1" fmla="*/ 15252 w 134960"/>
                <a:gd name="connsiteY1" fmla="*/ 0 h 327313"/>
                <a:gd name="connsiteX2" fmla="*/ 134960 w 134960"/>
                <a:gd name="connsiteY2" fmla="*/ 290263 h 327313"/>
                <a:gd name="connsiteX3" fmla="*/ 0 w 134960"/>
                <a:gd name="connsiteY3" fmla="*/ 327313 h 327313"/>
              </a:gdLst>
              <a:ahLst/>
              <a:cxnLst>
                <a:cxn ang="0">
                  <a:pos x="connsiteX0" y="connsiteY0"/>
                </a:cxn>
                <a:cxn ang="0">
                  <a:pos x="connsiteX1" y="connsiteY1"/>
                </a:cxn>
                <a:cxn ang="0">
                  <a:pos x="connsiteX2" y="connsiteY2"/>
                </a:cxn>
                <a:cxn ang="0">
                  <a:pos x="connsiteX3" y="connsiteY3"/>
                </a:cxn>
              </a:cxnLst>
              <a:rect l="l" t="t" r="r" b="b"/>
              <a:pathLst>
                <a:path w="134960" h="327313">
                  <a:moveTo>
                    <a:pt x="0" y="327313"/>
                  </a:moveTo>
                  <a:cubicBezTo>
                    <a:pt x="263" y="221113"/>
                    <a:pt x="14989" y="106200"/>
                    <a:pt x="15252" y="0"/>
                  </a:cubicBezTo>
                  <a:cubicBezTo>
                    <a:pt x="59708" y="100381"/>
                    <a:pt x="90504" y="189882"/>
                    <a:pt x="134960" y="290263"/>
                  </a:cubicBezTo>
                  <a:cubicBezTo>
                    <a:pt x="80449" y="331538"/>
                    <a:pt x="54511" y="286038"/>
                    <a:pt x="0" y="327313"/>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Трапеция 2"/>
            <p:cNvSpPr/>
            <p:nvPr/>
          </p:nvSpPr>
          <p:spPr>
            <a:xfrm flipH="1">
              <a:off x="8309609" y="6085680"/>
              <a:ext cx="4401829" cy="77476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 name="connsiteX0" fmla="*/ 0 w 6601760"/>
                <a:gd name="connsiteY0" fmla="*/ 3783774 h 3795874"/>
                <a:gd name="connsiteX1" fmla="*/ 0 w 6601760"/>
                <a:gd name="connsiteY1" fmla="*/ 2 h 3795874"/>
                <a:gd name="connsiteX2" fmla="*/ 5327252 w 6601760"/>
                <a:gd name="connsiteY2" fmla="*/ 138240 h 3795874"/>
                <a:gd name="connsiteX3" fmla="*/ 6601760 w 6601760"/>
                <a:gd name="connsiteY3" fmla="*/ 3795874 h 3795874"/>
                <a:gd name="connsiteX4" fmla="*/ 0 w 6601760"/>
                <a:gd name="connsiteY4" fmla="*/ 3783774 h 3795874"/>
                <a:gd name="connsiteX0" fmla="*/ 0 w 5963047"/>
                <a:gd name="connsiteY0" fmla="*/ 3783774 h 3795874"/>
                <a:gd name="connsiteX1" fmla="*/ 0 w 5963047"/>
                <a:gd name="connsiteY1" fmla="*/ 2 h 3795874"/>
                <a:gd name="connsiteX2" fmla="*/ 5327252 w 5963047"/>
                <a:gd name="connsiteY2" fmla="*/ 138240 h 3795874"/>
                <a:gd name="connsiteX3" fmla="*/ 5963047 w 5963047"/>
                <a:gd name="connsiteY3" fmla="*/ 3795874 h 3795874"/>
                <a:gd name="connsiteX4" fmla="*/ 0 w 5963047"/>
                <a:gd name="connsiteY4" fmla="*/ 3783774 h 3795874"/>
                <a:gd name="connsiteX0" fmla="*/ 0 w 5963047"/>
                <a:gd name="connsiteY0" fmla="*/ 3783774 h 3795874"/>
                <a:gd name="connsiteX1" fmla="*/ 0 w 5963047"/>
                <a:gd name="connsiteY1" fmla="*/ 2 h 3795874"/>
                <a:gd name="connsiteX2" fmla="*/ 5327252 w 5963047"/>
                <a:gd name="connsiteY2" fmla="*/ 43654 h 3795874"/>
                <a:gd name="connsiteX3" fmla="*/ 5963047 w 5963047"/>
                <a:gd name="connsiteY3" fmla="*/ 3795874 h 3795874"/>
                <a:gd name="connsiteX4" fmla="*/ 0 w 5963047"/>
                <a:gd name="connsiteY4" fmla="*/ 3783774 h 3795874"/>
                <a:gd name="connsiteX0" fmla="*/ 0 w 5963047"/>
                <a:gd name="connsiteY0" fmla="*/ 3834707 h 3846807"/>
                <a:gd name="connsiteX1" fmla="*/ 0 w 5963047"/>
                <a:gd name="connsiteY1" fmla="*/ 50935 h 3846807"/>
                <a:gd name="connsiteX2" fmla="*/ 5314349 w 5963047"/>
                <a:gd name="connsiteY2" fmla="*/ 0 h 3846807"/>
                <a:gd name="connsiteX3" fmla="*/ 5963047 w 5963047"/>
                <a:gd name="connsiteY3" fmla="*/ 3846807 h 3846807"/>
                <a:gd name="connsiteX4" fmla="*/ 0 w 5963047"/>
                <a:gd name="connsiteY4" fmla="*/ 3834707 h 3846807"/>
                <a:gd name="connsiteX0" fmla="*/ 0 w 5963047"/>
                <a:gd name="connsiteY0" fmla="*/ 3834707 h 3846807"/>
                <a:gd name="connsiteX1" fmla="*/ 0 w 5963047"/>
                <a:gd name="connsiteY1" fmla="*/ 50935 h 3846807"/>
                <a:gd name="connsiteX2" fmla="*/ 5018259 w 5963047"/>
                <a:gd name="connsiteY2" fmla="*/ 0 h 3846807"/>
                <a:gd name="connsiteX3" fmla="*/ 5963047 w 5963047"/>
                <a:gd name="connsiteY3" fmla="*/ 3846807 h 3846807"/>
                <a:gd name="connsiteX4" fmla="*/ 0 w 5963047"/>
                <a:gd name="connsiteY4" fmla="*/ 3834707 h 3846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63047" h="3846807">
                  <a:moveTo>
                    <a:pt x="0" y="3834707"/>
                  </a:moveTo>
                  <a:lnTo>
                    <a:pt x="0" y="50935"/>
                  </a:lnTo>
                  <a:lnTo>
                    <a:pt x="5018259" y="0"/>
                  </a:lnTo>
                  <a:lnTo>
                    <a:pt x="5963047" y="3846807"/>
                  </a:lnTo>
                  <a:lnTo>
                    <a:pt x="0" y="3834707"/>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err="1"/>
                <a:t>ттрн</a:t>
              </a:r>
              <a:endParaRPr lang="ru-RU" dirty="0"/>
            </a:p>
          </p:txBody>
        </p:sp>
        <p:sp>
          <p:nvSpPr>
            <p:cNvPr id="8" name="Трапеция 2"/>
            <p:cNvSpPr/>
            <p:nvPr/>
          </p:nvSpPr>
          <p:spPr>
            <a:xfrm flipH="1">
              <a:off x="8290813" y="6246868"/>
              <a:ext cx="4446878" cy="336814"/>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689860 w 5287924"/>
                <a:gd name="connsiteY2" fmla="*/ 102692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746042 w 5287924"/>
                <a:gd name="connsiteY2" fmla="*/ 196338 h 4009703"/>
                <a:gd name="connsiteX3" fmla="*/ 5287924 w 5287924"/>
                <a:gd name="connsiteY3" fmla="*/ 4009703 h 4009703"/>
                <a:gd name="connsiteX4" fmla="*/ 2858 w 5287924"/>
                <a:gd name="connsiteY4" fmla="*/ 3916875 h 4009703"/>
                <a:gd name="connsiteX0" fmla="*/ 28 w 5309173"/>
                <a:gd name="connsiteY0" fmla="*/ 4197819 h 4197905"/>
                <a:gd name="connsiteX1" fmla="*/ 21249 w 5309173"/>
                <a:gd name="connsiteY1" fmla="*/ 0 h 4197905"/>
                <a:gd name="connsiteX2" fmla="*/ 4767291 w 5309173"/>
                <a:gd name="connsiteY2" fmla="*/ 196338 h 4197905"/>
                <a:gd name="connsiteX3" fmla="*/ 5309173 w 5309173"/>
                <a:gd name="connsiteY3" fmla="*/ 4009703 h 4197905"/>
                <a:gd name="connsiteX4" fmla="*/ 28 w 5309173"/>
                <a:gd name="connsiteY4" fmla="*/ 4197819 h 4197905"/>
                <a:gd name="connsiteX0" fmla="*/ 28 w 5309173"/>
                <a:gd name="connsiteY0" fmla="*/ 4197819 h 4197905"/>
                <a:gd name="connsiteX1" fmla="*/ 21249 w 5309173"/>
                <a:gd name="connsiteY1" fmla="*/ 0 h 4197905"/>
                <a:gd name="connsiteX2" fmla="*/ 4807421 w 5309173"/>
                <a:gd name="connsiteY2" fmla="*/ 196338 h 4197905"/>
                <a:gd name="connsiteX3" fmla="*/ 5309173 w 5309173"/>
                <a:gd name="connsiteY3" fmla="*/ 4009703 h 4197905"/>
                <a:gd name="connsiteX4" fmla="*/ 28 w 5309173"/>
                <a:gd name="connsiteY4" fmla="*/ 4197819 h 4197905"/>
                <a:gd name="connsiteX0" fmla="*/ 50 w 5299162"/>
                <a:gd name="connsiteY0" fmla="*/ 4139296 h 4139419"/>
                <a:gd name="connsiteX1" fmla="*/ 11238 w 5299162"/>
                <a:gd name="connsiteY1" fmla="*/ 0 h 4139419"/>
                <a:gd name="connsiteX2" fmla="*/ 4797410 w 5299162"/>
                <a:gd name="connsiteY2" fmla="*/ 196338 h 4139419"/>
                <a:gd name="connsiteX3" fmla="*/ 5299162 w 5299162"/>
                <a:gd name="connsiteY3" fmla="*/ 4009703 h 4139419"/>
                <a:gd name="connsiteX4" fmla="*/ 50 w 5299162"/>
                <a:gd name="connsiteY4" fmla="*/ 4139296 h 4139419"/>
                <a:gd name="connsiteX0" fmla="*/ 50 w 5294145"/>
                <a:gd name="connsiteY0" fmla="*/ 4139296 h 4139419"/>
                <a:gd name="connsiteX1" fmla="*/ 11238 w 5294145"/>
                <a:gd name="connsiteY1" fmla="*/ 0 h 4139419"/>
                <a:gd name="connsiteX2" fmla="*/ 4797410 w 5294145"/>
                <a:gd name="connsiteY2" fmla="*/ 196338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72329 w 5294145"/>
                <a:gd name="connsiteY2" fmla="*/ 137815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52264 w 5294145"/>
                <a:gd name="connsiteY2" fmla="*/ 59776 h 4139419"/>
                <a:gd name="connsiteX3" fmla="*/ 5294145 w 5294145"/>
                <a:gd name="connsiteY3" fmla="*/ 4009703 h 4139419"/>
                <a:gd name="connsiteX4" fmla="*/ 50 w 5294145"/>
                <a:gd name="connsiteY4" fmla="*/ 4139296 h 4139419"/>
                <a:gd name="connsiteX0" fmla="*/ 50 w 5108803"/>
                <a:gd name="connsiteY0" fmla="*/ 4139296 h 4139419"/>
                <a:gd name="connsiteX1" fmla="*/ 11238 w 5108803"/>
                <a:gd name="connsiteY1" fmla="*/ 0 h 4139419"/>
                <a:gd name="connsiteX2" fmla="*/ 4752264 w 5108803"/>
                <a:gd name="connsiteY2" fmla="*/ 59776 h 4139419"/>
                <a:gd name="connsiteX3" fmla="*/ 5108803 w 5108803"/>
                <a:gd name="connsiteY3" fmla="*/ 4009703 h 4139419"/>
                <a:gd name="connsiteX4" fmla="*/ 50 w 5108803"/>
                <a:gd name="connsiteY4" fmla="*/ 4139296 h 4139419"/>
                <a:gd name="connsiteX0" fmla="*/ 50 w 5102063"/>
                <a:gd name="connsiteY0" fmla="*/ 4139296 h 4139468"/>
                <a:gd name="connsiteX1" fmla="*/ 11238 w 5102063"/>
                <a:gd name="connsiteY1" fmla="*/ 0 h 4139468"/>
                <a:gd name="connsiteX2" fmla="*/ 4752264 w 5102063"/>
                <a:gd name="connsiteY2" fmla="*/ 59776 h 4139468"/>
                <a:gd name="connsiteX3" fmla="*/ 5102063 w 5102063"/>
                <a:gd name="connsiteY3" fmla="*/ 4048722 h 4139468"/>
                <a:gd name="connsiteX4" fmla="*/ 50 w 5102063"/>
                <a:gd name="connsiteY4" fmla="*/ 4139296 h 4139468"/>
                <a:gd name="connsiteX0" fmla="*/ 29250 w 5131263"/>
                <a:gd name="connsiteY0" fmla="*/ 4139296 h 4139468"/>
                <a:gd name="connsiteX1" fmla="*/ 0 w 5131263"/>
                <a:gd name="connsiteY1" fmla="*/ 0 h 4139468"/>
                <a:gd name="connsiteX2" fmla="*/ 4781464 w 5131263"/>
                <a:gd name="connsiteY2" fmla="*/ 59776 h 4139468"/>
                <a:gd name="connsiteX3" fmla="*/ 5131263 w 5131263"/>
                <a:gd name="connsiteY3" fmla="*/ 4048722 h 4139468"/>
                <a:gd name="connsiteX4" fmla="*/ 29250 w 5131263"/>
                <a:gd name="connsiteY4" fmla="*/ 4139296 h 4139468"/>
                <a:gd name="connsiteX0" fmla="*/ 29250 w 5100934"/>
                <a:gd name="connsiteY0" fmla="*/ 4139296 h 4139296"/>
                <a:gd name="connsiteX1" fmla="*/ 0 w 5100934"/>
                <a:gd name="connsiteY1" fmla="*/ 0 h 4139296"/>
                <a:gd name="connsiteX2" fmla="*/ 4781464 w 5100934"/>
                <a:gd name="connsiteY2" fmla="*/ 59776 h 4139296"/>
                <a:gd name="connsiteX3" fmla="*/ 5100934 w 5100934"/>
                <a:gd name="connsiteY3" fmla="*/ 4107245 h 4139296"/>
                <a:gd name="connsiteX4" fmla="*/ 29250 w 5100934"/>
                <a:gd name="connsiteY4" fmla="*/ 4139296 h 413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00934" h="4139296">
                  <a:moveTo>
                    <a:pt x="29250" y="4139296"/>
                  </a:moveTo>
                  <a:cubicBezTo>
                    <a:pt x="28297" y="2833671"/>
                    <a:pt x="953" y="1305625"/>
                    <a:pt x="0" y="0"/>
                  </a:cubicBezTo>
                  <a:lnTo>
                    <a:pt x="4781464" y="59776"/>
                  </a:lnTo>
                  <a:lnTo>
                    <a:pt x="5100934" y="4107245"/>
                  </a:lnTo>
                  <a:lnTo>
                    <a:pt x="29250" y="4139296"/>
                  </a:lnTo>
                  <a:close/>
                </a:path>
              </a:pathLst>
            </a:custGeom>
            <a:gradFill>
              <a:gsLst>
                <a:gs pos="53000">
                  <a:srgbClr val="3483AA"/>
                </a:gs>
                <a:gs pos="0">
                  <a:srgbClr val="2D7193"/>
                </a:gs>
                <a:gs pos="100000">
                  <a:srgbClr val="3B96C3"/>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grpSp>
        <p:nvGrpSpPr>
          <p:cNvPr id="9" name="Группа 8"/>
          <p:cNvGrpSpPr/>
          <p:nvPr/>
        </p:nvGrpSpPr>
        <p:grpSpPr>
          <a:xfrm>
            <a:off x="7682339" y="6093299"/>
            <a:ext cx="1469646" cy="767141"/>
            <a:chOff x="7682339" y="6093299"/>
            <a:chExt cx="1469646" cy="767141"/>
          </a:xfrm>
        </p:grpSpPr>
        <p:sp>
          <p:nvSpPr>
            <p:cNvPr id="10" name="Прямоугольный треугольник 15"/>
            <p:cNvSpPr/>
            <p:nvPr/>
          </p:nvSpPr>
          <p:spPr>
            <a:xfrm rot="16200000" flipH="1">
              <a:off x="7838898" y="6451197"/>
              <a:ext cx="123347" cy="436466"/>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Lst>
              <a:ahLst/>
              <a:cxnLst>
                <a:cxn ang="0">
                  <a:pos x="connsiteX0" y="connsiteY0"/>
                </a:cxn>
                <a:cxn ang="0">
                  <a:pos x="connsiteX1" y="connsiteY1"/>
                </a:cxn>
                <a:cxn ang="0">
                  <a:pos x="connsiteX2" y="connsiteY2"/>
                </a:cxn>
                <a:cxn ang="0">
                  <a:pos x="connsiteX3" y="connsiteY3"/>
                </a:cxn>
              </a:cxnLst>
              <a:rect l="l" t="t" r="r" b="b"/>
              <a:pathLst>
                <a:path w="134960" h="338192">
                  <a:moveTo>
                    <a:pt x="0" y="338192"/>
                  </a:moveTo>
                  <a:cubicBezTo>
                    <a:pt x="263" y="231992"/>
                    <a:pt x="1330" y="106200"/>
                    <a:pt x="1593" y="0"/>
                  </a:cubicBezTo>
                  <a:lnTo>
                    <a:pt x="134960" y="301142"/>
                  </a:lnTo>
                  <a:cubicBezTo>
                    <a:pt x="80449" y="342417"/>
                    <a:pt x="54511" y="296917"/>
                    <a:pt x="0" y="338192"/>
                  </a:cubicBezTo>
                  <a:close/>
                </a:path>
              </a:pathLst>
            </a:custGeom>
            <a:solidFill>
              <a:srgbClr val="D883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Трапеция 2"/>
            <p:cNvSpPr/>
            <p:nvPr/>
          </p:nvSpPr>
          <p:spPr>
            <a:xfrm flipH="1">
              <a:off x="7838121" y="6093299"/>
              <a:ext cx="1311534" cy="76714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1760" h="3808972">
                  <a:moveTo>
                    <a:pt x="0" y="3796872"/>
                  </a:moveTo>
                  <a:lnTo>
                    <a:pt x="0" y="13100"/>
                  </a:lnTo>
                  <a:lnTo>
                    <a:pt x="3396921" y="0"/>
                  </a:lnTo>
                  <a:lnTo>
                    <a:pt x="6601760" y="3808972"/>
                  </a:lnTo>
                  <a:lnTo>
                    <a:pt x="0" y="3796872"/>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2" name="Трапеция 2"/>
            <p:cNvSpPr/>
            <p:nvPr/>
          </p:nvSpPr>
          <p:spPr>
            <a:xfrm flipH="1">
              <a:off x="7691020" y="6290733"/>
              <a:ext cx="1460965" cy="326269"/>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87924" h="4009703">
                  <a:moveTo>
                    <a:pt x="2858" y="3916875"/>
                  </a:moveTo>
                  <a:cubicBezTo>
                    <a:pt x="1905" y="2611250"/>
                    <a:pt x="953" y="1305625"/>
                    <a:pt x="0" y="0"/>
                  </a:cubicBezTo>
                  <a:lnTo>
                    <a:pt x="4320663" y="9045"/>
                  </a:lnTo>
                  <a:lnTo>
                    <a:pt x="5287924" y="4009703"/>
                  </a:lnTo>
                  <a:cubicBezTo>
                    <a:pt x="3411317" y="4004773"/>
                    <a:pt x="1879465" y="3921805"/>
                    <a:pt x="2858" y="3916875"/>
                  </a:cubicBezTo>
                  <a:close/>
                </a:path>
              </a:pathLst>
            </a:custGeom>
            <a:gradFill>
              <a:gsLst>
                <a:gs pos="0">
                  <a:schemeClr val="accent5">
                    <a:lumMod val="60000"/>
                    <a:lumOff val="40000"/>
                  </a:schemeClr>
                </a:gs>
                <a:gs pos="22000">
                  <a:srgbClr val="F68E26"/>
                </a:gs>
                <a:gs pos="51000">
                  <a:srgbClr val="F68616"/>
                </a:gs>
                <a:gs pos="70000">
                  <a:srgbClr val="EF7B11"/>
                </a:gs>
                <a:gs pos="97000">
                  <a:srgbClr val="D7560F"/>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a:t>15</a:t>
              </a:r>
            </a:p>
          </p:txBody>
        </p:sp>
      </p:grpSp>
      <p:sp>
        <p:nvSpPr>
          <p:cNvPr id="29" name="Заголовок 1"/>
          <p:cNvSpPr txBox="1">
            <a:spLocks/>
          </p:cNvSpPr>
          <p:nvPr/>
        </p:nvSpPr>
        <p:spPr>
          <a:xfrm>
            <a:off x="827584" y="500724"/>
            <a:ext cx="4175421" cy="539312"/>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ru-RU" sz="1600" dirty="0">
                <a:solidFill>
                  <a:schemeClr val="bg1"/>
                </a:solidFill>
                <a:latin typeface="Segoe UI Light" panose="020B0502040204020203" pitchFamily="34" charset="0"/>
                <a:cs typeface="Segoe UI Light" panose="020B0502040204020203" pitchFamily="34" charset="0"/>
              </a:rPr>
              <a:t>Завершающий этап</a:t>
            </a:r>
            <a:endParaRPr lang="ru-RU" sz="1600" dirty="0">
              <a:solidFill>
                <a:schemeClr val="bg1"/>
              </a:solidFill>
              <a:effectLst/>
              <a:latin typeface="Segoe UI Light" panose="020B0502040204020203" pitchFamily="34" charset="0"/>
              <a:cs typeface="Segoe UI Light" panose="020B0502040204020203" pitchFamily="34" charset="0"/>
            </a:endParaRPr>
          </a:p>
        </p:txBody>
      </p:sp>
      <p:graphicFrame>
        <p:nvGraphicFramePr>
          <p:cNvPr id="14" name="Схема 13"/>
          <p:cNvGraphicFramePr/>
          <p:nvPr>
            <p:extLst>
              <p:ext uri="{D42A27DB-BD31-4B8C-83A1-F6EECF244321}">
                <p14:modId xmlns:p14="http://schemas.microsoft.com/office/powerpoint/2010/main" val="2083977333"/>
              </p:ext>
            </p:extLst>
          </p:nvPr>
        </p:nvGraphicFramePr>
        <p:xfrm>
          <a:off x="539552" y="1396999"/>
          <a:ext cx="7776864" cy="46962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TextBox 1"/>
          <p:cNvSpPr txBox="1"/>
          <p:nvPr/>
        </p:nvSpPr>
        <p:spPr>
          <a:xfrm>
            <a:off x="1001100" y="2052137"/>
            <a:ext cx="330540" cy="584775"/>
          </a:xfrm>
          <a:prstGeom prst="rect">
            <a:avLst/>
          </a:prstGeom>
          <a:noFill/>
        </p:spPr>
        <p:txBody>
          <a:bodyPr wrap="none" rtlCol="0">
            <a:spAutoFit/>
          </a:bodyPr>
          <a:lstStyle/>
          <a:p>
            <a:r>
              <a:rPr lang="ru-RU" sz="3200" b="1" dirty="0">
                <a:latin typeface="Segoe UI Light" panose="020B0502040204020203" pitchFamily="34" charset="0"/>
                <a:cs typeface="Segoe UI Light" panose="020B0502040204020203" pitchFamily="34" charset="0"/>
              </a:rPr>
              <a:t>1</a:t>
            </a:r>
          </a:p>
        </p:txBody>
      </p:sp>
      <p:sp>
        <p:nvSpPr>
          <p:cNvPr id="15" name="TextBox 14"/>
          <p:cNvSpPr txBox="1"/>
          <p:nvPr/>
        </p:nvSpPr>
        <p:spPr>
          <a:xfrm>
            <a:off x="1331640" y="3429000"/>
            <a:ext cx="396262" cy="584775"/>
          </a:xfrm>
          <a:prstGeom prst="rect">
            <a:avLst/>
          </a:prstGeom>
          <a:noFill/>
        </p:spPr>
        <p:txBody>
          <a:bodyPr wrap="none" rtlCol="0">
            <a:spAutoFit/>
          </a:bodyPr>
          <a:lstStyle/>
          <a:p>
            <a:r>
              <a:rPr lang="ru-RU" sz="3200" b="1" dirty="0">
                <a:latin typeface="Segoe UI Light" panose="020B0502040204020203" pitchFamily="34" charset="0"/>
                <a:cs typeface="Segoe UI Light" panose="020B0502040204020203" pitchFamily="34" charset="0"/>
              </a:rPr>
              <a:t>2</a:t>
            </a:r>
          </a:p>
        </p:txBody>
      </p:sp>
      <p:sp>
        <p:nvSpPr>
          <p:cNvPr id="16" name="TextBox 15"/>
          <p:cNvSpPr txBox="1"/>
          <p:nvPr/>
        </p:nvSpPr>
        <p:spPr>
          <a:xfrm>
            <a:off x="1001100" y="4869160"/>
            <a:ext cx="396262" cy="584775"/>
          </a:xfrm>
          <a:prstGeom prst="rect">
            <a:avLst/>
          </a:prstGeom>
          <a:noFill/>
        </p:spPr>
        <p:txBody>
          <a:bodyPr wrap="none" rtlCol="0">
            <a:spAutoFit/>
          </a:bodyPr>
          <a:lstStyle/>
          <a:p>
            <a:r>
              <a:rPr lang="ru-RU" sz="3200" b="1" dirty="0">
                <a:latin typeface="Segoe UI Light" panose="020B0502040204020203" pitchFamily="34" charset="0"/>
                <a:cs typeface="Segoe UI Light" panose="020B0502040204020203" pitchFamily="34" charset="0"/>
              </a:rPr>
              <a:t>3</a:t>
            </a:r>
          </a:p>
        </p:txBody>
      </p:sp>
    </p:spTree>
    <p:extLst>
      <p:ext uri="{BB962C8B-B14F-4D97-AF65-F5344CB8AC3E}">
        <p14:creationId xmlns:p14="http://schemas.microsoft.com/office/powerpoint/2010/main" val="5047442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Группа 3"/>
          <p:cNvGrpSpPr/>
          <p:nvPr/>
        </p:nvGrpSpPr>
        <p:grpSpPr>
          <a:xfrm flipH="1" flipV="1">
            <a:off x="-36511" y="0"/>
            <a:ext cx="6029944" cy="1340777"/>
            <a:chOff x="8289330" y="6085680"/>
            <a:chExt cx="4448361" cy="774761"/>
          </a:xfrm>
        </p:grpSpPr>
        <p:sp>
          <p:nvSpPr>
            <p:cNvPr id="6" name="Прямоугольный треугольник 15"/>
            <p:cNvSpPr/>
            <p:nvPr/>
          </p:nvSpPr>
          <p:spPr>
            <a:xfrm rot="16200000" flipH="1">
              <a:off x="8405963" y="6442185"/>
              <a:ext cx="145913" cy="379180"/>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 name="connsiteX0" fmla="*/ 0 w 134960"/>
                <a:gd name="connsiteY0" fmla="*/ 325797 h 325797"/>
                <a:gd name="connsiteX1" fmla="*/ 5070 w 134960"/>
                <a:gd name="connsiteY1" fmla="*/ 0 h 325797"/>
                <a:gd name="connsiteX2" fmla="*/ 134960 w 134960"/>
                <a:gd name="connsiteY2" fmla="*/ 288747 h 325797"/>
                <a:gd name="connsiteX3" fmla="*/ 0 w 134960"/>
                <a:gd name="connsiteY3" fmla="*/ 325797 h 325797"/>
                <a:gd name="connsiteX0" fmla="*/ 0 w 134960"/>
                <a:gd name="connsiteY0" fmla="*/ 327313 h 327313"/>
                <a:gd name="connsiteX1" fmla="*/ 15252 w 134960"/>
                <a:gd name="connsiteY1" fmla="*/ 0 h 327313"/>
                <a:gd name="connsiteX2" fmla="*/ 134960 w 134960"/>
                <a:gd name="connsiteY2" fmla="*/ 290263 h 327313"/>
                <a:gd name="connsiteX3" fmla="*/ 0 w 134960"/>
                <a:gd name="connsiteY3" fmla="*/ 327313 h 327313"/>
              </a:gdLst>
              <a:ahLst/>
              <a:cxnLst>
                <a:cxn ang="0">
                  <a:pos x="connsiteX0" y="connsiteY0"/>
                </a:cxn>
                <a:cxn ang="0">
                  <a:pos x="connsiteX1" y="connsiteY1"/>
                </a:cxn>
                <a:cxn ang="0">
                  <a:pos x="connsiteX2" y="connsiteY2"/>
                </a:cxn>
                <a:cxn ang="0">
                  <a:pos x="connsiteX3" y="connsiteY3"/>
                </a:cxn>
              </a:cxnLst>
              <a:rect l="l" t="t" r="r" b="b"/>
              <a:pathLst>
                <a:path w="134960" h="327313">
                  <a:moveTo>
                    <a:pt x="0" y="327313"/>
                  </a:moveTo>
                  <a:cubicBezTo>
                    <a:pt x="263" y="221113"/>
                    <a:pt x="14989" y="106200"/>
                    <a:pt x="15252" y="0"/>
                  </a:cubicBezTo>
                  <a:cubicBezTo>
                    <a:pt x="59708" y="100381"/>
                    <a:pt x="90504" y="189882"/>
                    <a:pt x="134960" y="290263"/>
                  </a:cubicBezTo>
                  <a:cubicBezTo>
                    <a:pt x="80449" y="331538"/>
                    <a:pt x="54511" y="286038"/>
                    <a:pt x="0" y="327313"/>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Трапеция 2"/>
            <p:cNvSpPr/>
            <p:nvPr/>
          </p:nvSpPr>
          <p:spPr>
            <a:xfrm flipH="1">
              <a:off x="8309609" y="6085680"/>
              <a:ext cx="4401829" cy="77476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 name="connsiteX0" fmla="*/ 0 w 6601760"/>
                <a:gd name="connsiteY0" fmla="*/ 3783774 h 3795874"/>
                <a:gd name="connsiteX1" fmla="*/ 0 w 6601760"/>
                <a:gd name="connsiteY1" fmla="*/ 2 h 3795874"/>
                <a:gd name="connsiteX2" fmla="*/ 5327252 w 6601760"/>
                <a:gd name="connsiteY2" fmla="*/ 138240 h 3795874"/>
                <a:gd name="connsiteX3" fmla="*/ 6601760 w 6601760"/>
                <a:gd name="connsiteY3" fmla="*/ 3795874 h 3795874"/>
                <a:gd name="connsiteX4" fmla="*/ 0 w 6601760"/>
                <a:gd name="connsiteY4" fmla="*/ 3783774 h 3795874"/>
                <a:gd name="connsiteX0" fmla="*/ 0 w 5963047"/>
                <a:gd name="connsiteY0" fmla="*/ 3783774 h 3795874"/>
                <a:gd name="connsiteX1" fmla="*/ 0 w 5963047"/>
                <a:gd name="connsiteY1" fmla="*/ 2 h 3795874"/>
                <a:gd name="connsiteX2" fmla="*/ 5327252 w 5963047"/>
                <a:gd name="connsiteY2" fmla="*/ 138240 h 3795874"/>
                <a:gd name="connsiteX3" fmla="*/ 5963047 w 5963047"/>
                <a:gd name="connsiteY3" fmla="*/ 3795874 h 3795874"/>
                <a:gd name="connsiteX4" fmla="*/ 0 w 5963047"/>
                <a:gd name="connsiteY4" fmla="*/ 3783774 h 3795874"/>
                <a:gd name="connsiteX0" fmla="*/ 0 w 5963047"/>
                <a:gd name="connsiteY0" fmla="*/ 3783774 h 3795874"/>
                <a:gd name="connsiteX1" fmla="*/ 0 w 5963047"/>
                <a:gd name="connsiteY1" fmla="*/ 2 h 3795874"/>
                <a:gd name="connsiteX2" fmla="*/ 5327252 w 5963047"/>
                <a:gd name="connsiteY2" fmla="*/ 43654 h 3795874"/>
                <a:gd name="connsiteX3" fmla="*/ 5963047 w 5963047"/>
                <a:gd name="connsiteY3" fmla="*/ 3795874 h 3795874"/>
                <a:gd name="connsiteX4" fmla="*/ 0 w 5963047"/>
                <a:gd name="connsiteY4" fmla="*/ 3783774 h 3795874"/>
                <a:gd name="connsiteX0" fmla="*/ 0 w 5963047"/>
                <a:gd name="connsiteY0" fmla="*/ 3834707 h 3846807"/>
                <a:gd name="connsiteX1" fmla="*/ 0 w 5963047"/>
                <a:gd name="connsiteY1" fmla="*/ 50935 h 3846807"/>
                <a:gd name="connsiteX2" fmla="*/ 5314349 w 5963047"/>
                <a:gd name="connsiteY2" fmla="*/ 0 h 3846807"/>
                <a:gd name="connsiteX3" fmla="*/ 5963047 w 5963047"/>
                <a:gd name="connsiteY3" fmla="*/ 3846807 h 3846807"/>
                <a:gd name="connsiteX4" fmla="*/ 0 w 5963047"/>
                <a:gd name="connsiteY4" fmla="*/ 3834707 h 3846807"/>
                <a:gd name="connsiteX0" fmla="*/ 0 w 5963047"/>
                <a:gd name="connsiteY0" fmla="*/ 3834707 h 3846807"/>
                <a:gd name="connsiteX1" fmla="*/ 0 w 5963047"/>
                <a:gd name="connsiteY1" fmla="*/ 50935 h 3846807"/>
                <a:gd name="connsiteX2" fmla="*/ 5018259 w 5963047"/>
                <a:gd name="connsiteY2" fmla="*/ 0 h 3846807"/>
                <a:gd name="connsiteX3" fmla="*/ 5963047 w 5963047"/>
                <a:gd name="connsiteY3" fmla="*/ 3846807 h 3846807"/>
                <a:gd name="connsiteX4" fmla="*/ 0 w 5963047"/>
                <a:gd name="connsiteY4" fmla="*/ 3834707 h 3846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63047" h="3846807">
                  <a:moveTo>
                    <a:pt x="0" y="3834707"/>
                  </a:moveTo>
                  <a:lnTo>
                    <a:pt x="0" y="50935"/>
                  </a:lnTo>
                  <a:lnTo>
                    <a:pt x="5018259" y="0"/>
                  </a:lnTo>
                  <a:lnTo>
                    <a:pt x="5963047" y="3846807"/>
                  </a:lnTo>
                  <a:lnTo>
                    <a:pt x="0" y="3834707"/>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err="1"/>
                <a:t>ттрн</a:t>
              </a:r>
              <a:endParaRPr lang="ru-RU" dirty="0"/>
            </a:p>
          </p:txBody>
        </p:sp>
        <p:sp>
          <p:nvSpPr>
            <p:cNvPr id="8" name="Трапеция 2"/>
            <p:cNvSpPr/>
            <p:nvPr/>
          </p:nvSpPr>
          <p:spPr>
            <a:xfrm flipH="1">
              <a:off x="8290813" y="6246868"/>
              <a:ext cx="4446878" cy="336814"/>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689860 w 5287924"/>
                <a:gd name="connsiteY2" fmla="*/ 102692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746042 w 5287924"/>
                <a:gd name="connsiteY2" fmla="*/ 196338 h 4009703"/>
                <a:gd name="connsiteX3" fmla="*/ 5287924 w 5287924"/>
                <a:gd name="connsiteY3" fmla="*/ 4009703 h 4009703"/>
                <a:gd name="connsiteX4" fmla="*/ 2858 w 5287924"/>
                <a:gd name="connsiteY4" fmla="*/ 3916875 h 4009703"/>
                <a:gd name="connsiteX0" fmla="*/ 28 w 5309173"/>
                <a:gd name="connsiteY0" fmla="*/ 4197819 h 4197905"/>
                <a:gd name="connsiteX1" fmla="*/ 21249 w 5309173"/>
                <a:gd name="connsiteY1" fmla="*/ 0 h 4197905"/>
                <a:gd name="connsiteX2" fmla="*/ 4767291 w 5309173"/>
                <a:gd name="connsiteY2" fmla="*/ 196338 h 4197905"/>
                <a:gd name="connsiteX3" fmla="*/ 5309173 w 5309173"/>
                <a:gd name="connsiteY3" fmla="*/ 4009703 h 4197905"/>
                <a:gd name="connsiteX4" fmla="*/ 28 w 5309173"/>
                <a:gd name="connsiteY4" fmla="*/ 4197819 h 4197905"/>
                <a:gd name="connsiteX0" fmla="*/ 28 w 5309173"/>
                <a:gd name="connsiteY0" fmla="*/ 4197819 h 4197905"/>
                <a:gd name="connsiteX1" fmla="*/ 21249 w 5309173"/>
                <a:gd name="connsiteY1" fmla="*/ 0 h 4197905"/>
                <a:gd name="connsiteX2" fmla="*/ 4807421 w 5309173"/>
                <a:gd name="connsiteY2" fmla="*/ 196338 h 4197905"/>
                <a:gd name="connsiteX3" fmla="*/ 5309173 w 5309173"/>
                <a:gd name="connsiteY3" fmla="*/ 4009703 h 4197905"/>
                <a:gd name="connsiteX4" fmla="*/ 28 w 5309173"/>
                <a:gd name="connsiteY4" fmla="*/ 4197819 h 4197905"/>
                <a:gd name="connsiteX0" fmla="*/ 50 w 5299162"/>
                <a:gd name="connsiteY0" fmla="*/ 4139296 h 4139419"/>
                <a:gd name="connsiteX1" fmla="*/ 11238 w 5299162"/>
                <a:gd name="connsiteY1" fmla="*/ 0 h 4139419"/>
                <a:gd name="connsiteX2" fmla="*/ 4797410 w 5299162"/>
                <a:gd name="connsiteY2" fmla="*/ 196338 h 4139419"/>
                <a:gd name="connsiteX3" fmla="*/ 5299162 w 5299162"/>
                <a:gd name="connsiteY3" fmla="*/ 4009703 h 4139419"/>
                <a:gd name="connsiteX4" fmla="*/ 50 w 5299162"/>
                <a:gd name="connsiteY4" fmla="*/ 4139296 h 4139419"/>
                <a:gd name="connsiteX0" fmla="*/ 50 w 5294145"/>
                <a:gd name="connsiteY0" fmla="*/ 4139296 h 4139419"/>
                <a:gd name="connsiteX1" fmla="*/ 11238 w 5294145"/>
                <a:gd name="connsiteY1" fmla="*/ 0 h 4139419"/>
                <a:gd name="connsiteX2" fmla="*/ 4797410 w 5294145"/>
                <a:gd name="connsiteY2" fmla="*/ 196338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72329 w 5294145"/>
                <a:gd name="connsiteY2" fmla="*/ 137815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52264 w 5294145"/>
                <a:gd name="connsiteY2" fmla="*/ 59776 h 4139419"/>
                <a:gd name="connsiteX3" fmla="*/ 5294145 w 5294145"/>
                <a:gd name="connsiteY3" fmla="*/ 4009703 h 4139419"/>
                <a:gd name="connsiteX4" fmla="*/ 50 w 5294145"/>
                <a:gd name="connsiteY4" fmla="*/ 4139296 h 4139419"/>
                <a:gd name="connsiteX0" fmla="*/ 50 w 5108803"/>
                <a:gd name="connsiteY0" fmla="*/ 4139296 h 4139419"/>
                <a:gd name="connsiteX1" fmla="*/ 11238 w 5108803"/>
                <a:gd name="connsiteY1" fmla="*/ 0 h 4139419"/>
                <a:gd name="connsiteX2" fmla="*/ 4752264 w 5108803"/>
                <a:gd name="connsiteY2" fmla="*/ 59776 h 4139419"/>
                <a:gd name="connsiteX3" fmla="*/ 5108803 w 5108803"/>
                <a:gd name="connsiteY3" fmla="*/ 4009703 h 4139419"/>
                <a:gd name="connsiteX4" fmla="*/ 50 w 5108803"/>
                <a:gd name="connsiteY4" fmla="*/ 4139296 h 4139419"/>
                <a:gd name="connsiteX0" fmla="*/ 50 w 5102063"/>
                <a:gd name="connsiteY0" fmla="*/ 4139296 h 4139468"/>
                <a:gd name="connsiteX1" fmla="*/ 11238 w 5102063"/>
                <a:gd name="connsiteY1" fmla="*/ 0 h 4139468"/>
                <a:gd name="connsiteX2" fmla="*/ 4752264 w 5102063"/>
                <a:gd name="connsiteY2" fmla="*/ 59776 h 4139468"/>
                <a:gd name="connsiteX3" fmla="*/ 5102063 w 5102063"/>
                <a:gd name="connsiteY3" fmla="*/ 4048722 h 4139468"/>
                <a:gd name="connsiteX4" fmla="*/ 50 w 5102063"/>
                <a:gd name="connsiteY4" fmla="*/ 4139296 h 4139468"/>
                <a:gd name="connsiteX0" fmla="*/ 29250 w 5131263"/>
                <a:gd name="connsiteY0" fmla="*/ 4139296 h 4139468"/>
                <a:gd name="connsiteX1" fmla="*/ 0 w 5131263"/>
                <a:gd name="connsiteY1" fmla="*/ 0 h 4139468"/>
                <a:gd name="connsiteX2" fmla="*/ 4781464 w 5131263"/>
                <a:gd name="connsiteY2" fmla="*/ 59776 h 4139468"/>
                <a:gd name="connsiteX3" fmla="*/ 5131263 w 5131263"/>
                <a:gd name="connsiteY3" fmla="*/ 4048722 h 4139468"/>
                <a:gd name="connsiteX4" fmla="*/ 29250 w 5131263"/>
                <a:gd name="connsiteY4" fmla="*/ 4139296 h 4139468"/>
                <a:gd name="connsiteX0" fmla="*/ 29250 w 5100934"/>
                <a:gd name="connsiteY0" fmla="*/ 4139296 h 4139296"/>
                <a:gd name="connsiteX1" fmla="*/ 0 w 5100934"/>
                <a:gd name="connsiteY1" fmla="*/ 0 h 4139296"/>
                <a:gd name="connsiteX2" fmla="*/ 4781464 w 5100934"/>
                <a:gd name="connsiteY2" fmla="*/ 59776 h 4139296"/>
                <a:gd name="connsiteX3" fmla="*/ 5100934 w 5100934"/>
                <a:gd name="connsiteY3" fmla="*/ 4107245 h 4139296"/>
                <a:gd name="connsiteX4" fmla="*/ 29250 w 5100934"/>
                <a:gd name="connsiteY4" fmla="*/ 4139296 h 413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00934" h="4139296">
                  <a:moveTo>
                    <a:pt x="29250" y="4139296"/>
                  </a:moveTo>
                  <a:cubicBezTo>
                    <a:pt x="28297" y="2833671"/>
                    <a:pt x="953" y="1305625"/>
                    <a:pt x="0" y="0"/>
                  </a:cubicBezTo>
                  <a:lnTo>
                    <a:pt x="4781464" y="59776"/>
                  </a:lnTo>
                  <a:lnTo>
                    <a:pt x="5100934" y="4107245"/>
                  </a:lnTo>
                  <a:lnTo>
                    <a:pt x="29250" y="4139296"/>
                  </a:lnTo>
                  <a:close/>
                </a:path>
              </a:pathLst>
            </a:custGeom>
            <a:gradFill>
              <a:gsLst>
                <a:gs pos="53000">
                  <a:srgbClr val="3483AA"/>
                </a:gs>
                <a:gs pos="0">
                  <a:srgbClr val="2D7193"/>
                </a:gs>
                <a:gs pos="100000">
                  <a:srgbClr val="3B96C3"/>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sp>
        <p:nvSpPr>
          <p:cNvPr id="2" name="Заголовок 1"/>
          <p:cNvSpPr>
            <a:spLocks noGrp="1"/>
          </p:cNvSpPr>
          <p:nvPr>
            <p:ph type="title"/>
          </p:nvPr>
        </p:nvSpPr>
        <p:spPr>
          <a:xfrm>
            <a:off x="683568" y="439435"/>
            <a:ext cx="5410944" cy="643817"/>
          </a:xfrm>
        </p:spPr>
        <p:txBody>
          <a:bodyPr>
            <a:normAutofit/>
          </a:bodyPr>
          <a:lstStyle/>
          <a:p>
            <a:pPr algn="l"/>
            <a:r>
              <a:rPr lang="ru-RU" sz="1400" dirty="0">
                <a:solidFill>
                  <a:schemeClr val="bg1"/>
                </a:solidFill>
                <a:latin typeface="Segoe UI Light" panose="020B0502040204020203" pitchFamily="34" charset="0"/>
                <a:cs typeface="Segoe UI Light" panose="020B0502040204020203" pitchFamily="34" charset="0"/>
              </a:rPr>
              <a:t>Порядок привлечения к оказанию ЭПП родственникам мобилизованных / военнослужащих </a:t>
            </a:r>
            <a:endParaRPr lang="ru-RU" sz="1400" dirty="0">
              <a:solidFill>
                <a:schemeClr val="bg1"/>
              </a:solidFill>
              <a:latin typeface="Segoe UI Light" pitchFamily="34" charset="0"/>
              <a:ea typeface="+mn-ea"/>
              <a:cs typeface="Segoe UI Light" pitchFamily="34" charset="0"/>
            </a:endParaRPr>
          </a:p>
        </p:txBody>
      </p:sp>
      <p:grpSp>
        <p:nvGrpSpPr>
          <p:cNvPr id="9" name="Группа 8"/>
          <p:cNvGrpSpPr/>
          <p:nvPr/>
        </p:nvGrpSpPr>
        <p:grpSpPr>
          <a:xfrm>
            <a:off x="7682339" y="6093299"/>
            <a:ext cx="1469646" cy="767141"/>
            <a:chOff x="7682339" y="6093299"/>
            <a:chExt cx="1469646" cy="767141"/>
          </a:xfrm>
        </p:grpSpPr>
        <p:sp>
          <p:nvSpPr>
            <p:cNvPr id="10" name="Прямоугольный треугольник 15"/>
            <p:cNvSpPr/>
            <p:nvPr/>
          </p:nvSpPr>
          <p:spPr>
            <a:xfrm rot="16200000" flipH="1">
              <a:off x="7838898" y="6451197"/>
              <a:ext cx="123347" cy="436466"/>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Lst>
              <a:ahLst/>
              <a:cxnLst>
                <a:cxn ang="0">
                  <a:pos x="connsiteX0" y="connsiteY0"/>
                </a:cxn>
                <a:cxn ang="0">
                  <a:pos x="connsiteX1" y="connsiteY1"/>
                </a:cxn>
                <a:cxn ang="0">
                  <a:pos x="connsiteX2" y="connsiteY2"/>
                </a:cxn>
                <a:cxn ang="0">
                  <a:pos x="connsiteX3" y="connsiteY3"/>
                </a:cxn>
              </a:cxnLst>
              <a:rect l="l" t="t" r="r" b="b"/>
              <a:pathLst>
                <a:path w="134960" h="338192">
                  <a:moveTo>
                    <a:pt x="0" y="338192"/>
                  </a:moveTo>
                  <a:cubicBezTo>
                    <a:pt x="263" y="231992"/>
                    <a:pt x="1330" y="106200"/>
                    <a:pt x="1593" y="0"/>
                  </a:cubicBezTo>
                  <a:lnTo>
                    <a:pt x="134960" y="301142"/>
                  </a:lnTo>
                  <a:cubicBezTo>
                    <a:pt x="80449" y="342417"/>
                    <a:pt x="54511" y="296917"/>
                    <a:pt x="0" y="338192"/>
                  </a:cubicBezTo>
                  <a:close/>
                </a:path>
              </a:pathLst>
            </a:custGeom>
            <a:solidFill>
              <a:srgbClr val="D883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Трапеция 2"/>
            <p:cNvSpPr/>
            <p:nvPr/>
          </p:nvSpPr>
          <p:spPr>
            <a:xfrm flipH="1">
              <a:off x="7838121" y="6093299"/>
              <a:ext cx="1311534" cy="76714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1760" h="3808972">
                  <a:moveTo>
                    <a:pt x="0" y="3796872"/>
                  </a:moveTo>
                  <a:lnTo>
                    <a:pt x="0" y="13100"/>
                  </a:lnTo>
                  <a:lnTo>
                    <a:pt x="3396921" y="0"/>
                  </a:lnTo>
                  <a:lnTo>
                    <a:pt x="6601760" y="3808972"/>
                  </a:lnTo>
                  <a:lnTo>
                    <a:pt x="0" y="3796872"/>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2" name="Трапеция 2"/>
            <p:cNvSpPr/>
            <p:nvPr/>
          </p:nvSpPr>
          <p:spPr>
            <a:xfrm flipH="1">
              <a:off x="7691020" y="6290733"/>
              <a:ext cx="1460965" cy="326269"/>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87924" h="4009703">
                  <a:moveTo>
                    <a:pt x="2858" y="3916875"/>
                  </a:moveTo>
                  <a:cubicBezTo>
                    <a:pt x="1905" y="2611250"/>
                    <a:pt x="953" y="1305625"/>
                    <a:pt x="0" y="0"/>
                  </a:cubicBezTo>
                  <a:lnTo>
                    <a:pt x="4320663" y="9045"/>
                  </a:lnTo>
                  <a:lnTo>
                    <a:pt x="5287924" y="4009703"/>
                  </a:lnTo>
                  <a:cubicBezTo>
                    <a:pt x="3411317" y="4004773"/>
                    <a:pt x="1879465" y="3921805"/>
                    <a:pt x="2858" y="3916875"/>
                  </a:cubicBezTo>
                  <a:close/>
                </a:path>
              </a:pathLst>
            </a:custGeom>
            <a:gradFill>
              <a:gsLst>
                <a:gs pos="0">
                  <a:schemeClr val="accent5">
                    <a:lumMod val="60000"/>
                    <a:lumOff val="40000"/>
                  </a:schemeClr>
                </a:gs>
                <a:gs pos="22000">
                  <a:srgbClr val="F68E26"/>
                </a:gs>
                <a:gs pos="51000">
                  <a:srgbClr val="F68616"/>
                </a:gs>
                <a:gs pos="70000">
                  <a:srgbClr val="EF7B11"/>
                </a:gs>
                <a:gs pos="97000">
                  <a:srgbClr val="D7560F"/>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a:latin typeface="Segoe UI Light" panose="020B0502040204020203" pitchFamily="34" charset="0"/>
                  <a:cs typeface="Segoe UI Light" panose="020B0502040204020203" pitchFamily="34" charset="0"/>
                </a:rPr>
                <a:t>16</a:t>
              </a:r>
            </a:p>
          </p:txBody>
        </p:sp>
      </p:grpSp>
      <p:sp>
        <p:nvSpPr>
          <p:cNvPr id="13" name="TextBox 12"/>
          <p:cNvSpPr txBox="1"/>
          <p:nvPr/>
        </p:nvSpPr>
        <p:spPr>
          <a:xfrm>
            <a:off x="645847" y="2713619"/>
            <a:ext cx="8300842" cy="1477328"/>
          </a:xfrm>
          <a:prstGeom prst="rect">
            <a:avLst/>
          </a:prstGeom>
          <a:noFill/>
        </p:spPr>
        <p:txBody>
          <a:bodyPr wrap="square" rtlCol="0">
            <a:spAutoFit/>
          </a:bodyPr>
          <a:lstStyle/>
          <a:p>
            <a:r>
              <a:rPr lang="ru-RU" b="1" dirty="0">
                <a:latin typeface="Segoe UI Light" panose="020B0502040204020203" pitchFamily="34" charset="0"/>
                <a:cs typeface="Segoe UI Light" panose="020B0502040204020203" pitchFamily="34" charset="0"/>
              </a:rPr>
              <a:t>Постановление Правительства РФ от 30 декабря 2003 № 794 «О единой государственной системе предупреждения и ликвидации чрезвычайных ситуаций». Привлечение психологов к оказанию ЭПП регулируется Межведомственной инструкцией, утвержденной Правительственной комиссией 19.12.2012 г.</a:t>
            </a:r>
          </a:p>
        </p:txBody>
      </p:sp>
      <p:pic>
        <p:nvPicPr>
          <p:cNvPr id="20" name="Рисунок 1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53241" y="4061340"/>
            <a:ext cx="2809875" cy="2838450"/>
          </a:xfrm>
          <a:prstGeom prst="rect">
            <a:avLst/>
          </a:prstGeom>
        </p:spPr>
      </p:pic>
      <p:sp>
        <p:nvSpPr>
          <p:cNvPr id="14" name="Прямоугольник 13"/>
          <p:cNvSpPr/>
          <p:nvPr/>
        </p:nvSpPr>
        <p:spPr>
          <a:xfrm>
            <a:off x="673487" y="1845293"/>
            <a:ext cx="7445318" cy="646331"/>
          </a:xfrm>
          <a:prstGeom prst="rect">
            <a:avLst/>
          </a:prstGeom>
        </p:spPr>
        <p:txBody>
          <a:bodyPr wrap="square">
            <a:spAutoFit/>
          </a:bodyPr>
          <a:lstStyle/>
          <a:p>
            <a:r>
              <a:rPr lang="ru-RU" i="1" dirty="0">
                <a:latin typeface="Segoe UI Light" panose="020B0502040204020203" pitchFamily="34" charset="0"/>
                <a:cs typeface="Segoe UI Light" panose="020B0502040204020203" pitchFamily="34" charset="0"/>
              </a:rPr>
              <a:t>Основной документ, регламентирующий деятельность </a:t>
            </a:r>
          </a:p>
          <a:p>
            <a:r>
              <a:rPr lang="ru-RU" i="1" dirty="0">
                <a:latin typeface="Segoe UI Light" panose="020B0502040204020203" pitchFamily="34" charset="0"/>
                <a:cs typeface="Segoe UI Light" panose="020B0502040204020203" pitchFamily="34" charset="0"/>
              </a:rPr>
              <a:t>системы РСЧС: </a:t>
            </a:r>
          </a:p>
        </p:txBody>
      </p:sp>
      <p:sp>
        <p:nvSpPr>
          <p:cNvPr id="16" name="Равнобедренный треугольник 15"/>
          <p:cNvSpPr/>
          <p:nvPr/>
        </p:nvSpPr>
        <p:spPr>
          <a:xfrm rot="5400000">
            <a:off x="390864" y="1964485"/>
            <a:ext cx="144016" cy="125426"/>
          </a:xfrm>
          <a:prstGeom prst="triangl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4478044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Группа 6"/>
          <p:cNvGrpSpPr/>
          <p:nvPr/>
        </p:nvGrpSpPr>
        <p:grpSpPr>
          <a:xfrm>
            <a:off x="7682339" y="6093299"/>
            <a:ext cx="1469646" cy="767141"/>
            <a:chOff x="7682339" y="6093299"/>
            <a:chExt cx="1469646" cy="767141"/>
          </a:xfrm>
        </p:grpSpPr>
        <p:sp>
          <p:nvSpPr>
            <p:cNvPr id="8" name="Прямоугольный треугольник 15"/>
            <p:cNvSpPr/>
            <p:nvPr/>
          </p:nvSpPr>
          <p:spPr>
            <a:xfrm rot="16200000" flipH="1">
              <a:off x="7838898" y="6451197"/>
              <a:ext cx="123347" cy="436466"/>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Lst>
              <a:ahLst/>
              <a:cxnLst>
                <a:cxn ang="0">
                  <a:pos x="connsiteX0" y="connsiteY0"/>
                </a:cxn>
                <a:cxn ang="0">
                  <a:pos x="connsiteX1" y="connsiteY1"/>
                </a:cxn>
                <a:cxn ang="0">
                  <a:pos x="connsiteX2" y="connsiteY2"/>
                </a:cxn>
                <a:cxn ang="0">
                  <a:pos x="connsiteX3" y="connsiteY3"/>
                </a:cxn>
              </a:cxnLst>
              <a:rect l="l" t="t" r="r" b="b"/>
              <a:pathLst>
                <a:path w="134960" h="338192">
                  <a:moveTo>
                    <a:pt x="0" y="338192"/>
                  </a:moveTo>
                  <a:cubicBezTo>
                    <a:pt x="263" y="231992"/>
                    <a:pt x="1330" y="106200"/>
                    <a:pt x="1593" y="0"/>
                  </a:cubicBezTo>
                  <a:lnTo>
                    <a:pt x="134960" y="301142"/>
                  </a:lnTo>
                  <a:cubicBezTo>
                    <a:pt x="80449" y="342417"/>
                    <a:pt x="54511" y="296917"/>
                    <a:pt x="0" y="338192"/>
                  </a:cubicBezTo>
                  <a:close/>
                </a:path>
              </a:pathLst>
            </a:custGeom>
            <a:solidFill>
              <a:srgbClr val="D883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 name="Трапеция 2"/>
            <p:cNvSpPr/>
            <p:nvPr/>
          </p:nvSpPr>
          <p:spPr>
            <a:xfrm flipH="1">
              <a:off x="7838121" y="6093299"/>
              <a:ext cx="1311534" cy="76714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1760" h="3808972">
                  <a:moveTo>
                    <a:pt x="0" y="3796872"/>
                  </a:moveTo>
                  <a:lnTo>
                    <a:pt x="0" y="13100"/>
                  </a:lnTo>
                  <a:lnTo>
                    <a:pt x="3396921" y="0"/>
                  </a:lnTo>
                  <a:lnTo>
                    <a:pt x="6601760" y="3808972"/>
                  </a:lnTo>
                  <a:lnTo>
                    <a:pt x="0" y="3796872"/>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0" name="Трапеция 2"/>
            <p:cNvSpPr/>
            <p:nvPr/>
          </p:nvSpPr>
          <p:spPr>
            <a:xfrm flipH="1">
              <a:off x="7691020" y="6290733"/>
              <a:ext cx="1460965" cy="326269"/>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87924" h="4009703">
                  <a:moveTo>
                    <a:pt x="2858" y="3916875"/>
                  </a:moveTo>
                  <a:cubicBezTo>
                    <a:pt x="1905" y="2611250"/>
                    <a:pt x="953" y="1305625"/>
                    <a:pt x="0" y="0"/>
                  </a:cubicBezTo>
                  <a:lnTo>
                    <a:pt x="4320663" y="9045"/>
                  </a:lnTo>
                  <a:lnTo>
                    <a:pt x="5287924" y="4009703"/>
                  </a:lnTo>
                  <a:cubicBezTo>
                    <a:pt x="3411317" y="4004773"/>
                    <a:pt x="1879465" y="3921805"/>
                    <a:pt x="2858" y="3916875"/>
                  </a:cubicBezTo>
                  <a:close/>
                </a:path>
              </a:pathLst>
            </a:custGeom>
            <a:gradFill>
              <a:gsLst>
                <a:gs pos="0">
                  <a:schemeClr val="accent5">
                    <a:lumMod val="60000"/>
                    <a:lumOff val="40000"/>
                  </a:schemeClr>
                </a:gs>
                <a:gs pos="22000">
                  <a:srgbClr val="F68E26"/>
                </a:gs>
                <a:gs pos="51000">
                  <a:srgbClr val="F68616"/>
                </a:gs>
                <a:gs pos="70000">
                  <a:srgbClr val="EF7B11"/>
                </a:gs>
                <a:gs pos="97000">
                  <a:srgbClr val="D7560F"/>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a:latin typeface="Segoe UI Light" panose="020B0502040204020203" pitchFamily="34" charset="0"/>
                  <a:cs typeface="Segoe UI Light" panose="020B0502040204020203" pitchFamily="34" charset="0"/>
                </a:rPr>
                <a:t>17</a:t>
              </a:r>
            </a:p>
          </p:txBody>
        </p:sp>
      </p:grpSp>
      <p:grpSp>
        <p:nvGrpSpPr>
          <p:cNvPr id="12" name="Группа 11"/>
          <p:cNvGrpSpPr/>
          <p:nvPr/>
        </p:nvGrpSpPr>
        <p:grpSpPr>
          <a:xfrm flipH="1" flipV="1">
            <a:off x="-30044" y="0"/>
            <a:ext cx="6027934" cy="1340777"/>
            <a:chOff x="8289057" y="6085680"/>
            <a:chExt cx="4446878" cy="774761"/>
          </a:xfrm>
        </p:grpSpPr>
        <p:sp>
          <p:nvSpPr>
            <p:cNvPr id="14" name="Прямоугольный треугольник 15"/>
            <p:cNvSpPr/>
            <p:nvPr/>
          </p:nvSpPr>
          <p:spPr>
            <a:xfrm rot="16200000" flipH="1">
              <a:off x="8405691" y="6447274"/>
              <a:ext cx="145913" cy="379180"/>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 name="connsiteX0" fmla="*/ 0 w 134960"/>
                <a:gd name="connsiteY0" fmla="*/ 325797 h 325797"/>
                <a:gd name="connsiteX1" fmla="*/ 5070 w 134960"/>
                <a:gd name="connsiteY1" fmla="*/ 0 h 325797"/>
                <a:gd name="connsiteX2" fmla="*/ 134960 w 134960"/>
                <a:gd name="connsiteY2" fmla="*/ 288747 h 325797"/>
                <a:gd name="connsiteX3" fmla="*/ 0 w 134960"/>
                <a:gd name="connsiteY3" fmla="*/ 325797 h 325797"/>
                <a:gd name="connsiteX0" fmla="*/ 0 w 134960"/>
                <a:gd name="connsiteY0" fmla="*/ 327313 h 327313"/>
                <a:gd name="connsiteX1" fmla="*/ 15252 w 134960"/>
                <a:gd name="connsiteY1" fmla="*/ 0 h 327313"/>
                <a:gd name="connsiteX2" fmla="*/ 134960 w 134960"/>
                <a:gd name="connsiteY2" fmla="*/ 290263 h 327313"/>
                <a:gd name="connsiteX3" fmla="*/ 0 w 134960"/>
                <a:gd name="connsiteY3" fmla="*/ 327313 h 327313"/>
              </a:gdLst>
              <a:ahLst/>
              <a:cxnLst>
                <a:cxn ang="0">
                  <a:pos x="connsiteX0" y="connsiteY0"/>
                </a:cxn>
                <a:cxn ang="0">
                  <a:pos x="connsiteX1" y="connsiteY1"/>
                </a:cxn>
                <a:cxn ang="0">
                  <a:pos x="connsiteX2" y="connsiteY2"/>
                </a:cxn>
                <a:cxn ang="0">
                  <a:pos x="connsiteX3" y="connsiteY3"/>
                </a:cxn>
              </a:cxnLst>
              <a:rect l="l" t="t" r="r" b="b"/>
              <a:pathLst>
                <a:path w="134960" h="327313">
                  <a:moveTo>
                    <a:pt x="0" y="327313"/>
                  </a:moveTo>
                  <a:cubicBezTo>
                    <a:pt x="263" y="221113"/>
                    <a:pt x="14989" y="106200"/>
                    <a:pt x="15252" y="0"/>
                  </a:cubicBezTo>
                  <a:cubicBezTo>
                    <a:pt x="59708" y="100381"/>
                    <a:pt x="90504" y="189882"/>
                    <a:pt x="134960" y="290263"/>
                  </a:cubicBezTo>
                  <a:cubicBezTo>
                    <a:pt x="80449" y="331538"/>
                    <a:pt x="54511" y="286038"/>
                    <a:pt x="0" y="327313"/>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5" name="Трапеция 2"/>
            <p:cNvSpPr/>
            <p:nvPr/>
          </p:nvSpPr>
          <p:spPr>
            <a:xfrm flipH="1">
              <a:off x="8309609" y="6085680"/>
              <a:ext cx="4401829" cy="77476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 name="connsiteX0" fmla="*/ 0 w 6601760"/>
                <a:gd name="connsiteY0" fmla="*/ 3783774 h 3795874"/>
                <a:gd name="connsiteX1" fmla="*/ 0 w 6601760"/>
                <a:gd name="connsiteY1" fmla="*/ 2 h 3795874"/>
                <a:gd name="connsiteX2" fmla="*/ 5327252 w 6601760"/>
                <a:gd name="connsiteY2" fmla="*/ 138240 h 3795874"/>
                <a:gd name="connsiteX3" fmla="*/ 6601760 w 6601760"/>
                <a:gd name="connsiteY3" fmla="*/ 3795874 h 3795874"/>
                <a:gd name="connsiteX4" fmla="*/ 0 w 6601760"/>
                <a:gd name="connsiteY4" fmla="*/ 3783774 h 3795874"/>
                <a:gd name="connsiteX0" fmla="*/ 0 w 5963047"/>
                <a:gd name="connsiteY0" fmla="*/ 3783774 h 3795874"/>
                <a:gd name="connsiteX1" fmla="*/ 0 w 5963047"/>
                <a:gd name="connsiteY1" fmla="*/ 2 h 3795874"/>
                <a:gd name="connsiteX2" fmla="*/ 5327252 w 5963047"/>
                <a:gd name="connsiteY2" fmla="*/ 138240 h 3795874"/>
                <a:gd name="connsiteX3" fmla="*/ 5963047 w 5963047"/>
                <a:gd name="connsiteY3" fmla="*/ 3795874 h 3795874"/>
                <a:gd name="connsiteX4" fmla="*/ 0 w 5963047"/>
                <a:gd name="connsiteY4" fmla="*/ 3783774 h 3795874"/>
                <a:gd name="connsiteX0" fmla="*/ 0 w 5963047"/>
                <a:gd name="connsiteY0" fmla="*/ 3783774 h 3795874"/>
                <a:gd name="connsiteX1" fmla="*/ 0 w 5963047"/>
                <a:gd name="connsiteY1" fmla="*/ 2 h 3795874"/>
                <a:gd name="connsiteX2" fmla="*/ 5327252 w 5963047"/>
                <a:gd name="connsiteY2" fmla="*/ 43654 h 3795874"/>
                <a:gd name="connsiteX3" fmla="*/ 5963047 w 5963047"/>
                <a:gd name="connsiteY3" fmla="*/ 3795874 h 3795874"/>
                <a:gd name="connsiteX4" fmla="*/ 0 w 5963047"/>
                <a:gd name="connsiteY4" fmla="*/ 3783774 h 3795874"/>
                <a:gd name="connsiteX0" fmla="*/ 0 w 5963047"/>
                <a:gd name="connsiteY0" fmla="*/ 3834707 h 3846807"/>
                <a:gd name="connsiteX1" fmla="*/ 0 w 5963047"/>
                <a:gd name="connsiteY1" fmla="*/ 50935 h 3846807"/>
                <a:gd name="connsiteX2" fmla="*/ 5314349 w 5963047"/>
                <a:gd name="connsiteY2" fmla="*/ 0 h 3846807"/>
                <a:gd name="connsiteX3" fmla="*/ 5963047 w 5963047"/>
                <a:gd name="connsiteY3" fmla="*/ 3846807 h 3846807"/>
                <a:gd name="connsiteX4" fmla="*/ 0 w 5963047"/>
                <a:gd name="connsiteY4" fmla="*/ 3834707 h 3846807"/>
                <a:gd name="connsiteX0" fmla="*/ 0 w 5963047"/>
                <a:gd name="connsiteY0" fmla="*/ 3834707 h 3846807"/>
                <a:gd name="connsiteX1" fmla="*/ 0 w 5963047"/>
                <a:gd name="connsiteY1" fmla="*/ 50935 h 3846807"/>
                <a:gd name="connsiteX2" fmla="*/ 5018259 w 5963047"/>
                <a:gd name="connsiteY2" fmla="*/ 0 h 3846807"/>
                <a:gd name="connsiteX3" fmla="*/ 5963047 w 5963047"/>
                <a:gd name="connsiteY3" fmla="*/ 3846807 h 3846807"/>
                <a:gd name="connsiteX4" fmla="*/ 0 w 5963047"/>
                <a:gd name="connsiteY4" fmla="*/ 3834707 h 3846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63047" h="3846807">
                  <a:moveTo>
                    <a:pt x="0" y="3834707"/>
                  </a:moveTo>
                  <a:lnTo>
                    <a:pt x="0" y="50935"/>
                  </a:lnTo>
                  <a:lnTo>
                    <a:pt x="5018259" y="0"/>
                  </a:lnTo>
                  <a:lnTo>
                    <a:pt x="5963047" y="3846807"/>
                  </a:lnTo>
                  <a:lnTo>
                    <a:pt x="0" y="3834707"/>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err="1"/>
                <a:t>ттрн</a:t>
              </a:r>
              <a:endParaRPr lang="ru-RU" dirty="0"/>
            </a:p>
          </p:txBody>
        </p:sp>
        <p:sp>
          <p:nvSpPr>
            <p:cNvPr id="16" name="Трапеция 2"/>
            <p:cNvSpPr/>
            <p:nvPr/>
          </p:nvSpPr>
          <p:spPr>
            <a:xfrm flipH="1">
              <a:off x="8289057" y="6252925"/>
              <a:ext cx="4446878" cy="336814"/>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689860 w 5287924"/>
                <a:gd name="connsiteY2" fmla="*/ 102692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746042 w 5287924"/>
                <a:gd name="connsiteY2" fmla="*/ 196338 h 4009703"/>
                <a:gd name="connsiteX3" fmla="*/ 5287924 w 5287924"/>
                <a:gd name="connsiteY3" fmla="*/ 4009703 h 4009703"/>
                <a:gd name="connsiteX4" fmla="*/ 2858 w 5287924"/>
                <a:gd name="connsiteY4" fmla="*/ 3916875 h 4009703"/>
                <a:gd name="connsiteX0" fmla="*/ 28 w 5309173"/>
                <a:gd name="connsiteY0" fmla="*/ 4197819 h 4197905"/>
                <a:gd name="connsiteX1" fmla="*/ 21249 w 5309173"/>
                <a:gd name="connsiteY1" fmla="*/ 0 h 4197905"/>
                <a:gd name="connsiteX2" fmla="*/ 4767291 w 5309173"/>
                <a:gd name="connsiteY2" fmla="*/ 196338 h 4197905"/>
                <a:gd name="connsiteX3" fmla="*/ 5309173 w 5309173"/>
                <a:gd name="connsiteY3" fmla="*/ 4009703 h 4197905"/>
                <a:gd name="connsiteX4" fmla="*/ 28 w 5309173"/>
                <a:gd name="connsiteY4" fmla="*/ 4197819 h 4197905"/>
                <a:gd name="connsiteX0" fmla="*/ 28 w 5309173"/>
                <a:gd name="connsiteY0" fmla="*/ 4197819 h 4197905"/>
                <a:gd name="connsiteX1" fmla="*/ 21249 w 5309173"/>
                <a:gd name="connsiteY1" fmla="*/ 0 h 4197905"/>
                <a:gd name="connsiteX2" fmla="*/ 4807421 w 5309173"/>
                <a:gd name="connsiteY2" fmla="*/ 196338 h 4197905"/>
                <a:gd name="connsiteX3" fmla="*/ 5309173 w 5309173"/>
                <a:gd name="connsiteY3" fmla="*/ 4009703 h 4197905"/>
                <a:gd name="connsiteX4" fmla="*/ 28 w 5309173"/>
                <a:gd name="connsiteY4" fmla="*/ 4197819 h 4197905"/>
                <a:gd name="connsiteX0" fmla="*/ 50 w 5299162"/>
                <a:gd name="connsiteY0" fmla="*/ 4139296 h 4139419"/>
                <a:gd name="connsiteX1" fmla="*/ 11238 w 5299162"/>
                <a:gd name="connsiteY1" fmla="*/ 0 h 4139419"/>
                <a:gd name="connsiteX2" fmla="*/ 4797410 w 5299162"/>
                <a:gd name="connsiteY2" fmla="*/ 196338 h 4139419"/>
                <a:gd name="connsiteX3" fmla="*/ 5299162 w 5299162"/>
                <a:gd name="connsiteY3" fmla="*/ 4009703 h 4139419"/>
                <a:gd name="connsiteX4" fmla="*/ 50 w 5299162"/>
                <a:gd name="connsiteY4" fmla="*/ 4139296 h 4139419"/>
                <a:gd name="connsiteX0" fmla="*/ 50 w 5294145"/>
                <a:gd name="connsiteY0" fmla="*/ 4139296 h 4139419"/>
                <a:gd name="connsiteX1" fmla="*/ 11238 w 5294145"/>
                <a:gd name="connsiteY1" fmla="*/ 0 h 4139419"/>
                <a:gd name="connsiteX2" fmla="*/ 4797410 w 5294145"/>
                <a:gd name="connsiteY2" fmla="*/ 196338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72329 w 5294145"/>
                <a:gd name="connsiteY2" fmla="*/ 137815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52264 w 5294145"/>
                <a:gd name="connsiteY2" fmla="*/ 59776 h 4139419"/>
                <a:gd name="connsiteX3" fmla="*/ 5294145 w 5294145"/>
                <a:gd name="connsiteY3" fmla="*/ 4009703 h 4139419"/>
                <a:gd name="connsiteX4" fmla="*/ 50 w 5294145"/>
                <a:gd name="connsiteY4" fmla="*/ 4139296 h 4139419"/>
                <a:gd name="connsiteX0" fmla="*/ 50 w 5108803"/>
                <a:gd name="connsiteY0" fmla="*/ 4139296 h 4139419"/>
                <a:gd name="connsiteX1" fmla="*/ 11238 w 5108803"/>
                <a:gd name="connsiteY1" fmla="*/ 0 h 4139419"/>
                <a:gd name="connsiteX2" fmla="*/ 4752264 w 5108803"/>
                <a:gd name="connsiteY2" fmla="*/ 59776 h 4139419"/>
                <a:gd name="connsiteX3" fmla="*/ 5108803 w 5108803"/>
                <a:gd name="connsiteY3" fmla="*/ 4009703 h 4139419"/>
                <a:gd name="connsiteX4" fmla="*/ 50 w 5108803"/>
                <a:gd name="connsiteY4" fmla="*/ 4139296 h 4139419"/>
                <a:gd name="connsiteX0" fmla="*/ 50 w 5102063"/>
                <a:gd name="connsiteY0" fmla="*/ 4139296 h 4139468"/>
                <a:gd name="connsiteX1" fmla="*/ 11238 w 5102063"/>
                <a:gd name="connsiteY1" fmla="*/ 0 h 4139468"/>
                <a:gd name="connsiteX2" fmla="*/ 4752264 w 5102063"/>
                <a:gd name="connsiteY2" fmla="*/ 59776 h 4139468"/>
                <a:gd name="connsiteX3" fmla="*/ 5102063 w 5102063"/>
                <a:gd name="connsiteY3" fmla="*/ 4048722 h 4139468"/>
                <a:gd name="connsiteX4" fmla="*/ 50 w 5102063"/>
                <a:gd name="connsiteY4" fmla="*/ 4139296 h 4139468"/>
                <a:gd name="connsiteX0" fmla="*/ 29250 w 5131263"/>
                <a:gd name="connsiteY0" fmla="*/ 4139296 h 4139468"/>
                <a:gd name="connsiteX1" fmla="*/ 0 w 5131263"/>
                <a:gd name="connsiteY1" fmla="*/ 0 h 4139468"/>
                <a:gd name="connsiteX2" fmla="*/ 4781464 w 5131263"/>
                <a:gd name="connsiteY2" fmla="*/ 59776 h 4139468"/>
                <a:gd name="connsiteX3" fmla="*/ 5131263 w 5131263"/>
                <a:gd name="connsiteY3" fmla="*/ 4048722 h 4139468"/>
                <a:gd name="connsiteX4" fmla="*/ 29250 w 5131263"/>
                <a:gd name="connsiteY4" fmla="*/ 4139296 h 4139468"/>
                <a:gd name="connsiteX0" fmla="*/ 29250 w 5100934"/>
                <a:gd name="connsiteY0" fmla="*/ 4139296 h 4139296"/>
                <a:gd name="connsiteX1" fmla="*/ 0 w 5100934"/>
                <a:gd name="connsiteY1" fmla="*/ 0 h 4139296"/>
                <a:gd name="connsiteX2" fmla="*/ 4781464 w 5100934"/>
                <a:gd name="connsiteY2" fmla="*/ 59776 h 4139296"/>
                <a:gd name="connsiteX3" fmla="*/ 5100934 w 5100934"/>
                <a:gd name="connsiteY3" fmla="*/ 4107245 h 4139296"/>
                <a:gd name="connsiteX4" fmla="*/ 29250 w 5100934"/>
                <a:gd name="connsiteY4" fmla="*/ 4139296 h 413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00934" h="4139296">
                  <a:moveTo>
                    <a:pt x="29250" y="4139296"/>
                  </a:moveTo>
                  <a:cubicBezTo>
                    <a:pt x="28297" y="2833671"/>
                    <a:pt x="953" y="1305625"/>
                    <a:pt x="0" y="0"/>
                  </a:cubicBezTo>
                  <a:lnTo>
                    <a:pt x="4781464" y="59776"/>
                  </a:lnTo>
                  <a:lnTo>
                    <a:pt x="5100934" y="4107245"/>
                  </a:lnTo>
                  <a:lnTo>
                    <a:pt x="29250" y="4139296"/>
                  </a:lnTo>
                  <a:close/>
                </a:path>
              </a:pathLst>
            </a:custGeom>
            <a:gradFill>
              <a:gsLst>
                <a:gs pos="53000">
                  <a:srgbClr val="3483AA"/>
                </a:gs>
                <a:gs pos="0">
                  <a:srgbClr val="2D7193"/>
                </a:gs>
                <a:gs pos="100000">
                  <a:srgbClr val="3B96C3"/>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sp>
        <p:nvSpPr>
          <p:cNvPr id="3" name="Прямоугольник 2"/>
          <p:cNvSpPr/>
          <p:nvPr/>
        </p:nvSpPr>
        <p:spPr>
          <a:xfrm>
            <a:off x="251520" y="564487"/>
            <a:ext cx="5395643" cy="338554"/>
          </a:xfrm>
          <a:prstGeom prst="rect">
            <a:avLst/>
          </a:prstGeom>
        </p:spPr>
        <p:txBody>
          <a:bodyPr wrap="square">
            <a:spAutoFit/>
          </a:bodyPr>
          <a:lstStyle/>
          <a:p>
            <a:pPr algn="ctr"/>
            <a:r>
              <a:rPr lang="ru-RU" sz="1600" dirty="0">
                <a:solidFill>
                  <a:schemeClr val="bg1"/>
                </a:solidFill>
                <a:latin typeface="Segoe UI Light" panose="020B0502040204020203" pitchFamily="34" charset="0"/>
                <a:cs typeface="Segoe UI Light" panose="020B0502040204020203" pitchFamily="34" charset="0"/>
              </a:rPr>
              <a:t>Формат оказания психологической помощи</a:t>
            </a:r>
            <a:endParaRPr lang="ru-RU" sz="1600" dirty="0">
              <a:solidFill>
                <a:schemeClr val="bg1"/>
              </a:solidFill>
              <a:effectLst/>
              <a:latin typeface="Segoe UI Light" panose="020B0502040204020203" pitchFamily="34" charset="0"/>
              <a:cs typeface="Segoe UI Light" panose="020B0502040204020203" pitchFamily="34" charset="0"/>
            </a:endParaRPr>
          </a:p>
        </p:txBody>
      </p:sp>
      <p:graphicFrame>
        <p:nvGraphicFramePr>
          <p:cNvPr id="2" name="Схема 1"/>
          <p:cNvGraphicFramePr/>
          <p:nvPr>
            <p:extLst>
              <p:ext uri="{D42A27DB-BD31-4B8C-83A1-F6EECF244321}">
                <p14:modId xmlns:p14="http://schemas.microsoft.com/office/powerpoint/2010/main" val="3737577524"/>
              </p:ext>
            </p:extLst>
          </p:nvPr>
        </p:nvGraphicFramePr>
        <p:xfrm>
          <a:off x="1043608" y="1657790"/>
          <a:ext cx="6359380" cy="43204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407658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Группа 3"/>
          <p:cNvGrpSpPr/>
          <p:nvPr/>
        </p:nvGrpSpPr>
        <p:grpSpPr>
          <a:xfrm flipH="1" flipV="1">
            <a:off x="-27518" y="-10"/>
            <a:ext cx="6030313" cy="1340777"/>
            <a:chOff x="8289058" y="6085680"/>
            <a:chExt cx="4448633" cy="774761"/>
          </a:xfrm>
        </p:grpSpPr>
        <p:sp>
          <p:nvSpPr>
            <p:cNvPr id="6" name="Прямоугольный треугольник 15"/>
            <p:cNvSpPr/>
            <p:nvPr/>
          </p:nvSpPr>
          <p:spPr>
            <a:xfrm rot="16200000" flipH="1">
              <a:off x="8405691" y="6447274"/>
              <a:ext cx="145913" cy="379180"/>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 name="connsiteX0" fmla="*/ 0 w 134960"/>
                <a:gd name="connsiteY0" fmla="*/ 325797 h 325797"/>
                <a:gd name="connsiteX1" fmla="*/ 5070 w 134960"/>
                <a:gd name="connsiteY1" fmla="*/ 0 h 325797"/>
                <a:gd name="connsiteX2" fmla="*/ 134960 w 134960"/>
                <a:gd name="connsiteY2" fmla="*/ 288747 h 325797"/>
                <a:gd name="connsiteX3" fmla="*/ 0 w 134960"/>
                <a:gd name="connsiteY3" fmla="*/ 325797 h 325797"/>
                <a:gd name="connsiteX0" fmla="*/ 0 w 134960"/>
                <a:gd name="connsiteY0" fmla="*/ 327313 h 327313"/>
                <a:gd name="connsiteX1" fmla="*/ 15252 w 134960"/>
                <a:gd name="connsiteY1" fmla="*/ 0 h 327313"/>
                <a:gd name="connsiteX2" fmla="*/ 134960 w 134960"/>
                <a:gd name="connsiteY2" fmla="*/ 290263 h 327313"/>
                <a:gd name="connsiteX3" fmla="*/ 0 w 134960"/>
                <a:gd name="connsiteY3" fmla="*/ 327313 h 327313"/>
              </a:gdLst>
              <a:ahLst/>
              <a:cxnLst>
                <a:cxn ang="0">
                  <a:pos x="connsiteX0" y="connsiteY0"/>
                </a:cxn>
                <a:cxn ang="0">
                  <a:pos x="connsiteX1" y="connsiteY1"/>
                </a:cxn>
                <a:cxn ang="0">
                  <a:pos x="connsiteX2" y="connsiteY2"/>
                </a:cxn>
                <a:cxn ang="0">
                  <a:pos x="connsiteX3" y="connsiteY3"/>
                </a:cxn>
              </a:cxnLst>
              <a:rect l="l" t="t" r="r" b="b"/>
              <a:pathLst>
                <a:path w="134960" h="327313">
                  <a:moveTo>
                    <a:pt x="0" y="327313"/>
                  </a:moveTo>
                  <a:cubicBezTo>
                    <a:pt x="263" y="221113"/>
                    <a:pt x="14989" y="106200"/>
                    <a:pt x="15252" y="0"/>
                  </a:cubicBezTo>
                  <a:cubicBezTo>
                    <a:pt x="59708" y="100381"/>
                    <a:pt x="90504" y="189882"/>
                    <a:pt x="134960" y="290263"/>
                  </a:cubicBezTo>
                  <a:cubicBezTo>
                    <a:pt x="80449" y="331538"/>
                    <a:pt x="54511" y="286038"/>
                    <a:pt x="0" y="327313"/>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Трапеция 2"/>
            <p:cNvSpPr/>
            <p:nvPr/>
          </p:nvSpPr>
          <p:spPr>
            <a:xfrm flipH="1">
              <a:off x="8309609" y="6085680"/>
              <a:ext cx="4401829" cy="77476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 name="connsiteX0" fmla="*/ 0 w 6601760"/>
                <a:gd name="connsiteY0" fmla="*/ 3783774 h 3795874"/>
                <a:gd name="connsiteX1" fmla="*/ 0 w 6601760"/>
                <a:gd name="connsiteY1" fmla="*/ 2 h 3795874"/>
                <a:gd name="connsiteX2" fmla="*/ 5327252 w 6601760"/>
                <a:gd name="connsiteY2" fmla="*/ 138240 h 3795874"/>
                <a:gd name="connsiteX3" fmla="*/ 6601760 w 6601760"/>
                <a:gd name="connsiteY3" fmla="*/ 3795874 h 3795874"/>
                <a:gd name="connsiteX4" fmla="*/ 0 w 6601760"/>
                <a:gd name="connsiteY4" fmla="*/ 3783774 h 3795874"/>
                <a:gd name="connsiteX0" fmla="*/ 0 w 5963047"/>
                <a:gd name="connsiteY0" fmla="*/ 3783774 h 3795874"/>
                <a:gd name="connsiteX1" fmla="*/ 0 w 5963047"/>
                <a:gd name="connsiteY1" fmla="*/ 2 h 3795874"/>
                <a:gd name="connsiteX2" fmla="*/ 5327252 w 5963047"/>
                <a:gd name="connsiteY2" fmla="*/ 138240 h 3795874"/>
                <a:gd name="connsiteX3" fmla="*/ 5963047 w 5963047"/>
                <a:gd name="connsiteY3" fmla="*/ 3795874 h 3795874"/>
                <a:gd name="connsiteX4" fmla="*/ 0 w 5963047"/>
                <a:gd name="connsiteY4" fmla="*/ 3783774 h 3795874"/>
                <a:gd name="connsiteX0" fmla="*/ 0 w 5963047"/>
                <a:gd name="connsiteY0" fmla="*/ 3783774 h 3795874"/>
                <a:gd name="connsiteX1" fmla="*/ 0 w 5963047"/>
                <a:gd name="connsiteY1" fmla="*/ 2 h 3795874"/>
                <a:gd name="connsiteX2" fmla="*/ 5327252 w 5963047"/>
                <a:gd name="connsiteY2" fmla="*/ 43654 h 3795874"/>
                <a:gd name="connsiteX3" fmla="*/ 5963047 w 5963047"/>
                <a:gd name="connsiteY3" fmla="*/ 3795874 h 3795874"/>
                <a:gd name="connsiteX4" fmla="*/ 0 w 5963047"/>
                <a:gd name="connsiteY4" fmla="*/ 3783774 h 3795874"/>
                <a:gd name="connsiteX0" fmla="*/ 0 w 5963047"/>
                <a:gd name="connsiteY0" fmla="*/ 3834707 h 3846807"/>
                <a:gd name="connsiteX1" fmla="*/ 0 w 5963047"/>
                <a:gd name="connsiteY1" fmla="*/ 50935 h 3846807"/>
                <a:gd name="connsiteX2" fmla="*/ 5314349 w 5963047"/>
                <a:gd name="connsiteY2" fmla="*/ 0 h 3846807"/>
                <a:gd name="connsiteX3" fmla="*/ 5963047 w 5963047"/>
                <a:gd name="connsiteY3" fmla="*/ 3846807 h 3846807"/>
                <a:gd name="connsiteX4" fmla="*/ 0 w 5963047"/>
                <a:gd name="connsiteY4" fmla="*/ 3834707 h 3846807"/>
                <a:gd name="connsiteX0" fmla="*/ 0 w 5963047"/>
                <a:gd name="connsiteY0" fmla="*/ 3834707 h 3846807"/>
                <a:gd name="connsiteX1" fmla="*/ 0 w 5963047"/>
                <a:gd name="connsiteY1" fmla="*/ 50935 h 3846807"/>
                <a:gd name="connsiteX2" fmla="*/ 5018259 w 5963047"/>
                <a:gd name="connsiteY2" fmla="*/ 0 h 3846807"/>
                <a:gd name="connsiteX3" fmla="*/ 5963047 w 5963047"/>
                <a:gd name="connsiteY3" fmla="*/ 3846807 h 3846807"/>
                <a:gd name="connsiteX4" fmla="*/ 0 w 5963047"/>
                <a:gd name="connsiteY4" fmla="*/ 3834707 h 3846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63047" h="3846807">
                  <a:moveTo>
                    <a:pt x="0" y="3834707"/>
                  </a:moveTo>
                  <a:lnTo>
                    <a:pt x="0" y="50935"/>
                  </a:lnTo>
                  <a:lnTo>
                    <a:pt x="5018259" y="0"/>
                  </a:lnTo>
                  <a:lnTo>
                    <a:pt x="5963047" y="3846807"/>
                  </a:lnTo>
                  <a:lnTo>
                    <a:pt x="0" y="3834707"/>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err="1"/>
                <a:t>ттрн</a:t>
              </a:r>
              <a:endParaRPr lang="ru-RU" dirty="0"/>
            </a:p>
          </p:txBody>
        </p:sp>
        <p:sp>
          <p:nvSpPr>
            <p:cNvPr id="8" name="Трапеция 2"/>
            <p:cNvSpPr/>
            <p:nvPr/>
          </p:nvSpPr>
          <p:spPr>
            <a:xfrm flipH="1">
              <a:off x="8290813" y="6246868"/>
              <a:ext cx="4446878" cy="336814"/>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689860 w 5287924"/>
                <a:gd name="connsiteY2" fmla="*/ 102692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746042 w 5287924"/>
                <a:gd name="connsiteY2" fmla="*/ 196338 h 4009703"/>
                <a:gd name="connsiteX3" fmla="*/ 5287924 w 5287924"/>
                <a:gd name="connsiteY3" fmla="*/ 4009703 h 4009703"/>
                <a:gd name="connsiteX4" fmla="*/ 2858 w 5287924"/>
                <a:gd name="connsiteY4" fmla="*/ 3916875 h 4009703"/>
                <a:gd name="connsiteX0" fmla="*/ 28 w 5309173"/>
                <a:gd name="connsiteY0" fmla="*/ 4197819 h 4197905"/>
                <a:gd name="connsiteX1" fmla="*/ 21249 w 5309173"/>
                <a:gd name="connsiteY1" fmla="*/ 0 h 4197905"/>
                <a:gd name="connsiteX2" fmla="*/ 4767291 w 5309173"/>
                <a:gd name="connsiteY2" fmla="*/ 196338 h 4197905"/>
                <a:gd name="connsiteX3" fmla="*/ 5309173 w 5309173"/>
                <a:gd name="connsiteY3" fmla="*/ 4009703 h 4197905"/>
                <a:gd name="connsiteX4" fmla="*/ 28 w 5309173"/>
                <a:gd name="connsiteY4" fmla="*/ 4197819 h 4197905"/>
                <a:gd name="connsiteX0" fmla="*/ 28 w 5309173"/>
                <a:gd name="connsiteY0" fmla="*/ 4197819 h 4197905"/>
                <a:gd name="connsiteX1" fmla="*/ 21249 w 5309173"/>
                <a:gd name="connsiteY1" fmla="*/ 0 h 4197905"/>
                <a:gd name="connsiteX2" fmla="*/ 4807421 w 5309173"/>
                <a:gd name="connsiteY2" fmla="*/ 196338 h 4197905"/>
                <a:gd name="connsiteX3" fmla="*/ 5309173 w 5309173"/>
                <a:gd name="connsiteY3" fmla="*/ 4009703 h 4197905"/>
                <a:gd name="connsiteX4" fmla="*/ 28 w 5309173"/>
                <a:gd name="connsiteY4" fmla="*/ 4197819 h 4197905"/>
                <a:gd name="connsiteX0" fmla="*/ 50 w 5299162"/>
                <a:gd name="connsiteY0" fmla="*/ 4139296 h 4139419"/>
                <a:gd name="connsiteX1" fmla="*/ 11238 w 5299162"/>
                <a:gd name="connsiteY1" fmla="*/ 0 h 4139419"/>
                <a:gd name="connsiteX2" fmla="*/ 4797410 w 5299162"/>
                <a:gd name="connsiteY2" fmla="*/ 196338 h 4139419"/>
                <a:gd name="connsiteX3" fmla="*/ 5299162 w 5299162"/>
                <a:gd name="connsiteY3" fmla="*/ 4009703 h 4139419"/>
                <a:gd name="connsiteX4" fmla="*/ 50 w 5299162"/>
                <a:gd name="connsiteY4" fmla="*/ 4139296 h 4139419"/>
                <a:gd name="connsiteX0" fmla="*/ 50 w 5294145"/>
                <a:gd name="connsiteY0" fmla="*/ 4139296 h 4139419"/>
                <a:gd name="connsiteX1" fmla="*/ 11238 w 5294145"/>
                <a:gd name="connsiteY1" fmla="*/ 0 h 4139419"/>
                <a:gd name="connsiteX2" fmla="*/ 4797410 w 5294145"/>
                <a:gd name="connsiteY2" fmla="*/ 196338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72329 w 5294145"/>
                <a:gd name="connsiteY2" fmla="*/ 137815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52264 w 5294145"/>
                <a:gd name="connsiteY2" fmla="*/ 59776 h 4139419"/>
                <a:gd name="connsiteX3" fmla="*/ 5294145 w 5294145"/>
                <a:gd name="connsiteY3" fmla="*/ 4009703 h 4139419"/>
                <a:gd name="connsiteX4" fmla="*/ 50 w 5294145"/>
                <a:gd name="connsiteY4" fmla="*/ 4139296 h 4139419"/>
                <a:gd name="connsiteX0" fmla="*/ 50 w 5108803"/>
                <a:gd name="connsiteY0" fmla="*/ 4139296 h 4139419"/>
                <a:gd name="connsiteX1" fmla="*/ 11238 w 5108803"/>
                <a:gd name="connsiteY1" fmla="*/ 0 h 4139419"/>
                <a:gd name="connsiteX2" fmla="*/ 4752264 w 5108803"/>
                <a:gd name="connsiteY2" fmla="*/ 59776 h 4139419"/>
                <a:gd name="connsiteX3" fmla="*/ 5108803 w 5108803"/>
                <a:gd name="connsiteY3" fmla="*/ 4009703 h 4139419"/>
                <a:gd name="connsiteX4" fmla="*/ 50 w 5108803"/>
                <a:gd name="connsiteY4" fmla="*/ 4139296 h 4139419"/>
                <a:gd name="connsiteX0" fmla="*/ 50 w 5102063"/>
                <a:gd name="connsiteY0" fmla="*/ 4139296 h 4139468"/>
                <a:gd name="connsiteX1" fmla="*/ 11238 w 5102063"/>
                <a:gd name="connsiteY1" fmla="*/ 0 h 4139468"/>
                <a:gd name="connsiteX2" fmla="*/ 4752264 w 5102063"/>
                <a:gd name="connsiteY2" fmla="*/ 59776 h 4139468"/>
                <a:gd name="connsiteX3" fmla="*/ 5102063 w 5102063"/>
                <a:gd name="connsiteY3" fmla="*/ 4048722 h 4139468"/>
                <a:gd name="connsiteX4" fmla="*/ 50 w 5102063"/>
                <a:gd name="connsiteY4" fmla="*/ 4139296 h 4139468"/>
                <a:gd name="connsiteX0" fmla="*/ 29250 w 5131263"/>
                <a:gd name="connsiteY0" fmla="*/ 4139296 h 4139468"/>
                <a:gd name="connsiteX1" fmla="*/ 0 w 5131263"/>
                <a:gd name="connsiteY1" fmla="*/ 0 h 4139468"/>
                <a:gd name="connsiteX2" fmla="*/ 4781464 w 5131263"/>
                <a:gd name="connsiteY2" fmla="*/ 59776 h 4139468"/>
                <a:gd name="connsiteX3" fmla="*/ 5131263 w 5131263"/>
                <a:gd name="connsiteY3" fmla="*/ 4048722 h 4139468"/>
                <a:gd name="connsiteX4" fmla="*/ 29250 w 5131263"/>
                <a:gd name="connsiteY4" fmla="*/ 4139296 h 4139468"/>
                <a:gd name="connsiteX0" fmla="*/ 29250 w 5100934"/>
                <a:gd name="connsiteY0" fmla="*/ 4139296 h 4139296"/>
                <a:gd name="connsiteX1" fmla="*/ 0 w 5100934"/>
                <a:gd name="connsiteY1" fmla="*/ 0 h 4139296"/>
                <a:gd name="connsiteX2" fmla="*/ 4781464 w 5100934"/>
                <a:gd name="connsiteY2" fmla="*/ 59776 h 4139296"/>
                <a:gd name="connsiteX3" fmla="*/ 5100934 w 5100934"/>
                <a:gd name="connsiteY3" fmla="*/ 4107245 h 4139296"/>
                <a:gd name="connsiteX4" fmla="*/ 29250 w 5100934"/>
                <a:gd name="connsiteY4" fmla="*/ 4139296 h 413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00934" h="4139296">
                  <a:moveTo>
                    <a:pt x="29250" y="4139296"/>
                  </a:moveTo>
                  <a:cubicBezTo>
                    <a:pt x="28297" y="2833671"/>
                    <a:pt x="953" y="1305625"/>
                    <a:pt x="0" y="0"/>
                  </a:cubicBezTo>
                  <a:lnTo>
                    <a:pt x="4781464" y="59776"/>
                  </a:lnTo>
                  <a:lnTo>
                    <a:pt x="5100934" y="4107245"/>
                  </a:lnTo>
                  <a:lnTo>
                    <a:pt x="29250" y="4139296"/>
                  </a:lnTo>
                  <a:close/>
                </a:path>
              </a:pathLst>
            </a:custGeom>
            <a:gradFill>
              <a:gsLst>
                <a:gs pos="53000">
                  <a:srgbClr val="3483AA"/>
                </a:gs>
                <a:gs pos="0">
                  <a:srgbClr val="2D7193"/>
                </a:gs>
                <a:gs pos="100000">
                  <a:srgbClr val="3B96C3"/>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sp>
        <p:nvSpPr>
          <p:cNvPr id="2" name="Заголовок 1"/>
          <p:cNvSpPr>
            <a:spLocks noGrp="1"/>
          </p:cNvSpPr>
          <p:nvPr>
            <p:ph type="title"/>
          </p:nvPr>
        </p:nvSpPr>
        <p:spPr>
          <a:xfrm>
            <a:off x="363791" y="478940"/>
            <a:ext cx="5572992" cy="582880"/>
          </a:xfrm>
        </p:spPr>
        <p:txBody>
          <a:bodyPr>
            <a:noAutofit/>
          </a:bodyPr>
          <a:lstStyle/>
          <a:p>
            <a:r>
              <a:rPr lang="ru-RU" sz="1600" dirty="0">
                <a:solidFill>
                  <a:schemeClr val="bg1"/>
                </a:solidFill>
                <a:latin typeface="Segoe UI Light" panose="020B0502040204020203" pitchFamily="34" charset="0"/>
                <a:cs typeface="Segoe UI Light" panose="020B0502040204020203" pitchFamily="34" charset="0"/>
              </a:rPr>
              <a:t>Формат оказания психологической помощи</a:t>
            </a:r>
          </a:p>
        </p:txBody>
      </p:sp>
      <p:grpSp>
        <p:nvGrpSpPr>
          <p:cNvPr id="9" name="Группа 8"/>
          <p:cNvGrpSpPr/>
          <p:nvPr/>
        </p:nvGrpSpPr>
        <p:grpSpPr>
          <a:xfrm>
            <a:off x="7682339" y="6093299"/>
            <a:ext cx="1469646" cy="767141"/>
            <a:chOff x="7682339" y="6093299"/>
            <a:chExt cx="1469646" cy="767141"/>
          </a:xfrm>
        </p:grpSpPr>
        <p:sp>
          <p:nvSpPr>
            <p:cNvPr id="10" name="Прямоугольный треугольник 15"/>
            <p:cNvSpPr/>
            <p:nvPr/>
          </p:nvSpPr>
          <p:spPr>
            <a:xfrm rot="16200000" flipH="1">
              <a:off x="7838898" y="6451197"/>
              <a:ext cx="123347" cy="436466"/>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Lst>
              <a:ahLst/>
              <a:cxnLst>
                <a:cxn ang="0">
                  <a:pos x="connsiteX0" y="connsiteY0"/>
                </a:cxn>
                <a:cxn ang="0">
                  <a:pos x="connsiteX1" y="connsiteY1"/>
                </a:cxn>
                <a:cxn ang="0">
                  <a:pos x="connsiteX2" y="connsiteY2"/>
                </a:cxn>
                <a:cxn ang="0">
                  <a:pos x="connsiteX3" y="connsiteY3"/>
                </a:cxn>
              </a:cxnLst>
              <a:rect l="l" t="t" r="r" b="b"/>
              <a:pathLst>
                <a:path w="134960" h="338192">
                  <a:moveTo>
                    <a:pt x="0" y="338192"/>
                  </a:moveTo>
                  <a:cubicBezTo>
                    <a:pt x="263" y="231992"/>
                    <a:pt x="1330" y="106200"/>
                    <a:pt x="1593" y="0"/>
                  </a:cubicBezTo>
                  <a:lnTo>
                    <a:pt x="134960" y="301142"/>
                  </a:lnTo>
                  <a:cubicBezTo>
                    <a:pt x="80449" y="342417"/>
                    <a:pt x="54511" y="296917"/>
                    <a:pt x="0" y="338192"/>
                  </a:cubicBezTo>
                  <a:close/>
                </a:path>
              </a:pathLst>
            </a:custGeom>
            <a:solidFill>
              <a:srgbClr val="D883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Трапеция 2"/>
            <p:cNvSpPr/>
            <p:nvPr/>
          </p:nvSpPr>
          <p:spPr>
            <a:xfrm flipH="1">
              <a:off x="7838121" y="6093299"/>
              <a:ext cx="1311534" cy="76714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1760" h="3808972">
                  <a:moveTo>
                    <a:pt x="0" y="3796872"/>
                  </a:moveTo>
                  <a:lnTo>
                    <a:pt x="0" y="13100"/>
                  </a:lnTo>
                  <a:lnTo>
                    <a:pt x="3396921" y="0"/>
                  </a:lnTo>
                  <a:lnTo>
                    <a:pt x="6601760" y="3808972"/>
                  </a:lnTo>
                  <a:lnTo>
                    <a:pt x="0" y="3796872"/>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2" name="Трапеция 2"/>
            <p:cNvSpPr/>
            <p:nvPr/>
          </p:nvSpPr>
          <p:spPr>
            <a:xfrm flipH="1">
              <a:off x="7691020" y="6290733"/>
              <a:ext cx="1460965" cy="326269"/>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87924" h="4009703">
                  <a:moveTo>
                    <a:pt x="2858" y="3916875"/>
                  </a:moveTo>
                  <a:cubicBezTo>
                    <a:pt x="1905" y="2611250"/>
                    <a:pt x="953" y="1305625"/>
                    <a:pt x="0" y="0"/>
                  </a:cubicBezTo>
                  <a:lnTo>
                    <a:pt x="4320663" y="9045"/>
                  </a:lnTo>
                  <a:lnTo>
                    <a:pt x="5287924" y="4009703"/>
                  </a:lnTo>
                  <a:cubicBezTo>
                    <a:pt x="3411317" y="4004773"/>
                    <a:pt x="1879465" y="3921805"/>
                    <a:pt x="2858" y="3916875"/>
                  </a:cubicBezTo>
                  <a:close/>
                </a:path>
              </a:pathLst>
            </a:custGeom>
            <a:gradFill>
              <a:gsLst>
                <a:gs pos="0">
                  <a:schemeClr val="accent5">
                    <a:lumMod val="60000"/>
                    <a:lumOff val="40000"/>
                  </a:schemeClr>
                </a:gs>
                <a:gs pos="22000">
                  <a:srgbClr val="F68E26"/>
                </a:gs>
                <a:gs pos="51000">
                  <a:srgbClr val="F68616"/>
                </a:gs>
                <a:gs pos="70000">
                  <a:srgbClr val="EF7B11"/>
                </a:gs>
                <a:gs pos="97000">
                  <a:srgbClr val="D7560F"/>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a:latin typeface="Segoe UI Light" panose="020B0502040204020203" pitchFamily="34" charset="0"/>
                  <a:cs typeface="Segoe UI Light" panose="020B0502040204020203" pitchFamily="34" charset="0"/>
                </a:rPr>
                <a:t>18</a:t>
              </a:r>
            </a:p>
          </p:txBody>
        </p:sp>
      </p:grpSp>
      <p:graphicFrame>
        <p:nvGraphicFramePr>
          <p:cNvPr id="19" name="Схема 18"/>
          <p:cNvGraphicFramePr/>
          <p:nvPr>
            <p:extLst>
              <p:ext uri="{D42A27DB-BD31-4B8C-83A1-F6EECF244321}">
                <p14:modId xmlns:p14="http://schemas.microsoft.com/office/powerpoint/2010/main" val="1484040461"/>
              </p:ext>
            </p:extLst>
          </p:nvPr>
        </p:nvGraphicFramePr>
        <p:xfrm>
          <a:off x="1259632" y="1819718"/>
          <a:ext cx="6699452" cy="44926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2681394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Группа 6"/>
          <p:cNvGrpSpPr/>
          <p:nvPr/>
        </p:nvGrpSpPr>
        <p:grpSpPr>
          <a:xfrm>
            <a:off x="7682339" y="6093299"/>
            <a:ext cx="1469646" cy="767141"/>
            <a:chOff x="7682339" y="6093299"/>
            <a:chExt cx="1469646" cy="767141"/>
          </a:xfrm>
        </p:grpSpPr>
        <p:sp>
          <p:nvSpPr>
            <p:cNvPr id="8" name="Прямоугольный треугольник 15"/>
            <p:cNvSpPr/>
            <p:nvPr/>
          </p:nvSpPr>
          <p:spPr>
            <a:xfrm rot="16200000" flipH="1">
              <a:off x="7838898" y="6451197"/>
              <a:ext cx="123347" cy="436466"/>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Lst>
              <a:ahLst/>
              <a:cxnLst>
                <a:cxn ang="0">
                  <a:pos x="connsiteX0" y="connsiteY0"/>
                </a:cxn>
                <a:cxn ang="0">
                  <a:pos x="connsiteX1" y="connsiteY1"/>
                </a:cxn>
                <a:cxn ang="0">
                  <a:pos x="connsiteX2" y="connsiteY2"/>
                </a:cxn>
                <a:cxn ang="0">
                  <a:pos x="connsiteX3" y="connsiteY3"/>
                </a:cxn>
              </a:cxnLst>
              <a:rect l="l" t="t" r="r" b="b"/>
              <a:pathLst>
                <a:path w="134960" h="338192">
                  <a:moveTo>
                    <a:pt x="0" y="338192"/>
                  </a:moveTo>
                  <a:cubicBezTo>
                    <a:pt x="263" y="231992"/>
                    <a:pt x="1330" y="106200"/>
                    <a:pt x="1593" y="0"/>
                  </a:cubicBezTo>
                  <a:lnTo>
                    <a:pt x="134960" y="301142"/>
                  </a:lnTo>
                  <a:cubicBezTo>
                    <a:pt x="80449" y="342417"/>
                    <a:pt x="54511" y="296917"/>
                    <a:pt x="0" y="338192"/>
                  </a:cubicBezTo>
                  <a:close/>
                </a:path>
              </a:pathLst>
            </a:custGeom>
            <a:solidFill>
              <a:srgbClr val="D883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 name="Трапеция 2"/>
            <p:cNvSpPr/>
            <p:nvPr/>
          </p:nvSpPr>
          <p:spPr>
            <a:xfrm flipH="1">
              <a:off x="7838121" y="6093299"/>
              <a:ext cx="1311534" cy="76714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1760" h="3808972">
                  <a:moveTo>
                    <a:pt x="0" y="3796872"/>
                  </a:moveTo>
                  <a:lnTo>
                    <a:pt x="0" y="13100"/>
                  </a:lnTo>
                  <a:lnTo>
                    <a:pt x="3396921" y="0"/>
                  </a:lnTo>
                  <a:lnTo>
                    <a:pt x="6601760" y="3808972"/>
                  </a:lnTo>
                  <a:lnTo>
                    <a:pt x="0" y="3796872"/>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0" name="Трапеция 2"/>
            <p:cNvSpPr/>
            <p:nvPr/>
          </p:nvSpPr>
          <p:spPr>
            <a:xfrm flipH="1">
              <a:off x="7691020" y="6290733"/>
              <a:ext cx="1460965" cy="326269"/>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87924" h="4009703">
                  <a:moveTo>
                    <a:pt x="2858" y="3916875"/>
                  </a:moveTo>
                  <a:cubicBezTo>
                    <a:pt x="1905" y="2611250"/>
                    <a:pt x="953" y="1305625"/>
                    <a:pt x="0" y="0"/>
                  </a:cubicBezTo>
                  <a:lnTo>
                    <a:pt x="4320663" y="9045"/>
                  </a:lnTo>
                  <a:lnTo>
                    <a:pt x="5287924" y="4009703"/>
                  </a:lnTo>
                  <a:cubicBezTo>
                    <a:pt x="3411317" y="4004773"/>
                    <a:pt x="1879465" y="3921805"/>
                    <a:pt x="2858" y="3916875"/>
                  </a:cubicBezTo>
                  <a:close/>
                </a:path>
              </a:pathLst>
            </a:custGeom>
            <a:gradFill>
              <a:gsLst>
                <a:gs pos="0">
                  <a:schemeClr val="accent5">
                    <a:lumMod val="60000"/>
                    <a:lumOff val="40000"/>
                  </a:schemeClr>
                </a:gs>
                <a:gs pos="22000">
                  <a:srgbClr val="F68E26"/>
                </a:gs>
                <a:gs pos="51000">
                  <a:srgbClr val="F68616"/>
                </a:gs>
                <a:gs pos="70000">
                  <a:srgbClr val="EF7B11"/>
                </a:gs>
                <a:gs pos="97000">
                  <a:srgbClr val="D7560F"/>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a:latin typeface="Segoe UI Light" panose="020B0502040204020203" pitchFamily="34" charset="0"/>
                  <a:cs typeface="Segoe UI Light" panose="020B0502040204020203" pitchFamily="34" charset="0"/>
                </a:rPr>
                <a:t>19</a:t>
              </a:r>
            </a:p>
          </p:txBody>
        </p:sp>
      </p:grpSp>
      <p:grpSp>
        <p:nvGrpSpPr>
          <p:cNvPr id="12" name="Группа 11"/>
          <p:cNvGrpSpPr/>
          <p:nvPr/>
        </p:nvGrpSpPr>
        <p:grpSpPr>
          <a:xfrm flipH="1" flipV="1">
            <a:off x="-34694" y="0"/>
            <a:ext cx="6030313" cy="1340777"/>
            <a:chOff x="8289058" y="6085680"/>
            <a:chExt cx="4448633" cy="774761"/>
          </a:xfrm>
        </p:grpSpPr>
        <p:sp>
          <p:nvSpPr>
            <p:cNvPr id="14" name="Прямоугольный треугольник 15"/>
            <p:cNvSpPr/>
            <p:nvPr/>
          </p:nvSpPr>
          <p:spPr>
            <a:xfrm rot="16200000" flipH="1">
              <a:off x="8405691" y="6447274"/>
              <a:ext cx="145913" cy="379180"/>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 name="connsiteX0" fmla="*/ 0 w 134960"/>
                <a:gd name="connsiteY0" fmla="*/ 325797 h 325797"/>
                <a:gd name="connsiteX1" fmla="*/ 5070 w 134960"/>
                <a:gd name="connsiteY1" fmla="*/ 0 h 325797"/>
                <a:gd name="connsiteX2" fmla="*/ 134960 w 134960"/>
                <a:gd name="connsiteY2" fmla="*/ 288747 h 325797"/>
                <a:gd name="connsiteX3" fmla="*/ 0 w 134960"/>
                <a:gd name="connsiteY3" fmla="*/ 325797 h 325797"/>
                <a:gd name="connsiteX0" fmla="*/ 0 w 134960"/>
                <a:gd name="connsiteY0" fmla="*/ 327313 h 327313"/>
                <a:gd name="connsiteX1" fmla="*/ 15252 w 134960"/>
                <a:gd name="connsiteY1" fmla="*/ 0 h 327313"/>
                <a:gd name="connsiteX2" fmla="*/ 134960 w 134960"/>
                <a:gd name="connsiteY2" fmla="*/ 290263 h 327313"/>
                <a:gd name="connsiteX3" fmla="*/ 0 w 134960"/>
                <a:gd name="connsiteY3" fmla="*/ 327313 h 327313"/>
              </a:gdLst>
              <a:ahLst/>
              <a:cxnLst>
                <a:cxn ang="0">
                  <a:pos x="connsiteX0" y="connsiteY0"/>
                </a:cxn>
                <a:cxn ang="0">
                  <a:pos x="connsiteX1" y="connsiteY1"/>
                </a:cxn>
                <a:cxn ang="0">
                  <a:pos x="connsiteX2" y="connsiteY2"/>
                </a:cxn>
                <a:cxn ang="0">
                  <a:pos x="connsiteX3" y="connsiteY3"/>
                </a:cxn>
              </a:cxnLst>
              <a:rect l="l" t="t" r="r" b="b"/>
              <a:pathLst>
                <a:path w="134960" h="327313">
                  <a:moveTo>
                    <a:pt x="0" y="327313"/>
                  </a:moveTo>
                  <a:cubicBezTo>
                    <a:pt x="263" y="221113"/>
                    <a:pt x="14989" y="106200"/>
                    <a:pt x="15252" y="0"/>
                  </a:cubicBezTo>
                  <a:cubicBezTo>
                    <a:pt x="59708" y="100381"/>
                    <a:pt x="90504" y="189882"/>
                    <a:pt x="134960" y="290263"/>
                  </a:cubicBezTo>
                  <a:cubicBezTo>
                    <a:pt x="80449" y="331538"/>
                    <a:pt x="54511" y="286038"/>
                    <a:pt x="0" y="327313"/>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5" name="Трапеция 2"/>
            <p:cNvSpPr/>
            <p:nvPr/>
          </p:nvSpPr>
          <p:spPr>
            <a:xfrm flipH="1">
              <a:off x="8309609" y="6085680"/>
              <a:ext cx="4401829" cy="77476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 name="connsiteX0" fmla="*/ 0 w 6601760"/>
                <a:gd name="connsiteY0" fmla="*/ 3783774 h 3795874"/>
                <a:gd name="connsiteX1" fmla="*/ 0 w 6601760"/>
                <a:gd name="connsiteY1" fmla="*/ 2 h 3795874"/>
                <a:gd name="connsiteX2" fmla="*/ 5327252 w 6601760"/>
                <a:gd name="connsiteY2" fmla="*/ 138240 h 3795874"/>
                <a:gd name="connsiteX3" fmla="*/ 6601760 w 6601760"/>
                <a:gd name="connsiteY3" fmla="*/ 3795874 h 3795874"/>
                <a:gd name="connsiteX4" fmla="*/ 0 w 6601760"/>
                <a:gd name="connsiteY4" fmla="*/ 3783774 h 3795874"/>
                <a:gd name="connsiteX0" fmla="*/ 0 w 5963047"/>
                <a:gd name="connsiteY0" fmla="*/ 3783774 h 3795874"/>
                <a:gd name="connsiteX1" fmla="*/ 0 w 5963047"/>
                <a:gd name="connsiteY1" fmla="*/ 2 h 3795874"/>
                <a:gd name="connsiteX2" fmla="*/ 5327252 w 5963047"/>
                <a:gd name="connsiteY2" fmla="*/ 138240 h 3795874"/>
                <a:gd name="connsiteX3" fmla="*/ 5963047 w 5963047"/>
                <a:gd name="connsiteY3" fmla="*/ 3795874 h 3795874"/>
                <a:gd name="connsiteX4" fmla="*/ 0 w 5963047"/>
                <a:gd name="connsiteY4" fmla="*/ 3783774 h 3795874"/>
                <a:gd name="connsiteX0" fmla="*/ 0 w 5963047"/>
                <a:gd name="connsiteY0" fmla="*/ 3783774 h 3795874"/>
                <a:gd name="connsiteX1" fmla="*/ 0 w 5963047"/>
                <a:gd name="connsiteY1" fmla="*/ 2 h 3795874"/>
                <a:gd name="connsiteX2" fmla="*/ 5327252 w 5963047"/>
                <a:gd name="connsiteY2" fmla="*/ 43654 h 3795874"/>
                <a:gd name="connsiteX3" fmla="*/ 5963047 w 5963047"/>
                <a:gd name="connsiteY3" fmla="*/ 3795874 h 3795874"/>
                <a:gd name="connsiteX4" fmla="*/ 0 w 5963047"/>
                <a:gd name="connsiteY4" fmla="*/ 3783774 h 3795874"/>
                <a:gd name="connsiteX0" fmla="*/ 0 w 5963047"/>
                <a:gd name="connsiteY0" fmla="*/ 3834707 h 3846807"/>
                <a:gd name="connsiteX1" fmla="*/ 0 w 5963047"/>
                <a:gd name="connsiteY1" fmla="*/ 50935 h 3846807"/>
                <a:gd name="connsiteX2" fmla="*/ 5314349 w 5963047"/>
                <a:gd name="connsiteY2" fmla="*/ 0 h 3846807"/>
                <a:gd name="connsiteX3" fmla="*/ 5963047 w 5963047"/>
                <a:gd name="connsiteY3" fmla="*/ 3846807 h 3846807"/>
                <a:gd name="connsiteX4" fmla="*/ 0 w 5963047"/>
                <a:gd name="connsiteY4" fmla="*/ 3834707 h 3846807"/>
                <a:gd name="connsiteX0" fmla="*/ 0 w 5963047"/>
                <a:gd name="connsiteY0" fmla="*/ 3834707 h 3846807"/>
                <a:gd name="connsiteX1" fmla="*/ 0 w 5963047"/>
                <a:gd name="connsiteY1" fmla="*/ 50935 h 3846807"/>
                <a:gd name="connsiteX2" fmla="*/ 5018259 w 5963047"/>
                <a:gd name="connsiteY2" fmla="*/ 0 h 3846807"/>
                <a:gd name="connsiteX3" fmla="*/ 5963047 w 5963047"/>
                <a:gd name="connsiteY3" fmla="*/ 3846807 h 3846807"/>
                <a:gd name="connsiteX4" fmla="*/ 0 w 5963047"/>
                <a:gd name="connsiteY4" fmla="*/ 3834707 h 3846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63047" h="3846807">
                  <a:moveTo>
                    <a:pt x="0" y="3834707"/>
                  </a:moveTo>
                  <a:lnTo>
                    <a:pt x="0" y="50935"/>
                  </a:lnTo>
                  <a:lnTo>
                    <a:pt x="5018259" y="0"/>
                  </a:lnTo>
                  <a:lnTo>
                    <a:pt x="5963047" y="3846807"/>
                  </a:lnTo>
                  <a:lnTo>
                    <a:pt x="0" y="3834707"/>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err="1"/>
                <a:t>ттрн</a:t>
              </a:r>
              <a:endParaRPr lang="ru-RU" dirty="0"/>
            </a:p>
          </p:txBody>
        </p:sp>
        <p:sp>
          <p:nvSpPr>
            <p:cNvPr id="16" name="Трапеция 2"/>
            <p:cNvSpPr/>
            <p:nvPr/>
          </p:nvSpPr>
          <p:spPr>
            <a:xfrm flipH="1">
              <a:off x="8290813" y="6246868"/>
              <a:ext cx="4446878" cy="336814"/>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689860 w 5287924"/>
                <a:gd name="connsiteY2" fmla="*/ 102692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746042 w 5287924"/>
                <a:gd name="connsiteY2" fmla="*/ 196338 h 4009703"/>
                <a:gd name="connsiteX3" fmla="*/ 5287924 w 5287924"/>
                <a:gd name="connsiteY3" fmla="*/ 4009703 h 4009703"/>
                <a:gd name="connsiteX4" fmla="*/ 2858 w 5287924"/>
                <a:gd name="connsiteY4" fmla="*/ 3916875 h 4009703"/>
                <a:gd name="connsiteX0" fmla="*/ 28 w 5309173"/>
                <a:gd name="connsiteY0" fmla="*/ 4197819 h 4197905"/>
                <a:gd name="connsiteX1" fmla="*/ 21249 w 5309173"/>
                <a:gd name="connsiteY1" fmla="*/ 0 h 4197905"/>
                <a:gd name="connsiteX2" fmla="*/ 4767291 w 5309173"/>
                <a:gd name="connsiteY2" fmla="*/ 196338 h 4197905"/>
                <a:gd name="connsiteX3" fmla="*/ 5309173 w 5309173"/>
                <a:gd name="connsiteY3" fmla="*/ 4009703 h 4197905"/>
                <a:gd name="connsiteX4" fmla="*/ 28 w 5309173"/>
                <a:gd name="connsiteY4" fmla="*/ 4197819 h 4197905"/>
                <a:gd name="connsiteX0" fmla="*/ 28 w 5309173"/>
                <a:gd name="connsiteY0" fmla="*/ 4197819 h 4197905"/>
                <a:gd name="connsiteX1" fmla="*/ 21249 w 5309173"/>
                <a:gd name="connsiteY1" fmla="*/ 0 h 4197905"/>
                <a:gd name="connsiteX2" fmla="*/ 4807421 w 5309173"/>
                <a:gd name="connsiteY2" fmla="*/ 196338 h 4197905"/>
                <a:gd name="connsiteX3" fmla="*/ 5309173 w 5309173"/>
                <a:gd name="connsiteY3" fmla="*/ 4009703 h 4197905"/>
                <a:gd name="connsiteX4" fmla="*/ 28 w 5309173"/>
                <a:gd name="connsiteY4" fmla="*/ 4197819 h 4197905"/>
                <a:gd name="connsiteX0" fmla="*/ 50 w 5299162"/>
                <a:gd name="connsiteY0" fmla="*/ 4139296 h 4139419"/>
                <a:gd name="connsiteX1" fmla="*/ 11238 w 5299162"/>
                <a:gd name="connsiteY1" fmla="*/ 0 h 4139419"/>
                <a:gd name="connsiteX2" fmla="*/ 4797410 w 5299162"/>
                <a:gd name="connsiteY2" fmla="*/ 196338 h 4139419"/>
                <a:gd name="connsiteX3" fmla="*/ 5299162 w 5299162"/>
                <a:gd name="connsiteY3" fmla="*/ 4009703 h 4139419"/>
                <a:gd name="connsiteX4" fmla="*/ 50 w 5299162"/>
                <a:gd name="connsiteY4" fmla="*/ 4139296 h 4139419"/>
                <a:gd name="connsiteX0" fmla="*/ 50 w 5294145"/>
                <a:gd name="connsiteY0" fmla="*/ 4139296 h 4139419"/>
                <a:gd name="connsiteX1" fmla="*/ 11238 w 5294145"/>
                <a:gd name="connsiteY1" fmla="*/ 0 h 4139419"/>
                <a:gd name="connsiteX2" fmla="*/ 4797410 w 5294145"/>
                <a:gd name="connsiteY2" fmla="*/ 196338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72329 w 5294145"/>
                <a:gd name="connsiteY2" fmla="*/ 137815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52264 w 5294145"/>
                <a:gd name="connsiteY2" fmla="*/ 59776 h 4139419"/>
                <a:gd name="connsiteX3" fmla="*/ 5294145 w 5294145"/>
                <a:gd name="connsiteY3" fmla="*/ 4009703 h 4139419"/>
                <a:gd name="connsiteX4" fmla="*/ 50 w 5294145"/>
                <a:gd name="connsiteY4" fmla="*/ 4139296 h 4139419"/>
                <a:gd name="connsiteX0" fmla="*/ 50 w 5108803"/>
                <a:gd name="connsiteY0" fmla="*/ 4139296 h 4139419"/>
                <a:gd name="connsiteX1" fmla="*/ 11238 w 5108803"/>
                <a:gd name="connsiteY1" fmla="*/ 0 h 4139419"/>
                <a:gd name="connsiteX2" fmla="*/ 4752264 w 5108803"/>
                <a:gd name="connsiteY2" fmla="*/ 59776 h 4139419"/>
                <a:gd name="connsiteX3" fmla="*/ 5108803 w 5108803"/>
                <a:gd name="connsiteY3" fmla="*/ 4009703 h 4139419"/>
                <a:gd name="connsiteX4" fmla="*/ 50 w 5108803"/>
                <a:gd name="connsiteY4" fmla="*/ 4139296 h 4139419"/>
                <a:gd name="connsiteX0" fmla="*/ 50 w 5102063"/>
                <a:gd name="connsiteY0" fmla="*/ 4139296 h 4139468"/>
                <a:gd name="connsiteX1" fmla="*/ 11238 w 5102063"/>
                <a:gd name="connsiteY1" fmla="*/ 0 h 4139468"/>
                <a:gd name="connsiteX2" fmla="*/ 4752264 w 5102063"/>
                <a:gd name="connsiteY2" fmla="*/ 59776 h 4139468"/>
                <a:gd name="connsiteX3" fmla="*/ 5102063 w 5102063"/>
                <a:gd name="connsiteY3" fmla="*/ 4048722 h 4139468"/>
                <a:gd name="connsiteX4" fmla="*/ 50 w 5102063"/>
                <a:gd name="connsiteY4" fmla="*/ 4139296 h 4139468"/>
                <a:gd name="connsiteX0" fmla="*/ 29250 w 5131263"/>
                <a:gd name="connsiteY0" fmla="*/ 4139296 h 4139468"/>
                <a:gd name="connsiteX1" fmla="*/ 0 w 5131263"/>
                <a:gd name="connsiteY1" fmla="*/ 0 h 4139468"/>
                <a:gd name="connsiteX2" fmla="*/ 4781464 w 5131263"/>
                <a:gd name="connsiteY2" fmla="*/ 59776 h 4139468"/>
                <a:gd name="connsiteX3" fmla="*/ 5131263 w 5131263"/>
                <a:gd name="connsiteY3" fmla="*/ 4048722 h 4139468"/>
                <a:gd name="connsiteX4" fmla="*/ 29250 w 5131263"/>
                <a:gd name="connsiteY4" fmla="*/ 4139296 h 4139468"/>
                <a:gd name="connsiteX0" fmla="*/ 29250 w 5100934"/>
                <a:gd name="connsiteY0" fmla="*/ 4139296 h 4139296"/>
                <a:gd name="connsiteX1" fmla="*/ 0 w 5100934"/>
                <a:gd name="connsiteY1" fmla="*/ 0 h 4139296"/>
                <a:gd name="connsiteX2" fmla="*/ 4781464 w 5100934"/>
                <a:gd name="connsiteY2" fmla="*/ 59776 h 4139296"/>
                <a:gd name="connsiteX3" fmla="*/ 5100934 w 5100934"/>
                <a:gd name="connsiteY3" fmla="*/ 4107245 h 4139296"/>
                <a:gd name="connsiteX4" fmla="*/ 29250 w 5100934"/>
                <a:gd name="connsiteY4" fmla="*/ 4139296 h 413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00934" h="4139296">
                  <a:moveTo>
                    <a:pt x="29250" y="4139296"/>
                  </a:moveTo>
                  <a:cubicBezTo>
                    <a:pt x="28297" y="2833671"/>
                    <a:pt x="953" y="1305625"/>
                    <a:pt x="0" y="0"/>
                  </a:cubicBezTo>
                  <a:lnTo>
                    <a:pt x="4781464" y="59776"/>
                  </a:lnTo>
                  <a:lnTo>
                    <a:pt x="5100934" y="4107245"/>
                  </a:lnTo>
                  <a:lnTo>
                    <a:pt x="29250" y="4139296"/>
                  </a:lnTo>
                  <a:close/>
                </a:path>
              </a:pathLst>
            </a:custGeom>
            <a:gradFill>
              <a:gsLst>
                <a:gs pos="53000">
                  <a:srgbClr val="3483AA"/>
                </a:gs>
                <a:gs pos="0">
                  <a:srgbClr val="2D7193"/>
                </a:gs>
                <a:gs pos="100000">
                  <a:srgbClr val="3B96C3"/>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sp>
        <p:nvSpPr>
          <p:cNvPr id="3" name="Прямоугольник 2"/>
          <p:cNvSpPr/>
          <p:nvPr/>
        </p:nvSpPr>
        <p:spPr>
          <a:xfrm>
            <a:off x="28931" y="578829"/>
            <a:ext cx="5395643" cy="338554"/>
          </a:xfrm>
          <a:prstGeom prst="rect">
            <a:avLst/>
          </a:prstGeom>
        </p:spPr>
        <p:txBody>
          <a:bodyPr wrap="square">
            <a:spAutoFit/>
          </a:bodyPr>
          <a:lstStyle/>
          <a:p>
            <a:pPr algn="ctr"/>
            <a:r>
              <a:rPr lang="ru-RU" sz="1600" dirty="0">
                <a:solidFill>
                  <a:schemeClr val="bg1"/>
                </a:solidFill>
                <a:latin typeface="Segoe UI Light" panose="020B0502040204020203" pitchFamily="34" charset="0"/>
                <a:cs typeface="Segoe UI Light" panose="020B0502040204020203" pitchFamily="34" charset="0"/>
              </a:rPr>
              <a:t>Формат оказания психологической помощи</a:t>
            </a:r>
          </a:p>
        </p:txBody>
      </p:sp>
      <p:sp>
        <p:nvSpPr>
          <p:cNvPr id="4" name="Заголовок 3"/>
          <p:cNvSpPr>
            <a:spLocks noGrp="1"/>
          </p:cNvSpPr>
          <p:nvPr>
            <p:ph type="ctrTitle"/>
          </p:nvPr>
        </p:nvSpPr>
        <p:spPr>
          <a:xfrm>
            <a:off x="726057" y="1700330"/>
            <a:ext cx="6120680" cy="753179"/>
          </a:xfrm>
        </p:spPr>
        <p:txBody>
          <a:bodyPr>
            <a:normAutofit/>
          </a:bodyPr>
          <a:lstStyle/>
          <a:p>
            <a:pPr algn="l"/>
            <a:r>
              <a:rPr lang="ru-RU" sz="2000" b="1" dirty="0">
                <a:latin typeface="Segoe UI Light" panose="020B0502040204020203" pitchFamily="34" charset="0"/>
                <a:cs typeface="Segoe UI Light" panose="020B0502040204020203" pitchFamily="34" charset="0"/>
              </a:rPr>
              <a:t>По результатам очных психологических консультаций: </a:t>
            </a:r>
          </a:p>
        </p:txBody>
      </p:sp>
      <p:sp>
        <p:nvSpPr>
          <p:cNvPr id="5" name="Подзаголовок 4"/>
          <p:cNvSpPr>
            <a:spLocks noGrp="1"/>
          </p:cNvSpPr>
          <p:nvPr>
            <p:ph type="subTitle" idx="1"/>
          </p:nvPr>
        </p:nvSpPr>
        <p:spPr>
          <a:xfrm>
            <a:off x="726057" y="2813062"/>
            <a:ext cx="4878615" cy="3136218"/>
          </a:xfrm>
        </p:spPr>
        <p:txBody>
          <a:bodyPr>
            <a:noAutofit/>
          </a:bodyPr>
          <a:lstStyle/>
          <a:p>
            <a:pPr marL="457200" indent="-457200" algn="l">
              <a:buFont typeface="Arial" panose="020B0604020202020204" pitchFamily="34" charset="0"/>
              <a:buChar char="•"/>
            </a:pPr>
            <a:r>
              <a:rPr lang="ru-RU" sz="1600" dirty="0">
                <a:solidFill>
                  <a:schemeClr val="tx1">
                    <a:lumMod val="95000"/>
                    <a:lumOff val="5000"/>
                  </a:schemeClr>
                </a:solidFill>
                <a:latin typeface="Segoe UI Light" panose="020B0502040204020203" pitchFamily="34" charset="0"/>
                <a:cs typeface="Segoe UI Light" panose="020B0502040204020203" pitchFamily="34" charset="0"/>
              </a:rPr>
              <a:t>Помощь оказана (обращение закрыто, дополнительной помощи гражданину не требуется);</a:t>
            </a:r>
          </a:p>
          <a:p>
            <a:pPr marL="457200" indent="-457200" algn="l">
              <a:buFont typeface="Arial" panose="020B0604020202020204" pitchFamily="34" charset="0"/>
              <a:buChar char="•"/>
            </a:pPr>
            <a:r>
              <a:rPr lang="ru-RU" sz="1600" dirty="0">
                <a:solidFill>
                  <a:schemeClr val="tx1">
                    <a:lumMod val="95000"/>
                    <a:lumOff val="5000"/>
                  </a:schemeClr>
                </a:solidFill>
                <a:latin typeface="Segoe UI Light" panose="020B0502040204020203" pitchFamily="34" charset="0"/>
                <a:cs typeface="Segoe UI Light" panose="020B0502040204020203" pitchFamily="34" charset="0"/>
              </a:rPr>
              <a:t>Гражданин оставлен на сопровождении в организации для дальнейшей работы с ним психолога;</a:t>
            </a:r>
          </a:p>
          <a:p>
            <a:pPr marL="457200" lvl="0" indent="-457200" algn="l">
              <a:buFont typeface="Arial" pitchFamily="34" charset="0"/>
              <a:buChar char="•"/>
            </a:pPr>
            <a:r>
              <a:rPr lang="ru-RU" sz="1600" dirty="0">
                <a:solidFill>
                  <a:schemeClr val="tx1">
                    <a:lumMod val="95000"/>
                    <a:lumOff val="5000"/>
                  </a:schemeClr>
                </a:solidFill>
                <a:latin typeface="Segoe UI Light" panose="020B0502040204020203" pitchFamily="34" charset="0"/>
                <a:cs typeface="Segoe UI Light" panose="020B0502040204020203" pitchFamily="34" charset="0"/>
              </a:rPr>
              <a:t>Требуется дополнительная квалифицированная психологическая помощь (организация не может справиться своими силами); </a:t>
            </a:r>
          </a:p>
          <a:p>
            <a:pPr marL="457200" indent="-457200" algn="l">
              <a:buFont typeface="Arial" pitchFamily="34" charset="0"/>
              <a:buChar char="•"/>
            </a:pPr>
            <a:r>
              <a:rPr lang="ru-RU" sz="1600" dirty="0">
                <a:solidFill>
                  <a:schemeClr val="tx1">
                    <a:lumMod val="95000"/>
                    <a:lumOff val="5000"/>
                  </a:schemeClr>
                </a:solidFill>
                <a:latin typeface="Segoe UI Light" panose="020B0502040204020203" pitchFamily="34" charset="0"/>
                <a:cs typeface="Segoe UI Light" panose="020B0502040204020203" pitchFamily="34" charset="0"/>
              </a:rPr>
              <a:t>Требуется привлечение дополнительных специалистов (например, врачей).</a:t>
            </a:r>
          </a:p>
          <a:p>
            <a:pPr marL="457200" lvl="0" indent="-457200" algn="l">
              <a:buFont typeface="Arial" pitchFamily="34" charset="0"/>
              <a:buChar char="•"/>
            </a:pPr>
            <a:endParaRPr lang="ru-RU" sz="1600" dirty="0">
              <a:solidFill>
                <a:schemeClr val="tx1">
                  <a:lumMod val="95000"/>
                  <a:lumOff val="5000"/>
                </a:schemeClr>
              </a:solidFill>
              <a:latin typeface="Segoe UI Light" panose="020B0502040204020203" pitchFamily="34" charset="0"/>
              <a:cs typeface="Segoe UI Light" panose="020B0502040204020203" pitchFamily="34" charset="0"/>
            </a:endParaRPr>
          </a:p>
          <a:p>
            <a:pPr marL="457200" indent="-457200" algn="l">
              <a:buFont typeface="Arial" panose="020B0604020202020204" pitchFamily="34" charset="0"/>
              <a:buChar char="•"/>
            </a:pPr>
            <a:endParaRPr lang="ru-RU" sz="1600" dirty="0">
              <a:solidFill>
                <a:schemeClr val="tx1">
                  <a:lumMod val="95000"/>
                  <a:lumOff val="5000"/>
                </a:schemeClr>
              </a:solidFill>
              <a:latin typeface="Segoe UI Light" panose="020B0502040204020203" pitchFamily="34" charset="0"/>
              <a:cs typeface="Segoe UI Light" panose="020B0502040204020203" pitchFamily="34" charset="0"/>
            </a:endParaRPr>
          </a:p>
          <a:p>
            <a:pPr marL="457200" indent="-457200" algn="l">
              <a:buFont typeface="Arial" panose="020B0604020202020204" pitchFamily="34" charset="0"/>
              <a:buChar char="•"/>
            </a:pPr>
            <a:endParaRPr lang="ru-RU" sz="1600" dirty="0">
              <a:solidFill>
                <a:schemeClr val="tx1">
                  <a:lumMod val="95000"/>
                  <a:lumOff val="5000"/>
                </a:schemeClr>
              </a:solidFill>
              <a:latin typeface="Segoe UI Light" panose="020B0502040204020203" pitchFamily="34" charset="0"/>
              <a:cs typeface="Segoe UI Light" panose="020B0502040204020203" pitchFamily="34" charset="0"/>
            </a:endParaRPr>
          </a:p>
        </p:txBody>
      </p:sp>
      <p:pic>
        <p:nvPicPr>
          <p:cNvPr id="2" name="Рисунок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849785" y="2348880"/>
            <a:ext cx="2850234" cy="2850234"/>
          </a:xfrm>
          <a:prstGeom prst="rect">
            <a:avLst/>
          </a:prstGeom>
        </p:spPr>
      </p:pic>
    </p:spTree>
    <p:extLst>
      <p:ext uri="{BB962C8B-B14F-4D97-AF65-F5344CB8AC3E}">
        <p14:creationId xmlns:p14="http://schemas.microsoft.com/office/powerpoint/2010/main" val="72379461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Группа 3"/>
          <p:cNvGrpSpPr/>
          <p:nvPr/>
        </p:nvGrpSpPr>
        <p:grpSpPr>
          <a:xfrm flipH="1" flipV="1">
            <a:off x="-27518" y="-10"/>
            <a:ext cx="6030313" cy="1340777"/>
            <a:chOff x="8289058" y="6085680"/>
            <a:chExt cx="4448633" cy="774761"/>
          </a:xfrm>
        </p:grpSpPr>
        <p:sp>
          <p:nvSpPr>
            <p:cNvPr id="6" name="Прямоугольный треугольник 15"/>
            <p:cNvSpPr/>
            <p:nvPr/>
          </p:nvSpPr>
          <p:spPr>
            <a:xfrm rot="16200000" flipH="1">
              <a:off x="8405691" y="6447274"/>
              <a:ext cx="145913" cy="379180"/>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 name="connsiteX0" fmla="*/ 0 w 134960"/>
                <a:gd name="connsiteY0" fmla="*/ 325797 h 325797"/>
                <a:gd name="connsiteX1" fmla="*/ 5070 w 134960"/>
                <a:gd name="connsiteY1" fmla="*/ 0 h 325797"/>
                <a:gd name="connsiteX2" fmla="*/ 134960 w 134960"/>
                <a:gd name="connsiteY2" fmla="*/ 288747 h 325797"/>
                <a:gd name="connsiteX3" fmla="*/ 0 w 134960"/>
                <a:gd name="connsiteY3" fmla="*/ 325797 h 325797"/>
                <a:gd name="connsiteX0" fmla="*/ 0 w 134960"/>
                <a:gd name="connsiteY0" fmla="*/ 327313 h 327313"/>
                <a:gd name="connsiteX1" fmla="*/ 15252 w 134960"/>
                <a:gd name="connsiteY1" fmla="*/ 0 h 327313"/>
                <a:gd name="connsiteX2" fmla="*/ 134960 w 134960"/>
                <a:gd name="connsiteY2" fmla="*/ 290263 h 327313"/>
                <a:gd name="connsiteX3" fmla="*/ 0 w 134960"/>
                <a:gd name="connsiteY3" fmla="*/ 327313 h 327313"/>
              </a:gdLst>
              <a:ahLst/>
              <a:cxnLst>
                <a:cxn ang="0">
                  <a:pos x="connsiteX0" y="connsiteY0"/>
                </a:cxn>
                <a:cxn ang="0">
                  <a:pos x="connsiteX1" y="connsiteY1"/>
                </a:cxn>
                <a:cxn ang="0">
                  <a:pos x="connsiteX2" y="connsiteY2"/>
                </a:cxn>
                <a:cxn ang="0">
                  <a:pos x="connsiteX3" y="connsiteY3"/>
                </a:cxn>
              </a:cxnLst>
              <a:rect l="l" t="t" r="r" b="b"/>
              <a:pathLst>
                <a:path w="134960" h="327313">
                  <a:moveTo>
                    <a:pt x="0" y="327313"/>
                  </a:moveTo>
                  <a:cubicBezTo>
                    <a:pt x="263" y="221113"/>
                    <a:pt x="14989" y="106200"/>
                    <a:pt x="15252" y="0"/>
                  </a:cubicBezTo>
                  <a:cubicBezTo>
                    <a:pt x="59708" y="100381"/>
                    <a:pt x="90504" y="189882"/>
                    <a:pt x="134960" y="290263"/>
                  </a:cubicBezTo>
                  <a:cubicBezTo>
                    <a:pt x="80449" y="331538"/>
                    <a:pt x="54511" y="286038"/>
                    <a:pt x="0" y="327313"/>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Трапеция 2"/>
            <p:cNvSpPr/>
            <p:nvPr/>
          </p:nvSpPr>
          <p:spPr>
            <a:xfrm flipH="1">
              <a:off x="8309609" y="6085680"/>
              <a:ext cx="4401829" cy="77476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 name="connsiteX0" fmla="*/ 0 w 6601760"/>
                <a:gd name="connsiteY0" fmla="*/ 3783774 h 3795874"/>
                <a:gd name="connsiteX1" fmla="*/ 0 w 6601760"/>
                <a:gd name="connsiteY1" fmla="*/ 2 h 3795874"/>
                <a:gd name="connsiteX2" fmla="*/ 5327252 w 6601760"/>
                <a:gd name="connsiteY2" fmla="*/ 138240 h 3795874"/>
                <a:gd name="connsiteX3" fmla="*/ 6601760 w 6601760"/>
                <a:gd name="connsiteY3" fmla="*/ 3795874 h 3795874"/>
                <a:gd name="connsiteX4" fmla="*/ 0 w 6601760"/>
                <a:gd name="connsiteY4" fmla="*/ 3783774 h 3795874"/>
                <a:gd name="connsiteX0" fmla="*/ 0 w 5963047"/>
                <a:gd name="connsiteY0" fmla="*/ 3783774 h 3795874"/>
                <a:gd name="connsiteX1" fmla="*/ 0 w 5963047"/>
                <a:gd name="connsiteY1" fmla="*/ 2 h 3795874"/>
                <a:gd name="connsiteX2" fmla="*/ 5327252 w 5963047"/>
                <a:gd name="connsiteY2" fmla="*/ 138240 h 3795874"/>
                <a:gd name="connsiteX3" fmla="*/ 5963047 w 5963047"/>
                <a:gd name="connsiteY3" fmla="*/ 3795874 h 3795874"/>
                <a:gd name="connsiteX4" fmla="*/ 0 w 5963047"/>
                <a:gd name="connsiteY4" fmla="*/ 3783774 h 3795874"/>
                <a:gd name="connsiteX0" fmla="*/ 0 w 5963047"/>
                <a:gd name="connsiteY0" fmla="*/ 3783774 h 3795874"/>
                <a:gd name="connsiteX1" fmla="*/ 0 w 5963047"/>
                <a:gd name="connsiteY1" fmla="*/ 2 h 3795874"/>
                <a:gd name="connsiteX2" fmla="*/ 5327252 w 5963047"/>
                <a:gd name="connsiteY2" fmla="*/ 43654 h 3795874"/>
                <a:gd name="connsiteX3" fmla="*/ 5963047 w 5963047"/>
                <a:gd name="connsiteY3" fmla="*/ 3795874 h 3795874"/>
                <a:gd name="connsiteX4" fmla="*/ 0 w 5963047"/>
                <a:gd name="connsiteY4" fmla="*/ 3783774 h 3795874"/>
                <a:gd name="connsiteX0" fmla="*/ 0 w 5963047"/>
                <a:gd name="connsiteY0" fmla="*/ 3834707 h 3846807"/>
                <a:gd name="connsiteX1" fmla="*/ 0 w 5963047"/>
                <a:gd name="connsiteY1" fmla="*/ 50935 h 3846807"/>
                <a:gd name="connsiteX2" fmla="*/ 5314349 w 5963047"/>
                <a:gd name="connsiteY2" fmla="*/ 0 h 3846807"/>
                <a:gd name="connsiteX3" fmla="*/ 5963047 w 5963047"/>
                <a:gd name="connsiteY3" fmla="*/ 3846807 h 3846807"/>
                <a:gd name="connsiteX4" fmla="*/ 0 w 5963047"/>
                <a:gd name="connsiteY4" fmla="*/ 3834707 h 3846807"/>
                <a:gd name="connsiteX0" fmla="*/ 0 w 5963047"/>
                <a:gd name="connsiteY0" fmla="*/ 3834707 h 3846807"/>
                <a:gd name="connsiteX1" fmla="*/ 0 w 5963047"/>
                <a:gd name="connsiteY1" fmla="*/ 50935 h 3846807"/>
                <a:gd name="connsiteX2" fmla="*/ 5018259 w 5963047"/>
                <a:gd name="connsiteY2" fmla="*/ 0 h 3846807"/>
                <a:gd name="connsiteX3" fmla="*/ 5963047 w 5963047"/>
                <a:gd name="connsiteY3" fmla="*/ 3846807 h 3846807"/>
                <a:gd name="connsiteX4" fmla="*/ 0 w 5963047"/>
                <a:gd name="connsiteY4" fmla="*/ 3834707 h 3846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63047" h="3846807">
                  <a:moveTo>
                    <a:pt x="0" y="3834707"/>
                  </a:moveTo>
                  <a:lnTo>
                    <a:pt x="0" y="50935"/>
                  </a:lnTo>
                  <a:lnTo>
                    <a:pt x="5018259" y="0"/>
                  </a:lnTo>
                  <a:lnTo>
                    <a:pt x="5963047" y="3846807"/>
                  </a:lnTo>
                  <a:lnTo>
                    <a:pt x="0" y="3834707"/>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err="1"/>
                <a:t>ттрн</a:t>
              </a:r>
              <a:endParaRPr lang="ru-RU" dirty="0"/>
            </a:p>
          </p:txBody>
        </p:sp>
        <p:sp>
          <p:nvSpPr>
            <p:cNvPr id="8" name="Трапеция 2"/>
            <p:cNvSpPr/>
            <p:nvPr/>
          </p:nvSpPr>
          <p:spPr>
            <a:xfrm flipH="1">
              <a:off x="8290813" y="6246868"/>
              <a:ext cx="4446878" cy="336814"/>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689860 w 5287924"/>
                <a:gd name="connsiteY2" fmla="*/ 102692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746042 w 5287924"/>
                <a:gd name="connsiteY2" fmla="*/ 196338 h 4009703"/>
                <a:gd name="connsiteX3" fmla="*/ 5287924 w 5287924"/>
                <a:gd name="connsiteY3" fmla="*/ 4009703 h 4009703"/>
                <a:gd name="connsiteX4" fmla="*/ 2858 w 5287924"/>
                <a:gd name="connsiteY4" fmla="*/ 3916875 h 4009703"/>
                <a:gd name="connsiteX0" fmla="*/ 28 w 5309173"/>
                <a:gd name="connsiteY0" fmla="*/ 4197819 h 4197905"/>
                <a:gd name="connsiteX1" fmla="*/ 21249 w 5309173"/>
                <a:gd name="connsiteY1" fmla="*/ 0 h 4197905"/>
                <a:gd name="connsiteX2" fmla="*/ 4767291 w 5309173"/>
                <a:gd name="connsiteY2" fmla="*/ 196338 h 4197905"/>
                <a:gd name="connsiteX3" fmla="*/ 5309173 w 5309173"/>
                <a:gd name="connsiteY3" fmla="*/ 4009703 h 4197905"/>
                <a:gd name="connsiteX4" fmla="*/ 28 w 5309173"/>
                <a:gd name="connsiteY4" fmla="*/ 4197819 h 4197905"/>
                <a:gd name="connsiteX0" fmla="*/ 28 w 5309173"/>
                <a:gd name="connsiteY0" fmla="*/ 4197819 h 4197905"/>
                <a:gd name="connsiteX1" fmla="*/ 21249 w 5309173"/>
                <a:gd name="connsiteY1" fmla="*/ 0 h 4197905"/>
                <a:gd name="connsiteX2" fmla="*/ 4807421 w 5309173"/>
                <a:gd name="connsiteY2" fmla="*/ 196338 h 4197905"/>
                <a:gd name="connsiteX3" fmla="*/ 5309173 w 5309173"/>
                <a:gd name="connsiteY3" fmla="*/ 4009703 h 4197905"/>
                <a:gd name="connsiteX4" fmla="*/ 28 w 5309173"/>
                <a:gd name="connsiteY4" fmla="*/ 4197819 h 4197905"/>
                <a:gd name="connsiteX0" fmla="*/ 50 w 5299162"/>
                <a:gd name="connsiteY0" fmla="*/ 4139296 h 4139419"/>
                <a:gd name="connsiteX1" fmla="*/ 11238 w 5299162"/>
                <a:gd name="connsiteY1" fmla="*/ 0 h 4139419"/>
                <a:gd name="connsiteX2" fmla="*/ 4797410 w 5299162"/>
                <a:gd name="connsiteY2" fmla="*/ 196338 h 4139419"/>
                <a:gd name="connsiteX3" fmla="*/ 5299162 w 5299162"/>
                <a:gd name="connsiteY3" fmla="*/ 4009703 h 4139419"/>
                <a:gd name="connsiteX4" fmla="*/ 50 w 5299162"/>
                <a:gd name="connsiteY4" fmla="*/ 4139296 h 4139419"/>
                <a:gd name="connsiteX0" fmla="*/ 50 w 5294145"/>
                <a:gd name="connsiteY0" fmla="*/ 4139296 h 4139419"/>
                <a:gd name="connsiteX1" fmla="*/ 11238 w 5294145"/>
                <a:gd name="connsiteY1" fmla="*/ 0 h 4139419"/>
                <a:gd name="connsiteX2" fmla="*/ 4797410 w 5294145"/>
                <a:gd name="connsiteY2" fmla="*/ 196338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72329 w 5294145"/>
                <a:gd name="connsiteY2" fmla="*/ 137815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52264 w 5294145"/>
                <a:gd name="connsiteY2" fmla="*/ 59776 h 4139419"/>
                <a:gd name="connsiteX3" fmla="*/ 5294145 w 5294145"/>
                <a:gd name="connsiteY3" fmla="*/ 4009703 h 4139419"/>
                <a:gd name="connsiteX4" fmla="*/ 50 w 5294145"/>
                <a:gd name="connsiteY4" fmla="*/ 4139296 h 4139419"/>
                <a:gd name="connsiteX0" fmla="*/ 50 w 5108803"/>
                <a:gd name="connsiteY0" fmla="*/ 4139296 h 4139419"/>
                <a:gd name="connsiteX1" fmla="*/ 11238 w 5108803"/>
                <a:gd name="connsiteY1" fmla="*/ 0 h 4139419"/>
                <a:gd name="connsiteX2" fmla="*/ 4752264 w 5108803"/>
                <a:gd name="connsiteY2" fmla="*/ 59776 h 4139419"/>
                <a:gd name="connsiteX3" fmla="*/ 5108803 w 5108803"/>
                <a:gd name="connsiteY3" fmla="*/ 4009703 h 4139419"/>
                <a:gd name="connsiteX4" fmla="*/ 50 w 5108803"/>
                <a:gd name="connsiteY4" fmla="*/ 4139296 h 4139419"/>
                <a:gd name="connsiteX0" fmla="*/ 50 w 5102063"/>
                <a:gd name="connsiteY0" fmla="*/ 4139296 h 4139468"/>
                <a:gd name="connsiteX1" fmla="*/ 11238 w 5102063"/>
                <a:gd name="connsiteY1" fmla="*/ 0 h 4139468"/>
                <a:gd name="connsiteX2" fmla="*/ 4752264 w 5102063"/>
                <a:gd name="connsiteY2" fmla="*/ 59776 h 4139468"/>
                <a:gd name="connsiteX3" fmla="*/ 5102063 w 5102063"/>
                <a:gd name="connsiteY3" fmla="*/ 4048722 h 4139468"/>
                <a:gd name="connsiteX4" fmla="*/ 50 w 5102063"/>
                <a:gd name="connsiteY4" fmla="*/ 4139296 h 4139468"/>
                <a:gd name="connsiteX0" fmla="*/ 29250 w 5131263"/>
                <a:gd name="connsiteY0" fmla="*/ 4139296 h 4139468"/>
                <a:gd name="connsiteX1" fmla="*/ 0 w 5131263"/>
                <a:gd name="connsiteY1" fmla="*/ 0 h 4139468"/>
                <a:gd name="connsiteX2" fmla="*/ 4781464 w 5131263"/>
                <a:gd name="connsiteY2" fmla="*/ 59776 h 4139468"/>
                <a:gd name="connsiteX3" fmla="*/ 5131263 w 5131263"/>
                <a:gd name="connsiteY3" fmla="*/ 4048722 h 4139468"/>
                <a:gd name="connsiteX4" fmla="*/ 29250 w 5131263"/>
                <a:gd name="connsiteY4" fmla="*/ 4139296 h 4139468"/>
                <a:gd name="connsiteX0" fmla="*/ 29250 w 5100934"/>
                <a:gd name="connsiteY0" fmla="*/ 4139296 h 4139296"/>
                <a:gd name="connsiteX1" fmla="*/ 0 w 5100934"/>
                <a:gd name="connsiteY1" fmla="*/ 0 h 4139296"/>
                <a:gd name="connsiteX2" fmla="*/ 4781464 w 5100934"/>
                <a:gd name="connsiteY2" fmla="*/ 59776 h 4139296"/>
                <a:gd name="connsiteX3" fmla="*/ 5100934 w 5100934"/>
                <a:gd name="connsiteY3" fmla="*/ 4107245 h 4139296"/>
                <a:gd name="connsiteX4" fmla="*/ 29250 w 5100934"/>
                <a:gd name="connsiteY4" fmla="*/ 4139296 h 413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00934" h="4139296">
                  <a:moveTo>
                    <a:pt x="29250" y="4139296"/>
                  </a:moveTo>
                  <a:cubicBezTo>
                    <a:pt x="28297" y="2833671"/>
                    <a:pt x="953" y="1305625"/>
                    <a:pt x="0" y="0"/>
                  </a:cubicBezTo>
                  <a:lnTo>
                    <a:pt x="4781464" y="59776"/>
                  </a:lnTo>
                  <a:lnTo>
                    <a:pt x="5100934" y="4107245"/>
                  </a:lnTo>
                  <a:lnTo>
                    <a:pt x="29250" y="4139296"/>
                  </a:lnTo>
                  <a:close/>
                </a:path>
              </a:pathLst>
            </a:custGeom>
            <a:gradFill>
              <a:gsLst>
                <a:gs pos="53000">
                  <a:srgbClr val="3483AA"/>
                </a:gs>
                <a:gs pos="0">
                  <a:srgbClr val="2D7193"/>
                </a:gs>
                <a:gs pos="100000">
                  <a:srgbClr val="3B96C3"/>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sp>
        <p:nvSpPr>
          <p:cNvPr id="2" name="Заголовок 1"/>
          <p:cNvSpPr>
            <a:spLocks noGrp="1"/>
          </p:cNvSpPr>
          <p:nvPr>
            <p:ph type="title"/>
          </p:nvPr>
        </p:nvSpPr>
        <p:spPr>
          <a:xfrm>
            <a:off x="753018" y="618644"/>
            <a:ext cx="5598141" cy="288033"/>
          </a:xfrm>
        </p:spPr>
        <p:txBody>
          <a:bodyPr>
            <a:noAutofit/>
          </a:bodyPr>
          <a:lstStyle/>
          <a:p>
            <a:pPr algn="l"/>
            <a:r>
              <a:rPr lang="ru-RU" sz="1600" dirty="0">
                <a:solidFill>
                  <a:schemeClr val="bg1"/>
                </a:solidFill>
                <a:latin typeface="Segoe UI Light" panose="020B0502040204020203" pitchFamily="34" charset="0"/>
                <a:cs typeface="Segoe UI Light" panose="020B0502040204020203" pitchFamily="34" charset="0"/>
              </a:rPr>
              <a:t>Особенности психического состояния и поведения пострадавших в ЧС</a:t>
            </a:r>
            <a:endParaRPr lang="ru-RU" sz="1600" dirty="0">
              <a:solidFill>
                <a:schemeClr val="bg1"/>
              </a:solidFill>
              <a:latin typeface="Segoe UI Light" pitchFamily="34" charset="0"/>
              <a:ea typeface="+mn-ea"/>
              <a:cs typeface="Segoe UI Light" pitchFamily="34" charset="0"/>
            </a:endParaRPr>
          </a:p>
        </p:txBody>
      </p:sp>
      <p:grpSp>
        <p:nvGrpSpPr>
          <p:cNvPr id="9" name="Группа 8"/>
          <p:cNvGrpSpPr/>
          <p:nvPr/>
        </p:nvGrpSpPr>
        <p:grpSpPr>
          <a:xfrm>
            <a:off x="7682339" y="6093299"/>
            <a:ext cx="1469646" cy="767141"/>
            <a:chOff x="7682339" y="6093299"/>
            <a:chExt cx="1469646" cy="767141"/>
          </a:xfrm>
        </p:grpSpPr>
        <p:sp>
          <p:nvSpPr>
            <p:cNvPr id="10" name="Прямоугольный треугольник 15"/>
            <p:cNvSpPr/>
            <p:nvPr/>
          </p:nvSpPr>
          <p:spPr>
            <a:xfrm rot="16200000" flipH="1">
              <a:off x="7838898" y="6451197"/>
              <a:ext cx="123347" cy="436466"/>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Lst>
              <a:ahLst/>
              <a:cxnLst>
                <a:cxn ang="0">
                  <a:pos x="connsiteX0" y="connsiteY0"/>
                </a:cxn>
                <a:cxn ang="0">
                  <a:pos x="connsiteX1" y="connsiteY1"/>
                </a:cxn>
                <a:cxn ang="0">
                  <a:pos x="connsiteX2" y="connsiteY2"/>
                </a:cxn>
                <a:cxn ang="0">
                  <a:pos x="connsiteX3" y="connsiteY3"/>
                </a:cxn>
              </a:cxnLst>
              <a:rect l="l" t="t" r="r" b="b"/>
              <a:pathLst>
                <a:path w="134960" h="338192">
                  <a:moveTo>
                    <a:pt x="0" y="338192"/>
                  </a:moveTo>
                  <a:cubicBezTo>
                    <a:pt x="263" y="231992"/>
                    <a:pt x="1330" y="106200"/>
                    <a:pt x="1593" y="0"/>
                  </a:cubicBezTo>
                  <a:lnTo>
                    <a:pt x="134960" y="301142"/>
                  </a:lnTo>
                  <a:cubicBezTo>
                    <a:pt x="80449" y="342417"/>
                    <a:pt x="54511" y="296917"/>
                    <a:pt x="0" y="338192"/>
                  </a:cubicBezTo>
                  <a:close/>
                </a:path>
              </a:pathLst>
            </a:custGeom>
            <a:solidFill>
              <a:srgbClr val="D883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Трапеция 2"/>
            <p:cNvSpPr/>
            <p:nvPr/>
          </p:nvSpPr>
          <p:spPr>
            <a:xfrm flipH="1">
              <a:off x="7838121" y="6093299"/>
              <a:ext cx="1311534" cy="76714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1760" h="3808972">
                  <a:moveTo>
                    <a:pt x="0" y="3796872"/>
                  </a:moveTo>
                  <a:lnTo>
                    <a:pt x="0" y="13100"/>
                  </a:lnTo>
                  <a:lnTo>
                    <a:pt x="3396921" y="0"/>
                  </a:lnTo>
                  <a:lnTo>
                    <a:pt x="6601760" y="3808972"/>
                  </a:lnTo>
                  <a:lnTo>
                    <a:pt x="0" y="3796872"/>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2" name="Трапеция 2"/>
            <p:cNvSpPr/>
            <p:nvPr/>
          </p:nvSpPr>
          <p:spPr>
            <a:xfrm flipH="1">
              <a:off x="7691020" y="6290733"/>
              <a:ext cx="1460965" cy="326269"/>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87924" h="4009703">
                  <a:moveTo>
                    <a:pt x="2858" y="3916875"/>
                  </a:moveTo>
                  <a:cubicBezTo>
                    <a:pt x="1905" y="2611250"/>
                    <a:pt x="953" y="1305625"/>
                    <a:pt x="0" y="0"/>
                  </a:cubicBezTo>
                  <a:lnTo>
                    <a:pt x="4320663" y="9045"/>
                  </a:lnTo>
                  <a:lnTo>
                    <a:pt x="5287924" y="4009703"/>
                  </a:lnTo>
                  <a:cubicBezTo>
                    <a:pt x="3411317" y="4004773"/>
                    <a:pt x="1879465" y="3921805"/>
                    <a:pt x="2858" y="3916875"/>
                  </a:cubicBezTo>
                  <a:close/>
                </a:path>
              </a:pathLst>
            </a:custGeom>
            <a:gradFill>
              <a:gsLst>
                <a:gs pos="0">
                  <a:schemeClr val="accent5">
                    <a:lumMod val="60000"/>
                    <a:lumOff val="40000"/>
                  </a:schemeClr>
                </a:gs>
                <a:gs pos="22000">
                  <a:srgbClr val="F68E26"/>
                </a:gs>
                <a:gs pos="51000">
                  <a:srgbClr val="F68616"/>
                </a:gs>
                <a:gs pos="70000">
                  <a:srgbClr val="EF7B11"/>
                </a:gs>
                <a:gs pos="97000">
                  <a:srgbClr val="D7560F"/>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a:latin typeface="Segoe UI Light" panose="020B0502040204020203" pitchFamily="34" charset="0"/>
                  <a:cs typeface="Segoe UI Light" panose="020B0502040204020203" pitchFamily="34" charset="0"/>
                </a:rPr>
                <a:t>20</a:t>
              </a:r>
            </a:p>
          </p:txBody>
        </p:sp>
      </p:grpSp>
      <p:graphicFrame>
        <p:nvGraphicFramePr>
          <p:cNvPr id="14" name="Таблица 13"/>
          <p:cNvGraphicFramePr>
            <a:graphicFrameLocks noGrp="1"/>
          </p:cNvGraphicFramePr>
          <p:nvPr>
            <p:extLst>
              <p:ext uri="{D42A27DB-BD31-4B8C-83A1-F6EECF244321}">
                <p14:modId xmlns:p14="http://schemas.microsoft.com/office/powerpoint/2010/main" val="1032751745"/>
              </p:ext>
            </p:extLst>
          </p:nvPr>
        </p:nvGraphicFramePr>
        <p:xfrm>
          <a:off x="467544" y="1301160"/>
          <a:ext cx="7953958" cy="5010863"/>
        </p:xfrm>
        <a:graphic>
          <a:graphicData uri="http://schemas.openxmlformats.org/drawingml/2006/table">
            <a:tbl>
              <a:tblPr firstRow="1" firstCol="1" bandRow="1">
                <a:tableStyleId>{5C22544A-7EE6-4342-B048-85BDC9FD1C3A}</a:tableStyleId>
              </a:tblPr>
              <a:tblGrid>
                <a:gridCol w="2682071">
                  <a:extLst>
                    <a:ext uri="{9D8B030D-6E8A-4147-A177-3AD203B41FA5}">
                      <a16:colId xmlns:a16="http://schemas.microsoft.com/office/drawing/2014/main" val="20000"/>
                    </a:ext>
                  </a:extLst>
                </a:gridCol>
                <a:gridCol w="5271887">
                  <a:extLst>
                    <a:ext uri="{9D8B030D-6E8A-4147-A177-3AD203B41FA5}">
                      <a16:colId xmlns:a16="http://schemas.microsoft.com/office/drawing/2014/main" val="20001"/>
                    </a:ext>
                  </a:extLst>
                </a:gridCol>
              </a:tblGrid>
              <a:tr h="263905">
                <a:tc>
                  <a:txBody>
                    <a:bodyPr/>
                    <a:lstStyle/>
                    <a:p>
                      <a:pPr algn="ctr">
                        <a:spcAft>
                          <a:spcPts val="0"/>
                        </a:spcAft>
                      </a:pPr>
                      <a:r>
                        <a:rPr lang="ru-RU" sz="1400" dirty="0">
                          <a:effectLst/>
                          <a:latin typeface="Segoe UI Light" panose="020B0502040204020203" pitchFamily="34" charset="0"/>
                          <a:cs typeface="Segoe UI Light" panose="020B0502040204020203" pitchFamily="34" charset="0"/>
                        </a:rPr>
                        <a:t>Сферы</a:t>
                      </a:r>
                    </a:p>
                  </a:txBody>
                  <a:tcPr marL="68580" marR="68580" marT="0" marB="0"/>
                </a:tc>
                <a:tc>
                  <a:txBody>
                    <a:bodyPr/>
                    <a:lstStyle/>
                    <a:p>
                      <a:pPr algn="ctr">
                        <a:spcAft>
                          <a:spcPts val="0"/>
                        </a:spcAft>
                      </a:pPr>
                      <a:r>
                        <a:rPr lang="ru-RU" sz="1400" dirty="0">
                          <a:effectLst/>
                          <a:latin typeface="Segoe UI Light" panose="020B0502040204020203" pitchFamily="34" charset="0"/>
                          <a:cs typeface="Segoe UI Light" panose="020B0502040204020203" pitchFamily="34" charset="0"/>
                        </a:rPr>
                        <a:t>Особенности</a:t>
                      </a:r>
                    </a:p>
                  </a:txBody>
                  <a:tcPr marL="68580" marR="68580" marT="0" marB="0"/>
                </a:tc>
                <a:extLst>
                  <a:ext uri="{0D108BD9-81ED-4DB2-BD59-A6C34878D82A}">
                    <a16:rowId xmlns:a16="http://schemas.microsoft.com/office/drawing/2014/main" val="10000"/>
                  </a:ext>
                </a:extLst>
              </a:tr>
              <a:tr h="1752318">
                <a:tc>
                  <a:txBody>
                    <a:bodyPr/>
                    <a:lstStyle/>
                    <a:p>
                      <a:pPr algn="ctr">
                        <a:spcAft>
                          <a:spcPts val="0"/>
                        </a:spcAft>
                      </a:pPr>
                      <a:endParaRPr lang="ru-RU" sz="1400" b="0" dirty="0">
                        <a:effectLst/>
                        <a:latin typeface="Segoe UI Light" panose="020B0502040204020203" pitchFamily="34" charset="0"/>
                        <a:cs typeface="Segoe UI Light" panose="020B0502040204020203" pitchFamily="34" charset="0"/>
                      </a:endParaRPr>
                    </a:p>
                    <a:p>
                      <a:pPr algn="ctr">
                        <a:spcAft>
                          <a:spcPts val="0"/>
                        </a:spcAft>
                      </a:pPr>
                      <a:endParaRPr lang="ru-RU" sz="1400" b="0" dirty="0">
                        <a:effectLst/>
                        <a:latin typeface="Segoe UI Light" panose="020B0502040204020203" pitchFamily="34" charset="0"/>
                        <a:cs typeface="Segoe UI Light" panose="020B0502040204020203" pitchFamily="34" charset="0"/>
                      </a:endParaRPr>
                    </a:p>
                    <a:p>
                      <a:pPr algn="ctr">
                        <a:spcAft>
                          <a:spcPts val="0"/>
                        </a:spcAft>
                      </a:pPr>
                      <a:endParaRPr lang="ru-RU" sz="1400" b="0" dirty="0">
                        <a:effectLst/>
                        <a:latin typeface="Segoe UI Light" panose="020B0502040204020203" pitchFamily="34" charset="0"/>
                        <a:cs typeface="Segoe UI Light" panose="020B0502040204020203" pitchFamily="34" charset="0"/>
                      </a:endParaRPr>
                    </a:p>
                    <a:p>
                      <a:pPr algn="ctr">
                        <a:spcAft>
                          <a:spcPts val="0"/>
                        </a:spcAft>
                      </a:pPr>
                      <a:endParaRPr lang="ru-RU" sz="1600" b="0" dirty="0">
                        <a:effectLst/>
                        <a:latin typeface="Segoe UI Light" panose="020B0502040204020203" pitchFamily="34" charset="0"/>
                        <a:cs typeface="Segoe UI Light" panose="020B0502040204020203" pitchFamily="34" charset="0"/>
                      </a:endParaRPr>
                    </a:p>
                    <a:p>
                      <a:pPr algn="ctr">
                        <a:spcAft>
                          <a:spcPts val="0"/>
                        </a:spcAft>
                      </a:pPr>
                      <a:r>
                        <a:rPr lang="ru-RU" sz="1600" b="0" dirty="0">
                          <a:effectLst/>
                          <a:latin typeface="Segoe UI Light" panose="020B0502040204020203" pitchFamily="34" charset="0"/>
                          <a:cs typeface="Segoe UI Light" panose="020B0502040204020203" pitchFamily="34" charset="0"/>
                        </a:rPr>
                        <a:t>Когнитивная</a:t>
                      </a:r>
                    </a:p>
                  </a:txBody>
                  <a:tcPr marL="68580" marR="68580" marT="0" marB="0"/>
                </a:tc>
                <a:tc>
                  <a:txBody>
                    <a:bodyPr/>
                    <a:lstStyle/>
                    <a:p>
                      <a:pPr marL="171450" indent="-171450" algn="l">
                        <a:spcAft>
                          <a:spcPts val="0"/>
                        </a:spcAft>
                        <a:buFont typeface="Arial" panose="020B0604020202020204" pitchFamily="34" charset="0"/>
                        <a:buChar char="•"/>
                      </a:pPr>
                      <a:r>
                        <a:rPr lang="ru-RU" sz="1400" dirty="0">
                          <a:effectLst/>
                          <a:latin typeface="Segoe UI Light" panose="020B0502040204020203" pitchFamily="34" charset="0"/>
                          <a:cs typeface="Segoe UI Light" panose="020B0502040204020203" pitchFamily="34" charset="0"/>
                        </a:rPr>
                        <a:t>Активизация</a:t>
                      </a:r>
                      <a:r>
                        <a:rPr lang="ru-RU" sz="1400" baseline="0" dirty="0">
                          <a:effectLst/>
                          <a:latin typeface="Segoe UI Light" panose="020B0502040204020203" pitchFamily="34" charset="0"/>
                          <a:cs typeface="Segoe UI Light" panose="020B0502040204020203" pitchFamily="34" charset="0"/>
                        </a:rPr>
                        <a:t> мышления ( возрастает скорость принятия решений, скорость обработки информации, «на полную мощность» работают ресурсы памяти.</a:t>
                      </a:r>
                    </a:p>
                    <a:p>
                      <a:pPr marL="171450" indent="-171450" algn="l">
                        <a:spcAft>
                          <a:spcPts val="0"/>
                        </a:spcAft>
                        <a:buFont typeface="Arial" panose="020B0604020202020204" pitchFamily="34" charset="0"/>
                        <a:buChar char="•"/>
                      </a:pPr>
                      <a:r>
                        <a:rPr lang="ru-RU" sz="1400" baseline="0" dirty="0">
                          <a:effectLst/>
                          <a:latin typeface="Segoe UI Light" panose="020B0502040204020203" pitchFamily="34" charset="0"/>
                          <a:cs typeface="Segoe UI Light" panose="020B0502040204020203" pitchFamily="34" charset="0"/>
                        </a:rPr>
                        <a:t>Нарушение когнитивных процессов (дезориентация, снижение функций внимания, «туннельное восприятие, мышление»-</a:t>
                      </a:r>
                      <a:r>
                        <a:rPr lang="ru-RU" sz="1400" kern="1200" dirty="0">
                          <a:solidFill>
                            <a:schemeClr val="dk1"/>
                          </a:solidFill>
                          <a:effectLst/>
                          <a:latin typeface="Segoe UI Light" panose="020B0502040204020203" pitchFamily="34" charset="0"/>
                          <a:ea typeface="+mn-ea"/>
                          <a:cs typeface="Segoe UI Light" panose="020B0502040204020203" pitchFamily="34" charset="0"/>
                        </a:rPr>
                        <a:t>сужение внимания и мышления, прикованность их к чему-то одному, например, к мыслям об опасностях, выживании, с одновременным отвлечением от всего другого, и, как следствие, и ситуация, и собственное поведение могут оцениваться искаженно.</a:t>
                      </a:r>
                      <a:endParaRPr lang="ru-RU" sz="1400" dirty="0">
                        <a:effectLst/>
                        <a:latin typeface="Segoe UI Light" panose="020B0502040204020203" pitchFamily="34" charset="0"/>
                        <a:cs typeface="Segoe UI Light" panose="020B0502040204020203" pitchFamily="34" charset="0"/>
                      </a:endParaRPr>
                    </a:p>
                  </a:txBody>
                  <a:tcPr marL="68580" marR="68580" marT="0" marB="0" anchor="ctr"/>
                </a:tc>
                <a:extLst>
                  <a:ext uri="{0D108BD9-81ED-4DB2-BD59-A6C34878D82A}">
                    <a16:rowId xmlns:a16="http://schemas.microsoft.com/office/drawing/2014/main" val="10001"/>
                  </a:ext>
                </a:extLst>
              </a:tr>
              <a:tr h="682462">
                <a:tc>
                  <a:txBody>
                    <a:bodyPr/>
                    <a:lstStyle/>
                    <a:p>
                      <a:pPr algn="ctr">
                        <a:spcAft>
                          <a:spcPts val="0"/>
                        </a:spcAft>
                      </a:pPr>
                      <a:endParaRPr lang="ru-RU" sz="1400" b="0" dirty="0">
                        <a:effectLst/>
                        <a:latin typeface="Segoe UI Light" panose="020B0502040204020203" pitchFamily="34" charset="0"/>
                        <a:cs typeface="Segoe UI Light" panose="020B0502040204020203" pitchFamily="34" charset="0"/>
                      </a:endParaRPr>
                    </a:p>
                    <a:p>
                      <a:pPr algn="ctr">
                        <a:spcAft>
                          <a:spcPts val="0"/>
                        </a:spcAft>
                      </a:pPr>
                      <a:r>
                        <a:rPr lang="ru-RU" sz="1600" b="0" dirty="0">
                          <a:effectLst/>
                          <a:latin typeface="Segoe UI Light" panose="020B0502040204020203" pitchFamily="34" charset="0"/>
                          <a:cs typeface="Segoe UI Light" panose="020B0502040204020203" pitchFamily="34" charset="0"/>
                        </a:rPr>
                        <a:t>Эмоциональная</a:t>
                      </a:r>
                    </a:p>
                  </a:txBody>
                  <a:tcPr marL="68580" marR="68580" marT="0" marB="0"/>
                </a:tc>
                <a:tc>
                  <a:txBody>
                    <a:bodyPr/>
                    <a:lstStyle/>
                    <a:p>
                      <a:pPr algn="l">
                        <a:spcAft>
                          <a:spcPts val="0"/>
                        </a:spcAft>
                      </a:pPr>
                      <a:r>
                        <a:rPr lang="ru-RU" sz="1400" kern="1200" dirty="0">
                          <a:solidFill>
                            <a:schemeClr val="dk1"/>
                          </a:solidFill>
                          <a:effectLst/>
                          <a:latin typeface="Segoe UI Light" panose="020B0502040204020203" pitchFamily="34" charset="0"/>
                          <a:ea typeface="+mn-ea"/>
                          <a:cs typeface="Segoe UI Light" panose="020B0502040204020203" pitchFamily="34" charset="0"/>
                        </a:rPr>
                        <a:t>Повышенная тревожность, панические состояния, страхи, депрессивные      настроения, агрессивность, регрессивные реакции. </a:t>
                      </a:r>
                      <a:endParaRPr lang="ru-RU" sz="1400" dirty="0">
                        <a:effectLst/>
                        <a:latin typeface="Segoe UI Light" panose="020B0502040204020203" pitchFamily="34" charset="0"/>
                        <a:cs typeface="Segoe UI Light" panose="020B0502040204020203" pitchFamily="34" charset="0"/>
                      </a:endParaRPr>
                    </a:p>
                  </a:txBody>
                  <a:tcPr marL="68580" marR="68580" marT="0" marB="0" anchor="ctr"/>
                </a:tc>
                <a:extLst>
                  <a:ext uri="{0D108BD9-81ED-4DB2-BD59-A6C34878D82A}">
                    <a16:rowId xmlns:a16="http://schemas.microsoft.com/office/drawing/2014/main" val="10002"/>
                  </a:ext>
                </a:extLst>
              </a:tr>
              <a:tr h="1008112">
                <a:tc>
                  <a:txBody>
                    <a:bodyPr/>
                    <a:lstStyle/>
                    <a:p>
                      <a:pPr algn="ctr">
                        <a:spcAft>
                          <a:spcPts val="0"/>
                        </a:spcAft>
                      </a:pPr>
                      <a:endParaRPr lang="ru-RU" sz="1400" b="0" dirty="0">
                        <a:effectLst/>
                        <a:latin typeface="Segoe UI Light" panose="020B0502040204020203" pitchFamily="34" charset="0"/>
                        <a:cs typeface="Segoe UI Light" panose="020B0502040204020203" pitchFamily="34" charset="0"/>
                      </a:endParaRPr>
                    </a:p>
                    <a:p>
                      <a:pPr algn="ctr">
                        <a:spcAft>
                          <a:spcPts val="0"/>
                        </a:spcAft>
                      </a:pPr>
                      <a:endParaRPr lang="ru-RU" sz="1400" b="0" dirty="0">
                        <a:effectLst/>
                        <a:latin typeface="Segoe UI Light" panose="020B0502040204020203" pitchFamily="34" charset="0"/>
                        <a:cs typeface="Segoe UI Light" panose="020B0502040204020203" pitchFamily="34" charset="0"/>
                      </a:endParaRPr>
                    </a:p>
                    <a:p>
                      <a:pPr algn="ctr">
                        <a:spcAft>
                          <a:spcPts val="0"/>
                        </a:spcAft>
                      </a:pPr>
                      <a:r>
                        <a:rPr lang="ru-RU" sz="1600" b="0" dirty="0">
                          <a:effectLst/>
                          <a:latin typeface="Segoe UI Light" panose="020B0502040204020203" pitchFamily="34" charset="0"/>
                          <a:cs typeface="Segoe UI Light" panose="020B0502040204020203" pitchFamily="34" charset="0"/>
                        </a:rPr>
                        <a:t>Поведенческая</a:t>
                      </a:r>
                    </a:p>
                  </a:txBody>
                  <a:tcPr marL="68580" marR="68580" marT="0" marB="0"/>
                </a:tc>
                <a:tc>
                  <a:txBody>
                    <a:bodyPr/>
                    <a:lstStyle/>
                    <a:p>
                      <a:pPr algn="ctr">
                        <a:spcAft>
                          <a:spcPts val="0"/>
                        </a:spcAft>
                      </a:pPr>
                      <a:endParaRPr lang="ru-RU" sz="1400" kern="1200" dirty="0">
                        <a:solidFill>
                          <a:schemeClr val="dk1"/>
                        </a:solidFill>
                        <a:effectLst/>
                        <a:latin typeface="Segoe UI Light" panose="020B0502040204020203" pitchFamily="34" charset="0"/>
                        <a:ea typeface="+mn-ea"/>
                        <a:cs typeface="Segoe UI Light" panose="020B0502040204020203" pitchFamily="34" charset="0"/>
                      </a:endParaRPr>
                    </a:p>
                    <a:p>
                      <a:pPr algn="l">
                        <a:spcAft>
                          <a:spcPts val="0"/>
                        </a:spcAft>
                      </a:pPr>
                      <a:r>
                        <a:rPr lang="ru-RU" sz="1400" kern="1200" dirty="0">
                          <a:solidFill>
                            <a:schemeClr val="dk1"/>
                          </a:solidFill>
                          <a:effectLst/>
                          <a:latin typeface="Segoe UI Light" panose="020B0502040204020203" pitchFamily="34" charset="0"/>
                          <a:ea typeface="+mn-ea"/>
                          <a:cs typeface="Segoe UI Light" panose="020B0502040204020203" pitchFamily="34" charset="0"/>
                        </a:rPr>
                        <a:t>Проявления могут заключаться либо в повышенной активности, ажитации, либо, наоборот, в противоположных состояниях – вялости, заторможенности. </a:t>
                      </a:r>
                    </a:p>
                    <a:p>
                      <a:pPr algn="ctr">
                        <a:spcAft>
                          <a:spcPts val="0"/>
                        </a:spcAft>
                      </a:pPr>
                      <a:endParaRPr lang="ru-RU" sz="1400" dirty="0">
                        <a:effectLst/>
                        <a:latin typeface="Segoe UI Light" panose="020B0502040204020203" pitchFamily="34" charset="0"/>
                        <a:cs typeface="Segoe UI Light" panose="020B0502040204020203" pitchFamily="34" charset="0"/>
                      </a:endParaRPr>
                    </a:p>
                  </a:txBody>
                  <a:tcPr marL="68580" marR="68580" marT="0" marB="0" anchor="ctr"/>
                </a:tc>
                <a:extLst>
                  <a:ext uri="{0D108BD9-81ED-4DB2-BD59-A6C34878D82A}">
                    <a16:rowId xmlns:a16="http://schemas.microsoft.com/office/drawing/2014/main" val="10003"/>
                  </a:ext>
                </a:extLst>
              </a:tr>
              <a:tr h="864096">
                <a:tc>
                  <a:txBody>
                    <a:bodyPr/>
                    <a:lstStyle/>
                    <a:p>
                      <a:pPr algn="ctr">
                        <a:spcAft>
                          <a:spcPts val="0"/>
                        </a:spcAft>
                      </a:pPr>
                      <a:endParaRPr lang="ru-RU" sz="1400" b="0" dirty="0">
                        <a:effectLst/>
                        <a:latin typeface="Segoe UI Light" panose="020B0502040204020203" pitchFamily="34" charset="0"/>
                        <a:cs typeface="Segoe UI Light" panose="020B0502040204020203" pitchFamily="34" charset="0"/>
                      </a:endParaRPr>
                    </a:p>
                    <a:p>
                      <a:pPr algn="ctr">
                        <a:spcAft>
                          <a:spcPts val="0"/>
                        </a:spcAft>
                      </a:pPr>
                      <a:endParaRPr lang="ru-RU" sz="1400" b="0" dirty="0">
                        <a:effectLst/>
                        <a:latin typeface="Segoe UI Light" panose="020B0502040204020203" pitchFamily="34" charset="0"/>
                        <a:cs typeface="Segoe UI Light" panose="020B0502040204020203" pitchFamily="34" charset="0"/>
                      </a:endParaRPr>
                    </a:p>
                    <a:p>
                      <a:pPr algn="ctr">
                        <a:spcAft>
                          <a:spcPts val="0"/>
                        </a:spcAft>
                      </a:pPr>
                      <a:r>
                        <a:rPr lang="ru-RU" sz="1600" b="0" dirty="0">
                          <a:effectLst/>
                          <a:latin typeface="Segoe UI Light" panose="020B0502040204020203" pitchFamily="34" charset="0"/>
                          <a:cs typeface="Segoe UI Light" panose="020B0502040204020203" pitchFamily="34" charset="0"/>
                        </a:rPr>
                        <a:t>Социальная </a:t>
                      </a:r>
                    </a:p>
                  </a:txBody>
                  <a:tcPr marL="68580" marR="68580" marT="0" marB="0"/>
                </a:tc>
                <a:tc>
                  <a:txBody>
                    <a:bodyPr/>
                    <a:lstStyle/>
                    <a:p>
                      <a:pPr algn="l">
                        <a:spcAft>
                          <a:spcPts val="0"/>
                        </a:spcAft>
                      </a:pPr>
                      <a:r>
                        <a:rPr lang="ru-RU" sz="1400" kern="1200" dirty="0">
                          <a:solidFill>
                            <a:schemeClr val="dk1"/>
                          </a:solidFill>
                          <a:effectLst/>
                          <a:latin typeface="Segoe UI Light" panose="020B0502040204020203" pitchFamily="34" charset="0"/>
                          <a:ea typeface="+mn-ea"/>
                          <a:cs typeface="Segoe UI Light" panose="020B0502040204020203" pitchFamily="34" charset="0"/>
                        </a:rPr>
                        <a:t>Происходит нарушение контактов с другими людьми, конфликтность, самоизоляция. </a:t>
                      </a:r>
                      <a:endParaRPr lang="ru-RU" sz="1400" dirty="0">
                        <a:effectLst/>
                        <a:latin typeface="Segoe UI Light" panose="020B0502040204020203" pitchFamily="34" charset="0"/>
                        <a:cs typeface="Segoe UI Light" panose="020B0502040204020203" pitchFamily="34" charset="0"/>
                      </a:endParaRPr>
                    </a:p>
                  </a:txBody>
                  <a:tcPr marL="68580" marR="68580" marT="0" marB="0" anchor="ct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25092688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43573" y="2204864"/>
            <a:ext cx="5994512" cy="3970318"/>
          </a:xfrm>
          <a:prstGeom prst="rect">
            <a:avLst/>
          </a:prstGeom>
          <a:noFill/>
        </p:spPr>
        <p:txBody>
          <a:bodyPr wrap="square" rtlCol="0">
            <a:spAutoFit/>
          </a:bodyPr>
          <a:lstStyle/>
          <a:p>
            <a:r>
              <a:rPr lang="ru-RU" b="1" dirty="0">
                <a:solidFill>
                  <a:schemeClr val="tx1">
                    <a:lumMod val="95000"/>
                    <a:lumOff val="5000"/>
                  </a:schemeClr>
                </a:solidFill>
                <a:latin typeface="Segoe UI Light" panose="020B0502040204020203" pitchFamily="34" charset="0"/>
                <a:cs typeface="Segoe UI Light" panose="020B0502040204020203" pitchFamily="34" charset="0"/>
              </a:rPr>
              <a:t>Острая стрессовая реакция (ОСР) </a:t>
            </a:r>
            <a:r>
              <a:rPr lang="ru-RU" dirty="0">
                <a:latin typeface="Segoe UI Light" panose="020B0502040204020203" pitchFamily="34" charset="0"/>
                <a:cs typeface="Segoe UI Light" panose="020B0502040204020203" pitchFamily="34" charset="0"/>
              </a:rPr>
              <a:t>– это кратковременные выраженные изменения в когнитивной, эмоциональной, поведенческой и соматической сферах человека, в ответ на воздействие физических или психологических стрессоров, носящие адаптивный характер.</a:t>
            </a:r>
            <a:r>
              <a:rPr lang="ru-RU" dirty="0">
                <a:solidFill>
                  <a:schemeClr val="tx1">
                    <a:lumMod val="95000"/>
                    <a:lumOff val="5000"/>
                  </a:schemeClr>
                </a:solidFill>
                <a:latin typeface="Segoe UI Light" panose="020B0502040204020203" pitchFamily="34" charset="0"/>
                <a:cs typeface="Segoe UI Light" panose="020B0502040204020203" pitchFamily="34" charset="0"/>
              </a:rPr>
              <a:t> </a:t>
            </a:r>
          </a:p>
          <a:p>
            <a:endParaRPr lang="ru-RU" dirty="0">
              <a:solidFill>
                <a:schemeClr val="tx1">
                  <a:lumMod val="95000"/>
                  <a:lumOff val="5000"/>
                </a:schemeClr>
              </a:solidFill>
              <a:latin typeface="Segoe UI Light" panose="020B0502040204020203" pitchFamily="34" charset="0"/>
              <a:cs typeface="Segoe UI Light" panose="020B0502040204020203" pitchFamily="34" charset="0"/>
            </a:endParaRPr>
          </a:p>
          <a:p>
            <a:r>
              <a:rPr lang="ru-RU" b="1" dirty="0">
                <a:solidFill>
                  <a:schemeClr val="tx1">
                    <a:lumMod val="95000"/>
                    <a:lumOff val="5000"/>
                  </a:schemeClr>
                </a:solidFill>
                <a:latin typeface="Segoe UI Light" panose="020B0502040204020203" pitchFamily="34" charset="0"/>
                <a:cs typeface="Segoe UI Light" panose="020B0502040204020203" pitchFamily="34" charset="0"/>
              </a:rPr>
              <a:t>Отличительными особенностями ОСР являются:</a:t>
            </a:r>
          </a:p>
          <a:p>
            <a:endParaRPr lang="ru-RU" b="1" dirty="0">
              <a:solidFill>
                <a:schemeClr val="tx1">
                  <a:lumMod val="95000"/>
                  <a:lumOff val="5000"/>
                </a:schemeClr>
              </a:solidFill>
              <a:latin typeface="Segoe UI Light" panose="020B0502040204020203" pitchFamily="34" charset="0"/>
              <a:cs typeface="Segoe UI Light" panose="020B0502040204020203" pitchFamily="34" charset="0"/>
            </a:endParaRPr>
          </a:p>
          <a:p>
            <a:pPr marL="285750" lvl="3" indent="-285750">
              <a:buFont typeface="Arial" panose="020B0604020202020204" pitchFamily="34" charset="0"/>
              <a:buChar char="•"/>
            </a:pPr>
            <a:r>
              <a:rPr lang="ru-RU" dirty="0">
                <a:latin typeface="Segoe UI Light" panose="020B0502040204020203" pitchFamily="34" charset="0"/>
                <a:cs typeface="Segoe UI Light" panose="020B0502040204020203" pitchFamily="34" charset="0"/>
              </a:rPr>
              <a:t>Четкая связь с психотравмирующим событием;</a:t>
            </a:r>
          </a:p>
          <a:p>
            <a:pPr marL="285750" indent="-285750">
              <a:buFont typeface="Arial" panose="020B0604020202020204" pitchFamily="34" charset="0"/>
              <a:buChar char="•"/>
            </a:pPr>
            <a:r>
              <a:rPr lang="ru-RU" dirty="0">
                <a:latin typeface="Segoe UI Light" panose="020B0502040204020203" pitchFamily="34" charset="0"/>
                <a:cs typeface="Segoe UI Light" panose="020B0502040204020203" pitchFamily="34" charset="0"/>
              </a:rPr>
              <a:t>Временный и обратимый характер;</a:t>
            </a:r>
          </a:p>
          <a:p>
            <a:pPr marL="285750" lvl="3" indent="-285750">
              <a:buFont typeface="Arial" panose="020B0604020202020204" pitchFamily="34" charset="0"/>
              <a:buChar char="•"/>
            </a:pPr>
            <a:r>
              <a:rPr lang="ru-RU" dirty="0">
                <a:latin typeface="Segoe UI Light" panose="020B0502040204020203" pitchFamily="34" charset="0"/>
                <a:cs typeface="Segoe UI Light" panose="020B0502040204020203" pitchFamily="34" charset="0"/>
              </a:rPr>
              <a:t>Психологически понятная связь содержания психотравмирующей ситуации с переживаниями и поведением при ОСР.</a:t>
            </a:r>
          </a:p>
          <a:p>
            <a:pPr marL="285750" indent="-285750">
              <a:buFont typeface="Arial" panose="020B0604020202020204" pitchFamily="34" charset="0"/>
              <a:buChar char="•"/>
            </a:pPr>
            <a:endParaRPr lang="ru-RU" dirty="0">
              <a:solidFill>
                <a:schemeClr val="tx1">
                  <a:lumMod val="95000"/>
                  <a:lumOff val="5000"/>
                </a:schemeClr>
              </a:solidFill>
              <a:latin typeface="Times New Roman" panose="02020603050405020304" pitchFamily="18" charset="0"/>
              <a:cs typeface="Times New Roman" panose="02020603050405020304" pitchFamily="18" charset="0"/>
            </a:endParaRPr>
          </a:p>
        </p:txBody>
      </p:sp>
      <p:grpSp>
        <p:nvGrpSpPr>
          <p:cNvPr id="7" name="Группа 6"/>
          <p:cNvGrpSpPr/>
          <p:nvPr/>
        </p:nvGrpSpPr>
        <p:grpSpPr>
          <a:xfrm flipH="1" flipV="1">
            <a:off x="-45378" y="0"/>
            <a:ext cx="6033873" cy="1340777"/>
            <a:chOff x="8327140" y="6099059"/>
            <a:chExt cx="4451259" cy="774761"/>
          </a:xfrm>
        </p:grpSpPr>
        <p:sp>
          <p:nvSpPr>
            <p:cNvPr id="9" name="Прямоугольный треугольник 15"/>
            <p:cNvSpPr/>
            <p:nvPr/>
          </p:nvSpPr>
          <p:spPr>
            <a:xfrm rot="16200000" flipH="1">
              <a:off x="8443773" y="6447274"/>
              <a:ext cx="145913" cy="379180"/>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 name="connsiteX0" fmla="*/ 0 w 134960"/>
                <a:gd name="connsiteY0" fmla="*/ 325797 h 325797"/>
                <a:gd name="connsiteX1" fmla="*/ 5070 w 134960"/>
                <a:gd name="connsiteY1" fmla="*/ 0 h 325797"/>
                <a:gd name="connsiteX2" fmla="*/ 134960 w 134960"/>
                <a:gd name="connsiteY2" fmla="*/ 288747 h 325797"/>
                <a:gd name="connsiteX3" fmla="*/ 0 w 134960"/>
                <a:gd name="connsiteY3" fmla="*/ 325797 h 325797"/>
                <a:gd name="connsiteX0" fmla="*/ 0 w 134960"/>
                <a:gd name="connsiteY0" fmla="*/ 327313 h 327313"/>
                <a:gd name="connsiteX1" fmla="*/ 15252 w 134960"/>
                <a:gd name="connsiteY1" fmla="*/ 0 h 327313"/>
                <a:gd name="connsiteX2" fmla="*/ 134960 w 134960"/>
                <a:gd name="connsiteY2" fmla="*/ 290263 h 327313"/>
                <a:gd name="connsiteX3" fmla="*/ 0 w 134960"/>
                <a:gd name="connsiteY3" fmla="*/ 327313 h 327313"/>
              </a:gdLst>
              <a:ahLst/>
              <a:cxnLst>
                <a:cxn ang="0">
                  <a:pos x="connsiteX0" y="connsiteY0"/>
                </a:cxn>
                <a:cxn ang="0">
                  <a:pos x="connsiteX1" y="connsiteY1"/>
                </a:cxn>
                <a:cxn ang="0">
                  <a:pos x="connsiteX2" y="connsiteY2"/>
                </a:cxn>
                <a:cxn ang="0">
                  <a:pos x="connsiteX3" y="connsiteY3"/>
                </a:cxn>
              </a:cxnLst>
              <a:rect l="l" t="t" r="r" b="b"/>
              <a:pathLst>
                <a:path w="134960" h="327313">
                  <a:moveTo>
                    <a:pt x="0" y="327313"/>
                  </a:moveTo>
                  <a:cubicBezTo>
                    <a:pt x="263" y="221113"/>
                    <a:pt x="14989" y="106200"/>
                    <a:pt x="15252" y="0"/>
                  </a:cubicBezTo>
                  <a:cubicBezTo>
                    <a:pt x="59708" y="100381"/>
                    <a:pt x="90504" y="189882"/>
                    <a:pt x="134960" y="290263"/>
                  </a:cubicBezTo>
                  <a:cubicBezTo>
                    <a:pt x="80449" y="331538"/>
                    <a:pt x="54511" y="286038"/>
                    <a:pt x="0" y="327313"/>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0" name="Трапеция 2"/>
            <p:cNvSpPr/>
            <p:nvPr/>
          </p:nvSpPr>
          <p:spPr>
            <a:xfrm flipH="1">
              <a:off x="8348757" y="6099059"/>
              <a:ext cx="4401829" cy="77476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 name="connsiteX0" fmla="*/ 0 w 6601760"/>
                <a:gd name="connsiteY0" fmla="*/ 3783774 h 3795874"/>
                <a:gd name="connsiteX1" fmla="*/ 0 w 6601760"/>
                <a:gd name="connsiteY1" fmla="*/ 2 h 3795874"/>
                <a:gd name="connsiteX2" fmla="*/ 5327252 w 6601760"/>
                <a:gd name="connsiteY2" fmla="*/ 138240 h 3795874"/>
                <a:gd name="connsiteX3" fmla="*/ 6601760 w 6601760"/>
                <a:gd name="connsiteY3" fmla="*/ 3795874 h 3795874"/>
                <a:gd name="connsiteX4" fmla="*/ 0 w 6601760"/>
                <a:gd name="connsiteY4" fmla="*/ 3783774 h 3795874"/>
                <a:gd name="connsiteX0" fmla="*/ 0 w 5963047"/>
                <a:gd name="connsiteY0" fmla="*/ 3783774 h 3795874"/>
                <a:gd name="connsiteX1" fmla="*/ 0 w 5963047"/>
                <a:gd name="connsiteY1" fmla="*/ 2 h 3795874"/>
                <a:gd name="connsiteX2" fmla="*/ 5327252 w 5963047"/>
                <a:gd name="connsiteY2" fmla="*/ 138240 h 3795874"/>
                <a:gd name="connsiteX3" fmla="*/ 5963047 w 5963047"/>
                <a:gd name="connsiteY3" fmla="*/ 3795874 h 3795874"/>
                <a:gd name="connsiteX4" fmla="*/ 0 w 5963047"/>
                <a:gd name="connsiteY4" fmla="*/ 3783774 h 3795874"/>
                <a:gd name="connsiteX0" fmla="*/ 0 w 5963047"/>
                <a:gd name="connsiteY0" fmla="*/ 3783774 h 3795874"/>
                <a:gd name="connsiteX1" fmla="*/ 0 w 5963047"/>
                <a:gd name="connsiteY1" fmla="*/ 2 h 3795874"/>
                <a:gd name="connsiteX2" fmla="*/ 5327252 w 5963047"/>
                <a:gd name="connsiteY2" fmla="*/ 43654 h 3795874"/>
                <a:gd name="connsiteX3" fmla="*/ 5963047 w 5963047"/>
                <a:gd name="connsiteY3" fmla="*/ 3795874 h 3795874"/>
                <a:gd name="connsiteX4" fmla="*/ 0 w 5963047"/>
                <a:gd name="connsiteY4" fmla="*/ 3783774 h 3795874"/>
                <a:gd name="connsiteX0" fmla="*/ 0 w 5963047"/>
                <a:gd name="connsiteY0" fmla="*/ 3834707 h 3846807"/>
                <a:gd name="connsiteX1" fmla="*/ 0 w 5963047"/>
                <a:gd name="connsiteY1" fmla="*/ 50935 h 3846807"/>
                <a:gd name="connsiteX2" fmla="*/ 5314349 w 5963047"/>
                <a:gd name="connsiteY2" fmla="*/ 0 h 3846807"/>
                <a:gd name="connsiteX3" fmla="*/ 5963047 w 5963047"/>
                <a:gd name="connsiteY3" fmla="*/ 3846807 h 3846807"/>
                <a:gd name="connsiteX4" fmla="*/ 0 w 5963047"/>
                <a:gd name="connsiteY4" fmla="*/ 3834707 h 3846807"/>
                <a:gd name="connsiteX0" fmla="*/ 0 w 5963047"/>
                <a:gd name="connsiteY0" fmla="*/ 3834707 h 3846807"/>
                <a:gd name="connsiteX1" fmla="*/ 0 w 5963047"/>
                <a:gd name="connsiteY1" fmla="*/ 50935 h 3846807"/>
                <a:gd name="connsiteX2" fmla="*/ 5018259 w 5963047"/>
                <a:gd name="connsiteY2" fmla="*/ 0 h 3846807"/>
                <a:gd name="connsiteX3" fmla="*/ 5963047 w 5963047"/>
                <a:gd name="connsiteY3" fmla="*/ 3846807 h 3846807"/>
                <a:gd name="connsiteX4" fmla="*/ 0 w 5963047"/>
                <a:gd name="connsiteY4" fmla="*/ 3834707 h 3846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63047" h="3846807">
                  <a:moveTo>
                    <a:pt x="0" y="3834707"/>
                  </a:moveTo>
                  <a:lnTo>
                    <a:pt x="0" y="50935"/>
                  </a:lnTo>
                  <a:lnTo>
                    <a:pt x="5018259" y="0"/>
                  </a:lnTo>
                  <a:lnTo>
                    <a:pt x="5963047" y="3846807"/>
                  </a:lnTo>
                  <a:lnTo>
                    <a:pt x="0" y="3834707"/>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err="1"/>
                <a:t>ттрн</a:t>
              </a:r>
              <a:endParaRPr lang="ru-RU" dirty="0"/>
            </a:p>
          </p:txBody>
        </p:sp>
        <p:sp>
          <p:nvSpPr>
            <p:cNvPr id="11" name="Трапеция 2"/>
            <p:cNvSpPr/>
            <p:nvPr/>
          </p:nvSpPr>
          <p:spPr>
            <a:xfrm flipH="1">
              <a:off x="8331521" y="6251329"/>
              <a:ext cx="4446878" cy="336814"/>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689860 w 5287924"/>
                <a:gd name="connsiteY2" fmla="*/ 102692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746042 w 5287924"/>
                <a:gd name="connsiteY2" fmla="*/ 196338 h 4009703"/>
                <a:gd name="connsiteX3" fmla="*/ 5287924 w 5287924"/>
                <a:gd name="connsiteY3" fmla="*/ 4009703 h 4009703"/>
                <a:gd name="connsiteX4" fmla="*/ 2858 w 5287924"/>
                <a:gd name="connsiteY4" fmla="*/ 3916875 h 4009703"/>
                <a:gd name="connsiteX0" fmla="*/ 28 w 5309173"/>
                <a:gd name="connsiteY0" fmla="*/ 4197819 h 4197905"/>
                <a:gd name="connsiteX1" fmla="*/ 21249 w 5309173"/>
                <a:gd name="connsiteY1" fmla="*/ 0 h 4197905"/>
                <a:gd name="connsiteX2" fmla="*/ 4767291 w 5309173"/>
                <a:gd name="connsiteY2" fmla="*/ 196338 h 4197905"/>
                <a:gd name="connsiteX3" fmla="*/ 5309173 w 5309173"/>
                <a:gd name="connsiteY3" fmla="*/ 4009703 h 4197905"/>
                <a:gd name="connsiteX4" fmla="*/ 28 w 5309173"/>
                <a:gd name="connsiteY4" fmla="*/ 4197819 h 4197905"/>
                <a:gd name="connsiteX0" fmla="*/ 28 w 5309173"/>
                <a:gd name="connsiteY0" fmla="*/ 4197819 h 4197905"/>
                <a:gd name="connsiteX1" fmla="*/ 21249 w 5309173"/>
                <a:gd name="connsiteY1" fmla="*/ 0 h 4197905"/>
                <a:gd name="connsiteX2" fmla="*/ 4807421 w 5309173"/>
                <a:gd name="connsiteY2" fmla="*/ 196338 h 4197905"/>
                <a:gd name="connsiteX3" fmla="*/ 5309173 w 5309173"/>
                <a:gd name="connsiteY3" fmla="*/ 4009703 h 4197905"/>
                <a:gd name="connsiteX4" fmla="*/ 28 w 5309173"/>
                <a:gd name="connsiteY4" fmla="*/ 4197819 h 4197905"/>
                <a:gd name="connsiteX0" fmla="*/ 50 w 5299162"/>
                <a:gd name="connsiteY0" fmla="*/ 4139296 h 4139419"/>
                <a:gd name="connsiteX1" fmla="*/ 11238 w 5299162"/>
                <a:gd name="connsiteY1" fmla="*/ 0 h 4139419"/>
                <a:gd name="connsiteX2" fmla="*/ 4797410 w 5299162"/>
                <a:gd name="connsiteY2" fmla="*/ 196338 h 4139419"/>
                <a:gd name="connsiteX3" fmla="*/ 5299162 w 5299162"/>
                <a:gd name="connsiteY3" fmla="*/ 4009703 h 4139419"/>
                <a:gd name="connsiteX4" fmla="*/ 50 w 5299162"/>
                <a:gd name="connsiteY4" fmla="*/ 4139296 h 4139419"/>
                <a:gd name="connsiteX0" fmla="*/ 50 w 5294145"/>
                <a:gd name="connsiteY0" fmla="*/ 4139296 h 4139419"/>
                <a:gd name="connsiteX1" fmla="*/ 11238 w 5294145"/>
                <a:gd name="connsiteY1" fmla="*/ 0 h 4139419"/>
                <a:gd name="connsiteX2" fmla="*/ 4797410 w 5294145"/>
                <a:gd name="connsiteY2" fmla="*/ 196338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72329 w 5294145"/>
                <a:gd name="connsiteY2" fmla="*/ 137815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52264 w 5294145"/>
                <a:gd name="connsiteY2" fmla="*/ 59776 h 4139419"/>
                <a:gd name="connsiteX3" fmla="*/ 5294145 w 5294145"/>
                <a:gd name="connsiteY3" fmla="*/ 4009703 h 4139419"/>
                <a:gd name="connsiteX4" fmla="*/ 50 w 5294145"/>
                <a:gd name="connsiteY4" fmla="*/ 4139296 h 4139419"/>
                <a:gd name="connsiteX0" fmla="*/ 50 w 5108803"/>
                <a:gd name="connsiteY0" fmla="*/ 4139296 h 4139419"/>
                <a:gd name="connsiteX1" fmla="*/ 11238 w 5108803"/>
                <a:gd name="connsiteY1" fmla="*/ 0 h 4139419"/>
                <a:gd name="connsiteX2" fmla="*/ 4752264 w 5108803"/>
                <a:gd name="connsiteY2" fmla="*/ 59776 h 4139419"/>
                <a:gd name="connsiteX3" fmla="*/ 5108803 w 5108803"/>
                <a:gd name="connsiteY3" fmla="*/ 4009703 h 4139419"/>
                <a:gd name="connsiteX4" fmla="*/ 50 w 5108803"/>
                <a:gd name="connsiteY4" fmla="*/ 4139296 h 4139419"/>
                <a:gd name="connsiteX0" fmla="*/ 50 w 5102063"/>
                <a:gd name="connsiteY0" fmla="*/ 4139296 h 4139468"/>
                <a:gd name="connsiteX1" fmla="*/ 11238 w 5102063"/>
                <a:gd name="connsiteY1" fmla="*/ 0 h 4139468"/>
                <a:gd name="connsiteX2" fmla="*/ 4752264 w 5102063"/>
                <a:gd name="connsiteY2" fmla="*/ 59776 h 4139468"/>
                <a:gd name="connsiteX3" fmla="*/ 5102063 w 5102063"/>
                <a:gd name="connsiteY3" fmla="*/ 4048722 h 4139468"/>
                <a:gd name="connsiteX4" fmla="*/ 50 w 5102063"/>
                <a:gd name="connsiteY4" fmla="*/ 4139296 h 4139468"/>
                <a:gd name="connsiteX0" fmla="*/ 29250 w 5131263"/>
                <a:gd name="connsiteY0" fmla="*/ 4139296 h 4139468"/>
                <a:gd name="connsiteX1" fmla="*/ 0 w 5131263"/>
                <a:gd name="connsiteY1" fmla="*/ 0 h 4139468"/>
                <a:gd name="connsiteX2" fmla="*/ 4781464 w 5131263"/>
                <a:gd name="connsiteY2" fmla="*/ 59776 h 4139468"/>
                <a:gd name="connsiteX3" fmla="*/ 5131263 w 5131263"/>
                <a:gd name="connsiteY3" fmla="*/ 4048722 h 4139468"/>
                <a:gd name="connsiteX4" fmla="*/ 29250 w 5131263"/>
                <a:gd name="connsiteY4" fmla="*/ 4139296 h 4139468"/>
                <a:gd name="connsiteX0" fmla="*/ 29250 w 5100934"/>
                <a:gd name="connsiteY0" fmla="*/ 4139296 h 4139296"/>
                <a:gd name="connsiteX1" fmla="*/ 0 w 5100934"/>
                <a:gd name="connsiteY1" fmla="*/ 0 h 4139296"/>
                <a:gd name="connsiteX2" fmla="*/ 4781464 w 5100934"/>
                <a:gd name="connsiteY2" fmla="*/ 59776 h 4139296"/>
                <a:gd name="connsiteX3" fmla="*/ 5100934 w 5100934"/>
                <a:gd name="connsiteY3" fmla="*/ 4107245 h 4139296"/>
                <a:gd name="connsiteX4" fmla="*/ 29250 w 5100934"/>
                <a:gd name="connsiteY4" fmla="*/ 4139296 h 413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00934" h="4139296">
                  <a:moveTo>
                    <a:pt x="29250" y="4139296"/>
                  </a:moveTo>
                  <a:cubicBezTo>
                    <a:pt x="28297" y="2833671"/>
                    <a:pt x="953" y="1305625"/>
                    <a:pt x="0" y="0"/>
                  </a:cubicBezTo>
                  <a:lnTo>
                    <a:pt x="4781464" y="59776"/>
                  </a:lnTo>
                  <a:lnTo>
                    <a:pt x="5100934" y="4107245"/>
                  </a:lnTo>
                  <a:lnTo>
                    <a:pt x="29250" y="4139296"/>
                  </a:lnTo>
                  <a:close/>
                </a:path>
              </a:pathLst>
            </a:custGeom>
            <a:gradFill>
              <a:gsLst>
                <a:gs pos="53000">
                  <a:srgbClr val="3483AA"/>
                </a:gs>
                <a:gs pos="0">
                  <a:srgbClr val="2D7193"/>
                </a:gs>
                <a:gs pos="100000">
                  <a:srgbClr val="3B96C3"/>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grpSp>
        <p:nvGrpSpPr>
          <p:cNvPr id="12" name="Группа 11"/>
          <p:cNvGrpSpPr/>
          <p:nvPr/>
        </p:nvGrpSpPr>
        <p:grpSpPr>
          <a:xfrm>
            <a:off x="7682339" y="6093299"/>
            <a:ext cx="1469646" cy="767141"/>
            <a:chOff x="7682339" y="6093299"/>
            <a:chExt cx="1469646" cy="767141"/>
          </a:xfrm>
        </p:grpSpPr>
        <p:sp>
          <p:nvSpPr>
            <p:cNvPr id="13" name="Прямоугольный треугольник 15"/>
            <p:cNvSpPr/>
            <p:nvPr/>
          </p:nvSpPr>
          <p:spPr>
            <a:xfrm rot="16200000" flipH="1">
              <a:off x="7838898" y="6451197"/>
              <a:ext cx="123347" cy="436466"/>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Lst>
              <a:ahLst/>
              <a:cxnLst>
                <a:cxn ang="0">
                  <a:pos x="connsiteX0" y="connsiteY0"/>
                </a:cxn>
                <a:cxn ang="0">
                  <a:pos x="connsiteX1" y="connsiteY1"/>
                </a:cxn>
                <a:cxn ang="0">
                  <a:pos x="connsiteX2" y="connsiteY2"/>
                </a:cxn>
                <a:cxn ang="0">
                  <a:pos x="connsiteX3" y="connsiteY3"/>
                </a:cxn>
              </a:cxnLst>
              <a:rect l="l" t="t" r="r" b="b"/>
              <a:pathLst>
                <a:path w="134960" h="338192">
                  <a:moveTo>
                    <a:pt x="0" y="338192"/>
                  </a:moveTo>
                  <a:cubicBezTo>
                    <a:pt x="263" y="231992"/>
                    <a:pt x="1330" y="106200"/>
                    <a:pt x="1593" y="0"/>
                  </a:cubicBezTo>
                  <a:lnTo>
                    <a:pt x="134960" y="301142"/>
                  </a:lnTo>
                  <a:cubicBezTo>
                    <a:pt x="80449" y="342417"/>
                    <a:pt x="54511" y="296917"/>
                    <a:pt x="0" y="338192"/>
                  </a:cubicBezTo>
                  <a:close/>
                </a:path>
              </a:pathLst>
            </a:custGeom>
            <a:solidFill>
              <a:srgbClr val="D883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4" name="Трапеция 2"/>
            <p:cNvSpPr/>
            <p:nvPr/>
          </p:nvSpPr>
          <p:spPr>
            <a:xfrm flipH="1">
              <a:off x="7838121" y="6093299"/>
              <a:ext cx="1311534" cy="76714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1760" h="3808972">
                  <a:moveTo>
                    <a:pt x="0" y="3796872"/>
                  </a:moveTo>
                  <a:lnTo>
                    <a:pt x="0" y="13100"/>
                  </a:lnTo>
                  <a:lnTo>
                    <a:pt x="3396921" y="0"/>
                  </a:lnTo>
                  <a:lnTo>
                    <a:pt x="6601760" y="3808972"/>
                  </a:lnTo>
                  <a:lnTo>
                    <a:pt x="0" y="3796872"/>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5" name="Трапеция 2"/>
            <p:cNvSpPr/>
            <p:nvPr/>
          </p:nvSpPr>
          <p:spPr>
            <a:xfrm flipH="1">
              <a:off x="7691020" y="6290733"/>
              <a:ext cx="1460965" cy="326269"/>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87924" h="4009703">
                  <a:moveTo>
                    <a:pt x="2858" y="3916875"/>
                  </a:moveTo>
                  <a:cubicBezTo>
                    <a:pt x="1905" y="2611250"/>
                    <a:pt x="953" y="1305625"/>
                    <a:pt x="0" y="0"/>
                  </a:cubicBezTo>
                  <a:lnTo>
                    <a:pt x="4320663" y="9045"/>
                  </a:lnTo>
                  <a:lnTo>
                    <a:pt x="5287924" y="4009703"/>
                  </a:lnTo>
                  <a:cubicBezTo>
                    <a:pt x="3411317" y="4004773"/>
                    <a:pt x="1879465" y="3921805"/>
                    <a:pt x="2858" y="3916875"/>
                  </a:cubicBezTo>
                  <a:close/>
                </a:path>
              </a:pathLst>
            </a:custGeom>
            <a:gradFill>
              <a:gsLst>
                <a:gs pos="0">
                  <a:schemeClr val="accent5">
                    <a:lumMod val="60000"/>
                    <a:lumOff val="40000"/>
                  </a:schemeClr>
                </a:gs>
                <a:gs pos="22000">
                  <a:srgbClr val="F68E26"/>
                </a:gs>
                <a:gs pos="51000">
                  <a:srgbClr val="F68616"/>
                </a:gs>
                <a:gs pos="70000">
                  <a:srgbClr val="EF7B11"/>
                </a:gs>
                <a:gs pos="97000">
                  <a:srgbClr val="D7560F"/>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a:latin typeface="Segoe UI Light" panose="020B0502040204020203" pitchFamily="34" charset="0"/>
                  <a:cs typeface="Segoe UI Light" panose="020B0502040204020203" pitchFamily="34" charset="0"/>
                </a:rPr>
                <a:t>21</a:t>
              </a:r>
            </a:p>
          </p:txBody>
        </p:sp>
      </p:grpSp>
      <p:sp>
        <p:nvSpPr>
          <p:cNvPr id="16" name="Заголовок 1"/>
          <p:cNvSpPr txBox="1">
            <a:spLocks/>
          </p:cNvSpPr>
          <p:nvPr/>
        </p:nvSpPr>
        <p:spPr>
          <a:xfrm>
            <a:off x="755576" y="455450"/>
            <a:ext cx="5410944" cy="643817"/>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ru-RU" sz="1600" dirty="0">
                <a:solidFill>
                  <a:schemeClr val="bg1"/>
                </a:solidFill>
                <a:latin typeface="Segoe UI Light" pitchFamily="34" charset="0"/>
                <a:ea typeface="+mn-ea"/>
                <a:cs typeface="Segoe UI Light" pitchFamily="34" charset="0"/>
              </a:rPr>
              <a:t>Особенности психического состояния и поведения пострадавших в ЧС</a:t>
            </a:r>
          </a:p>
        </p:txBody>
      </p:sp>
      <p:pic>
        <p:nvPicPr>
          <p:cNvPr id="20" name="Рисунок 1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6552728" y="2636912"/>
            <a:ext cx="2627784" cy="2327464"/>
          </a:xfrm>
          <a:prstGeom prst="rect">
            <a:avLst/>
          </a:prstGeom>
        </p:spPr>
      </p:pic>
    </p:spTree>
    <p:extLst>
      <p:ext uri="{BB962C8B-B14F-4D97-AF65-F5344CB8AC3E}">
        <p14:creationId xmlns:p14="http://schemas.microsoft.com/office/powerpoint/2010/main" val="64367462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43572" y="2204864"/>
            <a:ext cx="6388667" cy="3970318"/>
          </a:xfrm>
          <a:prstGeom prst="rect">
            <a:avLst/>
          </a:prstGeom>
          <a:noFill/>
        </p:spPr>
        <p:txBody>
          <a:bodyPr wrap="square" rtlCol="0">
            <a:spAutoFit/>
          </a:bodyPr>
          <a:lstStyle/>
          <a:p>
            <a:r>
              <a:rPr lang="ru-RU" b="1" dirty="0">
                <a:latin typeface="Segoe UI Light" panose="020B0502040204020203" pitchFamily="34" charset="0"/>
                <a:cs typeface="Segoe UI Light" panose="020B0502040204020203" pitchFamily="34" charset="0"/>
              </a:rPr>
              <a:t>Нервная дрожь, тремор</a:t>
            </a:r>
            <a:r>
              <a:rPr lang="ru-RU" dirty="0">
                <a:latin typeface="Segoe UI Light" panose="020B0502040204020203" pitchFamily="34" charset="0"/>
                <a:cs typeface="Segoe UI Light" panose="020B0502040204020203" pitchFamily="34" charset="0"/>
              </a:rPr>
              <a:t>. Психологический смысл этой реакции заключается в попытке избавиться от накопившегося напряжения. </a:t>
            </a:r>
          </a:p>
          <a:p>
            <a:endParaRPr lang="ru-RU" dirty="0">
              <a:latin typeface="Segoe UI Light" panose="020B0502040204020203" pitchFamily="34" charset="0"/>
              <a:cs typeface="Segoe UI Light" panose="020B0502040204020203" pitchFamily="34" charset="0"/>
            </a:endParaRPr>
          </a:p>
          <a:p>
            <a:r>
              <a:rPr lang="ru-RU" b="1" dirty="0">
                <a:latin typeface="Segoe UI Light" panose="020B0502040204020203" pitchFamily="34" charset="0"/>
                <a:cs typeface="Segoe UI Light" panose="020B0502040204020203" pitchFamily="34" charset="0"/>
              </a:rPr>
              <a:t>Как выглядит: </a:t>
            </a:r>
            <a:r>
              <a:rPr lang="ru-RU" dirty="0">
                <a:latin typeface="Segoe UI Light" panose="020B0502040204020203" pitchFamily="34" charset="0"/>
                <a:cs typeface="Segoe UI Light" panose="020B0502040204020203" pitchFamily="34" charset="0"/>
              </a:rPr>
              <a:t>дрожь может охватывать как все тело, так и отдельные его участки, особенно конечности. </a:t>
            </a:r>
          </a:p>
          <a:p>
            <a:endParaRPr lang="ru-RU" b="1" dirty="0">
              <a:latin typeface="Segoe UI Light" panose="020B0502040204020203" pitchFamily="34" charset="0"/>
              <a:cs typeface="Segoe UI Light" panose="020B0502040204020203" pitchFamily="34" charset="0"/>
            </a:endParaRPr>
          </a:p>
          <a:p>
            <a:r>
              <a:rPr lang="ru-RU" b="1" dirty="0">
                <a:latin typeface="Segoe UI Light" panose="020B0502040204020203" pitchFamily="34" charset="0"/>
                <a:cs typeface="Segoe UI Light" panose="020B0502040204020203" pitchFamily="34" charset="0"/>
              </a:rPr>
              <a:t>Что делать: </a:t>
            </a:r>
          </a:p>
          <a:p>
            <a:r>
              <a:rPr lang="ru-RU" dirty="0">
                <a:latin typeface="Segoe UI Light" panose="020B0502040204020203" pitchFamily="34" charset="0"/>
                <a:cs typeface="Segoe UI Light" panose="020B0502040204020203" pitchFamily="34" charset="0"/>
              </a:rPr>
              <a:t>- важно нужно объяснить, что это нормальная и временная реакция, которой нужно дать состояться, и тогда она пройдет; </a:t>
            </a:r>
          </a:p>
          <a:p>
            <a:r>
              <a:rPr lang="ru-RU" dirty="0">
                <a:latin typeface="Segoe UI Light" panose="020B0502040204020203" pitchFamily="34" charset="0"/>
                <a:cs typeface="Segoe UI Light" panose="020B0502040204020203" pitchFamily="34" charset="0"/>
              </a:rPr>
              <a:t>- можно попробовать усилить дрожь, обеспечив максимальное напряжение дрожащей части тела в течение 5-15 секунд с последующим расслаблением.</a:t>
            </a:r>
          </a:p>
          <a:p>
            <a:pPr marL="285750" indent="-285750">
              <a:buFont typeface="Arial" panose="020B0604020202020204" pitchFamily="34" charset="0"/>
              <a:buChar char="•"/>
            </a:pPr>
            <a:endParaRPr lang="ru-RU" dirty="0">
              <a:solidFill>
                <a:schemeClr val="tx1">
                  <a:lumMod val="95000"/>
                  <a:lumOff val="5000"/>
                </a:schemeClr>
              </a:solidFill>
              <a:latin typeface="Times New Roman" panose="02020603050405020304" pitchFamily="18" charset="0"/>
              <a:cs typeface="Times New Roman" panose="02020603050405020304" pitchFamily="18" charset="0"/>
            </a:endParaRPr>
          </a:p>
        </p:txBody>
      </p:sp>
      <p:grpSp>
        <p:nvGrpSpPr>
          <p:cNvPr id="7" name="Группа 6"/>
          <p:cNvGrpSpPr/>
          <p:nvPr/>
        </p:nvGrpSpPr>
        <p:grpSpPr>
          <a:xfrm flipH="1" flipV="1">
            <a:off x="-45378" y="0"/>
            <a:ext cx="6033873" cy="1340777"/>
            <a:chOff x="8327140" y="6099059"/>
            <a:chExt cx="4451259" cy="774761"/>
          </a:xfrm>
        </p:grpSpPr>
        <p:sp>
          <p:nvSpPr>
            <p:cNvPr id="9" name="Прямоугольный треугольник 15"/>
            <p:cNvSpPr/>
            <p:nvPr/>
          </p:nvSpPr>
          <p:spPr>
            <a:xfrm rot="16200000" flipH="1">
              <a:off x="8443773" y="6447274"/>
              <a:ext cx="145913" cy="379180"/>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 name="connsiteX0" fmla="*/ 0 w 134960"/>
                <a:gd name="connsiteY0" fmla="*/ 325797 h 325797"/>
                <a:gd name="connsiteX1" fmla="*/ 5070 w 134960"/>
                <a:gd name="connsiteY1" fmla="*/ 0 h 325797"/>
                <a:gd name="connsiteX2" fmla="*/ 134960 w 134960"/>
                <a:gd name="connsiteY2" fmla="*/ 288747 h 325797"/>
                <a:gd name="connsiteX3" fmla="*/ 0 w 134960"/>
                <a:gd name="connsiteY3" fmla="*/ 325797 h 325797"/>
                <a:gd name="connsiteX0" fmla="*/ 0 w 134960"/>
                <a:gd name="connsiteY0" fmla="*/ 327313 h 327313"/>
                <a:gd name="connsiteX1" fmla="*/ 15252 w 134960"/>
                <a:gd name="connsiteY1" fmla="*/ 0 h 327313"/>
                <a:gd name="connsiteX2" fmla="*/ 134960 w 134960"/>
                <a:gd name="connsiteY2" fmla="*/ 290263 h 327313"/>
                <a:gd name="connsiteX3" fmla="*/ 0 w 134960"/>
                <a:gd name="connsiteY3" fmla="*/ 327313 h 327313"/>
              </a:gdLst>
              <a:ahLst/>
              <a:cxnLst>
                <a:cxn ang="0">
                  <a:pos x="connsiteX0" y="connsiteY0"/>
                </a:cxn>
                <a:cxn ang="0">
                  <a:pos x="connsiteX1" y="connsiteY1"/>
                </a:cxn>
                <a:cxn ang="0">
                  <a:pos x="connsiteX2" y="connsiteY2"/>
                </a:cxn>
                <a:cxn ang="0">
                  <a:pos x="connsiteX3" y="connsiteY3"/>
                </a:cxn>
              </a:cxnLst>
              <a:rect l="l" t="t" r="r" b="b"/>
              <a:pathLst>
                <a:path w="134960" h="327313">
                  <a:moveTo>
                    <a:pt x="0" y="327313"/>
                  </a:moveTo>
                  <a:cubicBezTo>
                    <a:pt x="263" y="221113"/>
                    <a:pt x="14989" y="106200"/>
                    <a:pt x="15252" y="0"/>
                  </a:cubicBezTo>
                  <a:cubicBezTo>
                    <a:pt x="59708" y="100381"/>
                    <a:pt x="90504" y="189882"/>
                    <a:pt x="134960" y="290263"/>
                  </a:cubicBezTo>
                  <a:cubicBezTo>
                    <a:pt x="80449" y="331538"/>
                    <a:pt x="54511" y="286038"/>
                    <a:pt x="0" y="327313"/>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0" name="Трапеция 2"/>
            <p:cNvSpPr/>
            <p:nvPr/>
          </p:nvSpPr>
          <p:spPr>
            <a:xfrm flipH="1">
              <a:off x="8348757" y="6099059"/>
              <a:ext cx="4401829" cy="77476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 name="connsiteX0" fmla="*/ 0 w 6601760"/>
                <a:gd name="connsiteY0" fmla="*/ 3783774 h 3795874"/>
                <a:gd name="connsiteX1" fmla="*/ 0 w 6601760"/>
                <a:gd name="connsiteY1" fmla="*/ 2 h 3795874"/>
                <a:gd name="connsiteX2" fmla="*/ 5327252 w 6601760"/>
                <a:gd name="connsiteY2" fmla="*/ 138240 h 3795874"/>
                <a:gd name="connsiteX3" fmla="*/ 6601760 w 6601760"/>
                <a:gd name="connsiteY3" fmla="*/ 3795874 h 3795874"/>
                <a:gd name="connsiteX4" fmla="*/ 0 w 6601760"/>
                <a:gd name="connsiteY4" fmla="*/ 3783774 h 3795874"/>
                <a:gd name="connsiteX0" fmla="*/ 0 w 5963047"/>
                <a:gd name="connsiteY0" fmla="*/ 3783774 h 3795874"/>
                <a:gd name="connsiteX1" fmla="*/ 0 w 5963047"/>
                <a:gd name="connsiteY1" fmla="*/ 2 h 3795874"/>
                <a:gd name="connsiteX2" fmla="*/ 5327252 w 5963047"/>
                <a:gd name="connsiteY2" fmla="*/ 138240 h 3795874"/>
                <a:gd name="connsiteX3" fmla="*/ 5963047 w 5963047"/>
                <a:gd name="connsiteY3" fmla="*/ 3795874 h 3795874"/>
                <a:gd name="connsiteX4" fmla="*/ 0 w 5963047"/>
                <a:gd name="connsiteY4" fmla="*/ 3783774 h 3795874"/>
                <a:gd name="connsiteX0" fmla="*/ 0 w 5963047"/>
                <a:gd name="connsiteY0" fmla="*/ 3783774 h 3795874"/>
                <a:gd name="connsiteX1" fmla="*/ 0 w 5963047"/>
                <a:gd name="connsiteY1" fmla="*/ 2 h 3795874"/>
                <a:gd name="connsiteX2" fmla="*/ 5327252 w 5963047"/>
                <a:gd name="connsiteY2" fmla="*/ 43654 h 3795874"/>
                <a:gd name="connsiteX3" fmla="*/ 5963047 w 5963047"/>
                <a:gd name="connsiteY3" fmla="*/ 3795874 h 3795874"/>
                <a:gd name="connsiteX4" fmla="*/ 0 w 5963047"/>
                <a:gd name="connsiteY4" fmla="*/ 3783774 h 3795874"/>
                <a:gd name="connsiteX0" fmla="*/ 0 w 5963047"/>
                <a:gd name="connsiteY0" fmla="*/ 3834707 h 3846807"/>
                <a:gd name="connsiteX1" fmla="*/ 0 w 5963047"/>
                <a:gd name="connsiteY1" fmla="*/ 50935 h 3846807"/>
                <a:gd name="connsiteX2" fmla="*/ 5314349 w 5963047"/>
                <a:gd name="connsiteY2" fmla="*/ 0 h 3846807"/>
                <a:gd name="connsiteX3" fmla="*/ 5963047 w 5963047"/>
                <a:gd name="connsiteY3" fmla="*/ 3846807 h 3846807"/>
                <a:gd name="connsiteX4" fmla="*/ 0 w 5963047"/>
                <a:gd name="connsiteY4" fmla="*/ 3834707 h 3846807"/>
                <a:gd name="connsiteX0" fmla="*/ 0 w 5963047"/>
                <a:gd name="connsiteY0" fmla="*/ 3834707 h 3846807"/>
                <a:gd name="connsiteX1" fmla="*/ 0 w 5963047"/>
                <a:gd name="connsiteY1" fmla="*/ 50935 h 3846807"/>
                <a:gd name="connsiteX2" fmla="*/ 5018259 w 5963047"/>
                <a:gd name="connsiteY2" fmla="*/ 0 h 3846807"/>
                <a:gd name="connsiteX3" fmla="*/ 5963047 w 5963047"/>
                <a:gd name="connsiteY3" fmla="*/ 3846807 h 3846807"/>
                <a:gd name="connsiteX4" fmla="*/ 0 w 5963047"/>
                <a:gd name="connsiteY4" fmla="*/ 3834707 h 3846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63047" h="3846807">
                  <a:moveTo>
                    <a:pt x="0" y="3834707"/>
                  </a:moveTo>
                  <a:lnTo>
                    <a:pt x="0" y="50935"/>
                  </a:lnTo>
                  <a:lnTo>
                    <a:pt x="5018259" y="0"/>
                  </a:lnTo>
                  <a:lnTo>
                    <a:pt x="5963047" y="3846807"/>
                  </a:lnTo>
                  <a:lnTo>
                    <a:pt x="0" y="3834707"/>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err="1"/>
                <a:t>ттрн</a:t>
              </a:r>
              <a:endParaRPr lang="ru-RU" dirty="0"/>
            </a:p>
          </p:txBody>
        </p:sp>
        <p:sp>
          <p:nvSpPr>
            <p:cNvPr id="11" name="Трапеция 2"/>
            <p:cNvSpPr/>
            <p:nvPr/>
          </p:nvSpPr>
          <p:spPr>
            <a:xfrm flipH="1">
              <a:off x="8331521" y="6251329"/>
              <a:ext cx="4446878" cy="336814"/>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689860 w 5287924"/>
                <a:gd name="connsiteY2" fmla="*/ 102692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746042 w 5287924"/>
                <a:gd name="connsiteY2" fmla="*/ 196338 h 4009703"/>
                <a:gd name="connsiteX3" fmla="*/ 5287924 w 5287924"/>
                <a:gd name="connsiteY3" fmla="*/ 4009703 h 4009703"/>
                <a:gd name="connsiteX4" fmla="*/ 2858 w 5287924"/>
                <a:gd name="connsiteY4" fmla="*/ 3916875 h 4009703"/>
                <a:gd name="connsiteX0" fmla="*/ 28 w 5309173"/>
                <a:gd name="connsiteY0" fmla="*/ 4197819 h 4197905"/>
                <a:gd name="connsiteX1" fmla="*/ 21249 w 5309173"/>
                <a:gd name="connsiteY1" fmla="*/ 0 h 4197905"/>
                <a:gd name="connsiteX2" fmla="*/ 4767291 w 5309173"/>
                <a:gd name="connsiteY2" fmla="*/ 196338 h 4197905"/>
                <a:gd name="connsiteX3" fmla="*/ 5309173 w 5309173"/>
                <a:gd name="connsiteY3" fmla="*/ 4009703 h 4197905"/>
                <a:gd name="connsiteX4" fmla="*/ 28 w 5309173"/>
                <a:gd name="connsiteY4" fmla="*/ 4197819 h 4197905"/>
                <a:gd name="connsiteX0" fmla="*/ 28 w 5309173"/>
                <a:gd name="connsiteY0" fmla="*/ 4197819 h 4197905"/>
                <a:gd name="connsiteX1" fmla="*/ 21249 w 5309173"/>
                <a:gd name="connsiteY1" fmla="*/ 0 h 4197905"/>
                <a:gd name="connsiteX2" fmla="*/ 4807421 w 5309173"/>
                <a:gd name="connsiteY2" fmla="*/ 196338 h 4197905"/>
                <a:gd name="connsiteX3" fmla="*/ 5309173 w 5309173"/>
                <a:gd name="connsiteY3" fmla="*/ 4009703 h 4197905"/>
                <a:gd name="connsiteX4" fmla="*/ 28 w 5309173"/>
                <a:gd name="connsiteY4" fmla="*/ 4197819 h 4197905"/>
                <a:gd name="connsiteX0" fmla="*/ 50 w 5299162"/>
                <a:gd name="connsiteY0" fmla="*/ 4139296 h 4139419"/>
                <a:gd name="connsiteX1" fmla="*/ 11238 w 5299162"/>
                <a:gd name="connsiteY1" fmla="*/ 0 h 4139419"/>
                <a:gd name="connsiteX2" fmla="*/ 4797410 w 5299162"/>
                <a:gd name="connsiteY2" fmla="*/ 196338 h 4139419"/>
                <a:gd name="connsiteX3" fmla="*/ 5299162 w 5299162"/>
                <a:gd name="connsiteY3" fmla="*/ 4009703 h 4139419"/>
                <a:gd name="connsiteX4" fmla="*/ 50 w 5299162"/>
                <a:gd name="connsiteY4" fmla="*/ 4139296 h 4139419"/>
                <a:gd name="connsiteX0" fmla="*/ 50 w 5294145"/>
                <a:gd name="connsiteY0" fmla="*/ 4139296 h 4139419"/>
                <a:gd name="connsiteX1" fmla="*/ 11238 w 5294145"/>
                <a:gd name="connsiteY1" fmla="*/ 0 h 4139419"/>
                <a:gd name="connsiteX2" fmla="*/ 4797410 w 5294145"/>
                <a:gd name="connsiteY2" fmla="*/ 196338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72329 w 5294145"/>
                <a:gd name="connsiteY2" fmla="*/ 137815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52264 w 5294145"/>
                <a:gd name="connsiteY2" fmla="*/ 59776 h 4139419"/>
                <a:gd name="connsiteX3" fmla="*/ 5294145 w 5294145"/>
                <a:gd name="connsiteY3" fmla="*/ 4009703 h 4139419"/>
                <a:gd name="connsiteX4" fmla="*/ 50 w 5294145"/>
                <a:gd name="connsiteY4" fmla="*/ 4139296 h 4139419"/>
                <a:gd name="connsiteX0" fmla="*/ 50 w 5108803"/>
                <a:gd name="connsiteY0" fmla="*/ 4139296 h 4139419"/>
                <a:gd name="connsiteX1" fmla="*/ 11238 w 5108803"/>
                <a:gd name="connsiteY1" fmla="*/ 0 h 4139419"/>
                <a:gd name="connsiteX2" fmla="*/ 4752264 w 5108803"/>
                <a:gd name="connsiteY2" fmla="*/ 59776 h 4139419"/>
                <a:gd name="connsiteX3" fmla="*/ 5108803 w 5108803"/>
                <a:gd name="connsiteY3" fmla="*/ 4009703 h 4139419"/>
                <a:gd name="connsiteX4" fmla="*/ 50 w 5108803"/>
                <a:gd name="connsiteY4" fmla="*/ 4139296 h 4139419"/>
                <a:gd name="connsiteX0" fmla="*/ 50 w 5102063"/>
                <a:gd name="connsiteY0" fmla="*/ 4139296 h 4139468"/>
                <a:gd name="connsiteX1" fmla="*/ 11238 w 5102063"/>
                <a:gd name="connsiteY1" fmla="*/ 0 h 4139468"/>
                <a:gd name="connsiteX2" fmla="*/ 4752264 w 5102063"/>
                <a:gd name="connsiteY2" fmla="*/ 59776 h 4139468"/>
                <a:gd name="connsiteX3" fmla="*/ 5102063 w 5102063"/>
                <a:gd name="connsiteY3" fmla="*/ 4048722 h 4139468"/>
                <a:gd name="connsiteX4" fmla="*/ 50 w 5102063"/>
                <a:gd name="connsiteY4" fmla="*/ 4139296 h 4139468"/>
                <a:gd name="connsiteX0" fmla="*/ 29250 w 5131263"/>
                <a:gd name="connsiteY0" fmla="*/ 4139296 h 4139468"/>
                <a:gd name="connsiteX1" fmla="*/ 0 w 5131263"/>
                <a:gd name="connsiteY1" fmla="*/ 0 h 4139468"/>
                <a:gd name="connsiteX2" fmla="*/ 4781464 w 5131263"/>
                <a:gd name="connsiteY2" fmla="*/ 59776 h 4139468"/>
                <a:gd name="connsiteX3" fmla="*/ 5131263 w 5131263"/>
                <a:gd name="connsiteY3" fmla="*/ 4048722 h 4139468"/>
                <a:gd name="connsiteX4" fmla="*/ 29250 w 5131263"/>
                <a:gd name="connsiteY4" fmla="*/ 4139296 h 4139468"/>
                <a:gd name="connsiteX0" fmla="*/ 29250 w 5100934"/>
                <a:gd name="connsiteY0" fmla="*/ 4139296 h 4139296"/>
                <a:gd name="connsiteX1" fmla="*/ 0 w 5100934"/>
                <a:gd name="connsiteY1" fmla="*/ 0 h 4139296"/>
                <a:gd name="connsiteX2" fmla="*/ 4781464 w 5100934"/>
                <a:gd name="connsiteY2" fmla="*/ 59776 h 4139296"/>
                <a:gd name="connsiteX3" fmla="*/ 5100934 w 5100934"/>
                <a:gd name="connsiteY3" fmla="*/ 4107245 h 4139296"/>
                <a:gd name="connsiteX4" fmla="*/ 29250 w 5100934"/>
                <a:gd name="connsiteY4" fmla="*/ 4139296 h 413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00934" h="4139296">
                  <a:moveTo>
                    <a:pt x="29250" y="4139296"/>
                  </a:moveTo>
                  <a:cubicBezTo>
                    <a:pt x="28297" y="2833671"/>
                    <a:pt x="953" y="1305625"/>
                    <a:pt x="0" y="0"/>
                  </a:cubicBezTo>
                  <a:lnTo>
                    <a:pt x="4781464" y="59776"/>
                  </a:lnTo>
                  <a:lnTo>
                    <a:pt x="5100934" y="4107245"/>
                  </a:lnTo>
                  <a:lnTo>
                    <a:pt x="29250" y="4139296"/>
                  </a:lnTo>
                  <a:close/>
                </a:path>
              </a:pathLst>
            </a:custGeom>
            <a:gradFill>
              <a:gsLst>
                <a:gs pos="53000">
                  <a:srgbClr val="3483AA"/>
                </a:gs>
                <a:gs pos="0">
                  <a:srgbClr val="2D7193"/>
                </a:gs>
                <a:gs pos="100000">
                  <a:srgbClr val="3B96C3"/>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grpSp>
        <p:nvGrpSpPr>
          <p:cNvPr id="12" name="Группа 11"/>
          <p:cNvGrpSpPr/>
          <p:nvPr/>
        </p:nvGrpSpPr>
        <p:grpSpPr>
          <a:xfrm>
            <a:off x="7682339" y="6093299"/>
            <a:ext cx="1469646" cy="767141"/>
            <a:chOff x="7682339" y="6093299"/>
            <a:chExt cx="1469646" cy="767141"/>
          </a:xfrm>
        </p:grpSpPr>
        <p:sp>
          <p:nvSpPr>
            <p:cNvPr id="13" name="Прямоугольный треугольник 15"/>
            <p:cNvSpPr/>
            <p:nvPr/>
          </p:nvSpPr>
          <p:spPr>
            <a:xfrm rot="16200000" flipH="1">
              <a:off x="7838898" y="6451197"/>
              <a:ext cx="123347" cy="436466"/>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Lst>
              <a:ahLst/>
              <a:cxnLst>
                <a:cxn ang="0">
                  <a:pos x="connsiteX0" y="connsiteY0"/>
                </a:cxn>
                <a:cxn ang="0">
                  <a:pos x="connsiteX1" y="connsiteY1"/>
                </a:cxn>
                <a:cxn ang="0">
                  <a:pos x="connsiteX2" y="connsiteY2"/>
                </a:cxn>
                <a:cxn ang="0">
                  <a:pos x="connsiteX3" y="connsiteY3"/>
                </a:cxn>
              </a:cxnLst>
              <a:rect l="l" t="t" r="r" b="b"/>
              <a:pathLst>
                <a:path w="134960" h="338192">
                  <a:moveTo>
                    <a:pt x="0" y="338192"/>
                  </a:moveTo>
                  <a:cubicBezTo>
                    <a:pt x="263" y="231992"/>
                    <a:pt x="1330" y="106200"/>
                    <a:pt x="1593" y="0"/>
                  </a:cubicBezTo>
                  <a:lnTo>
                    <a:pt x="134960" y="301142"/>
                  </a:lnTo>
                  <a:cubicBezTo>
                    <a:pt x="80449" y="342417"/>
                    <a:pt x="54511" y="296917"/>
                    <a:pt x="0" y="338192"/>
                  </a:cubicBezTo>
                  <a:close/>
                </a:path>
              </a:pathLst>
            </a:custGeom>
            <a:solidFill>
              <a:srgbClr val="D883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4" name="Трапеция 2"/>
            <p:cNvSpPr/>
            <p:nvPr/>
          </p:nvSpPr>
          <p:spPr>
            <a:xfrm flipH="1">
              <a:off x="7838121" y="6093299"/>
              <a:ext cx="1311534" cy="76714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1760" h="3808972">
                  <a:moveTo>
                    <a:pt x="0" y="3796872"/>
                  </a:moveTo>
                  <a:lnTo>
                    <a:pt x="0" y="13100"/>
                  </a:lnTo>
                  <a:lnTo>
                    <a:pt x="3396921" y="0"/>
                  </a:lnTo>
                  <a:lnTo>
                    <a:pt x="6601760" y="3808972"/>
                  </a:lnTo>
                  <a:lnTo>
                    <a:pt x="0" y="3796872"/>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5" name="Трапеция 2"/>
            <p:cNvSpPr/>
            <p:nvPr/>
          </p:nvSpPr>
          <p:spPr>
            <a:xfrm flipH="1">
              <a:off x="7691020" y="6290733"/>
              <a:ext cx="1460965" cy="326269"/>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87924" h="4009703">
                  <a:moveTo>
                    <a:pt x="2858" y="3916875"/>
                  </a:moveTo>
                  <a:cubicBezTo>
                    <a:pt x="1905" y="2611250"/>
                    <a:pt x="953" y="1305625"/>
                    <a:pt x="0" y="0"/>
                  </a:cubicBezTo>
                  <a:lnTo>
                    <a:pt x="4320663" y="9045"/>
                  </a:lnTo>
                  <a:lnTo>
                    <a:pt x="5287924" y="4009703"/>
                  </a:lnTo>
                  <a:cubicBezTo>
                    <a:pt x="3411317" y="4004773"/>
                    <a:pt x="1879465" y="3921805"/>
                    <a:pt x="2858" y="3916875"/>
                  </a:cubicBezTo>
                  <a:close/>
                </a:path>
              </a:pathLst>
            </a:custGeom>
            <a:gradFill>
              <a:gsLst>
                <a:gs pos="0">
                  <a:schemeClr val="accent5">
                    <a:lumMod val="60000"/>
                    <a:lumOff val="40000"/>
                  </a:schemeClr>
                </a:gs>
                <a:gs pos="22000">
                  <a:srgbClr val="F68E26"/>
                </a:gs>
                <a:gs pos="51000">
                  <a:srgbClr val="F68616"/>
                </a:gs>
                <a:gs pos="70000">
                  <a:srgbClr val="EF7B11"/>
                </a:gs>
                <a:gs pos="97000">
                  <a:srgbClr val="D7560F"/>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a:latin typeface="Segoe UI Light" panose="020B0502040204020203" pitchFamily="34" charset="0"/>
                  <a:cs typeface="Segoe UI Light" panose="020B0502040204020203" pitchFamily="34" charset="0"/>
                </a:rPr>
                <a:t>22</a:t>
              </a:r>
            </a:p>
          </p:txBody>
        </p:sp>
      </p:grpSp>
      <p:sp>
        <p:nvSpPr>
          <p:cNvPr id="16" name="Заголовок 1"/>
          <p:cNvSpPr txBox="1">
            <a:spLocks/>
          </p:cNvSpPr>
          <p:nvPr/>
        </p:nvSpPr>
        <p:spPr>
          <a:xfrm>
            <a:off x="755576" y="455450"/>
            <a:ext cx="5410944" cy="643817"/>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ru-RU" sz="2800" b="1" dirty="0">
                <a:solidFill>
                  <a:schemeClr val="bg1"/>
                </a:solidFill>
                <a:latin typeface="Segoe UI Light" pitchFamily="34" charset="0"/>
                <a:ea typeface="+mn-ea"/>
                <a:cs typeface="Segoe UI Light" pitchFamily="34" charset="0"/>
              </a:rPr>
              <a:t>Виды ОСР</a:t>
            </a:r>
          </a:p>
        </p:txBody>
      </p:sp>
      <p:pic>
        <p:nvPicPr>
          <p:cNvPr id="20" name="Рисунок 1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6552728" y="2636912"/>
            <a:ext cx="2627784" cy="2327464"/>
          </a:xfrm>
          <a:prstGeom prst="rect">
            <a:avLst/>
          </a:prstGeom>
        </p:spPr>
      </p:pic>
    </p:spTree>
    <p:extLst>
      <p:ext uri="{BB962C8B-B14F-4D97-AF65-F5344CB8AC3E}">
        <p14:creationId xmlns:p14="http://schemas.microsoft.com/office/powerpoint/2010/main" val="17006551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Группа 6"/>
          <p:cNvGrpSpPr/>
          <p:nvPr/>
        </p:nvGrpSpPr>
        <p:grpSpPr>
          <a:xfrm flipH="1" flipV="1">
            <a:off x="-45378" y="0"/>
            <a:ext cx="6033873" cy="1340777"/>
            <a:chOff x="8327140" y="6099059"/>
            <a:chExt cx="4451259" cy="774761"/>
          </a:xfrm>
        </p:grpSpPr>
        <p:sp>
          <p:nvSpPr>
            <p:cNvPr id="9" name="Прямоугольный треугольник 15"/>
            <p:cNvSpPr/>
            <p:nvPr/>
          </p:nvSpPr>
          <p:spPr>
            <a:xfrm rot="16200000" flipH="1">
              <a:off x="8443773" y="6447274"/>
              <a:ext cx="145913" cy="379180"/>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 name="connsiteX0" fmla="*/ 0 w 134960"/>
                <a:gd name="connsiteY0" fmla="*/ 325797 h 325797"/>
                <a:gd name="connsiteX1" fmla="*/ 5070 w 134960"/>
                <a:gd name="connsiteY1" fmla="*/ 0 h 325797"/>
                <a:gd name="connsiteX2" fmla="*/ 134960 w 134960"/>
                <a:gd name="connsiteY2" fmla="*/ 288747 h 325797"/>
                <a:gd name="connsiteX3" fmla="*/ 0 w 134960"/>
                <a:gd name="connsiteY3" fmla="*/ 325797 h 325797"/>
                <a:gd name="connsiteX0" fmla="*/ 0 w 134960"/>
                <a:gd name="connsiteY0" fmla="*/ 327313 h 327313"/>
                <a:gd name="connsiteX1" fmla="*/ 15252 w 134960"/>
                <a:gd name="connsiteY1" fmla="*/ 0 h 327313"/>
                <a:gd name="connsiteX2" fmla="*/ 134960 w 134960"/>
                <a:gd name="connsiteY2" fmla="*/ 290263 h 327313"/>
                <a:gd name="connsiteX3" fmla="*/ 0 w 134960"/>
                <a:gd name="connsiteY3" fmla="*/ 327313 h 327313"/>
              </a:gdLst>
              <a:ahLst/>
              <a:cxnLst>
                <a:cxn ang="0">
                  <a:pos x="connsiteX0" y="connsiteY0"/>
                </a:cxn>
                <a:cxn ang="0">
                  <a:pos x="connsiteX1" y="connsiteY1"/>
                </a:cxn>
                <a:cxn ang="0">
                  <a:pos x="connsiteX2" y="connsiteY2"/>
                </a:cxn>
                <a:cxn ang="0">
                  <a:pos x="connsiteX3" y="connsiteY3"/>
                </a:cxn>
              </a:cxnLst>
              <a:rect l="l" t="t" r="r" b="b"/>
              <a:pathLst>
                <a:path w="134960" h="327313">
                  <a:moveTo>
                    <a:pt x="0" y="327313"/>
                  </a:moveTo>
                  <a:cubicBezTo>
                    <a:pt x="263" y="221113"/>
                    <a:pt x="14989" y="106200"/>
                    <a:pt x="15252" y="0"/>
                  </a:cubicBezTo>
                  <a:cubicBezTo>
                    <a:pt x="59708" y="100381"/>
                    <a:pt x="90504" y="189882"/>
                    <a:pt x="134960" y="290263"/>
                  </a:cubicBezTo>
                  <a:cubicBezTo>
                    <a:pt x="80449" y="331538"/>
                    <a:pt x="54511" y="286038"/>
                    <a:pt x="0" y="327313"/>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0" name="Трапеция 2"/>
            <p:cNvSpPr/>
            <p:nvPr/>
          </p:nvSpPr>
          <p:spPr>
            <a:xfrm flipH="1">
              <a:off x="8348757" y="6099059"/>
              <a:ext cx="4401829" cy="77476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 name="connsiteX0" fmla="*/ 0 w 6601760"/>
                <a:gd name="connsiteY0" fmla="*/ 3783774 h 3795874"/>
                <a:gd name="connsiteX1" fmla="*/ 0 w 6601760"/>
                <a:gd name="connsiteY1" fmla="*/ 2 h 3795874"/>
                <a:gd name="connsiteX2" fmla="*/ 5327252 w 6601760"/>
                <a:gd name="connsiteY2" fmla="*/ 138240 h 3795874"/>
                <a:gd name="connsiteX3" fmla="*/ 6601760 w 6601760"/>
                <a:gd name="connsiteY3" fmla="*/ 3795874 h 3795874"/>
                <a:gd name="connsiteX4" fmla="*/ 0 w 6601760"/>
                <a:gd name="connsiteY4" fmla="*/ 3783774 h 3795874"/>
                <a:gd name="connsiteX0" fmla="*/ 0 w 5963047"/>
                <a:gd name="connsiteY0" fmla="*/ 3783774 h 3795874"/>
                <a:gd name="connsiteX1" fmla="*/ 0 w 5963047"/>
                <a:gd name="connsiteY1" fmla="*/ 2 h 3795874"/>
                <a:gd name="connsiteX2" fmla="*/ 5327252 w 5963047"/>
                <a:gd name="connsiteY2" fmla="*/ 138240 h 3795874"/>
                <a:gd name="connsiteX3" fmla="*/ 5963047 w 5963047"/>
                <a:gd name="connsiteY3" fmla="*/ 3795874 h 3795874"/>
                <a:gd name="connsiteX4" fmla="*/ 0 w 5963047"/>
                <a:gd name="connsiteY4" fmla="*/ 3783774 h 3795874"/>
                <a:gd name="connsiteX0" fmla="*/ 0 w 5963047"/>
                <a:gd name="connsiteY0" fmla="*/ 3783774 h 3795874"/>
                <a:gd name="connsiteX1" fmla="*/ 0 w 5963047"/>
                <a:gd name="connsiteY1" fmla="*/ 2 h 3795874"/>
                <a:gd name="connsiteX2" fmla="*/ 5327252 w 5963047"/>
                <a:gd name="connsiteY2" fmla="*/ 43654 h 3795874"/>
                <a:gd name="connsiteX3" fmla="*/ 5963047 w 5963047"/>
                <a:gd name="connsiteY3" fmla="*/ 3795874 h 3795874"/>
                <a:gd name="connsiteX4" fmla="*/ 0 w 5963047"/>
                <a:gd name="connsiteY4" fmla="*/ 3783774 h 3795874"/>
                <a:gd name="connsiteX0" fmla="*/ 0 w 5963047"/>
                <a:gd name="connsiteY0" fmla="*/ 3834707 h 3846807"/>
                <a:gd name="connsiteX1" fmla="*/ 0 w 5963047"/>
                <a:gd name="connsiteY1" fmla="*/ 50935 h 3846807"/>
                <a:gd name="connsiteX2" fmla="*/ 5314349 w 5963047"/>
                <a:gd name="connsiteY2" fmla="*/ 0 h 3846807"/>
                <a:gd name="connsiteX3" fmla="*/ 5963047 w 5963047"/>
                <a:gd name="connsiteY3" fmla="*/ 3846807 h 3846807"/>
                <a:gd name="connsiteX4" fmla="*/ 0 w 5963047"/>
                <a:gd name="connsiteY4" fmla="*/ 3834707 h 3846807"/>
                <a:gd name="connsiteX0" fmla="*/ 0 w 5963047"/>
                <a:gd name="connsiteY0" fmla="*/ 3834707 h 3846807"/>
                <a:gd name="connsiteX1" fmla="*/ 0 w 5963047"/>
                <a:gd name="connsiteY1" fmla="*/ 50935 h 3846807"/>
                <a:gd name="connsiteX2" fmla="*/ 5018259 w 5963047"/>
                <a:gd name="connsiteY2" fmla="*/ 0 h 3846807"/>
                <a:gd name="connsiteX3" fmla="*/ 5963047 w 5963047"/>
                <a:gd name="connsiteY3" fmla="*/ 3846807 h 3846807"/>
                <a:gd name="connsiteX4" fmla="*/ 0 w 5963047"/>
                <a:gd name="connsiteY4" fmla="*/ 3834707 h 3846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63047" h="3846807">
                  <a:moveTo>
                    <a:pt x="0" y="3834707"/>
                  </a:moveTo>
                  <a:lnTo>
                    <a:pt x="0" y="50935"/>
                  </a:lnTo>
                  <a:lnTo>
                    <a:pt x="5018259" y="0"/>
                  </a:lnTo>
                  <a:lnTo>
                    <a:pt x="5963047" y="3846807"/>
                  </a:lnTo>
                  <a:lnTo>
                    <a:pt x="0" y="3834707"/>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err="1"/>
                <a:t>ттрн</a:t>
              </a:r>
              <a:endParaRPr lang="ru-RU" dirty="0"/>
            </a:p>
          </p:txBody>
        </p:sp>
        <p:sp>
          <p:nvSpPr>
            <p:cNvPr id="11" name="Трапеция 2"/>
            <p:cNvSpPr/>
            <p:nvPr/>
          </p:nvSpPr>
          <p:spPr>
            <a:xfrm flipH="1">
              <a:off x="8331521" y="6251329"/>
              <a:ext cx="4446878" cy="336814"/>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689860 w 5287924"/>
                <a:gd name="connsiteY2" fmla="*/ 102692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746042 w 5287924"/>
                <a:gd name="connsiteY2" fmla="*/ 196338 h 4009703"/>
                <a:gd name="connsiteX3" fmla="*/ 5287924 w 5287924"/>
                <a:gd name="connsiteY3" fmla="*/ 4009703 h 4009703"/>
                <a:gd name="connsiteX4" fmla="*/ 2858 w 5287924"/>
                <a:gd name="connsiteY4" fmla="*/ 3916875 h 4009703"/>
                <a:gd name="connsiteX0" fmla="*/ 28 w 5309173"/>
                <a:gd name="connsiteY0" fmla="*/ 4197819 h 4197905"/>
                <a:gd name="connsiteX1" fmla="*/ 21249 w 5309173"/>
                <a:gd name="connsiteY1" fmla="*/ 0 h 4197905"/>
                <a:gd name="connsiteX2" fmla="*/ 4767291 w 5309173"/>
                <a:gd name="connsiteY2" fmla="*/ 196338 h 4197905"/>
                <a:gd name="connsiteX3" fmla="*/ 5309173 w 5309173"/>
                <a:gd name="connsiteY3" fmla="*/ 4009703 h 4197905"/>
                <a:gd name="connsiteX4" fmla="*/ 28 w 5309173"/>
                <a:gd name="connsiteY4" fmla="*/ 4197819 h 4197905"/>
                <a:gd name="connsiteX0" fmla="*/ 28 w 5309173"/>
                <a:gd name="connsiteY0" fmla="*/ 4197819 h 4197905"/>
                <a:gd name="connsiteX1" fmla="*/ 21249 w 5309173"/>
                <a:gd name="connsiteY1" fmla="*/ 0 h 4197905"/>
                <a:gd name="connsiteX2" fmla="*/ 4807421 w 5309173"/>
                <a:gd name="connsiteY2" fmla="*/ 196338 h 4197905"/>
                <a:gd name="connsiteX3" fmla="*/ 5309173 w 5309173"/>
                <a:gd name="connsiteY3" fmla="*/ 4009703 h 4197905"/>
                <a:gd name="connsiteX4" fmla="*/ 28 w 5309173"/>
                <a:gd name="connsiteY4" fmla="*/ 4197819 h 4197905"/>
                <a:gd name="connsiteX0" fmla="*/ 50 w 5299162"/>
                <a:gd name="connsiteY0" fmla="*/ 4139296 h 4139419"/>
                <a:gd name="connsiteX1" fmla="*/ 11238 w 5299162"/>
                <a:gd name="connsiteY1" fmla="*/ 0 h 4139419"/>
                <a:gd name="connsiteX2" fmla="*/ 4797410 w 5299162"/>
                <a:gd name="connsiteY2" fmla="*/ 196338 h 4139419"/>
                <a:gd name="connsiteX3" fmla="*/ 5299162 w 5299162"/>
                <a:gd name="connsiteY3" fmla="*/ 4009703 h 4139419"/>
                <a:gd name="connsiteX4" fmla="*/ 50 w 5299162"/>
                <a:gd name="connsiteY4" fmla="*/ 4139296 h 4139419"/>
                <a:gd name="connsiteX0" fmla="*/ 50 w 5294145"/>
                <a:gd name="connsiteY0" fmla="*/ 4139296 h 4139419"/>
                <a:gd name="connsiteX1" fmla="*/ 11238 w 5294145"/>
                <a:gd name="connsiteY1" fmla="*/ 0 h 4139419"/>
                <a:gd name="connsiteX2" fmla="*/ 4797410 w 5294145"/>
                <a:gd name="connsiteY2" fmla="*/ 196338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72329 w 5294145"/>
                <a:gd name="connsiteY2" fmla="*/ 137815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52264 w 5294145"/>
                <a:gd name="connsiteY2" fmla="*/ 59776 h 4139419"/>
                <a:gd name="connsiteX3" fmla="*/ 5294145 w 5294145"/>
                <a:gd name="connsiteY3" fmla="*/ 4009703 h 4139419"/>
                <a:gd name="connsiteX4" fmla="*/ 50 w 5294145"/>
                <a:gd name="connsiteY4" fmla="*/ 4139296 h 4139419"/>
                <a:gd name="connsiteX0" fmla="*/ 50 w 5108803"/>
                <a:gd name="connsiteY0" fmla="*/ 4139296 h 4139419"/>
                <a:gd name="connsiteX1" fmla="*/ 11238 w 5108803"/>
                <a:gd name="connsiteY1" fmla="*/ 0 h 4139419"/>
                <a:gd name="connsiteX2" fmla="*/ 4752264 w 5108803"/>
                <a:gd name="connsiteY2" fmla="*/ 59776 h 4139419"/>
                <a:gd name="connsiteX3" fmla="*/ 5108803 w 5108803"/>
                <a:gd name="connsiteY3" fmla="*/ 4009703 h 4139419"/>
                <a:gd name="connsiteX4" fmla="*/ 50 w 5108803"/>
                <a:gd name="connsiteY4" fmla="*/ 4139296 h 4139419"/>
                <a:gd name="connsiteX0" fmla="*/ 50 w 5102063"/>
                <a:gd name="connsiteY0" fmla="*/ 4139296 h 4139468"/>
                <a:gd name="connsiteX1" fmla="*/ 11238 w 5102063"/>
                <a:gd name="connsiteY1" fmla="*/ 0 h 4139468"/>
                <a:gd name="connsiteX2" fmla="*/ 4752264 w 5102063"/>
                <a:gd name="connsiteY2" fmla="*/ 59776 h 4139468"/>
                <a:gd name="connsiteX3" fmla="*/ 5102063 w 5102063"/>
                <a:gd name="connsiteY3" fmla="*/ 4048722 h 4139468"/>
                <a:gd name="connsiteX4" fmla="*/ 50 w 5102063"/>
                <a:gd name="connsiteY4" fmla="*/ 4139296 h 4139468"/>
                <a:gd name="connsiteX0" fmla="*/ 29250 w 5131263"/>
                <a:gd name="connsiteY0" fmla="*/ 4139296 h 4139468"/>
                <a:gd name="connsiteX1" fmla="*/ 0 w 5131263"/>
                <a:gd name="connsiteY1" fmla="*/ 0 h 4139468"/>
                <a:gd name="connsiteX2" fmla="*/ 4781464 w 5131263"/>
                <a:gd name="connsiteY2" fmla="*/ 59776 h 4139468"/>
                <a:gd name="connsiteX3" fmla="*/ 5131263 w 5131263"/>
                <a:gd name="connsiteY3" fmla="*/ 4048722 h 4139468"/>
                <a:gd name="connsiteX4" fmla="*/ 29250 w 5131263"/>
                <a:gd name="connsiteY4" fmla="*/ 4139296 h 4139468"/>
                <a:gd name="connsiteX0" fmla="*/ 29250 w 5100934"/>
                <a:gd name="connsiteY0" fmla="*/ 4139296 h 4139296"/>
                <a:gd name="connsiteX1" fmla="*/ 0 w 5100934"/>
                <a:gd name="connsiteY1" fmla="*/ 0 h 4139296"/>
                <a:gd name="connsiteX2" fmla="*/ 4781464 w 5100934"/>
                <a:gd name="connsiteY2" fmla="*/ 59776 h 4139296"/>
                <a:gd name="connsiteX3" fmla="*/ 5100934 w 5100934"/>
                <a:gd name="connsiteY3" fmla="*/ 4107245 h 4139296"/>
                <a:gd name="connsiteX4" fmla="*/ 29250 w 5100934"/>
                <a:gd name="connsiteY4" fmla="*/ 4139296 h 413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00934" h="4139296">
                  <a:moveTo>
                    <a:pt x="29250" y="4139296"/>
                  </a:moveTo>
                  <a:cubicBezTo>
                    <a:pt x="28297" y="2833671"/>
                    <a:pt x="953" y="1305625"/>
                    <a:pt x="0" y="0"/>
                  </a:cubicBezTo>
                  <a:lnTo>
                    <a:pt x="4781464" y="59776"/>
                  </a:lnTo>
                  <a:lnTo>
                    <a:pt x="5100934" y="4107245"/>
                  </a:lnTo>
                  <a:lnTo>
                    <a:pt x="29250" y="4139296"/>
                  </a:lnTo>
                  <a:close/>
                </a:path>
              </a:pathLst>
            </a:custGeom>
            <a:gradFill>
              <a:gsLst>
                <a:gs pos="53000">
                  <a:srgbClr val="3483AA"/>
                </a:gs>
                <a:gs pos="0">
                  <a:srgbClr val="2D7193"/>
                </a:gs>
                <a:gs pos="100000">
                  <a:srgbClr val="3B96C3"/>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grpSp>
        <p:nvGrpSpPr>
          <p:cNvPr id="12" name="Группа 11"/>
          <p:cNvGrpSpPr/>
          <p:nvPr/>
        </p:nvGrpSpPr>
        <p:grpSpPr>
          <a:xfrm>
            <a:off x="7682339" y="6093299"/>
            <a:ext cx="1469646" cy="767141"/>
            <a:chOff x="7682339" y="6093299"/>
            <a:chExt cx="1469646" cy="767141"/>
          </a:xfrm>
        </p:grpSpPr>
        <p:sp>
          <p:nvSpPr>
            <p:cNvPr id="13" name="Прямоугольный треугольник 15"/>
            <p:cNvSpPr/>
            <p:nvPr/>
          </p:nvSpPr>
          <p:spPr>
            <a:xfrm rot="16200000" flipH="1">
              <a:off x="7838898" y="6451197"/>
              <a:ext cx="123347" cy="436466"/>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Lst>
              <a:ahLst/>
              <a:cxnLst>
                <a:cxn ang="0">
                  <a:pos x="connsiteX0" y="connsiteY0"/>
                </a:cxn>
                <a:cxn ang="0">
                  <a:pos x="connsiteX1" y="connsiteY1"/>
                </a:cxn>
                <a:cxn ang="0">
                  <a:pos x="connsiteX2" y="connsiteY2"/>
                </a:cxn>
                <a:cxn ang="0">
                  <a:pos x="connsiteX3" y="connsiteY3"/>
                </a:cxn>
              </a:cxnLst>
              <a:rect l="l" t="t" r="r" b="b"/>
              <a:pathLst>
                <a:path w="134960" h="338192">
                  <a:moveTo>
                    <a:pt x="0" y="338192"/>
                  </a:moveTo>
                  <a:cubicBezTo>
                    <a:pt x="263" y="231992"/>
                    <a:pt x="1330" y="106200"/>
                    <a:pt x="1593" y="0"/>
                  </a:cubicBezTo>
                  <a:lnTo>
                    <a:pt x="134960" y="301142"/>
                  </a:lnTo>
                  <a:cubicBezTo>
                    <a:pt x="80449" y="342417"/>
                    <a:pt x="54511" y="296917"/>
                    <a:pt x="0" y="338192"/>
                  </a:cubicBezTo>
                  <a:close/>
                </a:path>
              </a:pathLst>
            </a:custGeom>
            <a:solidFill>
              <a:srgbClr val="D883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4" name="Трапеция 2"/>
            <p:cNvSpPr/>
            <p:nvPr/>
          </p:nvSpPr>
          <p:spPr>
            <a:xfrm flipH="1">
              <a:off x="7838121" y="6093299"/>
              <a:ext cx="1311534" cy="76714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1760" h="3808972">
                  <a:moveTo>
                    <a:pt x="0" y="3796872"/>
                  </a:moveTo>
                  <a:lnTo>
                    <a:pt x="0" y="13100"/>
                  </a:lnTo>
                  <a:lnTo>
                    <a:pt x="3396921" y="0"/>
                  </a:lnTo>
                  <a:lnTo>
                    <a:pt x="6601760" y="3808972"/>
                  </a:lnTo>
                  <a:lnTo>
                    <a:pt x="0" y="3796872"/>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5" name="Трапеция 2"/>
            <p:cNvSpPr/>
            <p:nvPr/>
          </p:nvSpPr>
          <p:spPr>
            <a:xfrm flipH="1">
              <a:off x="7691020" y="6290733"/>
              <a:ext cx="1460965" cy="326269"/>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87924" h="4009703">
                  <a:moveTo>
                    <a:pt x="2858" y="3916875"/>
                  </a:moveTo>
                  <a:cubicBezTo>
                    <a:pt x="1905" y="2611250"/>
                    <a:pt x="953" y="1305625"/>
                    <a:pt x="0" y="0"/>
                  </a:cubicBezTo>
                  <a:lnTo>
                    <a:pt x="4320663" y="9045"/>
                  </a:lnTo>
                  <a:lnTo>
                    <a:pt x="5287924" y="4009703"/>
                  </a:lnTo>
                  <a:cubicBezTo>
                    <a:pt x="3411317" y="4004773"/>
                    <a:pt x="1879465" y="3921805"/>
                    <a:pt x="2858" y="3916875"/>
                  </a:cubicBezTo>
                  <a:close/>
                </a:path>
              </a:pathLst>
            </a:custGeom>
            <a:gradFill>
              <a:gsLst>
                <a:gs pos="0">
                  <a:schemeClr val="accent5">
                    <a:lumMod val="60000"/>
                    <a:lumOff val="40000"/>
                  </a:schemeClr>
                </a:gs>
                <a:gs pos="22000">
                  <a:srgbClr val="F68E26"/>
                </a:gs>
                <a:gs pos="51000">
                  <a:srgbClr val="F68616"/>
                </a:gs>
                <a:gs pos="70000">
                  <a:srgbClr val="EF7B11"/>
                </a:gs>
                <a:gs pos="97000">
                  <a:srgbClr val="D7560F"/>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a:latin typeface="Segoe UI Light" panose="020B0502040204020203" pitchFamily="34" charset="0"/>
                  <a:cs typeface="Segoe UI Light" panose="020B0502040204020203" pitchFamily="34" charset="0"/>
                </a:rPr>
                <a:t>23</a:t>
              </a:r>
            </a:p>
          </p:txBody>
        </p:sp>
      </p:grpSp>
      <p:sp>
        <p:nvSpPr>
          <p:cNvPr id="16" name="Заголовок 1"/>
          <p:cNvSpPr txBox="1">
            <a:spLocks/>
          </p:cNvSpPr>
          <p:nvPr/>
        </p:nvSpPr>
        <p:spPr>
          <a:xfrm>
            <a:off x="755576" y="455450"/>
            <a:ext cx="5410944" cy="643817"/>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ru-RU" sz="2800" b="1" dirty="0">
                <a:solidFill>
                  <a:schemeClr val="bg1"/>
                </a:solidFill>
                <a:latin typeface="Segoe UI Light" pitchFamily="34" charset="0"/>
                <a:ea typeface="+mn-ea"/>
                <a:cs typeface="Segoe UI Light" pitchFamily="34" charset="0"/>
              </a:rPr>
              <a:t>Виды ОСР</a:t>
            </a:r>
          </a:p>
        </p:txBody>
      </p:sp>
      <p:pic>
        <p:nvPicPr>
          <p:cNvPr id="20" name="Рисунок 1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6552728" y="2636912"/>
            <a:ext cx="2627784" cy="2327464"/>
          </a:xfrm>
          <a:prstGeom prst="rect">
            <a:avLst/>
          </a:prstGeom>
        </p:spPr>
      </p:pic>
      <p:sp>
        <p:nvSpPr>
          <p:cNvPr id="3" name="TextBox 2"/>
          <p:cNvSpPr txBox="1"/>
          <p:nvPr/>
        </p:nvSpPr>
        <p:spPr>
          <a:xfrm>
            <a:off x="251520" y="1309954"/>
            <a:ext cx="7041590" cy="5509200"/>
          </a:xfrm>
          <a:prstGeom prst="rect">
            <a:avLst/>
          </a:prstGeom>
          <a:noFill/>
        </p:spPr>
        <p:txBody>
          <a:bodyPr wrap="square" rtlCol="0">
            <a:spAutoFit/>
          </a:bodyPr>
          <a:lstStyle/>
          <a:p>
            <a:pPr algn="just"/>
            <a:r>
              <a:rPr lang="ru-RU" sz="1600" b="1" dirty="0" err="1">
                <a:latin typeface="Segoe UI Light" panose="020B0502040204020203" pitchFamily="34" charset="0"/>
                <a:cs typeface="Segoe UI Light" panose="020B0502040204020203" pitchFamily="34" charset="0"/>
              </a:rPr>
              <a:t>Истероидная</a:t>
            </a:r>
            <a:r>
              <a:rPr lang="ru-RU" sz="1600" b="1" dirty="0">
                <a:latin typeface="Segoe UI Light" panose="020B0502040204020203" pitchFamily="34" charset="0"/>
                <a:cs typeface="Segoe UI Light" panose="020B0502040204020203" pitchFamily="34" charset="0"/>
              </a:rPr>
              <a:t> реакция. </a:t>
            </a:r>
            <a:r>
              <a:rPr lang="ru-RU" sz="1600" dirty="0">
                <a:latin typeface="Segoe UI Light" panose="020B0502040204020203" pitchFamily="34" charset="0"/>
                <a:cs typeface="Segoe UI Light" panose="020B0502040204020203" pitchFamily="34" charset="0"/>
              </a:rPr>
              <a:t>Психологическим смыслом данной реакции может являться потребность и активный поиск социальной поддержки, вызванные острым и невыносимым ощущением беспомощности и страха. </a:t>
            </a:r>
          </a:p>
          <a:p>
            <a:pPr algn="just"/>
            <a:r>
              <a:rPr lang="ru-RU" sz="1600" b="1" dirty="0">
                <a:latin typeface="Segoe UI Light" panose="020B0502040204020203" pitchFamily="34" charset="0"/>
                <a:cs typeface="Segoe UI Light" panose="020B0502040204020203" pitchFamily="34" charset="0"/>
              </a:rPr>
              <a:t>Как выглядит: </a:t>
            </a:r>
            <a:r>
              <a:rPr lang="ru-RU" sz="1600" dirty="0">
                <a:latin typeface="Segoe UI Light" panose="020B0502040204020203" pitchFamily="34" charset="0"/>
                <a:cs typeface="Segoe UI Light" panose="020B0502040204020203" pitchFamily="34" charset="0"/>
              </a:rPr>
              <a:t>человек чрезмерно возбужден, двигается и говорит много, быстро и эмоционально насыщенно. «Пострадавший» кричит, принимает театральные позы. Сознание при этом сохраняется, но выйти с человеком на контакт очень сложно. </a:t>
            </a:r>
          </a:p>
          <a:p>
            <a:pPr algn="just"/>
            <a:r>
              <a:rPr lang="ru-RU" sz="1600" b="1" dirty="0">
                <a:latin typeface="Segoe UI Light" panose="020B0502040204020203" pitchFamily="34" charset="0"/>
                <a:cs typeface="Segoe UI Light" panose="020B0502040204020203" pitchFamily="34" charset="0"/>
              </a:rPr>
              <a:t>Что делать: </a:t>
            </a:r>
          </a:p>
          <a:p>
            <a:pPr algn="just"/>
            <a:r>
              <a:rPr lang="ru-RU" sz="1600" dirty="0">
                <a:latin typeface="Segoe UI Light" panose="020B0502040204020203" pitchFamily="34" charset="0"/>
                <a:cs typeface="Segoe UI Light" panose="020B0502040204020203" pitchFamily="34" charset="0"/>
              </a:rPr>
              <a:t>- постарайтесь замкнуть его внимание на себе;</a:t>
            </a:r>
          </a:p>
          <a:p>
            <a:pPr algn="just"/>
            <a:r>
              <a:rPr lang="ru-RU" sz="1600" dirty="0">
                <a:latin typeface="Segoe UI Light" panose="020B0502040204020203" pitchFamily="34" charset="0"/>
                <a:cs typeface="Segoe UI Light" panose="020B0502040204020203" pitchFamily="34" charset="0"/>
              </a:rPr>
              <a:t>- постарайтесь увести, «изолировать» «пострадавшего», помните, что в основе данной реакции лежит базовый механизм истерики, направленной вовне, на окружающих;</a:t>
            </a:r>
          </a:p>
          <a:p>
            <a:pPr algn="just"/>
            <a:r>
              <a:rPr lang="ru-RU" sz="1600" dirty="0">
                <a:latin typeface="Segoe UI Light" panose="020B0502040204020203" pitchFamily="34" charset="0"/>
                <a:cs typeface="Segoe UI Light" panose="020B0502040204020203" pitchFamily="34" charset="0"/>
              </a:rPr>
              <a:t>- если не удается отвести «пострадавшего» в сторону, становитесь самым внимательным слушателем, демонстрируйте поддержку, постепенно сокращайте дистанцию, расположитесь напротив «пострадавшего», а не сбоку;</a:t>
            </a:r>
          </a:p>
          <a:p>
            <a:pPr algn="just"/>
            <a:r>
              <a:rPr lang="ru-RU" sz="1600" dirty="0">
                <a:latin typeface="Segoe UI Light" panose="020B0502040204020203" pitchFamily="34" charset="0"/>
                <a:cs typeface="Segoe UI Light" panose="020B0502040204020203" pitchFamily="34" charset="0"/>
              </a:rPr>
              <a:t>- разговаривайте с «пострадавшим» короткими, простыми фразами, спокойным и уверенным тоном; </a:t>
            </a:r>
          </a:p>
          <a:p>
            <a:pPr algn="just"/>
            <a:r>
              <a:rPr lang="ru-RU" sz="1600" dirty="0">
                <a:latin typeface="Segoe UI Light" panose="020B0502040204020203" pitchFamily="34" charset="0"/>
                <a:cs typeface="Segoe UI Light" panose="020B0502040204020203" pitchFamily="34" charset="0"/>
              </a:rPr>
              <a:t>- предоставьте ему возможность заняться деятельностью, не ограничивайте в передвижении. </a:t>
            </a:r>
          </a:p>
          <a:p>
            <a:pPr algn="just"/>
            <a:r>
              <a:rPr lang="ru-RU" sz="1600" dirty="0">
                <a:latin typeface="Segoe UI Light" panose="020B0502040204020203" pitchFamily="34" charset="0"/>
                <a:cs typeface="Segoe UI Light" panose="020B0502040204020203" pitchFamily="34" charset="0"/>
              </a:rPr>
              <a:t>- обязательно предоставьте человеку возможность для отдыха, так как эта реакция отнимает очень много сил и ведет к истощению.</a:t>
            </a:r>
          </a:p>
        </p:txBody>
      </p:sp>
    </p:spTree>
    <p:extLst>
      <p:ext uri="{BB962C8B-B14F-4D97-AF65-F5344CB8AC3E}">
        <p14:creationId xmlns:p14="http://schemas.microsoft.com/office/powerpoint/2010/main" val="276292469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Группа 6"/>
          <p:cNvGrpSpPr/>
          <p:nvPr/>
        </p:nvGrpSpPr>
        <p:grpSpPr>
          <a:xfrm flipH="1" flipV="1">
            <a:off x="-45378" y="0"/>
            <a:ext cx="6033873" cy="1340777"/>
            <a:chOff x="8327140" y="6099059"/>
            <a:chExt cx="4451259" cy="774761"/>
          </a:xfrm>
        </p:grpSpPr>
        <p:sp>
          <p:nvSpPr>
            <p:cNvPr id="9" name="Прямоугольный треугольник 15"/>
            <p:cNvSpPr/>
            <p:nvPr/>
          </p:nvSpPr>
          <p:spPr>
            <a:xfrm rot="16200000" flipH="1">
              <a:off x="8443773" y="6447274"/>
              <a:ext cx="145913" cy="379180"/>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 name="connsiteX0" fmla="*/ 0 w 134960"/>
                <a:gd name="connsiteY0" fmla="*/ 325797 h 325797"/>
                <a:gd name="connsiteX1" fmla="*/ 5070 w 134960"/>
                <a:gd name="connsiteY1" fmla="*/ 0 h 325797"/>
                <a:gd name="connsiteX2" fmla="*/ 134960 w 134960"/>
                <a:gd name="connsiteY2" fmla="*/ 288747 h 325797"/>
                <a:gd name="connsiteX3" fmla="*/ 0 w 134960"/>
                <a:gd name="connsiteY3" fmla="*/ 325797 h 325797"/>
                <a:gd name="connsiteX0" fmla="*/ 0 w 134960"/>
                <a:gd name="connsiteY0" fmla="*/ 327313 h 327313"/>
                <a:gd name="connsiteX1" fmla="*/ 15252 w 134960"/>
                <a:gd name="connsiteY1" fmla="*/ 0 h 327313"/>
                <a:gd name="connsiteX2" fmla="*/ 134960 w 134960"/>
                <a:gd name="connsiteY2" fmla="*/ 290263 h 327313"/>
                <a:gd name="connsiteX3" fmla="*/ 0 w 134960"/>
                <a:gd name="connsiteY3" fmla="*/ 327313 h 327313"/>
              </a:gdLst>
              <a:ahLst/>
              <a:cxnLst>
                <a:cxn ang="0">
                  <a:pos x="connsiteX0" y="connsiteY0"/>
                </a:cxn>
                <a:cxn ang="0">
                  <a:pos x="connsiteX1" y="connsiteY1"/>
                </a:cxn>
                <a:cxn ang="0">
                  <a:pos x="connsiteX2" y="connsiteY2"/>
                </a:cxn>
                <a:cxn ang="0">
                  <a:pos x="connsiteX3" y="connsiteY3"/>
                </a:cxn>
              </a:cxnLst>
              <a:rect l="l" t="t" r="r" b="b"/>
              <a:pathLst>
                <a:path w="134960" h="327313">
                  <a:moveTo>
                    <a:pt x="0" y="327313"/>
                  </a:moveTo>
                  <a:cubicBezTo>
                    <a:pt x="263" y="221113"/>
                    <a:pt x="14989" y="106200"/>
                    <a:pt x="15252" y="0"/>
                  </a:cubicBezTo>
                  <a:cubicBezTo>
                    <a:pt x="59708" y="100381"/>
                    <a:pt x="90504" y="189882"/>
                    <a:pt x="134960" y="290263"/>
                  </a:cubicBezTo>
                  <a:cubicBezTo>
                    <a:pt x="80449" y="331538"/>
                    <a:pt x="54511" y="286038"/>
                    <a:pt x="0" y="327313"/>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0" name="Трапеция 2"/>
            <p:cNvSpPr/>
            <p:nvPr/>
          </p:nvSpPr>
          <p:spPr>
            <a:xfrm flipH="1">
              <a:off x="8348757" y="6099059"/>
              <a:ext cx="4401829" cy="77476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 name="connsiteX0" fmla="*/ 0 w 6601760"/>
                <a:gd name="connsiteY0" fmla="*/ 3783774 h 3795874"/>
                <a:gd name="connsiteX1" fmla="*/ 0 w 6601760"/>
                <a:gd name="connsiteY1" fmla="*/ 2 h 3795874"/>
                <a:gd name="connsiteX2" fmla="*/ 5327252 w 6601760"/>
                <a:gd name="connsiteY2" fmla="*/ 138240 h 3795874"/>
                <a:gd name="connsiteX3" fmla="*/ 6601760 w 6601760"/>
                <a:gd name="connsiteY3" fmla="*/ 3795874 h 3795874"/>
                <a:gd name="connsiteX4" fmla="*/ 0 w 6601760"/>
                <a:gd name="connsiteY4" fmla="*/ 3783774 h 3795874"/>
                <a:gd name="connsiteX0" fmla="*/ 0 w 5963047"/>
                <a:gd name="connsiteY0" fmla="*/ 3783774 h 3795874"/>
                <a:gd name="connsiteX1" fmla="*/ 0 w 5963047"/>
                <a:gd name="connsiteY1" fmla="*/ 2 h 3795874"/>
                <a:gd name="connsiteX2" fmla="*/ 5327252 w 5963047"/>
                <a:gd name="connsiteY2" fmla="*/ 138240 h 3795874"/>
                <a:gd name="connsiteX3" fmla="*/ 5963047 w 5963047"/>
                <a:gd name="connsiteY3" fmla="*/ 3795874 h 3795874"/>
                <a:gd name="connsiteX4" fmla="*/ 0 w 5963047"/>
                <a:gd name="connsiteY4" fmla="*/ 3783774 h 3795874"/>
                <a:gd name="connsiteX0" fmla="*/ 0 w 5963047"/>
                <a:gd name="connsiteY0" fmla="*/ 3783774 h 3795874"/>
                <a:gd name="connsiteX1" fmla="*/ 0 w 5963047"/>
                <a:gd name="connsiteY1" fmla="*/ 2 h 3795874"/>
                <a:gd name="connsiteX2" fmla="*/ 5327252 w 5963047"/>
                <a:gd name="connsiteY2" fmla="*/ 43654 h 3795874"/>
                <a:gd name="connsiteX3" fmla="*/ 5963047 w 5963047"/>
                <a:gd name="connsiteY3" fmla="*/ 3795874 h 3795874"/>
                <a:gd name="connsiteX4" fmla="*/ 0 w 5963047"/>
                <a:gd name="connsiteY4" fmla="*/ 3783774 h 3795874"/>
                <a:gd name="connsiteX0" fmla="*/ 0 w 5963047"/>
                <a:gd name="connsiteY0" fmla="*/ 3834707 h 3846807"/>
                <a:gd name="connsiteX1" fmla="*/ 0 w 5963047"/>
                <a:gd name="connsiteY1" fmla="*/ 50935 h 3846807"/>
                <a:gd name="connsiteX2" fmla="*/ 5314349 w 5963047"/>
                <a:gd name="connsiteY2" fmla="*/ 0 h 3846807"/>
                <a:gd name="connsiteX3" fmla="*/ 5963047 w 5963047"/>
                <a:gd name="connsiteY3" fmla="*/ 3846807 h 3846807"/>
                <a:gd name="connsiteX4" fmla="*/ 0 w 5963047"/>
                <a:gd name="connsiteY4" fmla="*/ 3834707 h 3846807"/>
                <a:gd name="connsiteX0" fmla="*/ 0 w 5963047"/>
                <a:gd name="connsiteY0" fmla="*/ 3834707 h 3846807"/>
                <a:gd name="connsiteX1" fmla="*/ 0 w 5963047"/>
                <a:gd name="connsiteY1" fmla="*/ 50935 h 3846807"/>
                <a:gd name="connsiteX2" fmla="*/ 5018259 w 5963047"/>
                <a:gd name="connsiteY2" fmla="*/ 0 h 3846807"/>
                <a:gd name="connsiteX3" fmla="*/ 5963047 w 5963047"/>
                <a:gd name="connsiteY3" fmla="*/ 3846807 h 3846807"/>
                <a:gd name="connsiteX4" fmla="*/ 0 w 5963047"/>
                <a:gd name="connsiteY4" fmla="*/ 3834707 h 3846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63047" h="3846807">
                  <a:moveTo>
                    <a:pt x="0" y="3834707"/>
                  </a:moveTo>
                  <a:lnTo>
                    <a:pt x="0" y="50935"/>
                  </a:lnTo>
                  <a:lnTo>
                    <a:pt x="5018259" y="0"/>
                  </a:lnTo>
                  <a:lnTo>
                    <a:pt x="5963047" y="3846807"/>
                  </a:lnTo>
                  <a:lnTo>
                    <a:pt x="0" y="3834707"/>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err="1"/>
                <a:t>ттрн</a:t>
              </a:r>
              <a:endParaRPr lang="ru-RU" dirty="0"/>
            </a:p>
          </p:txBody>
        </p:sp>
        <p:sp>
          <p:nvSpPr>
            <p:cNvPr id="11" name="Трапеция 2"/>
            <p:cNvSpPr/>
            <p:nvPr/>
          </p:nvSpPr>
          <p:spPr>
            <a:xfrm flipH="1">
              <a:off x="8331521" y="6251329"/>
              <a:ext cx="4446878" cy="336814"/>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689860 w 5287924"/>
                <a:gd name="connsiteY2" fmla="*/ 102692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746042 w 5287924"/>
                <a:gd name="connsiteY2" fmla="*/ 196338 h 4009703"/>
                <a:gd name="connsiteX3" fmla="*/ 5287924 w 5287924"/>
                <a:gd name="connsiteY3" fmla="*/ 4009703 h 4009703"/>
                <a:gd name="connsiteX4" fmla="*/ 2858 w 5287924"/>
                <a:gd name="connsiteY4" fmla="*/ 3916875 h 4009703"/>
                <a:gd name="connsiteX0" fmla="*/ 28 w 5309173"/>
                <a:gd name="connsiteY0" fmla="*/ 4197819 h 4197905"/>
                <a:gd name="connsiteX1" fmla="*/ 21249 w 5309173"/>
                <a:gd name="connsiteY1" fmla="*/ 0 h 4197905"/>
                <a:gd name="connsiteX2" fmla="*/ 4767291 w 5309173"/>
                <a:gd name="connsiteY2" fmla="*/ 196338 h 4197905"/>
                <a:gd name="connsiteX3" fmla="*/ 5309173 w 5309173"/>
                <a:gd name="connsiteY3" fmla="*/ 4009703 h 4197905"/>
                <a:gd name="connsiteX4" fmla="*/ 28 w 5309173"/>
                <a:gd name="connsiteY4" fmla="*/ 4197819 h 4197905"/>
                <a:gd name="connsiteX0" fmla="*/ 28 w 5309173"/>
                <a:gd name="connsiteY0" fmla="*/ 4197819 h 4197905"/>
                <a:gd name="connsiteX1" fmla="*/ 21249 w 5309173"/>
                <a:gd name="connsiteY1" fmla="*/ 0 h 4197905"/>
                <a:gd name="connsiteX2" fmla="*/ 4807421 w 5309173"/>
                <a:gd name="connsiteY2" fmla="*/ 196338 h 4197905"/>
                <a:gd name="connsiteX3" fmla="*/ 5309173 w 5309173"/>
                <a:gd name="connsiteY3" fmla="*/ 4009703 h 4197905"/>
                <a:gd name="connsiteX4" fmla="*/ 28 w 5309173"/>
                <a:gd name="connsiteY4" fmla="*/ 4197819 h 4197905"/>
                <a:gd name="connsiteX0" fmla="*/ 50 w 5299162"/>
                <a:gd name="connsiteY0" fmla="*/ 4139296 h 4139419"/>
                <a:gd name="connsiteX1" fmla="*/ 11238 w 5299162"/>
                <a:gd name="connsiteY1" fmla="*/ 0 h 4139419"/>
                <a:gd name="connsiteX2" fmla="*/ 4797410 w 5299162"/>
                <a:gd name="connsiteY2" fmla="*/ 196338 h 4139419"/>
                <a:gd name="connsiteX3" fmla="*/ 5299162 w 5299162"/>
                <a:gd name="connsiteY3" fmla="*/ 4009703 h 4139419"/>
                <a:gd name="connsiteX4" fmla="*/ 50 w 5299162"/>
                <a:gd name="connsiteY4" fmla="*/ 4139296 h 4139419"/>
                <a:gd name="connsiteX0" fmla="*/ 50 w 5294145"/>
                <a:gd name="connsiteY0" fmla="*/ 4139296 h 4139419"/>
                <a:gd name="connsiteX1" fmla="*/ 11238 w 5294145"/>
                <a:gd name="connsiteY1" fmla="*/ 0 h 4139419"/>
                <a:gd name="connsiteX2" fmla="*/ 4797410 w 5294145"/>
                <a:gd name="connsiteY2" fmla="*/ 196338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72329 w 5294145"/>
                <a:gd name="connsiteY2" fmla="*/ 137815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52264 w 5294145"/>
                <a:gd name="connsiteY2" fmla="*/ 59776 h 4139419"/>
                <a:gd name="connsiteX3" fmla="*/ 5294145 w 5294145"/>
                <a:gd name="connsiteY3" fmla="*/ 4009703 h 4139419"/>
                <a:gd name="connsiteX4" fmla="*/ 50 w 5294145"/>
                <a:gd name="connsiteY4" fmla="*/ 4139296 h 4139419"/>
                <a:gd name="connsiteX0" fmla="*/ 50 w 5108803"/>
                <a:gd name="connsiteY0" fmla="*/ 4139296 h 4139419"/>
                <a:gd name="connsiteX1" fmla="*/ 11238 w 5108803"/>
                <a:gd name="connsiteY1" fmla="*/ 0 h 4139419"/>
                <a:gd name="connsiteX2" fmla="*/ 4752264 w 5108803"/>
                <a:gd name="connsiteY2" fmla="*/ 59776 h 4139419"/>
                <a:gd name="connsiteX3" fmla="*/ 5108803 w 5108803"/>
                <a:gd name="connsiteY3" fmla="*/ 4009703 h 4139419"/>
                <a:gd name="connsiteX4" fmla="*/ 50 w 5108803"/>
                <a:gd name="connsiteY4" fmla="*/ 4139296 h 4139419"/>
                <a:gd name="connsiteX0" fmla="*/ 50 w 5102063"/>
                <a:gd name="connsiteY0" fmla="*/ 4139296 h 4139468"/>
                <a:gd name="connsiteX1" fmla="*/ 11238 w 5102063"/>
                <a:gd name="connsiteY1" fmla="*/ 0 h 4139468"/>
                <a:gd name="connsiteX2" fmla="*/ 4752264 w 5102063"/>
                <a:gd name="connsiteY2" fmla="*/ 59776 h 4139468"/>
                <a:gd name="connsiteX3" fmla="*/ 5102063 w 5102063"/>
                <a:gd name="connsiteY3" fmla="*/ 4048722 h 4139468"/>
                <a:gd name="connsiteX4" fmla="*/ 50 w 5102063"/>
                <a:gd name="connsiteY4" fmla="*/ 4139296 h 4139468"/>
                <a:gd name="connsiteX0" fmla="*/ 29250 w 5131263"/>
                <a:gd name="connsiteY0" fmla="*/ 4139296 h 4139468"/>
                <a:gd name="connsiteX1" fmla="*/ 0 w 5131263"/>
                <a:gd name="connsiteY1" fmla="*/ 0 h 4139468"/>
                <a:gd name="connsiteX2" fmla="*/ 4781464 w 5131263"/>
                <a:gd name="connsiteY2" fmla="*/ 59776 h 4139468"/>
                <a:gd name="connsiteX3" fmla="*/ 5131263 w 5131263"/>
                <a:gd name="connsiteY3" fmla="*/ 4048722 h 4139468"/>
                <a:gd name="connsiteX4" fmla="*/ 29250 w 5131263"/>
                <a:gd name="connsiteY4" fmla="*/ 4139296 h 4139468"/>
                <a:gd name="connsiteX0" fmla="*/ 29250 w 5100934"/>
                <a:gd name="connsiteY0" fmla="*/ 4139296 h 4139296"/>
                <a:gd name="connsiteX1" fmla="*/ 0 w 5100934"/>
                <a:gd name="connsiteY1" fmla="*/ 0 h 4139296"/>
                <a:gd name="connsiteX2" fmla="*/ 4781464 w 5100934"/>
                <a:gd name="connsiteY2" fmla="*/ 59776 h 4139296"/>
                <a:gd name="connsiteX3" fmla="*/ 5100934 w 5100934"/>
                <a:gd name="connsiteY3" fmla="*/ 4107245 h 4139296"/>
                <a:gd name="connsiteX4" fmla="*/ 29250 w 5100934"/>
                <a:gd name="connsiteY4" fmla="*/ 4139296 h 413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00934" h="4139296">
                  <a:moveTo>
                    <a:pt x="29250" y="4139296"/>
                  </a:moveTo>
                  <a:cubicBezTo>
                    <a:pt x="28297" y="2833671"/>
                    <a:pt x="953" y="1305625"/>
                    <a:pt x="0" y="0"/>
                  </a:cubicBezTo>
                  <a:lnTo>
                    <a:pt x="4781464" y="59776"/>
                  </a:lnTo>
                  <a:lnTo>
                    <a:pt x="5100934" y="4107245"/>
                  </a:lnTo>
                  <a:lnTo>
                    <a:pt x="29250" y="4139296"/>
                  </a:lnTo>
                  <a:close/>
                </a:path>
              </a:pathLst>
            </a:custGeom>
            <a:gradFill>
              <a:gsLst>
                <a:gs pos="53000">
                  <a:srgbClr val="3483AA"/>
                </a:gs>
                <a:gs pos="0">
                  <a:srgbClr val="2D7193"/>
                </a:gs>
                <a:gs pos="100000">
                  <a:srgbClr val="3B96C3"/>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grpSp>
        <p:nvGrpSpPr>
          <p:cNvPr id="12" name="Группа 11"/>
          <p:cNvGrpSpPr/>
          <p:nvPr/>
        </p:nvGrpSpPr>
        <p:grpSpPr>
          <a:xfrm>
            <a:off x="7682339" y="6093299"/>
            <a:ext cx="1469646" cy="767141"/>
            <a:chOff x="7682339" y="6093299"/>
            <a:chExt cx="1469646" cy="767141"/>
          </a:xfrm>
        </p:grpSpPr>
        <p:sp>
          <p:nvSpPr>
            <p:cNvPr id="13" name="Прямоугольный треугольник 15"/>
            <p:cNvSpPr/>
            <p:nvPr/>
          </p:nvSpPr>
          <p:spPr>
            <a:xfrm rot="16200000" flipH="1">
              <a:off x="7838898" y="6451197"/>
              <a:ext cx="123347" cy="436466"/>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Lst>
              <a:ahLst/>
              <a:cxnLst>
                <a:cxn ang="0">
                  <a:pos x="connsiteX0" y="connsiteY0"/>
                </a:cxn>
                <a:cxn ang="0">
                  <a:pos x="connsiteX1" y="connsiteY1"/>
                </a:cxn>
                <a:cxn ang="0">
                  <a:pos x="connsiteX2" y="connsiteY2"/>
                </a:cxn>
                <a:cxn ang="0">
                  <a:pos x="connsiteX3" y="connsiteY3"/>
                </a:cxn>
              </a:cxnLst>
              <a:rect l="l" t="t" r="r" b="b"/>
              <a:pathLst>
                <a:path w="134960" h="338192">
                  <a:moveTo>
                    <a:pt x="0" y="338192"/>
                  </a:moveTo>
                  <a:cubicBezTo>
                    <a:pt x="263" y="231992"/>
                    <a:pt x="1330" y="106200"/>
                    <a:pt x="1593" y="0"/>
                  </a:cubicBezTo>
                  <a:lnTo>
                    <a:pt x="134960" y="301142"/>
                  </a:lnTo>
                  <a:cubicBezTo>
                    <a:pt x="80449" y="342417"/>
                    <a:pt x="54511" y="296917"/>
                    <a:pt x="0" y="338192"/>
                  </a:cubicBezTo>
                  <a:close/>
                </a:path>
              </a:pathLst>
            </a:custGeom>
            <a:solidFill>
              <a:srgbClr val="D883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4" name="Трапеция 2"/>
            <p:cNvSpPr/>
            <p:nvPr/>
          </p:nvSpPr>
          <p:spPr>
            <a:xfrm flipH="1">
              <a:off x="7838121" y="6093299"/>
              <a:ext cx="1311534" cy="76714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1760" h="3808972">
                  <a:moveTo>
                    <a:pt x="0" y="3796872"/>
                  </a:moveTo>
                  <a:lnTo>
                    <a:pt x="0" y="13100"/>
                  </a:lnTo>
                  <a:lnTo>
                    <a:pt x="3396921" y="0"/>
                  </a:lnTo>
                  <a:lnTo>
                    <a:pt x="6601760" y="3808972"/>
                  </a:lnTo>
                  <a:lnTo>
                    <a:pt x="0" y="3796872"/>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5" name="Трапеция 2"/>
            <p:cNvSpPr/>
            <p:nvPr/>
          </p:nvSpPr>
          <p:spPr>
            <a:xfrm flipH="1">
              <a:off x="7691020" y="6290733"/>
              <a:ext cx="1460965" cy="326269"/>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87924" h="4009703">
                  <a:moveTo>
                    <a:pt x="2858" y="3916875"/>
                  </a:moveTo>
                  <a:cubicBezTo>
                    <a:pt x="1905" y="2611250"/>
                    <a:pt x="953" y="1305625"/>
                    <a:pt x="0" y="0"/>
                  </a:cubicBezTo>
                  <a:lnTo>
                    <a:pt x="4320663" y="9045"/>
                  </a:lnTo>
                  <a:lnTo>
                    <a:pt x="5287924" y="4009703"/>
                  </a:lnTo>
                  <a:cubicBezTo>
                    <a:pt x="3411317" y="4004773"/>
                    <a:pt x="1879465" y="3921805"/>
                    <a:pt x="2858" y="3916875"/>
                  </a:cubicBezTo>
                  <a:close/>
                </a:path>
              </a:pathLst>
            </a:custGeom>
            <a:gradFill>
              <a:gsLst>
                <a:gs pos="0">
                  <a:schemeClr val="accent5">
                    <a:lumMod val="60000"/>
                    <a:lumOff val="40000"/>
                  </a:schemeClr>
                </a:gs>
                <a:gs pos="22000">
                  <a:srgbClr val="F68E26"/>
                </a:gs>
                <a:gs pos="51000">
                  <a:srgbClr val="F68616"/>
                </a:gs>
                <a:gs pos="70000">
                  <a:srgbClr val="EF7B11"/>
                </a:gs>
                <a:gs pos="97000">
                  <a:srgbClr val="D7560F"/>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a:latin typeface="Segoe UI Light" panose="020B0502040204020203" pitchFamily="34" charset="0"/>
                  <a:cs typeface="Segoe UI Light" panose="020B0502040204020203" pitchFamily="34" charset="0"/>
                </a:rPr>
                <a:t>24</a:t>
              </a:r>
            </a:p>
          </p:txBody>
        </p:sp>
      </p:grpSp>
      <p:sp>
        <p:nvSpPr>
          <p:cNvPr id="16" name="Заголовок 1"/>
          <p:cNvSpPr txBox="1">
            <a:spLocks/>
          </p:cNvSpPr>
          <p:nvPr/>
        </p:nvSpPr>
        <p:spPr>
          <a:xfrm>
            <a:off x="755576" y="455450"/>
            <a:ext cx="5410944" cy="643817"/>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ru-RU" sz="2800" b="1" dirty="0">
                <a:solidFill>
                  <a:schemeClr val="bg1"/>
                </a:solidFill>
                <a:latin typeface="Segoe UI Light" pitchFamily="34" charset="0"/>
                <a:ea typeface="+mn-ea"/>
                <a:cs typeface="Segoe UI Light" pitchFamily="34" charset="0"/>
              </a:rPr>
              <a:t>Виды ОСР</a:t>
            </a:r>
          </a:p>
        </p:txBody>
      </p:sp>
      <p:pic>
        <p:nvPicPr>
          <p:cNvPr id="20" name="Рисунок 1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6552728" y="2636912"/>
            <a:ext cx="2627784" cy="2327464"/>
          </a:xfrm>
          <a:prstGeom prst="rect">
            <a:avLst/>
          </a:prstGeom>
        </p:spPr>
      </p:pic>
      <p:sp>
        <p:nvSpPr>
          <p:cNvPr id="3" name="TextBox 2"/>
          <p:cNvSpPr txBox="1"/>
          <p:nvPr/>
        </p:nvSpPr>
        <p:spPr>
          <a:xfrm>
            <a:off x="251520" y="1309954"/>
            <a:ext cx="7041590" cy="5262979"/>
          </a:xfrm>
          <a:prstGeom prst="rect">
            <a:avLst/>
          </a:prstGeom>
          <a:noFill/>
        </p:spPr>
        <p:txBody>
          <a:bodyPr wrap="square" rtlCol="0">
            <a:spAutoFit/>
          </a:bodyPr>
          <a:lstStyle/>
          <a:p>
            <a:pPr algn="just"/>
            <a:r>
              <a:rPr lang="ru-RU" sz="1600" b="1" dirty="0">
                <a:latin typeface="Segoe UI Light" panose="020B0502040204020203" pitchFamily="34" charset="0"/>
                <a:cs typeface="Segoe UI Light" panose="020B0502040204020203" pitchFamily="34" charset="0"/>
              </a:rPr>
              <a:t>Агрессивная реакция. </a:t>
            </a:r>
            <a:r>
              <a:rPr lang="ru-RU" sz="1600" dirty="0">
                <a:latin typeface="Segoe UI Light" panose="020B0502040204020203" pitchFamily="34" charset="0"/>
                <a:cs typeface="Segoe UI Light" panose="020B0502040204020203" pitchFamily="34" charset="0"/>
              </a:rPr>
              <a:t>Психологический смысл этой реакции заключается в том, что человек находится в ситуации, когда не может достичь определенной цели, удовлетворить потребности, справиться с текущими стрессовыми событиями, пытается их преодолеть и ищет помощи у других. </a:t>
            </a:r>
          </a:p>
          <a:p>
            <a:pPr algn="just"/>
            <a:r>
              <a:rPr lang="ru-RU" sz="1600" b="1" dirty="0">
                <a:latin typeface="Segoe UI Light" panose="020B0502040204020203" pitchFamily="34" charset="0"/>
                <a:cs typeface="Segoe UI Light" panose="020B0502040204020203" pitchFamily="34" charset="0"/>
              </a:rPr>
              <a:t>Как выглядит: </a:t>
            </a:r>
            <a:r>
              <a:rPr lang="ru-RU" sz="1600" dirty="0">
                <a:latin typeface="Segoe UI Light" panose="020B0502040204020203" pitchFamily="34" charset="0"/>
                <a:cs typeface="Segoe UI Light" panose="020B0502040204020203" pitchFamily="34" charset="0"/>
              </a:rPr>
              <a:t>человек чрезмерно возбужден, испытывает раздражение и гнев, его мышцы находятся в тонусе. «Пострадавший» может пытаться ударить других «пострадавших» или сотрудников экстренных служб, оскорблять их. </a:t>
            </a:r>
          </a:p>
          <a:p>
            <a:pPr algn="just"/>
            <a:r>
              <a:rPr lang="ru-RU" sz="1600" b="1" dirty="0">
                <a:latin typeface="Segoe UI Light" panose="020B0502040204020203" pitchFamily="34" charset="0"/>
                <a:cs typeface="Segoe UI Light" panose="020B0502040204020203" pitchFamily="34" charset="0"/>
              </a:rPr>
              <a:t>Что делать: </a:t>
            </a:r>
          </a:p>
          <a:p>
            <a:pPr algn="just"/>
            <a:r>
              <a:rPr lang="ru-RU" sz="1600" dirty="0">
                <a:latin typeface="Segoe UI Light" panose="020B0502040204020203" pitchFamily="34" charset="0"/>
                <a:cs typeface="Segoe UI Light" panose="020B0502040204020203" pitchFamily="34" charset="0"/>
              </a:rPr>
              <a:t>- четко оцените, насколько безопасно для вас будет оказывать помощь в данной ситуации, и что вы можете сделать для обеспечения боль-шей безопасности; </a:t>
            </a:r>
          </a:p>
          <a:p>
            <a:pPr algn="just"/>
            <a:r>
              <a:rPr lang="ru-RU" sz="1600" dirty="0">
                <a:latin typeface="Segoe UI Light" panose="020B0502040204020203" pitchFamily="34" charset="0"/>
                <a:cs typeface="Segoe UI Light" panose="020B0502040204020203" pitchFamily="34" charset="0"/>
              </a:rPr>
              <a:t>- постарайтесь отвести «пострадавшего» от окружающих; </a:t>
            </a:r>
          </a:p>
          <a:p>
            <a:pPr algn="just"/>
            <a:r>
              <a:rPr lang="ru-RU" sz="1600" dirty="0">
                <a:latin typeface="Segoe UI Light" panose="020B0502040204020203" pitchFamily="34" charset="0"/>
                <a:cs typeface="Segoe UI Light" panose="020B0502040204020203" pitchFamily="34" charset="0"/>
              </a:rPr>
              <a:t>- обращайтесь к «пострадавшему» по имени; </a:t>
            </a:r>
          </a:p>
          <a:p>
            <a:pPr algn="just"/>
            <a:r>
              <a:rPr lang="ru-RU" sz="1600" dirty="0">
                <a:latin typeface="Segoe UI Light" panose="020B0502040204020203" pitchFamily="34" charset="0"/>
                <a:cs typeface="Segoe UI Light" panose="020B0502040204020203" pitchFamily="34" charset="0"/>
              </a:rPr>
              <a:t>- говорите спокойным голосом, постепенно снижая темп и громкость своей речи; </a:t>
            </a:r>
          </a:p>
          <a:p>
            <a:pPr algn="just"/>
            <a:r>
              <a:rPr lang="ru-RU" sz="1600" dirty="0">
                <a:latin typeface="Segoe UI Light" panose="020B0502040204020203" pitchFamily="34" charset="0"/>
                <a:cs typeface="Segoe UI Light" panose="020B0502040204020203" pitchFamily="34" charset="0"/>
              </a:rPr>
              <a:t>- предоставьте ему возможность «выпустить пар», например, можно поручить работу, связанную с высокой физической нагрузкой; </a:t>
            </a:r>
          </a:p>
          <a:p>
            <a:pPr algn="just"/>
            <a:r>
              <a:rPr lang="ru-RU" sz="1600" dirty="0">
                <a:latin typeface="Segoe UI Light" panose="020B0502040204020203" pitchFamily="34" charset="0"/>
                <a:cs typeface="Segoe UI Light" panose="020B0502040204020203" pitchFamily="34" charset="0"/>
              </a:rPr>
              <a:t>- будьте благожелательны по отношению к «пострадавшему» – его агрессия направлена не на вас, а на обстоятельства, с которыми он вынужден был столкнуться.</a:t>
            </a:r>
          </a:p>
        </p:txBody>
      </p:sp>
    </p:spTree>
    <p:extLst>
      <p:ext uri="{BB962C8B-B14F-4D97-AF65-F5344CB8AC3E}">
        <p14:creationId xmlns:p14="http://schemas.microsoft.com/office/powerpoint/2010/main" val="227335700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Группа 6"/>
          <p:cNvGrpSpPr/>
          <p:nvPr/>
        </p:nvGrpSpPr>
        <p:grpSpPr>
          <a:xfrm flipH="1" flipV="1">
            <a:off x="-45378" y="0"/>
            <a:ext cx="6033873" cy="1340777"/>
            <a:chOff x="8327140" y="6099059"/>
            <a:chExt cx="4451259" cy="774761"/>
          </a:xfrm>
        </p:grpSpPr>
        <p:sp>
          <p:nvSpPr>
            <p:cNvPr id="9" name="Прямоугольный треугольник 15"/>
            <p:cNvSpPr/>
            <p:nvPr/>
          </p:nvSpPr>
          <p:spPr>
            <a:xfrm rot="16200000" flipH="1">
              <a:off x="8443773" y="6447274"/>
              <a:ext cx="145913" cy="379180"/>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 name="connsiteX0" fmla="*/ 0 w 134960"/>
                <a:gd name="connsiteY0" fmla="*/ 325797 h 325797"/>
                <a:gd name="connsiteX1" fmla="*/ 5070 w 134960"/>
                <a:gd name="connsiteY1" fmla="*/ 0 h 325797"/>
                <a:gd name="connsiteX2" fmla="*/ 134960 w 134960"/>
                <a:gd name="connsiteY2" fmla="*/ 288747 h 325797"/>
                <a:gd name="connsiteX3" fmla="*/ 0 w 134960"/>
                <a:gd name="connsiteY3" fmla="*/ 325797 h 325797"/>
                <a:gd name="connsiteX0" fmla="*/ 0 w 134960"/>
                <a:gd name="connsiteY0" fmla="*/ 327313 h 327313"/>
                <a:gd name="connsiteX1" fmla="*/ 15252 w 134960"/>
                <a:gd name="connsiteY1" fmla="*/ 0 h 327313"/>
                <a:gd name="connsiteX2" fmla="*/ 134960 w 134960"/>
                <a:gd name="connsiteY2" fmla="*/ 290263 h 327313"/>
                <a:gd name="connsiteX3" fmla="*/ 0 w 134960"/>
                <a:gd name="connsiteY3" fmla="*/ 327313 h 327313"/>
              </a:gdLst>
              <a:ahLst/>
              <a:cxnLst>
                <a:cxn ang="0">
                  <a:pos x="connsiteX0" y="connsiteY0"/>
                </a:cxn>
                <a:cxn ang="0">
                  <a:pos x="connsiteX1" y="connsiteY1"/>
                </a:cxn>
                <a:cxn ang="0">
                  <a:pos x="connsiteX2" y="connsiteY2"/>
                </a:cxn>
                <a:cxn ang="0">
                  <a:pos x="connsiteX3" y="connsiteY3"/>
                </a:cxn>
              </a:cxnLst>
              <a:rect l="l" t="t" r="r" b="b"/>
              <a:pathLst>
                <a:path w="134960" h="327313">
                  <a:moveTo>
                    <a:pt x="0" y="327313"/>
                  </a:moveTo>
                  <a:cubicBezTo>
                    <a:pt x="263" y="221113"/>
                    <a:pt x="14989" y="106200"/>
                    <a:pt x="15252" y="0"/>
                  </a:cubicBezTo>
                  <a:cubicBezTo>
                    <a:pt x="59708" y="100381"/>
                    <a:pt x="90504" y="189882"/>
                    <a:pt x="134960" y="290263"/>
                  </a:cubicBezTo>
                  <a:cubicBezTo>
                    <a:pt x="80449" y="331538"/>
                    <a:pt x="54511" y="286038"/>
                    <a:pt x="0" y="327313"/>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0" name="Трапеция 2"/>
            <p:cNvSpPr/>
            <p:nvPr/>
          </p:nvSpPr>
          <p:spPr>
            <a:xfrm flipH="1">
              <a:off x="8348757" y="6099059"/>
              <a:ext cx="4401829" cy="77476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 name="connsiteX0" fmla="*/ 0 w 6601760"/>
                <a:gd name="connsiteY0" fmla="*/ 3783774 h 3795874"/>
                <a:gd name="connsiteX1" fmla="*/ 0 w 6601760"/>
                <a:gd name="connsiteY1" fmla="*/ 2 h 3795874"/>
                <a:gd name="connsiteX2" fmla="*/ 5327252 w 6601760"/>
                <a:gd name="connsiteY2" fmla="*/ 138240 h 3795874"/>
                <a:gd name="connsiteX3" fmla="*/ 6601760 w 6601760"/>
                <a:gd name="connsiteY3" fmla="*/ 3795874 h 3795874"/>
                <a:gd name="connsiteX4" fmla="*/ 0 w 6601760"/>
                <a:gd name="connsiteY4" fmla="*/ 3783774 h 3795874"/>
                <a:gd name="connsiteX0" fmla="*/ 0 w 5963047"/>
                <a:gd name="connsiteY0" fmla="*/ 3783774 h 3795874"/>
                <a:gd name="connsiteX1" fmla="*/ 0 w 5963047"/>
                <a:gd name="connsiteY1" fmla="*/ 2 h 3795874"/>
                <a:gd name="connsiteX2" fmla="*/ 5327252 w 5963047"/>
                <a:gd name="connsiteY2" fmla="*/ 138240 h 3795874"/>
                <a:gd name="connsiteX3" fmla="*/ 5963047 w 5963047"/>
                <a:gd name="connsiteY3" fmla="*/ 3795874 h 3795874"/>
                <a:gd name="connsiteX4" fmla="*/ 0 w 5963047"/>
                <a:gd name="connsiteY4" fmla="*/ 3783774 h 3795874"/>
                <a:gd name="connsiteX0" fmla="*/ 0 w 5963047"/>
                <a:gd name="connsiteY0" fmla="*/ 3783774 h 3795874"/>
                <a:gd name="connsiteX1" fmla="*/ 0 w 5963047"/>
                <a:gd name="connsiteY1" fmla="*/ 2 h 3795874"/>
                <a:gd name="connsiteX2" fmla="*/ 5327252 w 5963047"/>
                <a:gd name="connsiteY2" fmla="*/ 43654 h 3795874"/>
                <a:gd name="connsiteX3" fmla="*/ 5963047 w 5963047"/>
                <a:gd name="connsiteY3" fmla="*/ 3795874 h 3795874"/>
                <a:gd name="connsiteX4" fmla="*/ 0 w 5963047"/>
                <a:gd name="connsiteY4" fmla="*/ 3783774 h 3795874"/>
                <a:gd name="connsiteX0" fmla="*/ 0 w 5963047"/>
                <a:gd name="connsiteY0" fmla="*/ 3834707 h 3846807"/>
                <a:gd name="connsiteX1" fmla="*/ 0 w 5963047"/>
                <a:gd name="connsiteY1" fmla="*/ 50935 h 3846807"/>
                <a:gd name="connsiteX2" fmla="*/ 5314349 w 5963047"/>
                <a:gd name="connsiteY2" fmla="*/ 0 h 3846807"/>
                <a:gd name="connsiteX3" fmla="*/ 5963047 w 5963047"/>
                <a:gd name="connsiteY3" fmla="*/ 3846807 h 3846807"/>
                <a:gd name="connsiteX4" fmla="*/ 0 w 5963047"/>
                <a:gd name="connsiteY4" fmla="*/ 3834707 h 3846807"/>
                <a:gd name="connsiteX0" fmla="*/ 0 w 5963047"/>
                <a:gd name="connsiteY0" fmla="*/ 3834707 h 3846807"/>
                <a:gd name="connsiteX1" fmla="*/ 0 w 5963047"/>
                <a:gd name="connsiteY1" fmla="*/ 50935 h 3846807"/>
                <a:gd name="connsiteX2" fmla="*/ 5018259 w 5963047"/>
                <a:gd name="connsiteY2" fmla="*/ 0 h 3846807"/>
                <a:gd name="connsiteX3" fmla="*/ 5963047 w 5963047"/>
                <a:gd name="connsiteY3" fmla="*/ 3846807 h 3846807"/>
                <a:gd name="connsiteX4" fmla="*/ 0 w 5963047"/>
                <a:gd name="connsiteY4" fmla="*/ 3834707 h 3846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63047" h="3846807">
                  <a:moveTo>
                    <a:pt x="0" y="3834707"/>
                  </a:moveTo>
                  <a:lnTo>
                    <a:pt x="0" y="50935"/>
                  </a:lnTo>
                  <a:lnTo>
                    <a:pt x="5018259" y="0"/>
                  </a:lnTo>
                  <a:lnTo>
                    <a:pt x="5963047" y="3846807"/>
                  </a:lnTo>
                  <a:lnTo>
                    <a:pt x="0" y="3834707"/>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err="1"/>
                <a:t>ттрн</a:t>
              </a:r>
              <a:endParaRPr lang="ru-RU" dirty="0"/>
            </a:p>
          </p:txBody>
        </p:sp>
        <p:sp>
          <p:nvSpPr>
            <p:cNvPr id="11" name="Трапеция 2"/>
            <p:cNvSpPr/>
            <p:nvPr/>
          </p:nvSpPr>
          <p:spPr>
            <a:xfrm flipH="1">
              <a:off x="8331521" y="6251329"/>
              <a:ext cx="4446878" cy="336814"/>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689860 w 5287924"/>
                <a:gd name="connsiteY2" fmla="*/ 102692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746042 w 5287924"/>
                <a:gd name="connsiteY2" fmla="*/ 196338 h 4009703"/>
                <a:gd name="connsiteX3" fmla="*/ 5287924 w 5287924"/>
                <a:gd name="connsiteY3" fmla="*/ 4009703 h 4009703"/>
                <a:gd name="connsiteX4" fmla="*/ 2858 w 5287924"/>
                <a:gd name="connsiteY4" fmla="*/ 3916875 h 4009703"/>
                <a:gd name="connsiteX0" fmla="*/ 28 w 5309173"/>
                <a:gd name="connsiteY0" fmla="*/ 4197819 h 4197905"/>
                <a:gd name="connsiteX1" fmla="*/ 21249 w 5309173"/>
                <a:gd name="connsiteY1" fmla="*/ 0 h 4197905"/>
                <a:gd name="connsiteX2" fmla="*/ 4767291 w 5309173"/>
                <a:gd name="connsiteY2" fmla="*/ 196338 h 4197905"/>
                <a:gd name="connsiteX3" fmla="*/ 5309173 w 5309173"/>
                <a:gd name="connsiteY3" fmla="*/ 4009703 h 4197905"/>
                <a:gd name="connsiteX4" fmla="*/ 28 w 5309173"/>
                <a:gd name="connsiteY4" fmla="*/ 4197819 h 4197905"/>
                <a:gd name="connsiteX0" fmla="*/ 28 w 5309173"/>
                <a:gd name="connsiteY0" fmla="*/ 4197819 h 4197905"/>
                <a:gd name="connsiteX1" fmla="*/ 21249 w 5309173"/>
                <a:gd name="connsiteY1" fmla="*/ 0 h 4197905"/>
                <a:gd name="connsiteX2" fmla="*/ 4807421 w 5309173"/>
                <a:gd name="connsiteY2" fmla="*/ 196338 h 4197905"/>
                <a:gd name="connsiteX3" fmla="*/ 5309173 w 5309173"/>
                <a:gd name="connsiteY3" fmla="*/ 4009703 h 4197905"/>
                <a:gd name="connsiteX4" fmla="*/ 28 w 5309173"/>
                <a:gd name="connsiteY4" fmla="*/ 4197819 h 4197905"/>
                <a:gd name="connsiteX0" fmla="*/ 50 w 5299162"/>
                <a:gd name="connsiteY0" fmla="*/ 4139296 h 4139419"/>
                <a:gd name="connsiteX1" fmla="*/ 11238 w 5299162"/>
                <a:gd name="connsiteY1" fmla="*/ 0 h 4139419"/>
                <a:gd name="connsiteX2" fmla="*/ 4797410 w 5299162"/>
                <a:gd name="connsiteY2" fmla="*/ 196338 h 4139419"/>
                <a:gd name="connsiteX3" fmla="*/ 5299162 w 5299162"/>
                <a:gd name="connsiteY3" fmla="*/ 4009703 h 4139419"/>
                <a:gd name="connsiteX4" fmla="*/ 50 w 5299162"/>
                <a:gd name="connsiteY4" fmla="*/ 4139296 h 4139419"/>
                <a:gd name="connsiteX0" fmla="*/ 50 w 5294145"/>
                <a:gd name="connsiteY0" fmla="*/ 4139296 h 4139419"/>
                <a:gd name="connsiteX1" fmla="*/ 11238 w 5294145"/>
                <a:gd name="connsiteY1" fmla="*/ 0 h 4139419"/>
                <a:gd name="connsiteX2" fmla="*/ 4797410 w 5294145"/>
                <a:gd name="connsiteY2" fmla="*/ 196338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72329 w 5294145"/>
                <a:gd name="connsiteY2" fmla="*/ 137815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52264 w 5294145"/>
                <a:gd name="connsiteY2" fmla="*/ 59776 h 4139419"/>
                <a:gd name="connsiteX3" fmla="*/ 5294145 w 5294145"/>
                <a:gd name="connsiteY3" fmla="*/ 4009703 h 4139419"/>
                <a:gd name="connsiteX4" fmla="*/ 50 w 5294145"/>
                <a:gd name="connsiteY4" fmla="*/ 4139296 h 4139419"/>
                <a:gd name="connsiteX0" fmla="*/ 50 w 5108803"/>
                <a:gd name="connsiteY0" fmla="*/ 4139296 h 4139419"/>
                <a:gd name="connsiteX1" fmla="*/ 11238 w 5108803"/>
                <a:gd name="connsiteY1" fmla="*/ 0 h 4139419"/>
                <a:gd name="connsiteX2" fmla="*/ 4752264 w 5108803"/>
                <a:gd name="connsiteY2" fmla="*/ 59776 h 4139419"/>
                <a:gd name="connsiteX3" fmla="*/ 5108803 w 5108803"/>
                <a:gd name="connsiteY3" fmla="*/ 4009703 h 4139419"/>
                <a:gd name="connsiteX4" fmla="*/ 50 w 5108803"/>
                <a:gd name="connsiteY4" fmla="*/ 4139296 h 4139419"/>
                <a:gd name="connsiteX0" fmla="*/ 50 w 5102063"/>
                <a:gd name="connsiteY0" fmla="*/ 4139296 h 4139468"/>
                <a:gd name="connsiteX1" fmla="*/ 11238 w 5102063"/>
                <a:gd name="connsiteY1" fmla="*/ 0 h 4139468"/>
                <a:gd name="connsiteX2" fmla="*/ 4752264 w 5102063"/>
                <a:gd name="connsiteY2" fmla="*/ 59776 h 4139468"/>
                <a:gd name="connsiteX3" fmla="*/ 5102063 w 5102063"/>
                <a:gd name="connsiteY3" fmla="*/ 4048722 h 4139468"/>
                <a:gd name="connsiteX4" fmla="*/ 50 w 5102063"/>
                <a:gd name="connsiteY4" fmla="*/ 4139296 h 4139468"/>
                <a:gd name="connsiteX0" fmla="*/ 29250 w 5131263"/>
                <a:gd name="connsiteY0" fmla="*/ 4139296 h 4139468"/>
                <a:gd name="connsiteX1" fmla="*/ 0 w 5131263"/>
                <a:gd name="connsiteY1" fmla="*/ 0 h 4139468"/>
                <a:gd name="connsiteX2" fmla="*/ 4781464 w 5131263"/>
                <a:gd name="connsiteY2" fmla="*/ 59776 h 4139468"/>
                <a:gd name="connsiteX3" fmla="*/ 5131263 w 5131263"/>
                <a:gd name="connsiteY3" fmla="*/ 4048722 h 4139468"/>
                <a:gd name="connsiteX4" fmla="*/ 29250 w 5131263"/>
                <a:gd name="connsiteY4" fmla="*/ 4139296 h 4139468"/>
                <a:gd name="connsiteX0" fmla="*/ 29250 w 5100934"/>
                <a:gd name="connsiteY0" fmla="*/ 4139296 h 4139296"/>
                <a:gd name="connsiteX1" fmla="*/ 0 w 5100934"/>
                <a:gd name="connsiteY1" fmla="*/ 0 h 4139296"/>
                <a:gd name="connsiteX2" fmla="*/ 4781464 w 5100934"/>
                <a:gd name="connsiteY2" fmla="*/ 59776 h 4139296"/>
                <a:gd name="connsiteX3" fmla="*/ 5100934 w 5100934"/>
                <a:gd name="connsiteY3" fmla="*/ 4107245 h 4139296"/>
                <a:gd name="connsiteX4" fmla="*/ 29250 w 5100934"/>
                <a:gd name="connsiteY4" fmla="*/ 4139296 h 413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00934" h="4139296">
                  <a:moveTo>
                    <a:pt x="29250" y="4139296"/>
                  </a:moveTo>
                  <a:cubicBezTo>
                    <a:pt x="28297" y="2833671"/>
                    <a:pt x="953" y="1305625"/>
                    <a:pt x="0" y="0"/>
                  </a:cubicBezTo>
                  <a:lnTo>
                    <a:pt x="4781464" y="59776"/>
                  </a:lnTo>
                  <a:lnTo>
                    <a:pt x="5100934" y="4107245"/>
                  </a:lnTo>
                  <a:lnTo>
                    <a:pt x="29250" y="4139296"/>
                  </a:lnTo>
                  <a:close/>
                </a:path>
              </a:pathLst>
            </a:custGeom>
            <a:gradFill>
              <a:gsLst>
                <a:gs pos="53000">
                  <a:srgbClr val="3483AA"/>
                </a:gs>
                <a:gs pos="0">
                  <a:srgbClr val="2D7193"/>
                </a:gs>
                <a:gs pos="100000">
                  <a:srgbClr val="3B96C3"/>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grpSp>
        <p:nvGrpSpPr>
          <p:cNvPr id="12" name="Группа 11"/>
          <p:cNvGrpSpPr/>
          <p:nvPr/>
        </p:nvGrpSpPr>
        <p:grpSpPr>
          <a:xfrm>
            <a:off x="7682339" y="6093299"/>
            <a:ext cx="1469646" cy="767141"/>
            <a:chOff x="7682339" y="6093299"/>
            <a:chExt cx="1469646" cy="767141"/>
          </a:xfrm>
        </p:grpSpPr>
        <p:sp>
          <p:nvSpPr>
            <p:cNvPr id="13" name="Прямоугольный треугольник 15"/>
            <p:cNvSpPr/>
            <p:nvPr/>
          </p:nvSpPr>
          <p:spPr>
            <a:xfrm rot="16200000" flipH="1">
              <a:off x="7838898" y="6451197"/>
              <a:ext cx="123347" cy="436466"/>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Lst>
              <a:ahLst/>
              <a:cxnLst>
                <a:cxn ang="0">
                  <a:pos x="connsiteX0" y="connsiteY0"/>
                </a:cxn>
                <a:cxn ang="0">
                  <a:pos x="connsiteX1" y="connsiteY1"/>
                </a:cxn>
                <a:cxn ang="0">
                  <a:pos x="connsiteX2" y="connsiteY2"/>
                </a:cxn>
                <a:cxn ang="0">
                  <a:pos x="connsiteX3" y="connsiteY3"/>
                </a:cxn>
              </a:cxnLst>
              <a:rect l="l" t="t" r="r" b="b"/>
              <a:pathLst>
                <a:path w="134960" h="338192">
                  <a:moveTo>
                    <a:pt x="0" y="338192"/>
                  </a:moveTo>
                  <a:cubicBezTo>
                    <a:pt x="263" y="231992"/>
                    <a:pt x="1330" y="106200"/>
                    <a:pt x="1593" y="0"/>
                  </a:cubicBezTo>
                  <a:lnTo>
                    <a:pt x="134960" y="301142"/>
                  </a:lnTo>
                  <a:cubicBezTo>
                    <a:pt x="80449" y="342417"/>
                    <a:pt x="54511" y="296917"/>
                    <a:pt x="0" y="338192"/>
                  </a:cubicBezTo>
                  <a:close/>
                </a:path>
              </a:pathLst>
            </a:custGeom>
            <a:solidFill>
              <a:srgbClr val="D883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4" name="Трапеция 2"/>
            <p:cNvSpPr/>
            <p:nvPr/>
          </p:nvSpPr>
          <p:spPr>
            <a:xfrm flipH="1">
              <a:off x="7838121" y="6093299"/>
              <a:ext cx="1311534" cy="76714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1760" h="3808972">
                  <a:moveTo>
                    <a:pt x="0" y="3796872"/>
                  </a:moveTo>
                  <a:lnTo>
                    <a:pt x="0" y="13100"/>
                  </a:lnTo>
                  <a:lnTo>
                    <a:pt x="3396921" y="0"/>
                  </a:lnTo>
                  <a:lnTo>
                    <a:pt x="6601760" y="3808972"/>
                  </a:lnTo>
                  <a:lnTo>
                    <a:pt x="0" y="3796872"/>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5" name="Трапеция 2"/>
            <p:cNvSpPr/>
            <p:nvPr/>
          </p:nvSpPr>
          <p:spPr>
            <a:xfrm flipH="1">
              <a:off x="7691020" y="6290733"/>
              <a:ext cx="1460965" cy="326269"/>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87924" h="4009703">
                  <a:moveTo>
                    <a:pt x="2858" y="3916875"/>
                  </a:moveTo>
                  <a:cubicBezTo>
                    <a:pt x="1905" y="2611250"/>
                    <a:pt x="953" y="1305625"/>
                    <a:pt x="0" y="0"/>
                  </a:cubicBezTo>
                  <a:lnTo>
                    <a:pt x="4320663" y="9045"/>
                  </a:lnTo>
                  <a:lnTo>
                    <a:pt x="5287924" y="4009703"/>
                  </a:lnTo>
                  <a:cubicBezTo>
                    <a:pt x="3411317" y="4004773"/>
                    <a:pt x="1879465" y="3921805"/>
                    <a:pt x="2858" y="3916875"/>
                  </a:cubicBezTo>
                  <a:close/>
                </a:path>
              </a:pathLst>
            </a:custGeom>
            <a:gradFill>
              <a:gsLst>
                <a:gs pos="0">
                  <a:schemeClr val="accent5">
                    <a:lumMod val="60000"/>
                    <a:lumOff val="40000"/>
                  </a:schemeClr>
                </a:gs>
                <a:gs pos="22000">
                  <a:srgbClr val="F68E26"/>
                </a:gs>
                <a:gs pos="51000">
                  <a:srgbClr val="F68616"/>
                </a:gs>
                <a:gs pos="70000">
                  <a:srgbClr val="EF7B11"/>
                </a:gs>
                <a:gs pos="97000">
                  <a:srgbClr val="D7560F"/>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a:latin typeface="Segoe UI Light" panose="020B0502040204020203" pitchFamily="34" charset="0"/>
                  <a:cs typeface="Segoe UI Light" panose="020B0502040204020203" pitchFamily="34" charset="0"/>
                </a:rPr>
                <a:t>25</a:t>
              </a:r>
            </a:p>
          </p:txBody>
        </p:sp>
      </p:grpSp>
      <p:sp>
        <p:nvSpPr>
          <p:cNvPr id="16" name="Заголовок 1"/>
          <p:cNvSpPr txBox="1">
            <a:spLocks/>
          </p:cNvSpPr>
          <p:nvPr/>
        </p:nvSpPr>
        <p:spPr>
          <a:xfrm>
            <a:off x="755576" y="455450"/>
            <a:ext cx="5410944" cy="643817"/>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ru-RU" sz="2800" b="1" dirty="0">
                <a:solidFill>
                  <a:schemeClr val="bg1"/>
                </a:solidFill>
                <a:latin typeface="Segoe UI Light" pitchFamily="34" charset="0"/>
                <a:ea typeface="+mn-ea"/>
                <a:cs typeface="Segoe UI Light" pitchFamily="34" charset="0"/>
              </a:rPr>
              <a:t>Виды ОСР</a:t>
            </a:r>
          </a:p>
        </p:txBody>
      </p:sp>
      <p:pic>
        <p:nvPicPr>
          <p:cNvPr id="20" name="Рисунок 1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6552728" y="2636912"/>
            <a:ext cx="2627784" cy="2327464"/>
          </a:xfrm>
          <a:prstGeom prst="rect">
            <a:avLst/>
          </a:prstGeom>
        </p:spPr>
      </p:pic>
      <p:sp>
        <p:nvSpPr>
          <p:cNvPr id="3" name="TextBox 2"/>
          <p:cNvSpPr txBox="1"/>
          <p:nvPr/>
        </p:nvSpPr>
        <p:spPr>
          <a:xfrm>
            <a:off x="251520" y="1309954"/>
            <a:ext cx="7041590" cy="4247317"/>
          </a:xfrm>
          <a:prstGeom prst="rect">
            <a:avLst/>
          </a:prstGeom>
          <a:noFill/>
        </p:spPr>
        <p:txBody>
          <a:bodyPr wrap="square" rtlCol="0">
            <a:spAutoFit/>
          </a:bodyPr>
          <a:lstStyle/>
          <a:p>
            <a:pPr algn="just"/>
            <a:r>
              <a:rPr lang="ru-RU" b="1" dirty="0">
                <a:latin typeface="Segoe UI Light" panose="020B0502040204020203" pitchFamily="34" charset="0"/>
                <a:cs typeface="Segoe UI Light" panose="020B0502040204020203" pitchFamily="34" charset="0"/>
              </a:rPr>
              <a:t>Апатия. </a:t>
            </a:r>
            <a:r>
              <a:rPr lang="ru-RU" dirty="0">
                <a:latin typeface="Segoe UI Light" panose="020B0502040204020203" pitchFamily="34" charset="0"/>
                <a:cs typeface="Segoe UI Light" panose="020B0502040204020203" pitchFamily="34" charset="0"/>
              </a:rPr>
              <a:t>Психологически апатия схожа с анестезией, которая позволяет снизить общую эмоциональную, поведенческую и интеллектуальную чувствительность и активность человека. </a:t>
            </a:r>
          </a:p>
          <a:p>
            <a:pPr algn="just"/>
            <a:r>
              <a:rPr lang="ru-RU" b="1" dirty="0">
                <a:latin typeface="Segoe UI Light" panose="020B0502040204020203" pitchFamily="34" charset="0"/>
                <a:cs typeface="Segoe UI Light" panose="020B0502040204020203" pitchFamily="34" charset="0"/>
              </a:rPr>
              <a:t>Как выглядит: </a:t>
            </a:r>
            <a:r>
              <a:rPr lang="ru-RU" dirty="0">
                <a:latin typeface="Segoe UI Light" panose="020B0502040204020203" pitchFamily="34" charset="0"/>
                <a:cs typeface="Segoe UI Light" panose="020B0502040204020203" pitchFamily="34" charset="0"/>
              </a:rPr>
              <a:t>«пострадавший» равнодушен к происходящему, не выражает никаких эмоций, темп речи снижен. </a:t>
            </a:r>
          </a:p>
          <a:p>
            <a:pPr algn="just"/>
            <a:r>
              <a:rPr lang="ru-RU" b="1" dirty="0">
                <a:latin typeface="Segoe UI Light" panose="020B0502040204020203" pitchFamily="34" charset="0"/>
                <a:cs typeface="Segoe UI Light" panose="020B0502040204020203" pitchFamily="34" charset="0"/>
              </a:rPr>
              <a:t>Что делать: </a:t>
            </a:r>
          </a:p>
          <a:p>
            <a:pPr algn="just"/>
            <a:r>
              <a:rPr lang="ru-RU" dirty="0">
                <a:latin typeface="Segoe UI Light" panose="020B0502040204020203" pitchFamily="34" charset="0"/>
                <a:cs typeface="Segoe UI Light" panose="020B0502040204020203" pitchFamily="34" charset="0"/>
              </a:rPr>
              <a:t>- создайте для человека условия, в которых он мог бы отдохнуть, набраться сил, чувствовать себя в безопасности; </a:t>
            </a:r>
          </a:p>
          <a:p>
            <a:pPr algn="just"/>
            <a:r>
              <a:rPr lang="ru-RU" dirty="0">
                <a:latin typeface="Segoe UI Light" panose="020B0502040204020203" pitchFamily="34" charset="0"/>
                <a:cs typeface="Segoe UI Light" panose="020B0502040204020203" pitchFamily="34" charset="0"/>
              </a:rPr>
              <a:t>- если необходима активность, помогите человеку плавно в нее войти; </a:t>
            </a:r>
          </a:p>
          <a:p>
            <a:pPr algn="just"/>
            <a:r>
              <a:rPr lang="ru-RU" dirty="0">
                <a:latin typeface="Segoe UI Light" panose="020B0502040204020203" pitchFamily="34" charset="0"/>
                <a:cs typeface="Segoe UI Light" panose="020B0502040204020203" pitchFamily="34" charset="0"/>
              </a:rPr>
              <a:t>- говорите с ним мягко, медленно, спокойным голосом, постепенно повышая громкость и скорость речи; </a:t>
            </a:r>
          </a:p>
          <a:p>
            <a:pPr algn="just"/>
            <a:r>
              <a:rPr lang="ru-RU" dirty="0">
                <a:latin typeface="Segoe UI Light" panose="020B0502040204020203" pitchFamily="34" charset="0"/>
                <a:cs typeface="Segoe UI Light" panose="020B0502040204020203" pitchFamily="34" charset="0"/>
              </a:rPr>
              <a:t>- постепенно задавайте «пострадавшему» вопросы, требующие развернутого ответа, предложите незначительную физическую нагрузку (пройтись, немного размяться).</a:t>
            </a:r>
          </a:p>
        </p:txBody>
      </p:sp>
    </p:spTree>
    <p:extLst>
      <p:ext uri="{BB962C8B-B14F-4D97-AF65-F5344CB8AC3E}">
        <p14:creationId xmlns:p14="http://schemas.microsoft.com/office/powerpoint/2010/main" val="147761089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Группа 6"/>
          <p:cNvGrpSpPr/>
          <p:nvPr/>
        </p:nvGrpSpPr>
        <p:grpSpPr>
          <a:xfrm flipH="1" flipV="1">
            <a:off x="-45378" y="0"/>
            <a:ext cx="6033873" cy="1340777"/>
            <a:chOff x="8327140" y="6099059"/>
            <a:chExt cx="4451259" cy="774761"/>
          </a:xfrm>
        </p:grpSpPr>
        <p:sp>
          <p:nvSpPr>
            <p:cNvPr id="9" name="Прямоугольный треугольник 15"/>
            <p:cNvSpPr/>
            <p:nvPr/>
          </p:nvSpPr>
          <p:spPr>
            <a:xfrm rot="16200000" flipH="1">
              <a:off x="8443773" y="6447274"/>
              <a:ext cx="145913" cy="379180"/>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 name="connsiteX0" fmla="*/ 0 w 134960"/>
                <a:gd name="connsiteY0" fmla="*/ 325797 h 325797"/>
                <a:gd name="connsiteX1" fmla="*/ 5070 w 134960"/>
                <a:gd name="connsiteY1" fmla="*/ 0 h 325797"/>
                <a:gd name="connsiteX2" fmla="*/ 134960 w 134960"/>
                <a:gd name="connsiteY2" fmla="*/ 288747 h 325797"/>
                <a:gd name="connsiteX3" fmla="*/ 0 w 134960"/>
                <a:gd name="connsiteY3" fmla="*/ 325797 h 325797"/>
                <a:gd name="connsiteX0" fmla="*/ 0 w 134960"/>
                <a:gd name="connsiteY0" fmla="*/ 327313 h 327313"/>
                <a:gd name="connsiteX1" fmla="*/ 15252 w 134960"/>
                <a:gd name="connsiteY1" fmla="*/ 0 h 327313"/>
                <a:gd name="connsiteX2" fmla="*/ 134960 w 134960"/>
                <a:gd name="connsiteY2" fmla="*/ 290263 h 327313"/>
                <a:gd name="connsiteX3" fmla="*/ 0 w 134960"/>
                <a:gd name="connsiteY3" fmla="*/ 327313 h 327313"/>
              </a:gdLst>
              <a:ahLst/>
              <a:cxnLst>
                <a:cxn ang="0">
                  <a:pos x="connsiteX0" y="connsiteY0"/>
                </a:cxn>
                <a:cxn ang="0">
                  <a:pos x="connsiteX1" y="connsiteY1"/>
                </a:cxn>
                <a:cxn ang="0">
                  <a:pos x="connsiteX2" y="connsiteY2"/>
                </a:cxn>
                <a:cxn ang="0">
                  <a:pos x="connsiteX3" y="connsiteY3"/>
                </a:cxn>
              </a:cxnLst>
              <a:rect l="l" t="t" r="r" b="b"/>
              <a:pathLst>
                <a:path w="134960" h="327313">
                  <a:moveTo>
                    <a:pt x="0" y="327313"/>
                  </a:moveTo>
                  <a:cubicBezTo>
                    <a:pt x="263" y="221113"/>
                    <a:pt x="14989" y="106200"/>
                    <a:pt x="15252" y="0"/>
                  </a:cubicBezTo>
                  <a:cubicBezTo>
                    <a:pt x="59708" y="100381"/>
                    <a:pt x="90504" y="189882"/>
                    <a:pt x="134960" y="290263"/>
                  </a:cubicBezTo>
                  <a:cubicBezTo>
                    <a:pt x="80449" y="331538"/>
                    <a:pt x="54511" y="286038"/>
                    <a:pt x="0" y="327313"/>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0" name="Трапеция 2"/>
            <p:cNvSpPr/>
            <p:nvPr/>
          </p:nvSpPr>
          <p:spPr>
            <a:xfrm flipH="1">
              <a:off x="8348757" y="6099059"/>
              <a:ext cx="4401829" cy="77476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 name="connsiteX0" fmla="*/ 0 w 6601760"/>
                <a:gd name="connsiteY0" fmla="*/ 3783774 h 3795874"/>
                <a:gd name="connsiteX1" fmla="*/ 0 w 6601760"/>
                <a:gd name="connsiteY1" fmla="*/ 2 h 3795874"/>
                <a:gd name="connsiteX2" fmla="*/ 5327252 w 6601760"/>
                <a:gd name="connsiteY2" fmla="*/ 138240 h 3795874"/>
                <a:gd name="connsiteX3" fmla="*/ 6601760 w 6601760"/>
                <a:gd name="connsiteY3" fmla="*/ 3795874 h 3795874"/>
                <a:gd name="connsiteX4" fmla="*/ 0 w 6601760"/>
                <a:gd name="connsiteY4" fmla="*/ 3783774 h 3795874"/>
                <a:gd name="connsiteX0" fmla="*/ 0 w 5963047"/>
                <a:gd name="connsiteY0" fmla="*/ 3783774 h 3795874"/>
                <a:gd name="connsiteX1" fmla="*/ 0 w 5963047"/>
                <a:gd name="connsiteY1" fmla="*/ 2 h 3795874"/>
                <a:gd name="connsiteX2" fmla="*/ 5327252 w 5963047"/>
                <a:gd name="connsiteY2" fmla="*/ 138240 h 3795874"/>
                <a:gd name="connsiteX3" fmla="*/ 5963047 w 5963047"/>
                <a:gd name="connsiteY3" fmla="*/ 3795874 h 3795874"/>
                <a:gd name="connsiteX4" fmla="*/ 0 w 5963047"/>
                <a:gd name="connsiteY4" fmla="*/ 3783774 h 3795874"/>
                <a:gd name="connsiteX0" fmla="*/ 0 w 5963047"/>
                <a:gd name="connsiteY0" fmla="*/ 3783774 h 3795874"/>
                <a:gd name="connsiteX1" fmla="*/ 0 w 5963047"/>
                <a:gd name="connsiteY1" fmla="*/ 2 h 3795874"/>
                <a:gd name="connsiteX2" fmla="*/ 5327252 w 5963047"/>
                <a:gd name="connsiteY2" fmla="*/ 43654 h 3795874"/>
                <a:gd name="connsiteX3" fmla="*/ 5963047 w 5963047"/>
                <a:gd name="connsiteY3" fmla="*/ 3795874 h 3795874"/>
                <a:gd name="connsiteX4" fmla="*/ 0 w 5963047"/>
                <a:gd name="connsiteY4" fmla="*/ 3783774 h 3795874"/>
                <a:gd name="connsiteX0" fmla="*/ 0 w 5963047"/>
                <a:gd name="connsiteY0" fmla="*/ 3834707 h 3846807"/>
                <a:gd name="connsiteX1" fmla="*/ 0 w 5963047"/>
                <a:gd name="connsiteY1" fmla="*/ 50935 h 3846807"/>
                <a:gd name="connsiteX2" fmla="*/ 5314349 w 5963047"/>
                <a:gd name="connsiteY2" fmla="*/ 0 h 3846807"/>
                <a:gd name="connsiteX3" fmla="*/ 5963047 w 5963047"/>
                <a:gd name="connsiteY3" fmla="*/ 3846807 h 3846807"/>
                <a:gd name="connsiteX4" fmla="*/ 0 w 5963047"/>
                <a:gd name="connsiteY4" fmla="*/ 3834707 h 3846807"/>
                <a:gd name="connsiteX0" fmla="*/ 0 w 5963047"/>
                <a:gd name="connsiteY0" fmla="*/ 3834707 h 3846807"/>
                <a:gd name="connsiteX1" fmla="*/ 0 w 5963047"/>
                <a:gd name="connsiteY1" fmla="*/ 50935 h 3846807"/>
                <a:gd name="connsiteX2" fmla="*/ 5018259 w 5963047"/>
                <a:gd name="connsiteY2" fmla="*/ 0 h 3846807"/>
                <a:gd name="connsiteX3" fmla="*/ 5963047 w 5963047"/>
                <a:gd name="connsiteY3" fmla="*/ 3846807 h 3846807"/>
                <a:gd name="connsiteX4" fmla="*/ 0 w 5963047"/>
                <a:gd name="connsiteY4" fmla="*/ 3834707 h 3846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63047" h="3846807">
                  <a:moveTo>
                    <a:pt x="0" y="3834707"/>
                  </a:moveTo>
                  <a:lnTo>
                    <a:pt x="0" y="50935"/>
                  </a:lnTo>
                  <a:lnTo>
                    <a:pt x="5018259" y="0"/>
                  </a:lnTo>
                  <a:lnTo>
                    <a:pt x="5963047" y="3846807"/>
                  </a:lnTo>
                  <a:lnTo>
                    <a:pt x="0" y="3834707"/>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err="1"/>
                <a:t>ттрн</a:t>
              </a:r>
              <a:endParaRPr lang="ru-RU" dirty="0"/>
            </a:p>
          </p:txBody>
        </p:sp>
        <p:sp>
          <p:nvSpPr>
            <p:cNvPr id="11" name="Трапеция 2"/>
            <p:cNvSpPr/>
            <p:nvPr/>
          </p:nvSpPr>
          <p:spPr>
            <a:xfrm flipH="1">
              <a:off x="8331521" y="6251329"/>
              <a:ext cx="4446878" cy="336814"/>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689860 w 5287924"/>
                <a:gd name="connsiteY2" fmla="*/ 102692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746042 w 5287924"/>
                <a:gd name="connsiteY2" fmla="*/ 196338 h 4009703"/>
                <a:gd name="connsiteX3" fmla="*/ 5287924 w 5287924"/>
                <a:gd name="connsiteY3" fmla="*/ 4009703 h 4009703"/>
                <a:gd name="connsiteX4" fmla="*/ 2858 w 5287924"/>
                <a:gd name="connsiteY4" fmla="*/ 3916875 h 4009703"/>
                <a:gd name="connsiteX0" fmla="*/ 28 w 5309173"/>
                <a:gd name="connsiteY0" fmla="*/ 4197819 h 4197905"/>
                <a:gd name="connsiteX1" fmla="*/ 21249 w 5309173"/>
                <a:gd name="connsiteY1" fmla="*/ 0 h 4197905"/>
                <a:gd name="connsiteX2" fmla="*/ 4767291 w 5309173"/>
                <a:gd name="connsiteY2" fmla="*/ 196338 h 4197905"/>
                <a:gd name="connsiteX3" fmla="*/ 5309173 w 5309173"/>
                <a:gd name="connsiteY3" fmla="*/ 4009703 h 4197905"/>
                <a:gd name="connsiteX4" fmla="*/ 28 w 5309173"/>
                <a:gd name="connsiteY4" fmla="*/ 4197819 h 4197905"/>
                <a:gd name="connsiteX0" fmla="*/ 28 w 5309173"/>
                <a:gd name="connsiteY0" fmla="*/ 4197819 h 4197905"/>
                <a:gd name="connsiteX1" fmla="*/ 21249 w 5309173"/>
                <a:gd name="connsiteY1" fmla="*/ 0 h 4197905"/>
                <a:gd name="connsiteX2" fmla="*/ 4807421 w 5309173"/>
                <a:gd name="connsiteY2" fmla="*/ 196338 h 4197905"/>
                <a:gd name="connsiteX3" fmla="*/ 5309173 w 5309173"/>
                <a:gd name="connsiteY3" fmla="*/ 4009703 h 4197905"/>
                <a:gd name="connsiteX4" fmla="*/ 28 w 5309173"/>
                <a:gd name="connsiteY4" fmla="*/ 4197819 h 4197905"/>
                <a:gd name="connsiteX0" fmla="*/ 50 w 5299162"/>
                <a:gd name="connsiteY0" fmla="*/ 4139296 h 4139419"/>
                <a:gd name="connsiteX1" fmla="*/ 11238 w 5299162"/>
                <a:gd name="connsiteY1" fmla="*/ 0 h 4139419"/>
                <a:gd name="connsiteX2" fmla="*/ 4797410 w 5299162"/>
                <a:gd name="connsiteY2" fmla="*/ 196338 h 4139419"/>
                <a:gd name="connsiteX3" fmla="*/ 5299162 w 5299162"/>
                <a:gd name="connsiteY3" fmla="*/ 4009703 h 4139419"/>
                <a:gd name="connsiteX4" fmla="*/ 50 w 5299162"/>
                <a:gd name="connsiteY4" fmla="*/ 4139296 h 4139419"/>
                <a:gd name="connsiteX0" fmla="*/ 50 w 5294145"/>
                <a:gd name="connsiteY0" fmla="*/ 4139296 h 4139419"/>
                <a:gd name="connsiteX1" fmla="*/ 11238 w 5294145"/>
                <a:gd name="connsiteY1" fmla="*/ 0 h 4139419"/>
                <a:gd name="connsiteX2" fmla="*/ 4797410 w 5294145"/>
                <a:gd name="connsiteY2" fmla="*/ 196338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72329 w 5294145"/>
                <a:gd name="connsiteY2" fmla="*/ 137815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52264 w 5294145"/>
                <a:gd name="connsiteY2" fmla="*/ 59776 h 4139419"/>
                <a:gd name="connsiteX3" fmla="*/ 5294145 w 5294145"/>
                <a:gd name="connsiteY3" fmla="*/ 4009703 h 4139419"/>
                <a:gd name="connsiteX4" fmla="*/ 50 w 5294145"/>
                <a:gd name="connsiteY4" fmla="*/ 4139296 h 4139419"/>
                <a:gd name="connsiteX0" fmla="*/ 50 w 5108803"/>
                <a:gd name="connsiteY0" fmla="*/ 4139296 h 4139419"/>
                <a:gd name="connsiteX1" fmla="*/ 11238 w 5108803"/>
                <a:gd name="connsiteY1" fmla="*/ 0 h 4139419"/>
                <a:gd name="connsiteX2" fmla="*/ 4752264 w 5108803"/>
                <a:gd name="connsiteY2" fmla="*/ 59776 h 4139419"/>
                <a:gd name="connsiteX3" fmla="*/ 5108803 w 5108803"/>
                <a:gd name="connsiteY3" fmla="*/ 4009703 h 4139419"/>
                <a:gd name="connsiteX4" fmla="*/ 50 w 5108803"/>
                <a:gd name="connsiteY4" fmla="*/ 4139296 h 4139419"/>
                <a:gd name="connsiteX0" fmla="*/ 50 w 5102063"/>
                <a:gd name="connsiteY0" fmla="*/ 4139296 h 4139468"/>
                <a:gd name="connsiteX1" fmla="*/ 11238 w 5102063"/>
                <a:gd name="connsiteY1" fmla="*/ 0 h 4139468"/>
                <a:gd name="connsiteX2" fmla="*/ 4752264 w 5102063"/>
                <a:gd name="connsiteY2" fmla="*/ 59776 h 4139468"/>
                <a:gd name="connsiteX3" fmla="*/ 5102063 w 5102063"/>
                <a:gd name="connsiteY3" fmla="*/ 4048722 h 4139468"/>
                <a:gd name="connsiteX4" fmla="*/ 50 w 5102063"/>
                <a:gd name="connsiteY4" fmla="*/ 4139296 h 4139468"/>
                <a:gd name="connsiteX0" fmla="*/ 29250 w 5131263"/>
                <a:gd name="connsiteY0" fmla="*/ 4139296 h 4139468"/>
                <a:gd name="connsiteX1" fmla="*/ 0 w 5131263"/>
                <a:gd name="connsiteY1" fmla="*/ 0 h 4139468"/>
                <a:gd name="connsiteX2" fmla="*/ 4781464 w 5131263"/>
                <a:gd name="connsiteY2" fmla="*/ 59776 h 4139468"/>
                <a:gd name="connsiteX3" fmla="*/ 5131263 w 5131263"/>
                <a:gd name="connsiteY3" fmla="*/ 4048722 h 4139468"/>
                <a:gd name="connsiteX4" fmla="*/ 29250 w 5131263"/>
                <a:gd name="connsiteY4" fmla="*/ 4139296 h 4139468"/>
                <a:gd name="connsiteX0" fmla="*/ 29250 w 5100934"/>
                <a:gd name="connsiteY0" fmla="*/ 4139296 h 4139296"/>
                <a:gd name="connsiteX1" fmla="*/ 0 w 5100934"/>
                <a:gd name="connsiteY1" fmla="*/ 0 h 4139296"/>
                <a:gd name="connsiteX2" fmla="*/ 4781464 w 5100934"/>
                <a:gd name="connsiteY2" fmla="*/ 59776 h 4139296"/>
                <a:gd name="connsiteX3" fmla="*/ 5100934 w 5100934"/>
                <a:gd name="connsiteY3" fmla="*/ 4107245 h 4139296"/>
                <a:gd name="connsiteX4" fmla="*/ 29250 w 5100934"/>
                <a:gd name="connsiteY4" fmla="*/ 4139296 h 413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00934" h="4139296">
                  <a:moveTo>
                    <a:pt x="29250" y="4139296"/>
                  </a:moveTo>
                  <a:cubicBezTo>
                    <a:pt x="28297" y="2833671"/>
                    <a:pt x="953" y="1305625"/>
                    <a:pt x="0" y="0"/>
                  </a:cubicBezTo>
                  <a:lnTo>
                    <a:pt x="4781464" y="59776"/>
                  </a:lnTo>
                  <a:lnTo>
                    <a:pt x="5100934" y="4107245"/>
                  </a:lnTo>
                  <a:lnTo>
                    <a:pt x="29250" y="4139296"/>
                  </a:lnTo>
                  <a:close/>
                </a:path>
              </a:pathLst>
            </a:custGeom>
            <a:gradFill>
              <a:gsLst>
                <a:gs pos="53000">
                  <a:srgbClr val="3483AA"/>
                </a:gs>
                <a:gs pos="0">
                  <a:srgbClr val="2D7193"/>
                </a:gs>
                <a:gs pos="100000">
                  <a:srgbClr val="3B96C3"/>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grpSp>
        <p:nvGrpSpPr>
          <p:cNvPr id="12" name="Группа 11"/>
          <p:cNvGrpSpPr/>
          <p:nvPr/>
        </p:nvGrpSpPr>
        <p:grpSpPr>
          <a:xfrm>
            <a:off x="7682339" y="6093299"/>
            <a:ext cx="1469646" cy="767141"/>
            <a:chOff x="7682339" y="6093299"/>
            <a:chExt cx="1469646" cy="767141"/>
          </a:xfrm>
        </p:grpSpPr>
        <p:sp>
          <p:nvSpPr>
            <p:cNvPr id="13" name="Прямоугольный треугольник 15"/>
            <p:cNvSpPr/>
            <p:nvPr/>
          </p:nvSpPr>
          <p:spPr>
            <a:xfrm rot="16200000" flipH="1">
              <a:off x="7838898" y="6451197"/>
              <a:ext cx="123347" cy="436466"/>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Lst>
              <a:ahLst/>
              <a:cxnLst>
                <a:cxn ang="0">
                  <a:pos x="connsiteX0" y="connsiteY0"/>
                </a:cxn>
                <a:cxn ang="0">
                  <a:pos x="connsiteX1" y="connsiteY1"/>
                </a:cxn>
                <a:cxn ang="0">
                  <a:pos x="connsiteX2" y="connsiteY2"/>
                </a:cxn>
                <a:cxn ang="0">
                  <a:pos x="connsiteX3" y="connsiteY3"/>
                </a:cxn>
              </a:cxnLst>
              <a:rect l="l" t="t" r="r" b="b"/>
              <a:pathLst>
                <a:path w="134960" h="338192">
                  <a:moveTo>
                    <a:pt x="0" y="338192"/>
                  </a:moveTo>
                  <a:cubicBezTo>
                    <a:pt x="263" y="231992"/>
                    <a:pt x="1330" y="106200"/>
                    <a:pt x="1593" y="0"/>
                  </a:cubicBezTo>
                  <a:lnTo>
                    <a:pt x="134960" y="301142"/>
                  </a:lnTo>
                  <a:cubicBezTo>
                    <a:pt x="80449" y="342417"/>
                    <a:pt x="54511" y="296917"/>
                    <a:pt x="0" y="338192"/>
                  </a:cubicBezTo>
                  <a:close/>
                </a:path>
              </a:pathLst>
            </a:custGeom>
            <a:solidFill>
              <a:srgbClr val="D883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4" name="Трапеция 2"/>
            <p:cNvSpPr/>
            <p:nvPr/>
          </p:nvSpPr>
          <p:spPr>
            <a:xfrm flipH="1">
              <a:off x="7838121" y="6093299"/>
              <a:ext cx="1311534" cy="76714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1760" h="3808972">
                  <a:moveTo>
                    <a:pt x="0" y="3796872"/>
                  </a:moveTo>
                  <a:lnTo>
                    <a:pt x="0" y="13100"/>
                  </a:lnTo>
                  <a:lnTo>
                    <a:pt x="3396921" y="0"/>
                  </a:lnTo>
                  <a:lnTo>
                    <a:pt x="6601760" y="3808972"/>
                  </a:lnTo>
                  <a:lnTo>
                    <a:pt x="0" y="3796872"/>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5" name="Трапеция 2"/>
            <p:cNvSpPr/>
            <p:nvPr/>
          </p:nvSpPr>
          <p:spPr>
            <a:xfrm flipH="1">
              <a:off x="7691020" y="6290733"/>
              <a:ext cx="1460965" cy="326269"/>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87924" h="4009703">
                  <a:moveTo>
                    <a:pt x="2858" y="3916875"/>
                  </a:moveTo>
                  <a:cubicBezTo>
                    <a:pt x="1905" y="2611250"/>
                    <a:pt x="953" y="1305625"/>
                    <a:pt x="0" y="0"/>
                  </a:cubicBezTo>
                  <a:lnTo>
                    <a:pt x="4320663" y="9045"/>
                  </a:lnTo>
                  <a:lnTo>
                    <a:pt x="5287924" y="4009703"/>
                  </a:lnTo>
                  <a:cubicBezTo>
                    <a:pt x="3411317" y="4004773"/>
                    <a:pt x="1879465" y="3921805"/>
                    <a:pt x="2858" y="3916875"/>
                  </a:cubicBezTo>
                  <a:close/>
                </a:path>
              </a:pathLst>
            </a:custGeom>
            <a:gradFill>
              <a:gsLst>
                <a:gs pos="0">
                  <a:schemeClr val="accent5">
                    <a:lumMod val="60000"/>
                    <a:lumOff val="40000"/>
                  </a:schemeClr>
                </a:gs>
                <a:gs pos="22000">
                  <a:srgbClr val="F68E26"/>
                </a:gs>
                <a:gs pos="51000">
                  <a:srgbClr val="F68616"/>
                </a:gs>
                <a:gs pos="70000">
                  <a:srgbClr val="EF7B11"/>
                </a:gs>
                <a:gs pos="97000">
                  <a:srgbClr val="D7560F"/>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a:latin typeface="Segoe UI Light" panose="020B0502040204020203" pitchFamily="34" charset="0"/>
                  <a:cs typeface="Segoe UI Light" panose="020B0502040204020203" pitchFamily="34" charset="0"/>
                </a:rPr>
                <a:t>26</a:t>
              </a:r>
            </a:p>
          </p:txBody>
        </p:sp>
      </p:grpSp>
      <p:sp>
        <p:nvSpPr>
          <p:cNvPr id="16" name="Заголовок 1"/>
          <p:cNvSpPr txBox="1">
            <a:spLocks/>
          </p:cNvSpPr>
          <p:nvPr/>
        </p:nvSpPr>
        <p:spPr>
          <a:xfrm>
            <a:off x="755576" y="455450"/>
            <a:ext cx="5410944" cy="643817"/>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ru-RU" sz="2800" b="1" dirty="0">
                <a:solidFill>
                  <a:schemeClr val="bg1"/>
                </a:solidFill>
                <a:latin typeface="Segoe UI Light" pitchFamily="34" charset="0"/>
                <a:ea typeface="+mn-ea"/>
                <a:cs typeface="Segoe UI Light" pitchFamily="34" charset="0"/>
              </a:rPr>
              <a:t>Виды ОСР</a:t>
            </a:r>
          </a:p>
        </p:txBody>
      </p:sp>
      <p:pic>
        <p:nvPicPr>
          <p:cNvPr id="20" name="Рисунок 1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6552728" y="2636912"/>
            <a:ext cx="2627784" cy="2327464"/>
          </a:xfrm>
          <a:prstGeom prst="rect">
            <a:avLst/>
          </a:prstGeom>
        </p:spPr>
      </p:pic>
      <p:sp>
        <p:nvSpPr>
          <p:cNvPr id="3" name="TextBox 2"/>
          <p:cNvSpPr txBox="1"/>
          <p:nvPr/>
        </p:nvSpPr>
        <p:spPr>
          <a:xfrm>
            <a:off x="251520" y="1309954"/>
            <a:ext cx="7041590" cy="4524315"/>
          </a:xfrm>
          <a:prstGeom prst="rect">
            <a:avLst/>
          </a:prstGeom>
          <a:noFill/>
        </p:spPr>
        <p:txBody>
          <a:bodyPr wrap="square" rtlCol="0">
            <a:spAutoFit/>
          </a:bodyPr>
          <a:lstStyle/>
          <a:p>
            <a:pPr algn="just"/>
            <a:r>
              <a:rPr lang="ru-RU" b="1" dirty="0">
                <a:latin typeface="Segoe UI Light" panose="020B0502040204020203" pitchFamily="34" charset="0"/>
                <a:cs typeface="Segoe UI Light" panose="020B0502040204020203" pitchFamily="34" charset="0"/>
              </a:rPr>
              <a:t>Страх, тревога. </a:t>
            </a:r>
            <a:r>
              <a:rPr lang="ru-RU" dirty="0">
                <a:latin typeface="Segoe UI Light" panose="020B0502040204020203" pitchFamily="34" charset="0"/>
                <a:cs typeface="Segoe UI Light" panose="020B0502040204020203" pitchFamily="34" charset="0"/>
              </a:rPr>
              <a:t>Психологически страх является проявлением базового инстинкта самосохранения и отражает защитную реакцию человека при переживании реальной или мнимой опасности для здоровья и благополучия, он фокусирует внимание человека на происходящих событиях. Тревога отличается от страха </a:t>
            </a:r>
            <a:r>
              <a:rPr lang="ru-RU" dirty="0" err="1">
                <a:latin typeface="Segoe UI Light" panose="020B0502040204020203" pitchFamily="34" charset="0"/>
                <a:cs typeface="Segoe UI Light" panose="020B0502040204020203" pitchFamily="34" charset="0"/>
              </a:rPr>
              <a:t>неопредмеченностью</a:t>
            </a:r>
            <a:r>
              <a:rPr lang="ru-RU" dirty="0">
                <a:latin typeface="Segoe UI Light" panose="020B0502040204020203" pitchFamily="34" charset="0"/>
                <a:cs typeface="Segoe UI Light" panose="020B0502040204020203" pitchFamily="34" charset="0"/>
              </a:rPr>
              <a:t> – когда человек не знает, чего он боится. </a:t>
            </a:r>
          </a:p>
          <a:p>
            <a:pPr algn="just"/>
            <a:r>
              <a:rPr lang="ru-RU" b="1" dirty="0">
                <a:latin typeface="Segoe UI Light" panose="020B0502040204020203" pitchFamily="34" charset="0"/>
                <a:cs typeface="Segoe UI Light" panose="020B0502040204020203" pitchFamily="34" charset="0"/>
              </a:rPr>
              <a:t>Как выглядит: </a:t>
            </a:r>
            <a:r>
              <a:rPr lang="ru-RU" dirty="0">
                <a:latin typeface="Segoe UI Light" panose="020B0502040204020203" pitchFamily="34" charset="0"/>
                <a:cs typeface="Segoe UI Light" panose="020B0502040204020203" pitchFamily="34" charset="0"/>
              </a:rPr>
              <a:t>мышцы напряжены, сердцебиение и дыхание учащено, человеку трудно контролировать собственное поведение. </a:t>
            </a:r>
          </a:p>
          <a:p>
            <a:pPr algn="just"/>
            <a:r>
              <a:rPr lang="ru-RU" b="1" dirty="0">
                <a:latin typeface="Segoe UI Light" panose="020B0502040204020203" pitchFamily="34" charset="0"/>
                <a:cs typeface="Segoe UI Light" panose="020B0502040204020203" pitchFamily="34" charset="0"/>
              </a:rPr>
              <a:t>Что делать: </a:t>
            </a:r>
          </a:p>
          <a:p>
            <a:pPr algn="just"/>
            <a:r>
              <a:rPr lang="ru-RU" dirty="0">
                <a:latin typeface="Segoe UI Light" panose="020B0502040204020203" pitchFamily="34" charset="0"/>
                <a:cs typeface="Segoe UI Light" panose="020B0502040204020203" pitchFamily="34" charset="0"/>
              </a:rPr>
              <a:t>- необходимо быть рядом с человеком, предоставить ему ощущение безопасности; </a:t>
            </a:r>
          </a:p>
          <a:p>
            <a:pPr algn="just"/>
            <a:r>
              <a:rPr lang="ru-RU" dirty="0">
                <a:latin typeface="Segoe UI Light" panose="020B0502040204020203" pitchFamily="34" charset="0"/>
                <a:cs typeface="Segoe UI Light" panose="020B0502040204020203" pitchFamily="34" charset="0"/>
              </a:rPr>
              <a:t>- если страх настолько силен, что парализует человека, то предложите ему выполнить несколько простых приемов. - дайте возможность человеку выговориться, обсудите то, чего он боится. Уровень страха можно снизить подробной информацией о происходящем, об обстоятельствах ситуации. </a:t>
            </a:r>
          </a:p>
        </p:txBody>
      </p:sp>
    </p:spTree>
    <p:extLst>
      <p:ext uri="{BB962C8B-B14F-4D97-AF65-F5344CB8AC3E}">
        <p14:creationId xmlns:p14="http://schemas.microsoft.com/office/powerpoint/2010/main" val="288665216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Группа 6"/>
          <p:cNvGrpSpPr/>
          <p:nvPr/>
        </p:nvGrpSpPr>
        <p:grpSpPr>
          <a:xfrm flipH="1" flipV="1">
            <a:off x="-45378" y="0"/>
            <a:ext cx="6033873" cy="1340777"/>
            <a:chOff x="8327140" y="6099059"/>
            <a:chExt cx="4451259" cy="774761"/>
          </a:xfrm>
        </p:grpSpPr>
        <p:sp>
          <p:nvSpPr>
            <p:cNvPr id="9" name="Прямоугольный треугольник 15"/>
            <p:cNvSpPr/>
            <p:nvPr/>
          </p:nvSpPr>
          <p:spPr>
            <a:xfrm rot="16200000" flipH="1">
              <a:off x="8443773" y="6447274"/>
              <a:ext cx="145913" cy="379180"/>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 name="connsiteX0" fmla="*/ 0 w 134960"/>
                <a:gd name="connsiteY0" fmla="*/ 325797 h 325797"/>
                <a:gd name="connsiteX1" fmla="*/ 5070 w 134960"/>
                <a:gd name="connsiteY1" fmla="*/ 0 h 325797"/>
                <a:gd name="connsiteX2" fmla="*/ 134960 w 134960"/>
                <a:gd name="connsiteY2" fmla="*/ 288747 h 325797"/>
                <a:gd name="connsiteX3" fmla="*/ 0 w 134960"/>
                <a:gd name="connsiteY3" fmla="*/ 325797 h 325797"/>
                <a:gd name="connsiteX0" fmla="*/ 0 w 134960"/>
                <a:gd name="connsiteY0" fmla="*/ 327313 h 327313"/>
                <a:gd name="connsiteX1" fmla="*/ 15252 w 134960"/>
                <a:gd name="connsiteY1" fmla="*/ 0 h 327313"/>
                <a:gd name="connsiteX2" fmla="*/ 134960 w 134960"/>
                <a:gd name="connsiteY2" fmla="*/ 290263 h 327313"/>
                <a:gd name="connsiteX3" fmla="*/ 0 w 134960"/>
                <a:gd name="connsiteY3" fmla="*/ 327313 h 327313"/>
              </a:gdLst>
              <a:ahLst/>
              <a:cxnLst>
                <a:cxn ang="0">
                  <a:pos x="connsiteX0" y="connsiteY0"/>
                </a:cxn>
                <a:cxn ang="0">
                  <a:pos x="connsiteX1" y="connsiteY1"/>
                </a:cxn>
                <a:cxn ang="0">
                  <a:pos x="connsiteX2" y="connsiteY2"/>
                </a:cxn>
                <a:cxn ang="0">
                  <a:pos x="connsiteX3" y="connsiteY3"/>
                </a:cxn>
              </a:cxnLst>
              <a:rect l="l" t="t" r="r" b="b"/>
              <a:pathLst>
                <a:path w="134960" h="327313">
                  <a:moveTo>
                    <a:pt x="0" y="327313"/>
                  </a:moveTo>
                  <a:cubicBezTo>
                    <a:pt x="263" y="221113"/>
                    <a:pt x="14989" y="106200"/>
                    <a:pt x="15252" y="0"/>
                  </a:cubicBezTo>
                  <a:cubicBezTo>
                    <a:pt x="59708" y="100381"/>
                    <a:pt x="90504" y="189882"/>
                    <a:pt x="134960" y="290263"/>
                  </a:cubicBezTo>
                  <a:cubicBezTo>
                    <a:pt x="80449" y="331538"/>
                    <a:pt x="54511" y="286038"/>
                    <a:pt x="0" y="327313"/>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0" name="Трапеция 2"/>
            <p:cNvSpPr/>
            <p:nvPr/>
          </p:nvSpPr>
          <p:spPr>
            <a:xfrm flipH="1">
              <a:off x="8348757" y="6099059"/>
              <a:ext cx="4401829" cy="77476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 name="connsiteX0" fmla="*/ 0 w 6601760"/>
                <a:gd name="connsiteY0" fmla="*/ 3783774 h 3795874"/>
                <a:gd name="connsiteX1" fmla="*/ 0 w 6601760"/>
                <a:gd name="connsiteY1" fmla="*/ 2 h 3795874"/>
                <a:gd name="connsiteX2" fmla="*/ 5327252 w 6601760"/>
                <a:gd name="connsiteY2" fmla="*/ 138240 h 3795874"/>
                <a:gd name="connsiteX3" fmla="*/ 6601760 w 6601760"/>
                <a:gd name="connsiteY3" fmla="*/ 3795874 h 3795874"/>
                <a:gd name="connsiteX4" fmla="*/ 0 w 6601760"/>
                <a:gd name="connsiteY4" fmla="*/ 3783774 h 3795874"/>
                <a:gd name="connsiteX0" fmla="*/ 0 w 5963047"/>
                <a:gd name="connsiteY0" fmla="*/ 3783774 h 3795874"/>
                <a:gd name="connsiteX1" fmla="*/ 0 w 5963047"/>
                <a:gd name="connsiteY1" fmla="*/ 2 h 3795874"/>
                <a:gd name="connsiteX2" fmla="*/ 5327252 w 5963047"/>
                <a:gd name="connsiteY2" fmla="*/ 138240 h 3795874"/>
                <a:gd name="connsiteX3" fmla="*/ 5963047 w 5963047"/>
                <a:gd name="connsiteY3" fmla="*/ 3795874 h 3795874"/>
                <a:gd name="connsiteX4" fmla="*/ 0 w 5963047"/>
                <a:gd name="connsiteY4" fmla="*/ 3783774 h 3795874"/>
                <a:gd name="connsiteX0" fmla="*/ 0 w 5963047"/>
                <a:gd name="connsiteY0" fmla="*/ 3783774 h 3795874"/>
                <a:gd name="connsiteX1" fmla="*/ 0 w 5963047"/>
                <a:gd name="connsiteY1" fmla="*/ 2 h 3795874"/>
                <a:gd name="connsiteX2" fmla="*/ 5327252 w 5963047"/>
                <a:gd name="connsiteY2" fmla="*/ 43654 h 3795874"/>
                <a:gd name="connsiteX3" fmla="*/ 5963047 w 5963047"/>
                <a:gd name="connsiteY3" fmla="*/ 3795874 h 3795874"/>
                <a:gd name="connsiteX4" fmla="*/ 0 w 5963047"/>
                <a:gd name="connsiteY4" fmla="*/ 3783774 h 3795874"/>
                <a:gd name="connsiteX0" fmla="*/ 0 w 5963047"/>
                <a:gd name="connsiteY0" fmla="*/ 3834707 h 3846807"/>
                <a:gd name="connsiteX1" fmla="*/ 0 w 5963047"/>
                <a:gd name="connsiteY1" fmla="*/ 50935 h 3846807"/>
                <a:gd name="connsiteX2" fmla="*/ 5314349 w 5963047"/>
                <a:gd name="connsiteY2" fmla="*/ 0 h 3846807"/>
                <a:gd name="connsiteX3" fmla="*/ 5963047 w 5963047"/>
                <a:gd name="connsiteY3" fmla="*/ 3846807 h 3846807"/>
                <a:gd name="connsiteX4" fmla="*/ 0 w 5963047"/>
                <a:gd name="connsiteY4" fmla="*/ 3834707 h 3846807"/>
                <a:gd name="connsiteX0" fmla="*/ 0 w 5963047"/>
                <a:gd name="connsiteY0" fmla="*/ 3834707 h 3846807"/>
                <a:gd name="connsiteX1" fmla="*/ 0 w 5963047"/>
                <a:gd name="connsiteY1" fmla="*/ 50935 h 3846807"/>
                <a:gd name="connsiteX2" fmla="*/ 5018259 w 5963047"/>
                <a:gd name="connsiteY2" fmla="*/ 0 h 3846807"/>
                <a:gd name="connsiteX3" fmla="*/ 5963047 w 5963047"/>
                <a:gd name="connsiteY3" fmla="*/ 3846807 h 3846807"/>
                <a:gd name="connsiteX4" fmla="*/ 0 w 5963047"/>
                <a:gd name="connsiteY4" fmla="*/ 3834707 h 3846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63047" h="3846807">
                  <a:moveTo>
                    <a:pt x="0" y="3834707"/>
                  </a:moveTo>
                  <a:lnTo>
                    <a:pt x="0" y="50935"/>
                  </a:lnTo>
                  <a:lnTo>
                    <a:pt x="5018259" y="0"/>
                  </a:lnTo>
                  <a:lnTo>
                    <a:pt x="5963047" y="3846807"/>
                  </a:lnTo>
                  <a:lnTo>
                    <a:pt x="0" y="3834707"/>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err="1"/>
                <a:t>ттрн</a:t>
              </a:r>
              <a:endParaRPr lang="ru-RU" dirty="0"/>
            </a:p>
          </p:txBody>
        </p:sp>
        <p:sp>
          <p:nvSpPr>
            <p:cNvPr id="11" name="Трапеция 2"/>
            <p:cNvSpPr/>
            <p:nvPr/>
          </p:nvSpPr>
          <p:spPr>
            <a:xfrm flipH="1">
              <a:off x="8331521" y="6251329"/>
              <a:ext cx="4446878" cy="336814"/>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689860 w 5287924"/>
                <a:gd name="connsiteY2" fmla="*/ 102692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746042 w 5287924"/>
                <a:gd name="connsiteY2" fmla="*/ 196338 h 4009703"/>
                <a:gd name="connsiteX3" fmla="*/ 5287924 w 5287924"/>
                <a:gd name="connsiteY3" fmla="*/ 4009703 h 4009703"/>
                <a:gd name="connsiteX4" fmla="*/ 2858 w 5287924"/>
                <a:gd name="connsiteY4" fmla="*/ 3916875 h 4009703"/>
                <a:gd name="connsiteX0" fmla="*/ 28 w 5309173"/>
                <a:gd name="connsiteY0" fmla="*/ 4197819 h 4197905"/>
                <a:gd name="connsiteX1" fmla="*/ 21249 w 5309173"/>
                <a:gd name="connsiteY1" fmla="*/ 0 h 4197905"/>
                <a:gd name="connsiteX2" fmla="*/ 4767291 w 5309173"/>
                <a:gd name="connsiteY2" fmla="*/ 196338 h 4197905"/>
                <a:gd name="connsiteX3" fmla="*/ 5309173 w 5309173"/>
                <a:gd name="connsiteY3" fmla="*/ 4009703 h 4197905"/>
                <a:gd name="connsiteX4" fmla="*/ 28 w 5309173"/>
                <a:gd name="connsiteY4" fmla="*/ 4197819 h 4197905"/>
                <a:gd name="connsiteX0" fmla="*/ 28 w 5309173"/>
                <a:gd name="connsiteY0" fmla="*/ 4197819 h 4197905"/>
                <a:gd name="connsiteX1" fmla="*/ 21249 w 5309173"/>
                <a:gd name="connsiteY1" fmla="*/ 0 h 4197905"/>
                <a:gd name="connsiteX2" fmla="*/ 4807421 w 5309173"/>
                <a:gd name="connsiteY2" fmla="*/ 196338 h 4197905"/>
                <a:gd name="connsiteX3" fmla="*/ 5309173 w 5309173"/>
                <a:gd name="connsiteY3" fmla="*/ 4009703 h 4197905"/>
                <a:gd name="connsiteX4" fmla="*/ 28 w 5309173"/>
                <a:gd name="connsiteY4" fmla="*/ 4197819 h 4197905"/>
                <a:gd name="connsiteX0" fmla="*/ 50 w 5299162"/>
                <a:gd name="connsiteY0" fmla="*/ 4139296 h 4139419"/>
                <a:gd name="connsiteX1" fmla="*/ 11238 w 5299162"/>
                <a:gd name="connsiteY1" fmla="*/ 0 h 4139419"/>
                <a:gd name="connsiteX2" fmla="*/ 4797410 w 5299162"/>
                <a:gd name="connsiteY2" fmla="*/ 196338 h 4139419"/>
                <a:gd name="connsiteX3" fmla="*/ 5299162 w 5299162"/>
                <a:gd name="connsiteY3" fmla="*/ 4009703 h 4139419"/>
                <a:gd name="connsiteX4" fmla="*/ 50 w 5299162"/>
                <a:gd name="connsiteY4" fmla="*/ 4139296 h 4139419"/>
                <a:gd name="connsiteX0" fmla="*/ 50 w 5294145"/>
                <a:gd name="connsiteY0" fmla="*/ 4139296 h 4139419"/>
                <a:gd name="connsiteX1" fmla="*/ 11238 w 5294145"/>
                <a:gd name="connsiteY1" fmla="*/ 0 h 4139419"/>
                <a:gd name="connsiteX2" fmla="*/ 4797410 w 5294145"/>
                <a:gd name="connsiteY2" fmla="*/ 196338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72329 w 5294145"/>
                <a:gd name="connsiteY2" fmla="*/ 137815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52264 w 5294145"/>
                <a:gd name="connsiteY2" fmla="*/ 59776 h 4139419"/>
                <a:gd name="connsiteX3" fmla="*/ 5294145 w 5294145"/>
                <a:gd name="connsiteY3" fmla="*/ 4009703 h 4139419"/>
                <a:gd name="connsiteX4" fmla="*/ 50 w 5294145"/>
                <a:gd name="connsiteY4" fmla="*/ 4139296 h 4139419"/>
                <a:gd name="connsiteX0" fmla="*/ 50 w 5108803"/>
                <a:gd name="connsiteY0" fmla="*/ 4139296 h 4139419"/>
                <a:gd name="connsiteX1" fmla="*/ 11238 w 5108803"/>
                <a:gd name="connsiteY1" fmla="*/ 0 h 4139419"/>
                <a:gd name="connsiteX2" fmla="*/ 4752264 w 5108803"/>
                <a:gd name="connsiteY2" fmla="*/ 59776 h 4139419"/>
                <a:gd name="connsiteX3" fmla="*/ 5108803 w 5108803"/>
                <a:gd name="connsiteY3" fmla="*/ 4009703 h 4139419"/>
                <a:gd name="connsiteX4" fmla="*/ 50 w 5108803"/>
                <a:gd name="connsiteY4" fmla="*/ 4139296 h 4139419"/>
                <a:gd name="connsiteX0" fmla="*/ 50 w 5102063"/>
                <a:gd name="connsiteY0" fmla="*/ 4139296 h 4139468"/>
                <a:gd name="connsiteX1" fmla="*/ 11238 w 5102063"/>
                <a:gd name="connsiteY1" fmla="*/ 0 h 4139468"/>
                <a:gd name="connsiteX2" fmla="*/ 4752264 w 5102063"/>
                <a:gd name="connsiteY2" fmla="*/ 59776 h 4139468"/>
                <a:gd name="connsiteX3" fmla="*/ 5102063 w 5102063"/>
                <a:gd name="connsiteY3" fmla="*/ 4048722 h 4139468"/>
                <a:gd name="connsiteX4" fmla="*/ 50 w 5102063"/>
                <a:gd name="connsiteY4" fmla="*/ 4139296 h 4139468"/>
                <a:gd name="connsiteX0" fmla="*/ 29250 w 5131263"/>
                <a:gd name="connsiteY0" fmla="*/ 4139296 h 4139468"/>
                <a:gd name="connsiteX1" fmla="*/ 0 w 5131263"/>
                <a:gd name="connsiteY1" fmla="*/ 0 h 4139468"/>
                <a:gd name="connsiteX2" fmla="*/ 4781464 w 5131263"/>
                <a:gd name="connsiteY2" fmla="*/ 59776 h 4139468"/>
                <a:gd name="connsiteX3" fmla="*/ 5131263 w 5131263"/>
                <a:gd name="connsiteY3" fmla="*/ 4048722 h 4139468"/>
                <a:gd name="connsiteX4" fmla="*/ 29250 w 5131263"/>
                <a:gd name="connsiteY4" fmla="*/ 4139296 h 4139468"/>
                <a:gd name="connsiteX0" fmla="*/ 29250 w 5100934"/>
                <a:gd name="connsiteY0" fmla="*/ 4139296 h 4139296"/>
                <a:gd name="connsiteX1" fmla="*/ 0 w 5100934"/>
                <a:gd name="connsiteY1" fmla="*/ 0 h 4139296"/>
                <a:gd name="connsiteX2" fmla="*/ 4781464 w 5100934"/>
                <a:gd name="connsiteY2" fmla="*/ 59776 h 4139296"/>
                <a:gd name="connsiteX3" fmla="*/ 5100934 w 5100934"/>
                <a:gd name="connsiteY3" fmla="*/ 4107245 h 4139296"/>
                <a:gd name="connsiteX4" fmla="*/ 29250 w 5100934"/>
                <a:gd name="connsiteY4" fmla="*/ 4139296 h 413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00934" h="4139296">
                  <a:moveTo>
                    <a:pt x="29250" y="4139296"/>
                  </a:moveTo>
                  <a:cubicBezTo>
                    <a:pt x="28297" y="2833671"/>
                    <a:pt x="953" y="1305625"/>
                    <a:pt x="0" y="0"/>
                  </a:cubicBezTo>
                  <a:lnTo>
                    <a:pt x="4781464" y="59776"/>
                  </a:lnTo>
                  <a:lnTo>
                    <a:pt x="5100934" y="4107245"/>
                  </a:lnTo>
                  <a:lnTo>
                    <a:pt x="29250" y="4139296"/>
                  </a:lnTo>
                  <a:close/>
                </a:path>
              </a:pathLst>
            </a:custGeom>
            <a:gradFill>
              <a:gsLst>
                <a:gs pos="53000">
                  <a:srgbClr val="3483AA"/>
                </a:gs>
                <a:gs pos="0">
                  <a:srgbClr val="2D7193"/>
                </a:gs>
                <a:gs pos="100000">
                  <a:srgbClr val="3B96C3"/>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grpSp>
        <p:nvGrpSpPr>
          <p:cNvPr id="12" name="Группа 11"/>
          <p:cNvGrpSpPr/>
          <p:nvPr/>
        </p:nvGrpSpPr>
        <p:grpSpPr>
          <a:xfrm>
            <a:off x="7682339" y="6093299"/>
            <a:ext cx="1469646" cy="767141"/>
            <a:chOff x="7682339" y="6093299"/>
            <a:chExt cx="1469646" cy="767141"/>
          </a:xfrm>
        </p:grpSpPr>
        <p:sp>
          <p:nvSpPr>
            <p:cNvPr id="13" name="Прямоугольный треугольник 15"/>
            <p:cNvSpPr/>
            <p:nvPr/>
          </p:nvSpPr>
          <p:spPr>
            <a:xfrm rot="16200000" flipH="1">
              <a:off x="7838898" y="6451197"/>
              <a:ext cx="123347" cy="436466"/>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Lst>
              <a:ahLst/>
              <a:cxnLst>
                <a:cxn ang="0">
                  <a:pos x="connsiteX0" y="connsiteY0"/>
                </a:cxn>
                <a:cxn ang="0">
                  <a:pos x="connsiteX1" y="connsiteY1"/>
                </a:cxn>
                <a:cxn ang="0">
                  <a:pos x="connsiteX2" y="connsiteY2"/>
                </a:cxn>
                <a:cxn ang="0">
                  <a:pos x="connsiteX3" y="connsiteY3"/>
                </a:cxn>
              </a:cxnLst>
              <a:rect l="l" t="t" r="r" b="b"/>
              <a:pathLst>
                <a:path w="134960" h="338192">
                  <a:moveTo>
                    <a:pt x="0" y="338192"/>
                  </a:moveTo>
                  <a:cubicBezTo>
                    <a:pt x="263" y="231992"/>
                    <a:pt x="1330" y="106200"/>
                    <a:pt x="1593" y="0"/>
                  </a:cubicBezTo>
                  <a:lnTo>
                    <a:pt x="134960" y="301142"/>
                  </a:lnTo>
                  <a:cubicBezTo>
                    <a:pt x="80449" y="342417"/>
                    <a:pt x="54511" y="296917"/>
                    <a:pt x="0" y="338192"/>
                  </a:cubicBezTo>
                  <a:close/>
                </a:path>
              </a:pathLst>
            </a:custGeom>
            <a:solidFill>
              <a:srgbClr val="D883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4" name="Трапеция 2"/>
            <p:cNvSpPr/>
            <p:nvPr/>
          </p:nvSpPr>
          <p:spPr>
            <a:xfrm flipH="1">
              <a:off x="7838121" y="6093299"/>
              <a:ext cx="1311534" cy="76714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1760" h="3808972">
                  <a:moveTo>
                    <a:pt x="0" y="3796872"/>
                  </a:moveTo>
                  <a:lnTo>
                    <a:pt x="0" y="13100"/>
                  </a:lnTo>
                  <a:lnTo>
                    <a:pt x="3396921" y="0"/>
                  </a:lnTo>
                  <a:lnTo>
                    <a:pt x="6601760" y="3808972"/>
                  </a:lnTo>
                  <a:lnTo>
                    <a:pt x="0" y="3796872"/>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5" name="Трапеция 2"/>
            <p:cNvSpPr/>
            <p:nvPr/>
          </p:nvSpPr>
          <p:spPr>
            <a:xfrm flipH="1">
              <a:off x="7691020" y="6290733"/>
              <a:ext cx="1460965" cy="326269"/>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87924" h="4009703">
                  <a:moveTo>
                    <a:pt x="2858" y="3916875"/>
                  </a:moveTo>
                  <a:cubicBezTo>
                    <a:pt x="1905" y="2611250"/>
                    <a:pt x="953" y="1305625"/>
                    <a:pt x="0" y="0"/>
                  </a:cubicBezTo>
                  <a:lnTo>
                    <a:pt x="4320663" y="9045"/>
                  </a:lnTo>
                  <a:lnTo>
                    <a:pt x="5287924" y="4009703"/>
                  </a:lnTo>
                  <a:cubicBezTo>
                    <a:pt x="3411317" y="4004773"/>
                    <a:pt x="1879465" y="3921805"/>
                    <a:pt x="2858" y="3916875"/>
                  </a:cubicBezTo>
                  <a:close/>
                </a:path>
              </a:pathLst>
            </a:custGeom>
            <a:gradFill>
              <a:gsLst>
                <a:gs pos="0">
                  <a:schemeClr val="accent5">
                    <a:lumMod val="60000"/>
                    <a:lumOff val="40000"/>
                  </a:schemeClr>
                </a:gs>
                <a:gs pos="22000">
                  <a:srgbClr val="F68E26"/>
                </a:gs>
                <a:gs pos="51000">
                  <a:srgbClr val="F68616"/>
                </a:gs>
                <a:gs pos="70000">
                  <a:srgbClr val="EF7B11"/>
                </a:gs>
                <a:gs pos="97000">
                  <a:srgbClr val="D7560F"/>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a:latin typeface="Segoe UI Light" panose="020B0502040204020203" pitchFamily="34" charset="0"/>
                  <a:cs typeface="Segoe UI Light" panose="020B0502040204020203" pitchFamily="34" charset="0"/>
                </a:rPr>
                <a:t>27</a:t>
              </a:r>
            </a:p>
          </p:txBody>
        </p:sp>
      </p:grpSp>
      <p:sp>
        <p:nvSpPr>
          <p:cNvPr id="16" name="Заголовок 1"/>
          <p:cNvSpPr txBox="1">
            <a:spLocks/>
          </p:cNvSpPr>
          <p:nvPr/>
        </p:nvSpPr>
        <p:spPr>
          <a:xfrm>
            <a:off x="755576" y="455450"/>
            <a:ext cx="5410944" cy="643817"/>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ru-RU" sz="2800" b="1" dirty="0">
                <a:solidFill>
                  <a:schemeClr val="bg1"/>
                </a:solidFill>
                <a:latin typeface="Segoe UI Light" pitchFamily="34" charset="0"/>
                <a:ea typeface="+mn-ea"/>
                <a:cs typeface="Segoe UI Light" pitchFamily="34" charset="0"/>
              </a:rPr>
              <a:t>Виды ОСР</a:t>
            </a:r>
          </a:p>
        </p:txBody>
      </p:sp>
      <p:pic>
        <p:nvPicPr>
          <p:cNvPr id="20" name="Рисунок 1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6552728" y="2636912"/>
            <a:ext cx="2627784" cy="2327464"/>
          </a:xfrm>
          <a:prstGeom prst="rect">
            <a:avLst/>
          </a:prstGeom>
        </p:spPr>
      </p:pic>
      <p:sp>
        <p:nvSpPr>
          <p:cNvPr id="3" name="TextBox 2"/>
          <p:cNvSpPr txBox="1"/>
          <p:nvPr/>
        </p:nvSpPr>
        <p:spPr>
          <a:xfrm>
            <a:off x="251520" y="1309954"/>
            <a:ext cx="7041590" cy="4801314"/>
          </a:xfrm>
          <a:prstGeom prst="rect">
            <a:avLst/>
          </a:prstGeom>
          <a:noFill/>
        </p:spPr>
        <p:txBody>
          <a:bodyPr wrap="square" rtlCol="0">
            <a:spAutoFit/>
          </a:bodyPr>
          <a:lstStyle/>
          <a:p>
            <a:pPr algn="just"/>
            <a:r>
              <a:rPr lang="ru-RU" b="1" dirty="0">
                <a:latin typeface="Segoe UI Light" panose="020B0502040204020203" pitchFamily="34" charset="0"/>
                <a:cs typeface="Segoe UI Light" panose="020B0502040204020203" pitchFamily="34" charset="0"/>
              </a:rPr>
              <a:t>Реакция плача. </a:t>
            </a:r>
            <a:r>
              <a:rPr lang="ru-RU" dirty="0">
                <a:latin typeface="Segoe UI Light" panose="020B0502040204020203" pitchFamily="34" charset="0"/>
                <a:cs typeface="Segoe UI Light" panose="020B0502040204020203" pitchFamily="34" charset="0"/>
              </a:rPr>
              <a:t>Психологический смысл заключается в потребности человека выразить переполняющие негативные эмоции, снизить степень переживаемой внутренней нагрузки. </a:t>
            </a:r>
          </a:p>
          <a:p>
            <a:pPr algn="just"/>
            <a:r>
              <a:rPr lang="ru-RU" b="1" dirty="0">
                <a:latin typeface="Segoe UI Light" panose="020B0502040204020203" pitchFamily="34" charset="0"/>
                <a:cs typeface="Segoe UI Light" panose="020B0502040204020203" pitchFamily="34" charset="0"/>
              </a:rPr>
              <a:t>Как выглядит: </a:t>
            </a:r>
            <a:r>
              <a:rPr lang="ru-RU" dirty="0">
                <a:latin typeface="Segoe UI Light" panose="020B0502040204020203" pitchFamily="34" charset="0"/>
                <a:cs typeface="Segoe UI Light" panose="020B0502040204020203" pitchFamily="34" charset="0"/>
              </a:rPr>
              <a:t>подрагивают губы и голос, слезы уже текут или вот-вот пойдут, наблюдается ощущение подавленности, в поведении нет возбуждения. </a:t>
            </a:r>
          </a:p>
          <a:p>
            <a:pPr algn="just"/>
            <a:r>
              <a:rPr lang="ru-RU" b="1" dirty="0">
                <a:latin typeface="Segoe UI Light" panose="020B0502040204020203" pitchFamily="34" charset="0"/>
                <a:cs typeface="Segoe UI Light" panose="020B0502040204020203" pitchFamily="34" charset="0"/>
              </a:rPr>
              <a:t>Что делать: </a:t>
            </a:r>
          </a:p>
          <a:p>
            <a:pPr algn="just"/>
            <a:r>
              <a:rPr lang="ru-RU" dirty="0">
                <a:latin typeface="Segoe UI Light" panose="020B0502040204020203" pitchFamily="34" charset="0"/>
                <a:cs typeface="Segoe UI Light" panose="020B0502040204020203" pitchFamily="34" charset="0"/>
              </a:rPr>
              <a:t>- позаботьтесь о том, чтобы рядом кто-то находился, желательно, чтобы это был близкий человек или кто-то, кому «пострадавший» доверяет; </a:t>
            </a:r>
          </a:p>
          <a:p>
            <a:pPr algn="just"/>
            <a:r>
              <a:rPr lang="ru-RU" dirty="0">
                <a:latin typeface="Segoe UI Light" panose="020B0502040204020203" pitchFamily="34" charset="0"/>
                <a:cs typeface="Segoe UI Light" panose="020B0502040204020203" pitchFamily="34" charset="0"/>
              </a:rPr>
              <a:t>- обеспечив физический контакт (взяв за руку, положив руку на плечо или спину), вы посылаете «пострадавшему» сигнал «я рядом», однако внимательно посмотрите на реакцию человека на прикосновение;</a:t>
            </a:r>
          </a:p>
          <a:p>
            <a:pPr algn="just"/>
            <a:r>
              <a:rPr lang="ru-RU" dirty="0">
                <a:latin typeface="Segoe UI Light" panose="020B0502040204020203" pitchFamily="34" charset="0"/>
                <a:cs typeface="Segoe UI Light" panose="020B0502040204020203" pitchFamily="34" charset="0"/>
              </a:rPr>
              <a:t>- позвольте человеку выговориться, чтобы состоялось эмоциональное </a:t>
            </a:r>
            <a:r>
              <a:rPr lang="ru-RU" dirty="0" err="1">
                <a:latin typeface="Segoe UI Light" panose="020B0502040204020203" pitchFamily="34" charset="0"/>
                <a:cs typeface="Segoe UI Light" panose="020B0502040204020203" pitchFamily="34" charset="0"/>
              </a:rPr>
              <a:t>отреагирование</a:t>
            </a:r>
            <a:r>
              <a:rPr lang="ru-RU" dirty="0">
                <a:latin typeface="Segoe UI Light" panose="020B0502040204020203" pitchFamily="34" charset="0"/>
                <a:cs typeface="Segoe UI Light" panose="020B0502040204020203" pitchFamily="34" charset="0"/>
              </a:rPr>
              <a:t>, не нужно пытаться остановить реакцию. </a:t>
            </a:r>
          </a:p>
        </p:txBody>
      </p:sp>
    </p:spTree>
    <p:extLst>
      <p:ext uri="{BB962C8B-B14F-4D97-AF65-F5344CB8AC3E}">
        <p14:creationId xmlns:p14="http://schemas.microsoft.com/office/powerpoint/2010/main" val="21113937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Группа 6"/>
          <p:cNvGrpSpPr/>
          <p:nvPr/>
        </p:nvGrpSpPr>
        <p:grpSpPr>
          <a:xfrm flipH="1" flipV="1">
            <a:off x="-45378" y="0"/>
            <a:ext cx="6033873" cy="1340777"/>
            <a:chOff x="8327140" y="6099059"/>
            <a:chExt cx="4451259" cy="774761"/>
          </a:xfrm>
        </p:grpSpPr>
        <p:sp>
          <p:nvSpPr>
            <p:cNvPr id="9" name="Прямоугольный треугольник 15"/>
            <p:cNvSpPr/>
            <p:nvPr/>
          </p:nvSpPr>
          <p:spPr>
            <a:xfrm rot="16200000" flipH="1">
              <a:off x="8443773" y="6447274"/>
              <a:ext cx="145913" cy="379180"/>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 name="connsiteX0" fmla="*/ 0 w 134960"/>
                <a:gd name="connsiteY0" fmla="*/ 325797 h 325797"/>
                <a:gd name="connsiteX1" fmla="*/ 5070 w 134960"/>
                <a:gd name="connsiteY1" fmla="*/ 0 h 325797"/>
                <a:gd name="connsiteX2" fmla="*/ 134960 w 134960"/>
                <a:gd name="connsiteY2" fmla="*/ 288747 h 325797"/>
                <a:gd name="connsiteX3" fmla="*/ 0 w 134960"/>
                <a:gd name="connsiteY3" fmla="*/ 325797 h 325797"/>
                <a:gd name="connsiteX0" fmla="*/ 0 w 134960"/>
                <a:gd name="connsiteY0" fmla="*/ 327313 h 327313"/>
                <a:gd name="connsiteX1" fmla="*/ 15252 w 134960"/>
                <a:gd name="connsiteY1" fmla="*/ 0 h 327313"/>
                <a:gd name="connsiteX2" fmla="*/ 134960 w 134960"/>
                <a:gd name="connsiteY2" fmla="*/ 290263 h 327313"/>
                <a:gd name="connsiteX3" fmla="*/ 0 w 134960"/>
                <a:gd name="connsiteY3" fmla="*/ 327313 h 327313"/>
              </a:gdLst>
              <a:ahLst/>
              <a:cxnLst>
                <a:cxn ang="0">
                  <a:pos x="connsiteX0" y="connsiteY0"/>
                </a:cxn>
                <a:cxn ang="0">
                  <a:pos x="connsiteX1" y="connsiteY1"/>
                </a:cxn>
                <a:cxn ang="0">
                  <a:pos x="connsiteX2" y="connsiteY2"/>
                </a:cxn>
                <a:cxn ang="0">
                  <a:pos x="connsiteX3" y="connsiteY3"/>
                </a:cxn>
              </a:cxnLst>
              <a:rect l="l" t="t" r="r" b="b"/>
              <a:pathLst>
                <a:path w="134960" h="327313">
                  <a:moveTo>
                    <a:pt x="0" y="327313"/>
                  </a:moveTo>
                  <a:cubicBezTo>
                    <a:pt x="263" y="221113"/>
                    <a:pt x="14989" y="106200"/>
                    <a:pt x="15252" y="0"/>
                  </a:cubicBezTo>
                  <a:cubicBezTo>
                    <a:pt x="59708" y="100381"/>
                    <a:pt x="90504" y="189882"/>
                    <a:pt x="134960" y="290263"/>
                  </a:cubicBezTo>
                  <a:cubicBezTo>
                    <a:pt x="80449" y="331538"/>
                    <a:pt x="54511" y="286038"/>
                    <a:pt x="0" y="327313"/>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0" name="Трапеция 2"/>
            <p:cNvSpPr/>
            <p:nvPr/>
          </p:nvSpPr>
          <p:spPr>
            <a:xfrm flipH="1">
              <a:off x="8348757" y="6099059"/>
              <a:ext cx="4401829" cy="77476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 name="connsiteX0" fmla="*/ 0 w 6601760"/>
                <a:gd name="connsiteY0" fmla="*/ 3783774 h 3795874"/>
                <a:gd name="connsiteX1" fmla="*/ 0 w 6601760"/>
                <a:gd name="connsiteY1" fmla="*/ 2 h 3795874"/>
                <a:gd name="connsiteX2" fmla="*/ 5327252 w 6601760"/>
                <a:gd name="connsiteY2" fmla="*/ 138240 h 3795874"/>
                <a:gd name="connsiteX3" fmla="*/ 6601760 w 6601760"/>
                <a:gd name="connsiteY3" fmla="*/ 3795874 h 3795874"/>
                <a:gd name="connsiteX4" fmla="*/ 0 w 6601760"/>
                <a:gd name="connsiteY4" fmla="*/ 3783774 h 3795874"/>
                <a:gd name="connsiteX0" fmla="*/ 0 w 5963047"/>
                <a:gd name="connsiteY0" fmla="*/ 3783774 h 3795874"/>
                <a:gd name="connsiteX1" fmla="*/ 0 w 5963047"/>
                <a:gd name="connsiteY1" fmla="*/ 2 h 3795874"/>
                <a:gd name="connsiteX2" fmla="*/ 5327252 w 5963047"/>
                <a:gd name="connsiteY2" fmla="*/ 138240 h 3795874"/>
                <a:gd name="connsiteX3" fmla="*/ 5963047 w 5963047"/>
                <a:gd name="connsiteY3" fmla="*/ 3795874 h 3795874"/>
                <a:gd name="connsiteX4" fmla="*/ 0 w 5963047"/>
                <a:gd name="connsiteY4" fmla="*/ 3783774 h 3795874"/>
                <a:gd name="connsiteX0" fmla="*/ 0 w 5963047"/>
                <a:gd name="connsiteY0" fmla="*/ 3783774 h 3795874"/>
                <a:gd name="connsiteX1" fmla="*/ 0 w 5963047"/>
                <a:gd name="connsiteY1" fmla="*/ 2 h 3795874"/>
                <a:gd name="connsiteX2" fmla="*/ 5327252 w 5963047"/>
                <a:gd name="connsiteY2" fmla="*/ 43654 h 3795874"/>
                <a:gd name="connsiteX3" fmla="*/ 5963047 w 5963047"/>
                <a:gd name="connsiteY3" fmla="*/ 3795874 h 3795874"/>
                <a:gd name="connsiteX4" fmla="*/ 0 w 5963047"/>
                <a:gd name="connsiteY4" fmla="*/ 3783774 h 3795874"/>
                <a:gd name="connsiteX0" fmla="*/ 0 w 5963047"/>
                <a:gd name="connsiteY0" fmla="*/ 3834707 h 3846807"/>
                <a:gd name="connsiteX1" fmla="*/ 0 w 5963047"/>
                <a:gd name="connsiteY1" fmla="*/ 50935 h 3846807"/>
                <a:gd name="connsiteX2" fmla="*/ 5314349 w 5963047"/>
                <a:gd name="connsiteY2" fmla="*/ 0 h 3846807"/>
                <a:gd name="connsiteX3" fmla="*/ 5963047 w 5963047"/>
                <a:gd name="connsiteY3" fmla="*/ 3846807 h 3846807"/>
                <a:gd name="connsiteX4" fmla="*/ 0 w 5963047"/>
                <a:gd name="connsiteY4" fmla="*/ 3834707 h 3846807"/>
                <a:gd name="connsiteX0" fmla="*/ 0 w 5963047"/>
                <a:gd name="connsiteY0" fmla="*/ 3834707 h 3846807"/>
                <a:gd name="connsiteX1" fmla="*/ 0 w 5963047"/>
                <a:gd name="connsiteY1" fmla="*/ 50935 h 3846807"/>
                <a:gd name="connsiteX2" fmla="*/ 5018259 w 5963047"/>
                <a:gd name="connsiteY2" fmla="*/ 0 h 3846807"/>
                <a:gd name="connsiteX3" fmla="*/ 5963047 w 5963047"/>
                <a:gd name="connsiteY3" fmla="*/ 3846807 h 3846807"/>
                <a:gd name="connsiteX4" fmla="*/ 0 w 5963047"/>
                <a:gd name="connsiteY4" fmla="*/ 3834707 h 3846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63047" h="3846807">
                  <a:moveTo>
                    <a:pt x="0" y="3834707"/>
                  </a:moveTo>
                  <a:lnTo>
                    <a:pt x="0" y="50935"/>
                  </a:lnTo>
                  <a:lnTo>
                    <a:pt x="5018259" y="0"/>
                  </a:lnTo>
                  <a:lnTo>
                    <a:pt x="5963047" y="3846807"/>
                  </a:lnTo>
                  <a:lnTo>
                    <a:pt x="0" y="3834707"/>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err="1"/>
                <a:t>ттрн</a:t>
              </a:r>
              <a:endParaRPr lang="ru-RU" dirty="0"/>
            </a:p>
          </p:txBody>
        </p:sp>
        <p:sp>
          <p:nvSpPr>
            <p:cNvPr id="11" name="Трапеция 2"/>
            <p:cNvSpPr/>
            <p:nvPr/>
          </p:nvSpPr>
          <p:spPr>
            <a:xfrm flipH="1">
              <a:off x="8331521" y="6251329"/>
              <a:ext cx="4446878" cy="336814"/>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689860 w 5287924"/>
                <a:gd name="connsiteY2" fmla="*/ 102692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746042 w 5287924"/>
                <a:gd name="connsiteY2" fmla="*/ 196338 h 4009703"/>
                <a:gd name="connsiteX3" fmla="*/ 5287924 w 5287924"/>
                <a:gd name="connsiteY3" fmla="*/ 4009703 h 4009703"/>
                <a:gd name="connsiteX4" fmla="*/ 2858 w 5287924"/>
                <a:gd name="connsiteY4" fmla="*/ 3916875 h 4009703"/>
                <a:gd name="connsiteX0" fmla="*/ 28 w 5309173"/>
                <a:gd name="connsiteY0" fmla="*/ 4197819 h 4197905"/>
                <a:gd name="connsiteX1" fmla="*/ 21249 w 5309173"/>
                <a:gd name="connsiteY1" fmla="*/ 0 h 4197905"/>
                <a:gd name="connsiteX2" fmla="*/ 4767291 w 5309173"/>
                <a:gd name="connsiteY2" fmla="*/ 196338 h 4197905"/>
                <a:gd name="connsiteX3" fmla="*/ 5309173 w 5309173"/>
                <a:gd name="connsiteY3" fmla="*/ 4009703 h 4197905"/>
                <a:gd name="connsiteX4" fmla="*/ 28 w 5309173"/>
                <a:gd name="connsiteY4" fmla="*/ 4197819 h 4197905"/>
                <a:gd name="connsiteX0" fmla="*/ 28 w 5309173"/>
                <a:gd name="connsiteY0" fmla="*/ 4197819 h 4197905"/>
                <a:gd name="connsiteX1" fmla="*/ 21249 w 5309173"/>
                <a:gd name="connsiteY1" fmla="*/ 0 h 4197905"/>
                <a:gd name="connsiteX2" fmla="*/ 4807421 w 5309173"/>
                <a:gd name="connsiteY2" fmla="*/ 196338 h 4197905"/>
                <a:gd name="connsiteX3" fmla="*/ 5309173 w 5309173"/>
                <a:gd name="connsiteY3" fmla="*/ 4009703 h 4197905"/>
                <a:gd name="connsiteX4" fmla="*/ 28 w 5309173"/>
                <a:gd name="connsiteY4" fmla="*/ 4197819 h 4197905"/>
                <a:gd name="connsiteX0" fmla="*/ 50 w 5299162"/>
                <a:gd name="connsiteY0" fmla="*/ 4139296 h 4139419"/>
                <a:gd name="connsiteX1" fmla="*/ 11238 w 5299162"/>
                <a:gd name="connsiteY1" fmla="*/ 0 h 4139419"/>
                <a:gd name="connsiteX2" fmla="*/ 4797410 w 5299162"/>
                <a:gd name="connsiteY2" fmla="*/ 196338 h 4139419"/>
                <a:gd name="connsiteX3" fmla="*/ 5299162 w 5299162"/>
                <a:gd name="connsiteY3" fmla="*/ 4009703 h 4139419"/>
                <a:gd name="connsiteX4" fmla="*/ 50 w 5299162"/>
                <a:gd name="connsiteY4" fmla="*/ 4139296 h 4139419"/>
                <a:gd name="connsiteX0" fmla="*/ 50 w 5294145"/>
                <a:gd name="connsiteY0" fmla="*/ 4139296 h 4139419"/>
                <a:gd name="connsiteX1" fmla="*/ 11238 w 5294145"/>
                <a:gd name="connsiteY1" fmla="*/ 0 h 4139419"/>
                <a:gd name="connsiteX2" fmla="*/ 4797410 w 5294145"/>
                <a:gd name="connsiteY2" fmla="*/ 196338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72329 w 5294145"/>
                <a:gd name="connsiteY2" fmla="*/ 137815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52264 w 5294145"/>
                <a:gd name="connsiteY2" fmla="*/ 59776 h 4139419"/>
                <a:gd name="connsiteX3" fmla="*/ 5294145 w 5294145"/>
                <a:gd name="connsiteY3" fmla="*/ 4009703 h 4139419"/>
                <a:gd name="connsiteX4" fmla="*/ 50 w 5294145"/>
                <a:gd name="connsiteY4" fmla="*/ 4139296 h 4139419"/>
                <a:gd name="connsiteX0" fmla="*/ 50 w 5108803"/>
                <a:gd name="connsiteY0" fmla="*/ 4139296 h 4139419"/>
                <a:gd name="connsiteX1" fmla="*/ 11238 w 5108803"/>
                <a:gd name="connsiteY1" fmla="*/ 0 h 4139419"/>
                <a:gd name="connsiteX2" fmla="*/ 4752264 w 5108803"/>
                <a:gd name="connsiteY2" fmla="*/ 59776 h 4139419"/>
                <a:gd name="connsiteX3" fmla="*/ 5108803 w 5108803"/>
                <a:gd name="connsiteY3" fmla="*/ 4009703 h 4139419"/>
                <a:gd name="connsiteX4" fmla="*/ 50 w 5108803"/>
                <a:gd name="connsiteY4" fmla="*/ 4139296 h 4139419"/>
                <a:gd name="connsiteX0" fmla="*/ 50 w 5102063"/>
                <a:gd name="connsiteY0" fmla="*/ 4139296 h 4139468"/>
                <a:gd name="connsiteX1" fmla="*/ 11238 w 5102063"/>
                <a:gd name="connsiteY1" fmla="*/ 0 h 4139468"/>
                <a:gd name="connsiteX2" fmla="*/ 4752264 w 5102063"/>
                <a:gd name="connsiteY2" fmla="*/ 59776 h 4139468"/>
                <a:gd name="connsiteX3" fmla="*/ 5102063 w 5102063"/>
                <a:gd name="connsiteY3" fmla="*/ 4048722 h 4139468"/>
                <a:gd name="connsiteX4" fmla="*/ 50 w 5102063"/>
                <a:gd name="connsiteY4" fmla="*/ 4139296 h 4139468"/>
                <a:gd name="connsiteX0" fmla="*/ 29250 w 5131263"/>
                <a:gd name="connsiteY0" fmla="*/ 4139296 h 4139468"/>
                <a:gd name="connsiteX1" fmla="*/ 0 w 5131263"/>
                <a:gd name="connsiteY1" fmla="*/ 0 h 4139468"/>
                <a:gd name="connsiteX2" fmla="*/ 4781464 w 5131263"/>
                <a:gd name="connsiteY2" fmla="*/ 59776 h 4139468"/>
                <a:gd name="connsiteX3" fmla="*/ 5131263 w 5131263"/>
                <a:gd name="connsiteY3" fmla="*/ 4048722 h 4139468"/>
                <a:gd name="connsiteX4" fmla="*/ 29250 w 5131263"/>
                <a:gd name="connsiteY4" fmla="*/ 4139296 h 4139468"/>
                <a:gd name="connsiteX0" fmla="*/ 29250 w 5100934"/>
                <a:gd name="connsiteY0" fmla="*/ 4139296 h 4139296"/>
                <a:gd name="connsiteX1" fmla="*/ 0 w 5100934"/>
                <a:gd name="connsiteY1" fmla="*/ 0 h 4139296"/>
                <a:gd name="connsiteX2" fmla="*/ 4781464 w 5100934"/>
                <a:gd name="connsiteY2" fmla="*/ 59776 h 4139296"/>
                <a:gd name="connsiteX3" fmla="*/ 5100934 w 5100934"/>
                <a:gd name="connsiteY3" fmla="*/ 4107245 h 4139296"/>
                <a:gd name="connsiteX4" fmla="*/ 29250 w 5100934"/>
                <a:gd name="connsiteY4" fmla="*/ 4139296 h 413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00934" h="4139296">
                  <a:moveTo>
                    <a:pt x="29250" y="4139296"/>
                  </a:moveTo>
                  <a:cubicBezTo>
                    <a:pt x="28297" y="2833671"/>
                    <a:pt x="953" y="1305625"/>
                    <a:pt x="0" y="0"/>
                  </a:cubicBezTo>
                  <a:lnTo>
                    <a:pt x="4781464" y="59776"/>
                  </a:lnTo>
                  <a:lnTo>
                    <a:pt x="5100934" y="4107245"/>
                  </a:lnTo>
                  <a:lnTo>
                    <a:pt x="29250" y="4139296"/>
                  </a:lnTo>
                  <a:close/>
                </a:path>
              </a:pathLst>
            </a:custGeom>
            <a:gradFill>
              <a:gsLst>
                <a:gs pos="53000">
                  <a:srgbClr val="3483AA"/>
                </a:gs>
                <a:gs pos="0">
                  <a:srgbClr val="2D7193"/>
                </a:gs>
                <a:gs pos="100000">
                  <a:srgbClr val="3B96C3"/>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grpSp>
        <p:nvGrpSpPr>
          <p:cNvPr id="12" name="Группа 11"/>
          <p:cNvGrpSpPr/>
          <p:nvPr/>
        </p:nvGrpSpPr>
        <p:grpSpPr>
          <a:xfrm>
            <a:off x="7682339" y="6093299"/>
            <a:ext cx="1469646" cy="767141"/>
            <a:chOff x="7682339" y="6093299"/>
            <a:chExt cx="1469646" cy="767141"/>
          </a:xfrm>
        </p:grpSpPr>
        <p:sp>
          <p:nvSpPr>
            <p:cNvPr id="13" name="Прямоугольный треугольник 15"/>
            <p:cNvSpPr/>
            <p:nvPr/>
          </p:nvSpPr>
          <p:spPr>
            <a:xfrm rot="16200000" flipH="1">
              <a:off x="7838898" y="6451197"/>
              <a:ext cx="123347" cy="436466"/>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Lst>
              <a:ahLst/>
              <a:cxnLst>
                <a:cxn ang="0">
                  <a:pos x="connsiteX0" y="connsiteY0"/>
                </a:cxn>
                <a:cxn ang="0">
                  <a:pos x="connsiteX1" y="connsiteY1"/>
                </a:cxn>
                <a:cxn ang="0">
                  <a:pos x="connsiteX2" y="connsiteY2"/>
                </a:cxn>
                <a:cxn ang="0">
                  <a:pos x="connsiteX3" y="connsiteY3"/>
                </a:cxn>
              </a:cxnLst>
              <a:rect l="l" t="t" r="r" b="b"/>
              <a:pathLst>
                <a:path w="134960" h="338192">
                  <a:moveTo>
                    <a:pt x="0" y="338192"/>
                  </a:moveTo>
                  <a:cubicBezTo>
                    <a:pt x="263" y="231992"/>
                    <a:pt x="1330" y="106200"/>
                    <a:pt x="1593" y="0"/>
                  </a:cubicBezTo>
                  <a:lnTo>
                    <a:pt x="134960" y="301142"/>
                  </a:lnTo>
                  <a:cubicBezTo>
                    <a:pt x="80449" y="342417"/>
                    <a:pt x="54511" y="296917"/>
                    <a:pt x="0" y="338192"/>
                  </a:cubicBezTo>
                  <a:close/>
                </a:path>
              </a:pathLst>
            </a:custGeom>
            <a:solidFill>
              <a:srgbClr val="D883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4" name="Трапеция 2"/>
            <p:cNvSpPr/>
            <p:nvPr/>
          </p:nvSpPr>
          <p:spPr>
            <a:xfrm flipH="1">
              <a:off x="7838121" y="6093299"/>
              <a:ext cx="1311534" cy="76714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1760" h="3808972">
                  <a:moveTo>
                    <a:pt x="0" y="3796872"/>
                  </a:moveTo>
                  <a:lnTo>
                    <a:pt x="0" y="13100"/>
                  </a:lnTo>
                  <a:lnTo>
                    <a:pt x="3396921" y="0"/>
                  </a:lnTo>
                  <a:lnTo>
                    <a:pt x="6601760" y="3808972"/>
                  </a:lnTo>
                  <a:lnTo>
                    <a:pt x="0" y="3796872"/>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5" name="Трапеция 2"/>
            <p:cNvSpPr/>
            <p:nvPr/>
          </p:nvSpPr>
          <p:spPr>
            <a:xfrm flipH="1">
              <a:off x="7691020" y="6290733"/>
              <a:ext cx="1460965" cy="326269"/>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87924" h="4009703">
                  <a:moveTo>
                    <a:pt x="2858" y="3916875"/>
                  </a:moveTo>
                  <a:cubicBezTo>
                    <a:pt x="1905" y="2611250"/>
                    <a:pt x="953" y="1305625"/>
                    <a:pt x="0" y="0"/>
                  </a:cubicBezTo>
                  <a:lnTo>
                    <a:pt x="4320663" y="9045"/>
                  </a:lnTo>
                  <a:lnTo>
                    <a:pt x="5287924" y="4009703"/>
                  </a:lnTo>
                  <a:cubicBezTo>
                    <a:pt x="3411317" y="4004773"/>
                    <a:pt x="1879465" y="3921805"/>
                    <a:pt x="2858" y="3916875"/>
                  </a:cubicBezTo>
                  <a:close/>
                </a:path>
              </a:pathLst>
            </a:custGeom>
            <a:gradFill>
              <a:gsLst>
                <a:gs pos="0">
                  <a:schemeClr val="accent5">
                    <a:lumMod val="60000"/>
                    <a:lumOff val="40000"/>
                  </a:schemeClr>
                </a:gs>
                <a:gs pos="22000">
                  <a:srgbClr val="F68E26"/>
                </a:gs>
                <a:gs pos="51000">
                  <a:srgbClr val="F68616"/>
                </a:gs>
                <a:gs pos="70000">
                  <a:srgbClr val="EF7B11"/>
                </a:gs>
                <a:gs pos="97000">
                  <a:srgbClr val="D7560F"/>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a:latin typeface="Segoe UI Light" panose="020B0502040204020203" pitchFamily="34" charset="0"/>
                  <a:cs typeface="Segoe UI Light" panose="020B0502040204020203" pitchFamily="34" charset="0"/>
                </a:rPr>
                <a:t>28</a:t>
              </a:r>
            </a:p>
          </p:txBody>
        </p:sp>
      </p:grpSp>
      <p:sp>
        <p:nvSpPr>
          <p:cNvPr id="16" name="Заголовок 1"/>
          <p:cNvSpPr txBox="1">
            <a:spLocks/>
          </p:cNvSpPr>
          <p:nvPr/>
        </p:nvSpPr>
        <p:spPr>
          <a:xfrm>
            <a:off x="755576" y="455450"/>
            <a:ext cx="5410944" cy="643817"/>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ru-RU" sz="2800" b="1" dirty="0">
                <a:solidFill>
                  <a:schemeClr val="bg1"/>
                </a:solidFill>
                <a:latin typeface="Segoe UI Light" pitchFamily="34" charset="0"/>
                <a:ea typeface="+mn-ea"/>
                <a:cs typeface="Segoe UI Light" pitchFamily="34" charset="0"/>
              </a:rPr>
              <a:t>Техники активного слушания</a:t>
            </a:r>
          </a:p>
        </p:txBody>
      </p:sp>
      <p:graphicFrame>
        <p:nvGraphicFramePr>
          <p:cNvPr id="2" name="Таблица 1"/>
          <p:cNvGraphicFramePr>
            <a:graphicFrameLocks noGrp="1"/>
          </p:cNvGraphicFramePr>
          <p:nvPr>
            <p:extLst>
              <p:ext uri="{D42A27DB-BD31-4B8C-83A1-F6EECF244321}">
                <p14:modId xmlns:p14="http://schemas.microsoft.com/office/powerpoint/2010/main" val="2478378681"/>
              </p:ext>
            </p:extLst>
          </p:nvPr>
        </p:nvGraphicFramePr>
        <p:xfrm>
          <a:off x="323528" y="1397162"/>
          <a:ext cx="8646041" cy="4800600"/>
        </p:xfrm>
        <a:graphic>
          <a:graphicData uri="http://schemas.openxmlformats.org/drawingml/2006/table">
            <a:tbl>
              <a:tblPr firstRow="1" firstCol="1" bandRow="1">
                <a:tableStyleId>{5C22544A-7EE6-4342-B048-85BDC9FD1C3A}</a:tableStyleId>
              </a:tblPr>
              <a:tblGrid>
                <a:gridCol w="1872208">
                  <a:extLst>
                    <a:ext uri="{9D8B030D-6E8A-4147-A177-3AD203B41FA5}">
                      <a16:colId xmlns:a16="http://schemas.microsoft.com/office/drawing/2014/main" val="20000"/>
                    </a:ext>
                  </a:extLst>
                </a:gridCol>
                <a:gridCol w="6773833">
                  <a:extLst>
                    <a:ext uri="{9D8B030D-6E8A-4147-A177-3AD203B41FA5}">
                      <a16:colId xmlns:a16="http://schemas.microsoft.com/office/drawing/2014/main" val="20001"/>
                    </a:ext>
                  </a:extLst>
                </a:gridCol>
              </a:tblGrid>
              <a:tr h="684599">
                <a:tc>
                  <a:txBody>
                    <a:bodyPr/>
                    <a:lstStyle/>
                    <a:p>
                      <a:pPr algn="ctr">
                        <a:lnSpc>
                          <a:spcPct val="150000"/>
                        </a:lnSpc>
                        <a:spcAft>
                          <a:spcPts val="0"/>
                        </a:spcAft>
                      </a:pPr>
                      <a:r>
                        <a:rPr lang="ru-RU" sz="1400" dirty="0">
                          <a:solidFill>
                            <a:schemeClr val="tx1"/>
                          </a:solidFill>
                          <a:effectLst/>
                          <a:latin typeface="Segoe UI Semilight" panose="020B0402040204020203" pitchFamily="34" charset="0"/>
                          <a:cs typeface="Segoe UI Semilight" panose="020B0402040204020203" pitchFamily="34" charset="0"/>
                        </a:rPr>
                        <a:t>Раппорт</a:t>
                      </a:r>
                    </a:p>
                  </a:txBody>
                  <a:tcPr marL="9508" marR="9508" marT="0" marB="0" anchor="ctr"/>
                </a:tc>
                <a:tc>
                  <a:txBody>
                    <a:bodyPr/>
                    <a:lstStyle/>
                    <a:p>
                      <a:pPr>
                        <a:lnSpc>
                          <a:spcPct val="150000"/>
                        </a:lnSpc>
                        <a:spcAft>
                          <a:spcPts val="0"/>
                        </a:spcAft>
                      </a:pPr>
                      <a:r>
                        <a:rPr lang="ru-RU" sz="1400" b="0" dirty="0">
                          <a:solidFill>
                            <a:schemeClr val="tx1"/>
                          </a:solidFill>
                          <a:effectLst/>
                          <a:latin typeface="Segoe UI Semilight" panose="020B0402040204020203" pitchFamily="34" charset="0"/>
                          <a:cs typeface="Segoe UI Semilight" panose="020B0402040204020203" pitchFamily="34" charset="0"/>
                        </a:rPr>
                        <a:t>«Присоединение» к человеку по интонации, по темпу речи и по дыханию. Например, если человек говорит тихо и медленно, то мы тоже понижаем темп и громкость своей речи, и наоборот. </a:t>
                      </a:r>
                    </a:p>
                  </a:txBody>
                  <a:tcPr marL="9508" marR="9508" marT="0" marB="0" anchor="ctr">
                    <a:solidFill>
                      <a:srgbClr val="E9EDF4"/>
                    </a:solidFill>
                  </a:tcPr>
                </a:tc>
                <a:extLst>
                  <a:ext uri="{0D108BD9-81ED-4DB2-BD59-A6C34878D82A}">
                    <a16:rowId xmlns:a16="http://schemas.microsoft.com/office/drawing/2014/main" val="10000"/>
                  </a:ext>
                </a:extLst>
              </a:tr>
              <a:tr h="304266">
                <a:tc>
                  <a:txBody>
                    <a:bodyPr/>
                    <a:lstStyle/>
                    <a:p>
                      <a:pPr algn="ctr">
                        <a:lnSpc>
                          <a:spcPct val="150000"/>
                        </a:lnSpc>
                        <a:spcAft>
                          <a:spcPts val="0"/>
                        </a:spcAft>
                      </a:pPr>
                      <a:r>
                        <a:rPr lang="ru-RU" sz="1400" dirty="0">
                          <a:solidFill>
                            <a:schemeClr val="tx1"/>
                          </a:solidFill>
                          <a:effectLst/>
                          <a:latin typeface="Segoe UI Semilight" panose="020B0402040204020203" pitchFamily="34" charset="0"/>
                          <a:cs typeface="Segoe UI Semilight" panose="020B0402040204020203" pitchFamily="34" charset="0"/>
                        </a:rPr>
                        <a:t>Поддакивание</a:t>
                      </a:r>
                    </a:p>
                  </a:txBody>
                  <a:tcPr marL="9508" marR="9508" marT="0" marB="0" anchor="ctr"/>
                </a:tc>
                <a:tc>
                  <a:txBody>
                    <a:bodyPr/>
                    <a:lstStyle/>
                    <a:p>
                      <a:pPr>
                        <a:lnSpc>
                          <a:spcPct val="150000"/>
                        </a:lnSpc>
                        <a:spcAft>
                          <a:spcPts val="0"/>
                        </a:spcAft>
                      </a:pPr>
                      <a:r>
                        <a:rPr lang="ru-RU" sz="1400" dirty="0">
                          <a:solidFill>
                            <a:schemeClr val="tx1"/>
                          </a:solidFill>
                          <a:effectLst/>
                          <a:latin typeface="Segoe UI Semilight" panose="020B0402040204020203" pitchFamily="34" charset="0"/>
                          <a:cs typeface="Segoe UI Semilight" panose="020B0402040204020203" pitchFamily="34" charset="0"/>
                        </a:rPr>
                        <a:t>С помощью поддакивания мы даем собеседнику понять, что мы его слушаем и заинтересованы в нем. Во время разговора рекомендуется периодически кивать головой, говорить «да», «угу», «ага» и т.п.</a:t>
                      </a:r>
                    </a:p>
                  </a:txBody>
                  <a:tcPr marL="9508" marR="9508" marT="0" marB="0" anchor="ctr"/>
                </a:tc>
                <a:extLst>
                  <a:ext uri="{0D108BD9-81ED-4DB2-BD59-A6C34878D82A}">
                    <a16:rowId xmlns:a16="http://schemas.microsoft.com/office/drawing/2014/main" val="10001"/>
                  </a:ext>
                </a:extLst>
              </a:tr>
              <a:tr h="836733">
                <a:tc>
                  <a:txBody>
                    <a:bodyPr/>
                    <a:lstStyle/>
                    <a:p>
                      <a:pPr algn="ctr">
                        <a:lnSpc>
                          <a:spcPct val="150000"/>
                        </a:lnSpc>
                        <a:spcAft>
                          <a:spcPts val="0"/>
                        </a:spcAft>
                      </a:pPr>
                      <a:r>
                        <a:rPr lang="ru-RU" sz="1400" dirty="0">
                          <a:solidFill>
                            <a:schemeClr val="tx1"/>
                          </a:solidFill>
                          <a:effectLst/>
                          <a:latin typeface="Segoe UI Semilight" panose="020B0402040204020203" pitchFamily="34" charset="0"/>
                          <a:cs typeface="Segoe UI Semilight" panose="020B0402040204020203" pitchFamily="34" charset="0"/>
                        </a:rPr>
                        <a:t>Использование вопросов</a:t>
                      </a:r>
                    </a:p>
                  </a:txBody>
                  <a:tcPr marL="9508" marR="9508" marT="0" marB="0" anchor="ctr"/>
                </a:tc>
                <a:tc>
                  <a:txBody>
                    <a:bodyPr/>
                    <a:lstStyle/>
                    <a:p>
                      <a:pPr>
                        <a:lnSpc>
                          <a:spcPct val="150000"/>
                        </a:lnSpc>
                        <a:spcAft>
                          <a:spcPts val="0"/>
                        </a:spcAft>
                      </a:pPr>
                      <a:r>
                        <a:rPr lang="ru-RU" sz="1400" dirty="0">
                          <a:solidFill>
                            <a:schemeClr val="tx1"/>
                          </a:solidFill>
                          <a:effectLst/>
                          <a:latin typeface="Segoe UI Semilight" panose="020B0402040204020203" pitchFamily="34" charset="0"/>
                          <a:cs typeface="Segoe UI Semilight" panose="020B0402040204020203" pitchFamily="34" charset="0"/>
                        </a:rPr>
                        <a:t>Вопросы бывают открытого и закрытого типа. Вопросы закрытого типа подразумевают ответы «да» или «нет». При помощи закрытых вопросов мы можем получить от нашего собеседника согласие или подтверждение ранее достигнутой договоренности, уточнить информацию или проверить собственное предположение. Используя открытые вопросы, мы можем направлять беседу и стимулировать ее продолжение после затянувшейся паузы. </a:t>
                      </a:r>
                    </a:p>
                  </a:txBody>
                  <a:tcPr marL="9508" marR="9508" marT="0" marB="0" anchor="ctr">
                    <a:solidFill>
                      <a:srgbClr val="E9EDF4"/>
                    </a:solidFill>
                  </a:tcPr>
                </a:tc>
                <a:extLst>
                  <a:ext uri="{0D108BD9-81ED-4DB2-BD59-A6C34878D82A}">
                    <a16:rowId xmlns:a16="http://schemas.microsoft.com/office/drawing/2014/main" val="10002"/>
                  </a:ext>
                </a:extLst>
              </a:tr>
              <a:tr h="494433">
                <a:tc>
                  <a:txBody>
                    <a:bodyPr/>
                    <a:lstStyle/>
                    <a:p>
                      <a:pPr algn="ctr">
                        <a:lnSpc>
                          <a:spcPct val="150000"/>
                        </a:lnSpc>
                        <a:spcAft>
                          <a:spcPts val="0"/>
                        </a:spcAft>
                      </a:pPr>
                      <a:r>
                        <a:rPr lang="ru-RU" sz="1400" dirty="0">
                          <a:solidFill>
                            <a:schemeClr val="tx1"/>
                          </a:solidFill>
                          <a:effectLst/>
                          <a:latin typeface="Segoe UI Semilight" panose="020B0402040204020203" pitchFamily="34" charset="0"/>
                          <a:cs typeface="Segoe UI Semilight" panose="020B0402040204020203" pitchFamily="34" charset="0"/>
                        </a:rPr>
                        <a:t>Своевременная пауза</a:t>
                      </a:r>
                    </a:p>
                  </a:txBody>
                  <a:tcPr marL="9508" marR="9508" marT="0" marB="0" anchor="ctr"/>
                </a:tc>
                <a:tc>
                  <a:txBody>
                    <a:bodyPr/>
                    <a:lstStyle/>
                    <a:p>
                      <a:pPr>
                        <a:lnSpc>
                          <a:spcPct val="150000"/>
                        </a:lnSpc>
                        <a:spcAft>
                          <a:spcPts val="0"/>
                        </a:spcAft>
                      </a:pPr>
                      <a:r>
                        <a:rPr lang="ru-RU" sz="1400" dirty="0">
                          <a:solidFill>
                            <a:schemeClr val="tx1"/>
                          </a:solidFill>
                          <a:effectLst/>
                          <a:latin typeface="Segoe UI Semilight" panose="020B0402040204020203" pitchFamily="34" charset="0"/>
                          <a:cs typeface="Segoe UI Semilight" panose="020B0402040204020203" pitchFamily="34" charset="0"/>
                        </a:rPr>
                        <a:t>Цель паузы – помочь собеседнику выговориться до конца. Во-первых, человеку часто необходимо время для того, чтобы сформулировать свои мысли и чувства, а во-вторых, паузы освобождают разговор от лишней и ненужной информации</a:t>
                      </a:r>
                    </a:p>
                  </a:txBody>
                  <a:tcPr marL="9508" marR="9508" marT="0" marB="0" anchor="ct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234350948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Группа 6"/>
          <p:cNvGrpSpPr/>
          <p:nvPr/>
        </p:nvGrpSpPr>
        <p:grpSpPr>
          <a:xfrm flipH="1" flipV="1">
            <a:off x="-45378" y="0"/>
            <a:ext cx="6033873" cy="1340777"/>
            <a:chOff x="8327140" y="6099059"/>
            <a:chExt cx="4451259" cy="774761"/>
          </a:xfrm>
        </p:grpSpPr>
        <p:sp>
          <p:nvSpPr>
            <p:cNvPr id="9" name="Прямоугольный треугольник 15"/>
            <p:cNvSpPr/>
            <p:nvPr/>
          </p:nvSpPr>
          <p:spPr>
            <a:xfrm rot="16200000" flipH="1">
              <a:off x="8443773" y="6447274"/>
              <a:ext cx="145913" cy="379180"/>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 name="connsiteX0" fmla="*/ 0 w 134960"/>
                <a:gd name="connsiteY0" fmla="*/ 325797 h 325797"/>
                <a:gd name="connsiteX1" fmla="*/ 5070 w 134960"/>
                <a:gd name="connsiteY1" fmla="*/ 0 h 325797"/>
                <a:gd name="connsiteX2" fmla="*/ 134960 w 134960"/>
                <a:gd name="connsiteY2" fmla="*/ 288747 h 325797"/>
                <a:gd name="connsiteX3" fmla="*/ 0 w 134960"/>
                <a:gd name="connsiteY3" fmla="*/ 325797 h 325797"/>
                <a:gd name="connsiteX0" fmla="*/ 0 w 134960"/>
                <a:gd name="connsiteY0" fmla="*/ 327313 h 327313"/>
                <a:gd name="connsiteX1" fmla="*/ 15252 w 134960"/>
                <a:gd name="connsiteY1" fmla="*/ 0 h 327313"/>
                <a:gd name="connsiteX2" fmla="*/ 134960 w 134960"/>
                <a:gd name="connsiteY2" fmla="*/ 290263 h 327313"/>
                <a:gd name="connsiteX3" fmla="*/ 0 w 134960"/>
                <a:gd name="connsiteY3" fmla="*/ 327313 h 327313"/>
              </a:gdLst>
              <a:ahLst/>
              <a:cxnLst>
                <a:cxn ang="0">
                  <a:pos x="connsiteX0" y="connsiteY0"/>
                </a:cxn>
                <a:cxn ang="0">
                  <a:pos x="connsiteX1" y="connsiteY1"/>
                </a:cxn>
                <a:cxn ang="0">
                  <a:pos x="connsiteX2" y="connsiteY2"/>
                </a:cxn>
                <a:cxn ang="0">
                  <a:pos x="connsiteX3" y="connsiteY3"/>
                </a:cxn>
              </a:cxnLst>
              <a:rect l="l" t="t" r="r" b="b"/>
              <a:pathLst>
                <a:path w="134960" h="327313">
                  <a:moveTo>
                    <a:pt x="0" y="327313"/>
                  </a:moveTo>
                  <a:cubicBezTo>
                    <a:pt x="263" y="221113"/>
                    <a:pt x="14989" y="106200"/>
                    <a:pt x="15252" y="0"/>
                  </a:cubicBezTo>
                  <a:cubicBezTo>
                    <a:pt x="59708" y="100381"/>
                    <a:pt x="90504" y="189882"/>
                    <a:pt x="134960" y="290263"/>
                  </a:cubicBezTo>
                  <a:cubicBezTo>
                    <a:pt x="80449" y="331538"/>
                    <a:pt x="54511" y="286038"/>
                    <a:pt x="0" y="327313"/>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0" name="Трапеция 2"/>
            <p:cNvSpPr/>
            <p:nvPr/>
          </p:nvSpPr>
          <p:spPr>
            <a:xfrm flipH="1">
              <a:off x="8348757" y="6099059"/>
              <a:ext cx="4401829" cy="77476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 name="connsiteX0" fmla="*/ 0 w 6601760"/>
                <a:gd name="connsiteY0" fmla="*/ 3783774 h 3795874"/>
                <a:gd name="connsiteX1" fmla="*/ 0 w 6601760"/>
                <a:gd name="connsiteY1" fmla="*/ 2 h 3795874"/>
                <a:gd name="connsiteX2" fmla="*/ 5327252 w 6601760"/>
                <a:gd name="connsiteY2" fmla="*/ 138240 h 3795874"/>
                <a:gd name="connsiteX3" fmla="*/ 6601760 w 6601760"/>
                <a:gd name="connsiteY3" fmla="*/ 3795874 h 3795874"/>
                <a:gd name="connsiteX4" fmla="*/ 0 w 6601760"/>
                <a:gd name="connsiteY4" fmla="*/ 3783774 h 3795874"/>
                <a:gd name="connsiteX0" fmla="*/ 0 w 5963047"/>
                <a:gd name="connsiteY0" fmla="*/ 3783774 h 3795874"/>
                <a:gd name="connsiteX1" fmla="*/ 0 w 5963047"/>
                <a:gd name="connsiteY1" fmla="*/ 2 h 3795874"/>
                <a:gd name="connsiteX2" fmla="*/ 5327252 w 5963047"/>
                <a:gd name="connsiteY2" fmla="*/ 138240 h 3795874"/>
                <a:gd name="connsiteX3" fmla="*/ 5963047 w 5963047"/>
                <a:gd name="connsiteY3" fmla="*/ 3795874 h 3795874"/>
                <a:gd name="connsiteX4" fmla="*/ 0 w 5963047"/>
                <a:gd name="connsiteY4" fmla="*/ 3783774 h 3795874"/>
                <a:gd name="connsiteX0" fmla="*/ 0 w 5963047"/>
                <a:gd name="connsiteY0" fmla="*/ 3783774 h 3795874"/>
                <a:gd name="connsiteX1" fmla="*/ 0 w 5963047"/>
                <a:gd name="connsiteY1" fmla="*/ 2 h 3795874"/>
                <a:gd name="connsiteX2" fmla="*/ 5327252 w 5963047"/>
                <a:gd name="connsiteY2" fmla="*/ 43654 h 3795874"/>
                <a:gd name="connsiteX3" fmla="*/ 5963047 w 5963047"/>
                <a:gd name="connsiteY3" fmla="*/ 3795874 h 3795874"/>
                <a:gd name="connsiteX4" fmla="*/ 0 w 5963047"/>
                <a:gd name="connsiteY4" fmla="*/ 3783774 h 3795874"/>
                <a:gd name="connsiteX0" fmla="*/ 0 w 5963047"/>
                <a:gd name="connsiteY0" fmla="*/ 3834707 h 3846807"/>
                <a:gd name="connsiteX1" fmla="*/ 0 w 5963047"/>
                <a:gd name="connsiteY1" fmla="*/ 50935 h 3846807"/>
                <a:gd name="connsiteX2" fmla="*/ 5314349 w 5963047"/>
                <a:gd name="connsiteY2" fmla="*/ 0 h 3846807"/>
                <a:gd name="connsiteX3" fmla="*/ 5963047 w 5963047"/>
                <a:gd name="connsiteY3" fmla="*/ 3846807 h 3846807"/>
                <a:gd name="connsiteX4" fmla="*/ 0 w 5963047"/>
                <a:gd name="connsiteY4" fmla="*/ 3834707 h 3846807"/>
                <a:gd name="connsiteX0" fmla="*/ 0 w 5963047"/>
                <a:gd name="connsiteY0" fmla="*/ 3834707 h 3846807"/>
                <a:gd name="connsiteX1" fmla="*/ 0 w 5963047"/>
                <a:gd name="connsiteY1" fmla="*/ 50935 h 3846807"/>
                <a:gd name="connsiteX2" fmla="*/ 5018259 w 5963047"/>
                <a:gd name="connsiteY2" fmla="*/ 0 h 3846807"/>
                <a:gd name="connsiteX3" fmla="*/ 5963047 w 5963047"/>
                <a:gd name="connsiteY3" fmla="*/ 3846807 h 3846807"/>
                <a:gd name="connsiteX4" fmla="*/ 0 w 5963047"/>
                <a:gd name="connsiteY4" fmla="*/ 3834707 h 3846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63047" h="3846807">
                  <a:moveTo>
                    <a:pt x="0" y="3834707"/>
                  </a:moveTo>
                  <a:lnTo>
                    <a:pt x="0" y="50935"/>
                  </a:lnTo>
                  <a:lnTo>
                    <a:pt x="5018259" y="0"/>
                  </a:lnTo>
                  <a:lnTo>
                    <a:pt x="5963047" y="3846807"/>
                  </a:lnTo>
                  <a:lnTo>
                    <a:pt x="0" y="3834707"/>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err="1"/>
                <a:t>ттрн</a:t>
              </a:r>
              <a:endParaRPr lang="ru-RU" dirty="0"/>
            </a:p>
          </p:txBody>
        </p:sp>
        <p:sp>
          <p:nvSpPr>
            <p:cNvPr id="11" name="Трапеция 2"/>
            <p:cNvSpPr/>
            <p:nvPr/>
          </p:nvSpPr>
          <p:spPr>
            <a:xfrm flipH="1">
              <a:off x="8331521" y="6251329"/>
              <a:ext cx="4446878" cy="336814"/>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689860 w 5287924"/>
                <a:gd name="connsiteY2" fmla="*/ 102692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746042 w 5287924"/>
                <a:gd name="connsiteY2" fmla="*/ 196338 h 4009703"/>
                <a:gd name="connsiteX3" fmla="*/ 5287924 w 5287924"/>
                <a:gd name="connsiteY3" fmla="*/ 4009703 h 4009703"/>
                <a:gd name="connsiteX4" fmla="*/ 2858 w 5287924"/>
                <a:gd name="connsiteY4" fmla="*/ 3916875 h 4009703"/>
                <a:gd name="connsiteX0" fmla="*/ 28 w 5309173"/>
                <a:gd name="connsiteY0" fmla="*/ 4197819 h 4197905"/>
                <a:gd name="connsiteX1" fmla="*/ 21249 w 5309173"/>
                <a:gd name="connsiteY1" fmla="*/ 0 h 4197905"/>
                <a:gd name="connsiteX2" fmla="*/ 4767291 w 5309173"/>
                <a:gd name="connsiteY2" fmla="*/ 196338 h 4197905"/>
                <a:gd name="connsiteX3" fmla="*/ 5309173 w 5309173"/>
                <a:gd name="connsiteY3" fmla="*/ 4009703 h 4197905"/>
                <a:gd name="connsiteX4" fmla="*/ 28 w 5309173"/>
                <a:gd name="connsiteY4" fmla="*/ 4197819 h 4197905"/>
                <a:gd name="connsiteX0" fmla="*/ 28 w 5309173"/>
                <a:gd name="connsiteY0" fmla="*/ 4197819 h 4197905"/>
                <a:gd name="connsiteX1" fmla="*/ 21249 w 5309173"/>
                <a:gd name="connsiteY1" fmla="*/ 0 h 4197905"/>
                <a:gd name="connsiteX2" fmla="*/ 4807421 w 5309173"/>
                <a:gd name="connsiteY2" fmla="*/ 196338 h 4197905"/>
                <a:gd name="connsiteX3" fmla="*/ 5309173 w 5309173"/>
                <a:gd name="connsiteY3" fmla="*/ 4009703 h 4197905"/>
                <a:gd name="connsiteX4" fmla="*/ 28 w 5309173"/>
                <a:gd name="connsiteY4" fmla="*/ 4197819 h 4197905"/>
                <a:gd name="connsiteX0" fmla="*/ 50 w 5299162"/>
                <a:gd name="connsiteY0" fmla="*/ 4139296 h 4139419"/>
                <a:gd name="connsiteX1" fmla="*/ 11238 w 5299162"/>
                <a:gd name="connsiteY1" fmla="*/ 0 h 4139419"/>
                <a:gd name="connsiteX2" fmla="*/ 4797410 w 5299162"/>
                <a:gd name="connsiteY2" fmla="*/ 196338 h 4139419"/>
                <a:gd name="connsiteX3" fmla="*/ 5299162 w 5299162"/>
                <a:gd name="connsiteY3" fmla="*/ 4009703 h 4139419"/>
                <a:gd name="connsiteX4" fmla="*/ 50 w 5299162"/>
                <a:gd name="connsiteY4" fmla="*/ 4139296 h 4139419"/>
                <a:gd name="connsiteX0" fmla="*/ 50 w 5294145"/>
                <a:gd name="connsiteY0" fmla="*/ 4139296 h 4139419"/>
                <a:gd name="connsiteX1" fmla="*/ 11238 w 5294145"/>
                <a:gd name="connsiteY1" fmla="*/ 0 h 4139419"/>
                <a:gd name="connsiteX2" fmla="*/ 4797410 w 5294145"/>
                <a:gd name="connsiteY2" fmla="*/ 196338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72329 w 5294145"/>
                <a:gd name="connsiteY2" fmla="*/ 137815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52264 w 5294145"/>
                <a:gd name="connsiteY2" fmla="*/ 59776 h 4139419"/>
                <a:gd name="connsiteX3" fmla="*/ 5294145 w 5294145"/>
                <a:gd name="connsiteY3" fmla="*/ 4009703 h 4139419"/>
                <a:gd name="connsiteX4" fmla="*/ 50 w 5294145"/>
                <a:gd name="connsiteY4" fmla="*/ 4139296 h 4139419"/>
                <a:gd name="connsiteX0" fmla="*/ 50 w 5108803"/>
                <a:gd name="connsiteY0" fmla="*/ 4139296 h 4139419"/>
                <a:gd name="connsiteX1" fmla="*/ 11238 w 5108803"/>
                <a:gd name="connsiteY1" fmla="*/ 0 h 4139419"/>
                <a:gd name="connsiteX2" fmla="*/ 4752264 w 5108803"/>
                <a:gd name="connsiteY2" fmla="*/ 59776 h 4139419"/>
                <a:gd name="connsiteX3" fmla="*/ 5108803 w 5108803"/>
                <a:gd name="connsiteY3" fmla="*/ 4009703 h 4139419"/>
                <a:gd name="connsiteX4" fmla="*/ 50 w 5108803"/>
                <a:gd name="connsiteY4" fmla="*/ 4139296 h 4139419"/>
                <a:gd name="connsiteX0" fmla="*/ 50 w 5102063"/>
                <a:gd name="connsiteY0" fmla="*/ 4139296 h 4139468"/>
                <a:gd name="connsiteX1" fmla="*/ 11238 w 5102063"/>
                <a:gd name="connsiteY1" fmla="*/ 0 h 4139468"/>
                <a:gd name="connsiteX2" fmla="*/ 4752264 w 5102063"/>
                <a:gd name="connsiteY2" fmla="*/ 59776 h 4139468"/>
                <a:gd name="connsiteX3" fmla="*/ 5102063 w 5102063"/>
                <a:gd name="connsiteY3" fmla="*/ 4048722 h 4139468"/>
                <a:gd name="connsiteX4" fmla="*/ 50 w 5102063"/>
                <a:gd name="connsiteY4" fmla="*/ 4139296 h 4139468"/>
                <a:gd name="connsiteX0" fmla="*/ 29250 w 5131263"/>
                <a:gd name="connsiteY0" fmla="*/ 4139296 h 4139468"/>
                <a:gd name="connsiteX1" fmla="*/ 0 w 5131263"/>
                <a:gd name="connsiteY1" fmla="*/ 0 h 4139468"/>
                <a:gd name="connsiteX2" fmla="*/ 4781464 w 5131263"/>
                <a:gd name="connsiteY2" fmla="*/ 59776 h 4139468"/>
                <a:gd name="connsiteX3" fmla="*/ 5131263 w 5131263"/>
                <a:gd name="connsiteY3" fmla="*/ 4048722 h 4139468"/>
                <a:gd name="connsiteX4" fmla="*/ 29250 w 5131263"/>
                <a:gd name="connsiteY4" fmla="*/ 4139296 h 4139468"/>
                <a:gd name="connsiteX0" fmla="*/ 29250 w 5100934"/>
                <a:gd name="connsiteY0" fmla="*/ 4139296 h 4139296"/>
                <a:gd name="connsiteX1" fmla="*/ 0 w 5100934"/>
                <a:gd name="connsiteY1" fmla="*/ 0 h 4139296"/>
                <a:gd name="connsiteX2" fmla="*/ 4781464 w 5100934"/>
                <a:gd name="connsiteY2" fmla="*/ 59776 h 4139296"/>
                <a:gd name="connsiteX3" fmla="*/ 5100934 w 5100934"/>
                <a:gd name="connsiteY3" fmla="*/ 4107245 h 4139296"/>
                <a:gd name="connsiteX4" fmla="*/ 29250 w 5100934"/>
                <a:gd name="connsiteY4" fmla="*/ 4139296 h 413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00934" h="4139296">
                  <a:moveTo>
                    <a:pt x="29250" y="4139296"/>
                  </a:moveTo>
                  <a:cubicBezTo>
                    <a:pt x="28297" y="2833671"/>
                    <a:pt x="953" y="1305625"/>
                    <a:pt x="0" y="0"/>
                  </a:cubicBezTo>
                  <a:lnTo>
                    <a:pt x="4781464" y="59776"/>
                  </a:lnTo>
                  <a:lnTo>
                    <a:pt x="5100934" y="4107245"/>
                  </a:lnTo>
                  <a:lnTo>
                    <a:pt x="29250" y="4139296"/>
                  </a:lnTo>
                  <a:close/>
                </a:path>
              </a:pathLst>
            </a:custGeom>
            <a:gradFill>
              <a:gsLst>
                <a:gs pos="53000">
                  <a:srgbClr val="3483AA"/>
                </a:gs>
                <a:gs pos="0">
                  <a:srgbClr val="2D7193"/>
                </a:gs>
                <a:gs pos="100000">
                  <a:srgbClr val="3B96C3"/>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grpSp>
        <p:nvGrpSpPr>
          <p:cNvPr id="12" name="Группа 11"/>
          <p:cNvGrpSpPr/>
          <p:nvPr/>
        </p:nvGrpSpPr>
        <p:grpSpPr>
          <a:xfrm>
            <a:off x="7682339" y="6093299"/>
            <a:ext cx="1469646" cy="767141"/>
            <a:chOff x="7682339" y="6093299"/>
            <a:chExt cx="1469646" cy="767141"/>
          </a:xfrm>
        </p:grpSpPr>
        <p:sp>
          <p:nvSpPr>
            <p:cNvPr id="13" name="Прямоугольный треугольник 15"/>
            <p:cNvSpPr/>
            <p:nvPr/>
          </p:nvSpPr>
          <p:spPr>
            <a:xfrm rot="16200000" flipH="1">
              <a:off x="7838898" y="6451197"/>
              <a:ext cx="123347" cy="436466"/>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Lst>
              <a:ahLst/>
              <a:cxnLst>
                <a:cxn ang="0">
                  <a:pos x="connsiteX0" y="connsiteY0"/>
                </a:cxn>
                <a:cxn ang="0">
                  <a:pos x="connsiteX1" y="connsiteY1"/>
                </a:cxn>
                <a:cxn ang="0">
                  <a:pos x="connsiteX2" y="connsiteY2"/>
                </a:cxn>
                <a:cxn ang="0">
                  <a:pos x="connsiteX3" y="connsiteY3"/>
                </a:cxn>
              </a:cxnLst>
              <a:rect l="l" t="t" r="r" b="b"/>
              <a:pathLst>
                <a:path w="134960" h="338192">
                  <a:moveTo>
                    <a:pt x="0" y="338192"/>
                  </a:moveTo>
                  <a:cubicBezTo>
                    <a:pt x="263" y="231992"/>
                    <a:pt x="1330" y="106200"/>
                    <a:pt x="1593" y="0"/>
                  </a:cubicBezTo>
                  <a:lnTo>
                    <a:pt x="134960" y="301142"/>
                  </a:lnTo>
                  <a:cubicBezTo>
                    <a:pt x="80449" y="342417"/>
                    <a:pt x="54511" y="296917"/>
                    <a:pt x="0" y="338192"/>
                  </a:cubicBezTo>
                  <a:close/>
                </a:path>
              </a:pathLst>
            </a:custGeom>
            <a:solidFill>
              <a:srgbClr val="D883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4" name="Трапеция 2"/>
            <p:cNvSpPr/>
            <p:nvPr/>
          </p:nvSpPr>
          <p:spPr>
            <a:xfrm flipH="1">
              <a:off x="7838121" y="6093299"/>
              <a:ext cx="1311534" cy="76714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1760" h="3808972">
                  <a:moveTo>
                    <a:pt x="0" y="3796872"/>
                  </a:moveTo>
                  <a:lnTo>
                    <a:pt x="0" y="13100"/>
                  </a:lnTo>
                  <a:lnTo>
                    <a:pt x="3396921" y="0"/>
                  </a:lnTo>
                  <a:lnTo>
                    <a:pt x="6601760" y="3808972"/>
                  </a:lnTo>
                  <a:lnTo>
                    <a:pt x="0" y="3796872"/>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5" name="Трапеция 2"/>
            <p:cNvSpPr/>
            <p:nvPr/>
          </p:nvSpPr>
          <p:spPr>
            <a:xfrm flipH="1">
              <a:off x="7691020" y="6290733"/>
              <a:ext cx="1460965" cy="326269"/>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87924" h="4009703">
                  <a:moveTo>
                    <a:pt x="2858" y="3916875"/>
                  </a:moveTo>
                  <a:cubicBezTo>
                    <a:pt x="1905" y="2611250"/>
                    <a:pt x="953" y="1305625"/>
                    <a:pt x="0" y="0"/>
                  </a:cubicBezTo>
                  <a:lnTo>
                    <a:pt x="4320663" y="9045"/>
                  </a:lnTo>
                  <a:lnTo>
                    <a:pt x="5287924" y="4009703"/>
                  </a:lnTo>
                  <a:cubicBezTo>
                    <a:pt x="3411317" y="4004773"/>
                    <a:pt x="1879465" y="3921805"/>
                    <a:pt x="2858" y="3916875"/>
                  </a:cubicBezTo>
                  <a:close/>
                </a:path>
              </a:pathLst>
            </a:custGeom>
            <a:gradFill>
              <a:gsLst>
                <a:gs pos="0">
                  <a:schemeClr val="accent5">
                    <a:lumMod val="60000"/>
                    <a:lumOff val="40000"/>
                  </a:schemeClr>
                </a:gs>
                <a:gs pos="22000">
                  <a:srgbClr val="F68E26"/>
                </a:gs>
                <a:gs pos="51000">
                  <a:srgbClr val="F68616"/>
                </a:gs>
                <a:gs pos="70000">
                  <a:srgbClr val="EF7B11"/>
                </a:gs>
                <a:gs pos="97000">
                  <a:srgbClr val="D7560F"/>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a:latin typeface="Segoe UI Light" panose="020B0502040204020203" pitchFamily="34" charset="0"/>
                  <a:cs typeface="Segoe UI Light" panose="020B0502040204020203" pitchFamily="34" charset="0"/>
                </a:rPr>
                <a:t>29</a:t>
              </a:r>
            </a:p>
          </p:txBody>
        </p:sp>
      </p:grpSp>
      <p:sp>
        <p:nvSpPr>
          <p:cNvPr id="16" name="Заголовок 1"/>
          <p:cNvSpPr txBox="1">
            <a:spLocks/>
          </p:cNvSpPr>
          <p:nvPr/>
        </p:nvSpPr>
        <p:spPr>
          <a:xfrm>
            <a:off x="755576" y="455450"/>
            <a:ext cx="5410944" cy="643817"/>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ru-RU" sz="2800" b="1" dirty="0">
                <a:solidFill>
                  <a:schemeClr val="bg1"/>
                </a:solidFill>
                <a:latin typeface="Segoe UI Light" pitchFamily="34" charset="0"/>
                <a:ea typeface="+mn-ea"/>
                <a:cs typeface="Segoe UI Light" pitchFamily="34" charset="0"/>
              </a:rPr>
              <a:t>Техники активного слушания</a:t>
            </a:r>
          </a:p>
        </p:txBody>
      </p:sp>
      <p:graphicFrame>
        <p:nvGraphicFramePr>
          <p:cNvPr id="2" name="Таблица 1"/>
          <p:cNvGraphicFramePr>
            <a:graphicFrameLocks noGrp="1"/>
          </p:cNvGraphicFramePr>
          <p:nvPr>
            <p:extLst>
              <p:ext uri="{D42A27DB-BD31-4B8C-83A1-F6EECF244321}">
                <p14:modId xmlns:p14="http://schemas.microsoft.com/office/powerpoint/2010/main" val="3643465954"/>
              </p:ext>
            </p:extLst>
          </p:nvPr>
        </p:nvGraphicFramePr>
        <p:xfrm>
          <a:off x="323528" y="1397162"/>
          <a:ext cx="8646041" cy="3480689"/>
        </p:xfrm>
        <a:graphic>
          <a:graphicData uri="http://schemas.openxmlformats.org/drawingml/2006/table">
            <a:tbl>
              <a:tblPr firstRow="1" firstCol="1" bandRow="1">
                <a:tableStyleId>{5C22544A-7EE6-4342-B048-85BDC9FD1C3A}</a:tableStyleId>
              </a:tblPr>
              <a:tblGrid>
                <a:gridCol w="1872208">
                  <a:extLst>
                    <a:ext uri="{9D8B030D-6E8A-4147-A177-3AD203B41FA5}">
                      <a16:colId xmlns:a16="http://schemas.microsoft.com/office/drawing/2014/main" val="20000"/>
                    </a:ext>
                  </a:extLst>
                </a:gridCol>
                <a:gridCol w="6773833">
                  <a:extLst>
                    <a:ext uri="{9D8B030D-6E8A-4147-A177-3AD203B41FA5}">
                      <a16:colId xmlns:a16="http://schemas.microsoft.com/office/drawing/2014/main" val="20001"/>
                    </a:ext>
                  </a:extLst>
                </a:gridCol>
              </a:tblGrid>
              <a:tr h="608533">
                <a:tc>
                  <a:txBody>
                    <a:bodyPr/>
                    <a:lstStyle/>
                    <a:p>
                      <a:pPr algn="ctr">
                        <a:lnSpc>
                          <a:spcPct val="150000"/>
                        </a:lnSpc>
                        <a:spcAft>
                          <a:spcPts val="0"/>
                        </a:spcAft>
                      </a:pPr>
                      <a:r>
                        <a:rPr lang="ru-RU" sz="1400" dirty="0">
                          <a:solidFill>
                            <a:schemeClr val="tx1"/>
                          </a:solidFill>
                          <a:effectLst/>
                          <a:latin typeface="Segoe UI Semilight" panose="020B0402040204020203" pitchFamily="34" charset="0"/>
                          <a:cs typeface="Segoe UI Semilight" panose="020B0402040204020203" pitchFamily="34" charset="0"/>
                        </a:rPr>
                        <a:t>Отражение чувств</a:t>
                      </a:r>
                    </a:p>
                  </a:txBody>
                  <a:tcPr marL="9508" marR="9508" marT="0" marB="0" anchor="ctr"/>
                </a:tc>
                <a:tc>
                  <a:txBody>
                    <a:bodyPr/>
                    <a:lstStyle/>
                    <a:p>
                      <a:pPr>
                        <a:lnSpc>
                          <a:spcPct val="150000"/>
                        </a:lnSpc>
                        <a:spcAft>
                          <a:spcPts val="0"/>
                        </a:spcAft>
                      </a:pPr>
                      <a:r>
                        <a:rPr lang="ru-RU" sz="1400" b="0" dirty="0">
                          <a:solidFill>
                            <a:schemeClr val="tx1"/>
                          </a:solidFill>
                          <a:effectLst/>
                          <a:latin typeface="Segoe UI Semilight" panose="020B0402040204020203" pitchFamily="34" charset="0"/>
                          <a:cs typeface="Segoe UI Semilight" panose="020B0402040204020203" pitchFamily="34" charset="0"/>
                        </a:rPr>
                        <a:t>Отражение чувств представляет собой словесное выражение </a:t>
                      </a:r>
                      <a:r>
                        <a:rPr lang="ru-RU" sz="1400" b="0" dirty="0" err="1">
                          <a:solidFill>
                            <a:schemeClr val="tx1"/>
                          </a:solidFill>
                          <a:effectLst/>
                          <a:latin typeface="Segoe UI Semilight" panose="020B0402040204020203" pitchFamily="34" charset="0"/>
                          <a:cs typeface="Segoe UI Semilight" panose="020B0402040204020203" pitchFamily="34" charset="0"/>
                        </a:rPr>
                        <a:t>эмпатии</a:t>
                      </a:r>
                      <a:r>
                        <a:rPr lang="ru-RU" sz="1400" b="0" dirty="0">
                          <a:solidFill>
                            <a:schemeClr val="tx1"/>
                          </a:solidFill>
                          <a:effectLst/>
                          <a:latin typeface="Segoe UI Semilight" panose="020B0402040204020203" pitchFamily="34" charset="0"/>
                          <a:cs typeface="Segoe UI Semilight" panose="020B0402040204020203" pitchFamily="34" charset="0"/>
                        </a:rPr>
                        <a:t>. С помощью отражения чувств мы формируем близкую доверительную атмосферу общения. Пример отражения чувств: «То есть вы возмущены тем, что ситуация развивалась именно таким образом»</a:t>
                      </a:r>
                    </a:p>
                  </a:txBody>
                  <a:tcPr marL="9508" marR="9508" marT="0" marB="0" anchor="ctr">
                    <a:solidFill>
                      <a:srgbClr val="E9EDF4"/>
                    </a:solidFill>
                  </a:tcPr>
                </a:tc>
                <a:extLst>
                  <a:ext uri="{0D108BD9-81ED-4DB2-BD59-A6C34878D82A}">
                    <a16:rowId xmlns:a16="http://schemas.microsoft.com/office/drawing/2014/main" val="10000"/>
                  </a:ext>
                </a:extLst>
              </a:tr>
              <a:tr h="684599">
                <a:tc>
                  <a:txBody>
                    <a:bodyPr/>
                    <a:lstStyle/>
                    <a:p>
                      <a:pPr algn="ctr">
                        <a:lnSpc>
                          <a:spcPct val="150000"/>
                        </a:lnSpc>
                        <a:spcAft>
                          <a:spcPts val="0"/>
                        </a:spcAft>
                      </a:pPr>
                      <a:r>
                        <a:rPr lang="ru-RU" sz="1400" dirty="0">
                          <a:solidFill>
                            <a:schemeClr val="tx1"/>
                          </a:solidFill>
                          <a:effectLst/>
                          <a:latin typeface="Segoe UI Semilight" panose="020B0402040204020203" pitchFamily="34" charset="0"/>
                          <a:cs typeface="Segoe UI Semilight" panose="020B0402040204020203" pitchFamily="34" charset="0"/>
                        </a:rPr>
                        <a:t>Перефразирование полученной информации</a:t>
                      </a:r>
                    </a:p>
                  </a:txBody>
                  <a:tcPr marL="9508" marR="9508" marT="0" marB="0" anchor="ctr"/>
                </a:tc>
                <a:tc>
                  <a:txBody>
                    <a:bodyPr/>
                    <a:lstStyle/>
                    <a:p>
                      <a:pPr>
                        <a:lnSpc>
                          <a:spcPct val="150000"/>
                        </a:lnSpc>
                        <a:spcAft>
                          <a:spcPts val="0"/>
                        </a:spcAft>
                      </a:pPr>
                      <a:r>
                        <a:rPr lang="ru-RU" sz="1400" dirty="0">
                          <a:solidFill>
                            <a:schemeClr val="tx1"/>
                          </a:solidFill>
                          <a:effectLst/>
                          <a:latin typeface="Segoe UI Semilight" panose="020B0402040204020203" pitchFamily="34" charset="0"/>
                          <a:cs typeface="Segoe UI Semilight" panose="020B0402040204020203" pitchFamily="34" charset="0"/>
                        </a:rPr>
                        <a:t>Это формулировка той же мысли, но иными словами. При использовании данного приема важно ориентироваться на смысл и содержание сообщения, а не на эмоции, которыми оно сопровождается. </a:t>
                      </a:r>
                    </a:p>
                  </a:txBody>
                  <a:tcPr marL="9508" marR="9508" marT="0" marB="0" anchor="ctr"/>
                </a:tc>
                <a:extLst>
                  <a:ext uri="{0D108BD9-81ED-4DB2-BD59-A6C34878D82A}">
                    <a16:rowId xmlns:a16="http://schemas.microsoft.com/office/drawing/2014/main" val="10001"/>
                  </a:ext>
                </a:extLst>
              </a:tr>
              <a:tr h="912799">
                <a:tc>
                  <a:txBody>
                    <a:bodyPr/>
                    <a:lstStyle/>
                    <a:p>
                      <a:pPr algn="ctr">
                        <a:lnSpc>
                          <a:spcPct val="150000"/>
                        </a:lnSpc>
                        <a:spcAft>
                          <a:spcPts val="0"/>
                        </a:spcAft>
                      </a:pPr>
                      <a:r>
                        <a:rPr lang="ru-RU" sz="1400" dirty="0" err="1">
                          <a:solidFill>
                            <a:schemeClr val="tx1"/>
                          </a:solidFill>
                          <a:effectLst/>
                          <a:latin typeface="Segoe UI Semilight" panose="020B0402040204020203" pitchFamily="34" charset="0"/>
                          <a:cs typeface="Segoe UI Semilight" panose="020B0402040204020203" pitchFamily="34" charset="0"/>
                        </a:rPr>
                        <a:t>Резюмирование</a:t>
                      </a:r>
                      <a:r>
                        <a:rPr lang="ru-RU" sz="1400" dirty="0">
                          <a:solidFill>
                            <a:schemeClr val="tx1"/>
                          </a:solidFill>
                          <a:effectLst/>
                          <a:latin typeface="Segoe UI Semilight" panose="020B0402040204020203" pitchFamily="34" charset="0"/>
                          <a:cs typeface="Segoe UI Semilight" panose="020B0402040204020203" pitchFamily="34" charset="0"/>
                        </a:rPr>
                        <a:t> полученной информации</a:t>
                      </a:r>
                    </a:p>
                  </a:txBody>
                  <a:tcPr marL="9508" marR="9508" marT="0" marB="0" anchor="ctr"/>
                </a:tc>
                <a:tc>
                  <a:txBody>
                    <a:bodyPr/>
                    <a:lstStyle/>
                    <a:p>
                      <a:pPr>
                        <a:lnSpc>
                          <a:spcPct val="150000"/>
                        </a:lnSpc>
                        <a:spcAft>
                          <a:spcPts val="0"/>
                        </a:spcAft>
                      </a:pPr>
                      <a:r>
                        <a:rPr lang="ru-RU" sz="1400" dirty="0">
                          <a:solidFill>
                            <a:schemeClr val="tx1"/>
                          </a:solidFill>
                          <a:effectLst/>
                          <a:latin typeface="Segoe UI Semilight" panose="020B0402040204020203" pitchFamily="34" charset="0"/>
                          <a:cs typeface="Segoe UI Semilight" panose="020B0402040204020203" pitchFamily="34" charset="0"/>
                        </a:rPr>
                        <a:t>Этот прием подытоживает основные идеи и чувства. Это как бы вывод из всего того, что уже было сказано человеком. Резюмирующая фраза представляет собой речь собеседника в «свернутом» виде. Данный прием может быть особенно полезен при общении с «пострадавшими» в возбужденном состоянии. </a:t>
                      </a:r>
                    </a:p>
                  </a:txBody>
                  <a:tcPr marL="9508" marR="9508" marT="0" marB="0" anchor="ct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67518548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Группа 3"/>
          <p:cNvGrpSpPr/>
          <p:nvPr/>
        </p:nvGrpSpPr>
        <p:grpSpPr>
          <a:xfrm flipH="1" flipV="1">
            <a:off x="-36512" y="-21838"/>
            <a:ext cx="6030313" cy="1340777"/>
            <a:chOff x="8289058" y="6085680"/>
            <a:chExt cx="4448633" cy="774761"/>
          </a:xfrm>
        </p:grpSpPr>
        <p:sp>
          <p:nvSpPr>
            <p:cNvPr id="6" name="Прямоугольный треугольник 15"/>
            <p:cNvSpPr/>
            <p:nvPr/>
          </p:nvSpPr>
          <p:spPr>
            <a:xfrm rot="16200000" flipH="1">
              <a:off x="8405691" y="6447274"/>
              <a:ext cx="145913" cy="379180"/>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 name="connsiteX0" fmla="*/ 0 w 134960"/>
                <a:gd name="connsiteY0" fmla="*/ 325797 h 325797"/>
                <a:gd name="connsiteX1" fmla="*/ 5070 w 134960"/>
                <a:gd name="connsiteY1" fmla="*/ 0 h 325797"/>
                <a:gd name="connsiteX2" fmla="*/ 134960 w 134960"/>
                <a:gd name="connsiteY2" fmla="*/ 288747 h 325797"/>
                <a:gd name="connsiteX3" fmla="*/ 0 w 134960"/>
                <a:gd name="connsiteY3" fmla="*/ 325797 h 325797"/>
                <a:gd name="connsiteX0" fmla="*/ 0 w 134960"/>
                <a:gd name="connsiteY0" fmla="*/ 327313 h 327313"/>
                <a:gd name="connsiteX1" fmla="*/ 15252 w 134960"/>
                <a:gd name="connsiteY1" fmla="*/ 0 h 327313"/>
                <a:gd name="connsiteX2" fmla="*/ 134960 w 134960"/>
                <a:gd name="connsiteY2" fmla="*/ 290263 h 327313"/>
                <a:gd name="connsiteX3" fmla="*/ 0 w 134960"/>
                <a:gd name="connsiteY3" fmla="*/ 327313 h 327313"/>
              </a:gdLst>
              <a:ahLst/>
              <a:cxnLst>
                <a:cxn ang="0">
                  <a:pos x="connsiteX0" y="connsiteY0"/>
                </a:cxn>
                <a:cxn ang="0">
                  <a:pos x="connsiteX1" y="connsiteY1"/>
                </a:cxn>
                <a:cxn ang="0">
                  <a:pos x="connsiteX2" y="connsiteY2"/>
                </a:cxn>
                <a:cxn ang="0">
                  <a:pos x="connsiteX3" y="connsiteY3"/>
                </a:cxn>
              </a:cxnLst>
              <a:rect l="l" t="t" r="r" b="b"/>
              <a:pathLst>
                <a:path w="134960" h="327313">
                  <a:moveTo>
                    <a:pt x="0" y="327313"/>
                  </a:moveTo>
                  <a:cubicBezTo>
                    <a:pt x="263" y="221113"/>
                    <a:pt x="14989" y="106200"/>
                    <a:pt x="15252" y="0"/>
                  </a:cubicBezTo>
                  <a:cubicBezTo>
                    <a:pt x="59708" y="100381"/>
                    <a:pt x="90504" y="189882"/>
                    <a:pt x="134960" y="290263"/>
                  </a:cubicBezTo>
                  <a:cubicBezTo>
                    <a:pt x="80449" y="331538"/>
                    <a:pt x="54511" y="286038"/>
                    <a:pt x="0" y="327313"/>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Трапеция 2"/>
            <p:cNvSpPr/>
            <p:nvPr/>
          </p:nvSpPr>
          <p:spPr>
            <a:xfrm flipH="1">
              <a:off x="8309609" y="6085680"/>
              <a:ext cx="4401829" cy="77476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 name="connsiteX0" fmla="*/ 0 w 6601760"/>
                <a:gd name="connsiteY0" fmla="*/ 3783774 h 3795874"/>
                <a:gd name="connsiteX1" fmla="*/ 0 w 6601760"/>
                <a:gd name="connsiteY1" fmla="*/ 2 h 3795874"/>
                <a:gd name="connsiteX2" fmla="*/ 5327252 w 6601760"/>
                <a:gd name="connsiteY2" fmla="*/ 138240 h 3795874"/>
                <a:gd name="connsiteX3" fmla="*/ 6601760 w 6601760"/>
                <a:gd name="connsiteY3" fmla="*/ 3795874 h 3795874"/>
                <a:gd name="connsiteX4" fmla="*/ 0 w 6601760"/>
                <a:gd name="connsiteY4" fmla="*/ 3783774 h 3795874"/>
                <a:gd name="connsiteX0" fmla="*/ 0 w 5963047"/>
                <a:gd name="connsiteY0" fmla="*/ 3783774 h 3795874"/>
                <a:gd name="connsiteX1" fmla="*/ 0 w 5963047"/>
                <a:gd name="connsiteY1" fmla="*/ 2 h 3795874"/>
                <a:gd name="connsiteX2" fmla="*/ 5327252 w 5963047"/>
                <a:gd name="connsiteY2" fmla="*/ 138240 h 3795874"/>
                <a:gd name="connsiteX3" fmla="*/ 5963047 w 5963047"/>
                <a:gd name="connsiteY3" fmla="*/ 3795874 h 3795874"/>
                <a:gd name="connsiteX4" fmla="*/ 0 w 5963047"/>
                <a:gd name="connsiteY4" fmla="*/ 3783774 h 3795874"/>
                <a:gd name="connsiteX0" fmla="*/ 0 w 5963047"/>
                <a:gd name="connsiteY0" fmla="*/ 3783774 h 3795874"/>
                <a:gd name="connsiteX1" fmla="*/ 0 w 5963047"/>
                <a:gd name="connsiteY1" fmla="*/ 2 h 3795874"/>
                <a:gd name="connsiteX2" fmla="*/ 5327252 w 5963047"/>
                <a:gd name="connsiteY2" fmla="*/ 43654 h 3795874"/>
                <a:gd name="connsiteX3" fmla="*/ 5963047 w 5963047"/>
                <a:gd name="connsiteY3" fmla="*/ 3795874 h 3795874"/>
                <a:gd name="connsiteX4" fmla="*/ 0 w 5963047"/>
                <a:gd name="connsiteY4" fmla="*/ 3783774 h 3795874"/>
                <a:gd name="connsiteX0" fmla="*/ 0 w 5963047"/>
                <a:gd name="connsiteY0" fmla="*/ 3834707 h 3846807"/>
                <a:gd name="connsiteX1" fmla="*/ 0 w 5963047"/>
                <a:gd name="connsiteY1" fmla="*/ 50935 h 3846807"/>
                <a:gd name="connsiteX2" fmla="*/ 5314349 w 5963047"/>
                <a:gd name="connsiteY2" fmla="*/ 0 h 3846807"/>
                <a:gd name="connsiteX3" fmla="*/ 5963047 w 5963047"/>
                <a:gd name="connsiteY3" fmla="*/ 3846807 h 3846807"/>
                <a:gd name="connsiteX4" fmla="*/ 0 w 5963047"/>
                <a:gd name="connsiteY4" fmla="*/ 3834707 h 3846807"/>
                <a:gd name="connsiteX0" fmla="*/ 0 w 5963047"/>
                <a:gd name="connsiteY0" fmla="*/ 3834707 h 3846807"/>
                <a:gd name="connsiteX1" fmla="*/ 0 w 5963047"/>
                <a:gd name="connsiteY1" fmla="*/ 50935 h 3846807"/>
                <a:gd name="connsiteX2" fmla="*/ 5018259 w 5963047"/>
                <a:gd name="connsiteY2" fmla="*/ 0 h 3846807"/>
                <a:gd name="connsiteX3" fmla="*/ 5963047 w 5963047"/>
                <a:gd name="connsiteY3" fmla="*/ 3846807 h 3846807"/>
                <a:gd name="connsiteX4" fmla="*/ 0 w 5963047"/>
                <a:gd name="connsiteY4" fmla="*/ 3834707 h 3846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63047" h="3846807">
                  <a:moveTo>
                    <a:pt x="0" y="3834707"/>
                  </a:moveTo>
                  <a:lnTo>
                    <a:pt x="0" y="50935"/>
                  </a:lnTo>
                  <a:lnTo>
                    <a:pt x="5018259" y="0"/>
                  </a:lnTo>
                  <a:lnTo>
                    <a:pt x="5963047" y="3846807"/>
                  </a:lnTo>
                  <a:lnTo>
                    <a:pt x="0" y="3834707"/>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err="1"/>
                <a:t>ттрн</a:t>
              </a:r>
              <a:endParaRPr lang="ru-RU" dirty="0"/>
            </a:p>
          </p:txBody>
        </p:sp>
        <p:sp>
          <p:nvSpPr>
            <p:cNvPr id="8" name="Трапеция 2"/>
            <p:cNvSpPr/>
            <p:nvPr/>
          </p:nvSpPr>
          <p:spPr>
            <a:xfrm flipH="1">
              <a:off x="8290813" y="6246868"/>
              <a:ext cx="4446878" cy="336814"/>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689860 w 5287924"/>
                <a:gd name="connsiteY2" fmla="*/ 102692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746042 w 5287924"/>
                <a:gd name="connsiteY2" fmla="*/ 196338 h 4009703"/>
                <a:gd name="connsiteX3" fmla="*/ 5287924 w 5287924"/>
                <a:gd name="connsiteY3" fmla="*/ 4009703 h 4009703"/>
                <a:gd name="connsiteX4" fmla="*/ 2858 w 5287924"/>
                <a:gd name="connsiteY4" fmla="*/ 3916875 h 4009703"/>
                <a:gd name="connsiteX0" fmla="*/ 28 w 5309173"/>
                <a:gd name="connsiteY0" fmla="*/ 4197819 h 4197905"/>
                <a:gd name="connsiteX1" fmla="*/ 21249 w 5309173"/>
                <a:gd name="connsiteY1" fmla="*/ 0 h 4197905"/>
                <a:gd name="connsiteX2" fmla="*/ 4767291 w 5309173"/>
                <a:gd name="connsiteY2" fmla="*/ 196338 h 4197905"/>
                <a:gd name="connsiteX3" fmla="*/ 5309173 w 5309173"/>
                <a:gd name="connsiteY3" fmla="*/ 4009703 h 4197905"/>
                <a:gd name="connsiteX4" fmla="*/ 28 w 5309173"/>
                <a:gd name="connsiteY4" fmla="*/ 4197819 h 4197905"/>
                <a:gd name="connsiteX0" fmla="*/ 28 w 5309173"/>
                <a:gd name="connsiteY0" fmla="*/ 4197819 h 4197905"/>
                <a:gd name="connsiteX1" fmla="*/ 21249 w 5309173"/>
                <a:gd name="connsiteY1" fmla="*/ 0 h 4197905"/>
                <a:gd name="connsiteX2" fmla="*/ 4807421 w 5309173"/>
                <a:gd name="connsiteY2" fmla="*/ 196338 h 4197905"/>
                <a:gd name="connsiteX3" fmla="*/ 5309173 w 5309173"/>
                <a:gd name="connsiteY3" fmla="*/ 4009703 h 4197905"/>
                <a:gd name="connsiteX4" fmla="*/ 28 w 5309173"/>
                <a:gd name="connsiteY4" fmla="*/ 4197819 h 4197905"/>
                <a:gd name="connsiteX0" fmla="*/ 50 w 5299162"/>
                <a:gd name="connsiteY0" fmla="*/ 4139296 h 4139419"/>
                <a:gd name="connsiteX1" fmla="*/ 11238 w 5299162"/>
                <a:gd name="connsiteY1" fmla="*/ 0 h 4139419"/>
                <a:gd name="connsiteX2" fmla="*/ 4797410 w 5299162"/>
                <a:gd name="connsiteY2" fmla="*/ 196338 h 4139419"/>
                <a:gd name="connsiteX3" fmla="*/ 5299162 w 5299162"/>
                <a:gd name="connsiteY3" fmla="*/ 4009703 h 4139419"/>
                <a:gd name="connsiteX4" fmla="*/ 50 w 5299162"/>
                <a:gd name="connsiteY4" fmla="*/ 4139296 h 4139419"/>
                <a:gd name="connsiteX0" fmla="*/ 50 w 5294145"/>
                <a:gd name="connsiteY0" fmla="*/ 4139296 h 4139419"/>
                <a:gd name="connsiteX1" fmla="*/ 11238 w 5294145"/>
                <a:gd name="connsiteY1" fmla="*/ 0 h 4139419"/>
                <a:gd name="connsiteX2" fmla="*/ 4797410 w 5294145"/>
                <a:gd name="connsiteY2" fmla="*/ 196338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72329 w 5294145"/>
                <a:gd name="connsiteY2" fmla="*/ 137815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52264 w 5294145"/>
                <a:gd name="connsiteY2" fmla="*/ 59776 h 4139419"/>
                <a:gd name="connsiteX3" fmla="*/ 5294145 w 5294145"/>
                <a:gd name="connsiteY3" fmla="*/ 4009703 h 4139419"/>
                <a:gd name="connsiteX4" fmla="*/ 50 w 5294145"/>
                <a:gd name="connsiteY4" fmla="*/ 4139296 h 4139419"/>
                <a:gd name="connsiteX0" fmla="*/ 50 w 5108803"/>
                <a:gd name="connsiteY0" fmla="*/ 4139296 h 4139419"/>
                <a:gd name="connsiteX1" fmla="*/ 11238 w 5108803"/>
                <a:gd name="connsiteY1" fmla="*/ 0 h 4139419"/>
                <a:gd name="connsiteX2" fmla="*/ 4752264 w 5108803"/>
                <a:gd name="connsiteY2" fmla="*/ 59776 h 4139419"/>
                <a:gd name="connsiteX3" fmla="*/ 5108803 w 5108803"/>
                <a:gd name="connsiteY3" fmla="*/ 4009703 h 4139419"/>
                <a:gd name="connsiteX4" fmla="*/ 50 w 5108803"/>
                <a:gd name="connsiteY4" fmla="*/ 4139296 h 4139419"/>
                <a:gd name="connsiteX0" fmla="*/ 50 w 5102063"/>
                <a:gd name="connsiteY0" fmla="*/ 4139296 h 4139468"/>
                <a:gd name="connsiteX1" fmla="*/ 11238 w 5102063"/>
                <a:gd name="connsiteY1" fmla="*/ 0 h 4139468"/>
                <a:gd name="connsiteX2" fmla="*/ 4752264 w 5102063"/>
                <a:gd name="connsiteY2" fmla="*/ 59776 h 4139468"/>
                <a:gd name="connsiteX3" fmla="*/ 5102063 w 5102063"/>
                <a:gd name="connsiteY3" fmla="*/ 4048722 h 4139468"/>
                <a:gd name="connsiteX4" fmla="*/ 50 w 5102063"/>
                <a:gd name="connsiteY4" fmla="*/ 4139296 h 4139468"/>
                <a:gd name="connsiteX0" fmla="*/ 29250 w 5131263"/>
                <a:gd name="connsiteY0" fmla="*/ 4139296 h 4139468"/>
                <a:gd name="connsiteX1" fmla="*/ 0 w 5131263"/>
                <a:gd name="connsiteY1" fmla="*/ 0 h 4139468"/>
                <a:gd name="connsiteX2" fmla="*/ 4781464 w 5131263"/>
                <a:gd name="connsiteY2" fmla="*/ 59776 h 4139468"/>
                <a:gd name="connsiteX3" fmla="*/ 5131263 w 5131263"/>
                <a:gd name="connsiteY3" fmla="*/ 4048722 h 4139468"/>
                <a:gd name="connsiteX4" fmla="*/ 29250 w 5131263"/>
                <a:gd name="connsiteY4" fmla="*/ 4139296 h 4139468"/>
                <a:gd name="connsiteX0" fmla="*/ 29250 w 5100934"/>
                <a:gd name="connsiteY0" fmla="*/ 4139296 h 4139296"/>
                <a:gd name="connsiteX1" fmla="*/ 0 w 5100934"/>
                <a:gd name="connsiteY1" fmla="*/ 0 h 4139296"/>
                <a:gd name="connsiteX2" fmla="*/ 4781464 w 5100934"/>
                <a:gd name="connsiteY2" fmla="*/ 59776 h 4139296"/>
                <a:gd name="connsiteX3" fmla="*/ 5100934 w 5100934"/>
                <a:gd name="connsiteY3" fmla="*/ 4107245 h 4139296"/>
                <a:gd name="connsiteX4" fmla="*/ 29250 w 5100934"/>
                <a:gd name="connsiteY4" fmla="*/ 4139296 h 413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00934" h="4139296">
                  <a:moveTo>
                    <a:pt x="29250" y="4139296"/>
                  </a:moveTo>
                  <a:cubicBezTo>
                    <a:pt x="28297" y="2833671"/>
                    <a:pt x="953" y="1305625"/>
                    <a:pt x="0" y="0"/>
                  </a:cubicBezTo>
                  <a:lnTo>
                    <a:pt x="4781464" y="59776"/>
                  </a:lnTo>
                  <a:lnTo>
                    <a:pt x="5100934" y="4107245"/>
                  </a:lnTo>
                  <a:lnTo>
                    <a:pt x="29250" y="4139296"/>
                  </a:lnTo>
                  <a:close/>
                </a:path>
              </a:pathLst>
            </a:custGeom>
            <a:gradFill>
              <a:gsLst>
                <a:gs pos="53000">
                  <a:srgbClr val="3483AA"/>
                </a:gs>
                <a:gs pos="0">
                  <a:srgbClr val="2D7193"/>
                </a:gs>
                <a:gs pos="100000">
                  <a:srgbClr val="3B96C3"/>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sp>
        <p:nvSpPr>
          <p:cNvPr id="2" name="Заголовок 1"/>
          <p:cNvSpPr>
            <a:spLocks noGrp="1"/>
          </p:cNvSpPr>
          <p:nvPr>
            <p:ph type="title"/>
          </p:nvPr>
        </p:nvSpPr>
        <p:spPr>
          <a:xfrm>
            <a:off x="272594" y="411324"/>
            <a:ext cx="7554443" cy="758883"/>
          </a:xfrm>
        </p:spPr>
        <p:txBody>
          <a:bodyPr>
            <a:normAutofit/>
          </a:bodyPr>
          <a:lstStyle/>
          <a:p>
            <a:pPr algn="l"/>
            <a:r>
              <a:rPr lang="ru-RU" sz="1800" b="1" dirty="0">
                <a:solidFill>
                  <a:schemeClr val="bg1"/>
                </a:solidFill>
                <a:latin typeface="Segoe UI Light" pitchFamily="34" charset="0"/>
                <a:ea typeface="+mn-ea"/>
                <a:cs typeface="Segoe UI Light" pitchFamily="34" charset="0"/>
              </a:rPr>
              <a:t>Особенности психического состояния и поведения </a:t>
            </a:r>
            <a:br>
              <a:rPr lang="ru-RU" sz="1800" b="1" dirty="0">
                <a:solidFill>
                  <a:schemeClr val="bg1"/>
                </a:solidFill>
                <a:latin typeface="Segoe UI Light" pitchFamily="34" charset="0"/>
                <a:ea typeface="+mn-ea"/>
                <a:cs typeface="Segoe UI Light" pitchFamily="34" charset="0"/>
              </a:rPr>
            </a:br>
            <a:r>
              <a:rPr lang="ru-RU" sz="1800" b="1" dirty="0">
                <a:solidFill>
                  <a:schemeClr val="bg1"/>
                </a:solidFill>
                <a:latin typeface="Segoe UI Light" pitchFamily="34" charset="0"/>
                <a:ea typeface="+mn-ea"/>
                <a:cs typeface="Segoe UI Light" pitchFamily="34" charset="0"/>
              </a:rPr>
              <a:t>пострадавших в ЧС</a:t>
            </a:r>
          </a:p>
        </p:txBody>
      </p:sp>
      <p:sp>
        <p:nvSpPr>
          <p:cNvPr id="14" name="Объект 13"/>
          <p:cNvSpPr>
            <a:spLocks noGrp="1"/>
          </p:cNvSpPr>
          <p:nvPr>
            <p:ph sz="half" idx="1"/>
          </p:nvPr>
        </p:nvSpPr>
        <p:spPr>
          <a:xfrm>
            <a:off x="564362" y="2503437"/>
            <a:ext cx="4038600" cy="4525963"/>
          </a:xfrm>
        </p:spPr>
        <p:txBody>
          <a:bodyPr>
            <a:normAutofit/>
          </a:bodyPr>
          <a:lstStyle/>
          <a:p>
            <a:pPr marL="342900" lvl="3" indent="-342900">
              <a:buFont typeface="Arial" pitchFamily="34" charset="0"/>
              <a:buChar char="•"/>
            </a:pPr>
            <a:r>
              <a:rPr lang="ru-RU" dirty="0">
                <a:latin typeface="Segoe UI Light" panose="020B0502040204020203" pitchFamily="34" charset="0"/>
                <a:cs typeface="Segoe UI Light" panose="020B0502040204020203" pitchFamily="34" charset="0"/>
              </a:rPr>
              <a:t>Поверхностное дыхание, чувство удушья;</a:t>
            </a:r>
          </a:p>
          <a:p>
            <a:pPr marL="342900" lvl="3" indent="-342900">
              <a:buFont typeface="Arial" pitchFamily="34" charset="0"/>
              <a:buChar char="•"/>
            </a:pPr>
            <a:r>
              <a:rPr lang="ru-RU" dirty="0">
                <a:latin typeface="Segoe UI Light" panose="020B0502040204020203" pitchFamily="34" charset="0"/>
                <a:cs typeface="Segoe UI Light" panose="020B0502040204020203" pitchFamily="34" charset="0"/>
              </a:rPr>
              <a:t>Сердцебиение, тахикардия;</a:t>
            </a:r>
          </a:p>
          <a:p>
            <a:pPr marL="342900" lvl="3" indent="-342900">
              <a:buFont typeface="Arial" pitchFamily="34" charset="0"/>
              <a:buChar char="•"/>
            </a:pPr>
            <a:r>
              <a:rPr lang="ru-RU" dirty="0">
                <a:latin typeface="Segoe UI Light" panose="020B0502040204020203" pitchFamily="34" charset="0"/>
                <a:cs typeface="Segoe UI Light" panose="020B0502040204020203" pitchFamily="34" charset="0"/>
              </a:rPr>
              <a:t>Повышение или понижение артериального давления;</a:t>
            </a:r>
          </a:p>
          <a:p>
            <a:pPr marL="342900" lvl="3" indent="-342900">
              <a:buFont typeface="Arial" pitchFamily="34" charset="0"/>
              <a:buChar char="•"/>
            </a:pPr>
            <a:r>
              <a:rPr lang="ru-RU" dirty="0">
                <a:latin typeface="Segoe UI Light" panose="020B0502040204020203" pitchFamily="34" charset="0"/>
                <a:cs typeface="Segoe UI Light" panose="020B0502040204020203" pitchFamily="34" charset="0"/>
              </a:rPr>
              <a:t>Потливость или чувство холода, влажные руки;</a:t>
            </a:r>
          </a:p>
          <a:p>
            <a:pPr marL="342900" lvl="3" indent="-342900">
              <a:buFont typeface="Arial" pitchFamily="34" charset="0"/>
              <a:buChar char="•"/>
            </a:pPr>
            <a:r>
              <a:rPr lang="ru-RU" dirty="0">
                <a:latin typeface="Segoe UI Light" panose="020B0502040204020203" pitchFamily="34" charset="0"/>
                <a:cs typeface="Segoe UI Light" panose="020B0502040204020203" pitchFamily="34" charset="0"/>
              </a:rPr>
              <a:t>Сухость во рту;</a:t>
            </a:r>
          </a:p>
          <a:p>
            <a:pPr marL="342900" lvl="3" indent="-342900">
              <a:buFont typeface="Arial" pitchFamily="34" charset="0"/>
              <a:buChar char="•"/>
            </a:pPr>
            <a:r>
              <a:rPr lang="ru-RU" dirty="0">
                <a:latin typeface="Segoe UI Light" panose="020B0502040204020203" pitchFamily="34" charset="0"/>
                <a:cs typeface="Segoe UI Light" panose="020B0502040204020203" pitchFamily="34" charset="0"/>
              </a:rPr>
              <a:t>Ощущение дурноты, головокружение, кратковременная потеря сознания (обморок);</a:t>
            </a:r>
          </a:p>
          <a:p>
            <a:endParaRPr lang="ru-RU" sz="1800" dirty="0"/>
          </a:p>
        </p:txBody>
      </p:sp>
      <p:sp>
        <p:nvSpPr>
          <p:cNvPr id="15" name="Объект 14"/>
          <p:cNvSpPr>
            <a:spLocks noGrp="1"/>
          </p:cNvSpPr>
          <p:nvPr>
            <p:ph sz="half" idx="2"/>
          </p:nvPr>
        </p:nvSpPr>
        <p:spPr>
          <a:xfrm>
            <a:off x="4781872" y="2503436"/>
            <a:ext cx="4038600" cy="4525963"/>
          </a:xfrm>
        </p:spPr>
        <p:txBody>
          <a:bodyPr/>
          <a:lstStyle/>
          <a:p>
            <a:pPr marL="342900" lvl="3" indent="-342900">
              <a:buFont typeface="Arial" pitchFamily="34" charset="0"/>
              <a:buChar char="•"/>
            </a:pPr>
            <a:r>
              <a:rPr lang="ru-RU" dirty="0">
                <a:latin typeface="Segoe UI Light" panose="020B0502040204020203" pitchFamily="34" charset="0"/>
                <a:cs typeface="Segoe UI Light" panose="020B0502040204020203" pitchFamily="34" charset="0"/>
              </a:rPr>
              <a:t>Тошнота, диарея, другие симптомы нарушения функций желудочно-кишечного тракта;</a:t>
            </a:r>
          </a:p>
          <a:p>
            <a:pPr marL="342900" lvl="3" indent="-342900">
              <a:buFont typeface="Arial" pitchFamily="34" charset="0"/>
              <a:buChar char="•"/>
            </a:pPr>
            <a:r>
              <a:rPr lang="ru-RU" dirty="0">
                <a:latin typeface="Segoe UI Light" panose="020B0502040204020203" pitchFamily="34" charset="0"/>
                <a:cs typeface="Segoe UI Light" panose="020B0502040204020203" pitchFamily="34" charset="0"/>
              </a:rPr>
              <a:t>Приступы жара или озноб;</a:t>
            </a:r>
          </a:p>
          <a:p>
            <a:pPr marL="342900" lvl="3" indent="-342900">
              <a:buFont typeface="Arial" pitchFamily="34" charset="0"/>
              <a:buChar char="•"/>
            </a:pPr>
            <a:r>
              <a:rPr lang="ru-RU" dirty="0">
                <a:latin typeface="Segoe UI Light" panose="020B0502040204020203" pitchFamily="34" charset="0"/>
                <a:cs typeface="Segoe UI Light" panose="020B0502040204020203" pitchFamily="34" charset="0"/>
              </a:rPr>
              <a:t>Частое мочеиспускание;</a:t>
            </a:r>
          </a:p>
          <a:p>
            <a:pPr marL="342900" lvl="3" indent="-342900">
              <a:buFont typeface="Arial" pitchFamily="34" charset="0"/>
              <a:buChar char="•"/>
            </a:pPr>
            <a:r>
              <a:rPr lang="ru-RU" dirty="0">
                <a:latin typeface="Segoe UI Light" panose="020B0502040204020203" pitchFamily="34" charset="0"/>
                <a:cs typeface="Segoe UI Light" panose="020B0502040204020203" pitchFamily="34" charset="0"/>
              </a:rPr>
              <a:t>Затрудненное глотание, «ком в горле»;</a:t>
            </a:r>
          </a:p>
          <a:p>
            <a:pPr marL="342900" lvl="3" indent="-342900">
              <a:buFont typeface="Arial" pitchFamily="34" charset="0"/>
              <a:buChar char="•"/>
            </a:pPr>
            <a:r>
              <a:rPr lang="ru-RU" dirty="0">
                <a:latin typeface="Segoe UI Light" panose="020B0502040204020203" pitchFamily="34" charset="0"/>
                <a:cs typeface="Segoe UI Light" panose="020B0502040204020203" pitchFamily="34" charset="0"/>
              </a:rPr>
              <a:t>Тремор, мышечные подергивания, дрожь;</a:t>
            </a:r>
          </a:p>
          <a:p>
            <a:pPr marL="342900" lvl="3" indent="-342900">
              <a:buFont typeface="Arial" pitchFamily="34" charset="0"/>
              <a:buChar char="•"/>
            </a:pPr>
            <a:r>
              <a:rPr lang="ru-RU" dirty="0">
                <a:latin typeface="Segoe UI Light" panose="020B0502040204020203" pitchFamily="34" charset="0"/>
                <a:cs typeface="Segoe UI Light" panose="020B0502040204020203" pitchFamily="34" charset="0"/>
              </a:rPr>
              <a:t>Напряженность и болезненность в разных группах мышц и т.д.</a:t>
            </a:r>
          </a:p>
          <a:p>
            <a:endParaRPr lang="ru-RU" dirty="0"/>
          </a:p>
        </p:txBody>
      </p:sp>
      <p:grpSp>
        <p:nvGrpSpPr>
          <p:cNvPr id="9" name="Группа 8"/>
          <p:cNvGrpSpPr/>
          <p:nvPr/>
        </p:nvGrpSpPr>
        <p:grpSpPr>
          <a:xfrm>
            <a:off x="7682339" y="6093299"/>
            <a:ext cx="1469646" cy="767141"/>
            <a:chOff x="7682339" y="6093299"/>
            <a:chExt cx="1469646" cy="767141"/>
          </a:xfrm>
        </p:grpSpPr>
        <p:sp>
          <p:nvSpPr>
            <p:cNvPr id="10" name="Прямоугольный треугольник 15"/>
            <p:cNvSpPr/>
            <p:nvPr/>
          </p:nvSpPr>
          <p:spPr>
            <a:xfrm rot="16200000" flipH="1">
              <a:off x="7838898" y="6451197"/>
              <a:ext cx="123347" cy="436466"/>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Lst>
              <a:ahLst/>
              <a:cxnLst>
                <a:cxn ang="0">
                  <a:pos x="connsiteX0" y="connsiteY0"/>
                </a:cxn>
                <a:cxn ang="0">
                  <a:pos x="connsiteX1" y="connsiteY1"/>
                </a:cxn>
                <a:cxn ang="0">
                  <a:pos x="connsiteX2" y="connsiteY2"/>
                </a:cxn>
                <a:cxn ang="0">
                  <a:pos x="connsiteX3" y="connsiteY3"/>
                </a:cxn>
              </a:cxnLst>
              <a:rect l="l" t="t" r="r" b="b"/>
              <a:pathLst>
                <a:path w="134960" h="338192">
                  <a:moveTo>
                    <a:pt x="0" y="338192"/>
                  </a:moveTo>
                  <a:cubicBezTo>
                    <a:pt x="263" y="231992"/>
                    <a:pt x="1330" y="106200"/>
                    <a:pt x="1593" y="0"/>
                  </a:cubicBezTo>
                  <a:lnTo>
                    <a:pt x="134960" y="301142"/>
                  </a:lnTo>
                  <a:cubicBezTo>
                    <a:pt x="80449" y="342417"/>
                    <a:pt x="54511" y="296917"/>
                    <a:pt x="0" y="338192"/>
                  </a:cubicBezTo>
                  <a:close/>
                </a:path>
              </a:pathLst>
            </a:custGeom>
            <a:solidFill>
              <a:srgbClr val="D883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Трапеция 2"/>
            <p:cNvSpPr/>
            <p:nvPr/>
          </p:nvSpPr>
          <p:spPr>
            <a:xfrm flipH="1">
              <a:off x="7838121" y="6093299"/>
              <a:ext cx="1311534" cy="76714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1760" h="3808972">
                  <a:moveTo>
                    <a:pt x="0" y="3796872"/>
                  </a:moveTo>
                  <a:lnTo>
                    <a:pt x="0" y="13100"/>
                  </a:lnTo>
                  <a:lnTo>
                    <a:pt x="3396921" y="0"/>
                  </a:lnTo>
                  <a:lnTo>
                    <a:pt x="6601760" y="3808972"/>
                  </a:lnTo>
                  <a:lnTo>
                    <a:pt x="0" y="3796872"/>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2" name="Трапеция 2"/>
            <p:cNvSpPr/>
            <p:nvPr/>
          </p:nvSpPr>
          <p:spPr>
            <a:xfrm flipH="1">
              <a:off x="7691020" y="6290733"/>
              <a:ext cx="1460965" cy="326269"/>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87924" h="4009703">
                  <a:moveTo>
                    <a:pt x="2858" y="3916875"/>
                  </a:moveTo>
                  <a:cubicBezTo>
                    <a:pt x="1905" y="2611250"/>
                    <a:pt x="953" y="1305625"/>
                    <a:pt x="0" y="0"/>
                  </a:cubicBezTo>
                  <a:lnTo>
                    <a:pt x="4320663" y="9045"/>
                  </a:lnTo>
                  <a:lnTo>
                    <a:pt x="5287924" y="4009703"/>
                  </a:lnTo>
                  <a:cubicBezTo>
                    <a:pt x="3411317" y="4004773"/>
                    <a:pt x="1879465" y="3921805"/>
                    <a:pt x="2858" y="3916875"/>
                  </a:cubicBezTo>
                  <a:close/>
                </a:path>
              </a:pathLst>
            </a:custGeom>
            <a:gradFill>
              <a:gsLst>
                <a:gs pos="0">
                  <a:schemeClr val="accent5">
                    <a:lumMod val="60000"/>
                    <a:lumOff val="40000"/>
                  </a:schemeClr>
                </a:gs>
                <a:gs pos="22000">
                  <a:srgbClr val="F68E26"/>
                </a:gs>
                <a:gs pos="51000">
                  <a:srgbClr val="F68616"/>
                </a:gs>
                <a:gs pos="70000">
                  <a:srgbClr val="EF7B11"/>
                </a:gs>
                <a:gs pos="97000">
                  <a:srgbClr val="D7560F"/>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a:latin typeface="Segoe UI Light" panose="020B0502040204020203" pitchFamily="34" charset="0"/>
                  <a:cs typeface="Segoe UI Light" panose="020B0502040204020203" pitchFamily="34" charset="0"/>
                </a:rPr>
                <a:t>30</a:t>
              </a:r>
            </a:p>
          </p:txBody>
        </p:sp>
      </p:grpSp>
      <p:sp>
        <p:nvSpPr>
          <p:cNvPr id="13" name="TextBox 12"/>
          <p:cNvSpPr txBox="1"/>
          <p:nvPr/>
        </p:nvSpPr>
        <p:spPr>
          <a:xfrm>
            <a:off x="1259632" y="1558533"/>
            <a:ext cx="6697865" cy="646331"/>
          </a:xfrm>
          <a:prstGeom prst="rect">
            <a:avLst/>
          </a:prstGeom>
          <a:noFill/>
        </p:spPr>
        <p:txBody>
          <a:bodyPr wrap="square" rtlCol="0">
            <a:spAutoFit/>
          </a:bodyPr>
          <a:lstStyle/>
          <a:p>
            <a:pPr algn="ctr"/>
            <a:r>
              <a:rPr lang="ru-RU" b="1" dirty="0">
                <a:latin typeface="Segoe UI Light" panose="020B0502040204020203" pitchFamily="34" charset="0"/>
                <a:cs typeface="Segoe UI Light" panose="020B0502040204020203" pitchFamily="34" charset="0"/>
              </a:rPr>
              <a:t>ОСР</a:t>
            </a:r>
            <a:r>
              <a:rPr lang="ru-RU" dirty="0">
                <a:latin typeface="Segoe UI Light" panose="020B0502040204020203" pitchFamily="34" charset="0"/>
                <a:cs typeface="Segoe UI Light" panose="020B0502040204020203" pitchFamily="34" charset="0"/>
              </a:rPr>
              <a:t> в большинстве случаев сопровождается </a:t>
            </a:r>
          </a:p>
          <a:p>
            <a:pPr algn="ctr"/>
            <a:r>
              <a:rPr lang="ru-RU" b="1" dirty="0">
                <a:latin typeface="Segoe UI Light" panose="020B0502040204020203" pitchFamily="34" charset="0"/>
                <a:cs typeface="Segoe UI Light" panose="020B0502040204020203" pitchFamily="34" charset="0"/>
              </a:rPr>
              <a:t>выраженными вегетативными реакциями</a:t>
            </a:r>
            <a:r>
              <a:rPr lang="ru-RU" dirty="0">
                <a:latin typeface="Segoe UI Light" panose="020B0502040204020203" pitchFamily="34" charset="0"/>
                <a:cs typeface="Segoe UI Light" panose="020B0502040204020203" pitchFamily="34" charset="0"/>
              </a:rPr>
              <a:t>:</a:t>
            </a:r>
            <a:endParaRPr lang="ru-RU" dirty="0">
              <a:effectLst/>
              <a:latin typeface="Segoe UI Light" panose="020B0502040204020203" pitchFamily="34" charset="0"/>
              <a:cs typeface="Segoe UI Light" panose="020B0502040204020203" pitchFamily="34" charset="0"/>
            </a:endParaRPr>
          </a:p>
        </p:txBody>
      </p:sp>
    </p:spTree>
    <p:extLst>
      <p:ext uri="{BB962C8B-B14F-4D97-AF65-F5344CB8AC3E}">
        <p14:creationId xmlns:p14="http://schemas.microsoft.com/office/powerpoint/2010/main" val="317307544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Группа 8"/>
          <p:cNvGrpSpPr/>
          <p:nvPr/>
        </p:nvGrpSpPr>
        <p:grpSpPr>
          <a:xfrm flipH="1" flipV="1">
            <a:off x="-119609" y="-58457"/>
            <a:ext cx="6030313" cy="1340777"/>
            <a:chOff x="8289058" y="6085680"/>
            <a:chExt cx="4448633" cy="774761"/>
          </a:xfrm>
        </p:grpSpPr>
        <p:sp>
          <p:nvSpPr>
            <p:cNvPr id="10" name="Прямоугольный треугольник 15"/>
            <p:cNvSpPr/>
            <p:nvPr/>
          </p:nvSpPr>
          <p:spPr>
            <a:xfrm rot="16200000" flipH="1">
              <a:off x="8405691" y="6447274"/>
              <a:ext cx="145913" cy="379180"/>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 name="connsiteX0" fmla="*/ 0 w 134960"/>
                <a:gd name="connsiteY0" fmla="*/ 325797 h 325797"/>
                <a:gd name="connsiteX1" fmla="*/ 5070 w 134960"/>
                <a:gd name="connsiteY1" fmla="*/ 0 h 325797"/>
                <a:gd name="connsiteX2" fmla="*/ 134960 w 134960"/>
                <a:gd name="connsiteY2" fmla="*/ 288747 h 325797"/>
                <a:gd name="connsiteX3" fmla="*/ 0 w 134960"/>
                <a:gd name="connsiteY3" fmla="*/ 325797 h 325797"/>
                <a:gd name="connsiteX0" fmla="*/ 0 w 134960"/>
                <a:gd name="connsiteY0" fmla="*/ 327313 h 327313"/>
                <a:gd name="connsiteX1" fmla="*/ 15252 w 134960"/>
                <a:gd name="connsiteY1" fmla="*/ 0 h 327313"/>
                <a:gd name="connsiteX2" fmla="*/ 134960 w 134960"/>
                <a:gd name="connsiteY2" fmla="*/ 290263 h 327313"/>
                <a:gd name="connsiteX3" fmla="*/ 0 w 134960"/>
                <a:gd name="connsiteY3" fmla="*/ 327313 h 327313"/>
              </a:gdLst>
              <a:ahLst/>
              <a:cxnLst>
                <a:cxn ang="0">
                  <a:pos x="connsiteX0" y="connsiteY0"/>
                </a:cxn>
                <a:cxn ang="0">
                  <a:pos x="connsiteX1" y="connsiteY1"/>
                </a:cxn>
                <a:cxn ang="0">
                  <a:pos x="connsiteX2" y="connsiteY2"/>
                </a:cxn>
                <a:cxn ang="0">
                  <a:pos x="connsiteX3" y="connsiteY3"/>
                </a:cxn>
              </a:cxnLst>
              <a:rect l="l" t="t" r="r" b="b"/>
              <a:pathLst>
                <a:path w="134960" h="327313">
                  <a:moveTo>
                    <a:pt x="0" y="327313"/>
                  </a:moveTo>
                  <a:cubicBezTo>
                    <a:pt x="263" y="221113"/>
                    <a:pt x="14989" y="106200"/>
                    <a:pt x="15252" y="0"/>
                  </a:cubicBezTo>
                  <a:cubicBezTo>
                    <a:pt x="59708" y="100381"/>
                    <a:pt x="90504" y="189882"/>
                    <a:pt x="134960" y="290263"/>
                  </a:cubicBezTo>
                  <a:cubicBezTo>
                    <a:pt x="80449" y="331538"/>
                    <a:pt x="54511" y="286038"/>
                    <a:pt x="0" y="327313"/>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Трапеция 2"/>
            <p:cNvSpPr/>
            <p:nvPr/>
          </p:nvSpPr>
          <p:spPr>
            <a:xfrm flipH="1">
              <a:off x="8309609" y="6085680"/>
              <a:ext cx="4401829" cy="77476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 name="connsiteX0" fmla="*/ 0 w 6601760"/>
                <a:gd name="connsiteY0" fmla="*/ 3783774 h 3795874"/>
                <a:gd name="connsiteX1" fmla="*/ 0 w 6601760"/>
                <a:gd name="connsiteY1" fmla="*/ 2 h 3795874"/>
                <a:gd name="connsiteX2" fmla="*/ 5327252 w 6601760"/>
                <a:gd name="connsiteY2" fmla="*/ 138240 h 3795874"/>
                <a:gd name="connsiteX3" fmla="*/ 6601760 w 6601760"/>
                <a:gd name="connsiteY3" fmla="*/ 3795874 h 3795874"/>
                <a:gd name="connsiteX4" fmla="*/ 0 w 6601760"/>
                <a:gd name="connsiteY4" fmla="*/ 3783774 h 3795874"/>
                <a:gd name="connsiteX0" fmla="*/ 0 w 5963047"/>
                <a:gd name="connsiteY0" fmla="*/ 3783774 h 3795874"/>
                <a:gd name="connsiteX1" fmla="*/ 0 w 5963047"/>
                <a:gd name="connsiteY1" fmla="*/ 2 h 3795874"/>
                <a:gd name="connsiteX2" fmla="*/ 5327252 w 5963047"/>
                <a:gd name="connsiteY2" fmla="*/ 138240 h 3795874"/>
                <a:gd name="connsiteX3" fmla="*/ 5963047 w 5963047"/>
                <a:gd name="connsiteY3" fmla="*/ 3795874 h 3795874"/>
                <a:gd name="connsiteX4" fmla="*/ 0 w 5963047"/>
                <a:gd name="connsiteY4" fmla="*/ 3783774 h 3795874"/>
                <a:gd name="connsiteX0" fmla="*/ 0 w 5963047"/>
                <a:gd name="connsiteY0" fmla="*/ 3783774 h 3795874"/>
                <a:gd name="connsiteX1" fmla="*/ 0 w 5963047"/>
                <a:gd name="connsiteY1" fmla="*/ 2 h 3795874"/>
                <a:gd name="connsiteX2" fmla="*/ 5327252 w 5963047"/>
                <a:gd name="connsiteY2" fmla="*/ 43654 h 3795874"/>
                <a:gd name="connsiteX3" fmla="*/ 5963047 w 5963047"/>
                <a:gd name="connsiteY3" fmla="*/ 3795874 h 3795874"/>
                <a:gd name="connsiteX4" fmla="*/ 0 w 5963047"/>
                <a:gd name="connsiteY4" fmla="*/ 3783774 h 3795874"/>
                <a:gd name="connsiteX0" fmla="*/ 0 w 5963047"/>
                <a:gd name="connsiteY0" fmla="*/ 3834707 h 3846807"/>
                <a:gd name="connsiteX1" fmla="*/ 0 w 5963047"/>
                <a:gd name="connsiteY1" fmla="*/ 50935 h 3846807"/>
                <a:gd name="connsiteX2" fmla="*/ 5314349 w 5963047"/>
                <a:gd name="connsiteY2" fmla="*/ 0 h 3846807"/>
                <a:gd name="connsiteX3" fmla="*/ 5963047 w 5963047"/>
                <a:gd name="connsiteY3" fmla="*/ 3846807 h 3846807"/>
                <a:gd name="connsiteX4" fmla="*/ 0 w 5963047"/>
                <a:gd name="connsiteY4" fmla="*/ 3834707 h 3846807"/>
                <a:gd name="connsiteX0" fmla="*/ 0 w 5963047"/>
                <a:gd name="connsiteY0" fmla="*/ 3834707 h 3846807"/>
                <a:gd name="connsiteX1" fmla="*/ 0 w 5963047"/>
                <a:gd name="connsiteY1" fmla="*/ 50935 h 3846807"/>
                <a:gd name="connsiteX2" fmla="*/ 5018259 w 5963047"/>
                <a:gd name="connsiteY2" fmla="*/ 0 h 3846807"/>
                <a:gd name="connsiteX3" fmla="*/ 5963047 w 5963047"/>
                <a:gd name="connsiteY3" fmla="*/ 3846807 h 3846807"/>
                <a:gd name="connsiteX4" fmla="*/ 0 w 5963047"/>
                <a:gd name="connsiteY4" fmla="*/ 3834707 h 3846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63047" h="3846807">
                  <a:moveTo>
                    <a:pt x="0" y="3834707"/>
                  </a:moveTo>
                  <a:lnTo>
                    <a:pt x="0" y="50935"/>
                  </a:lnTo>
                  <a:lnTo>
                    <a:pt x="5018259" y="0"/>
                  </a:lnTo>
                  <a:lnTo>
                    <a:pt x="5963047" y="3846807"/>
                  </a:lnTo>
                  <a:lnTo>
                    <a:pt x="0" y="3834707"/>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err="1"/>
                <a:t>ттрн</a:t>
              </a:r>
              <a:endParaRPr lang="ru-RU" dirty="0"/>
            </a:p>
          </p:txBody>
        </p:sp>
        <p:sp>
          <p:nvSpPr>
            <p:cNvPr id="12" name="Трапеция 2"/>
            <p:cNvSpPr/>
            <p:nvPr/>
          </p:nvSpPr>
          <p:spPr>
            <a:xfrm flipH="1">
              <a:off x="8290813" y="6246868"/>
              <a:ext cx="4446878" cy="336814"/>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689860 w 5287924"/>
                <a:gd name="connsiteY2" fmla="*/ 102692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746042 w 5287924"/>
                <a:gd name="connsiteY2" fmla="*/ 196338 h 4009703"/>
                <a:gd name="connsiteX3" fmla="*/ 5287924 w 5287924"/>
                <a:gd name="connsiteY3" fmla="*/ 4009703 h 4009703"/>
                <a:gd name="connsiteX4" fmla="*/ 2858 w 5287924"/>
                <a:gd name="connsiteY4" fmla="*/ 3916875 h 4009703"/>
                <a:gd name="connsiteX0" fmla="*/ 28 w 5309173"/>
                <a:gd name="connsiteY0" fmla="*/ 4197819 h 4197905"/>
                <a:gd name="connsiteX1" fmla="*/ 21249 w 5309173"/>
                <a:gd name="connsiteY1" fmla="*/ 0 h 4197905"/>
                <a:gd name="connsiteX2" fmla="*/ 4767291 w 5309173"/>
                <a:gd name="connsiteY2" fmla="*/ 196338 h 4197905"/>
                <a:gd name="connsiteX3" fmla="*/ 5309173 w 5309173"/>
                <a:gd name="connsiteY3" fmla="*/ 4009703 h 4197905"/>
                <a:gd name="connsiteX4" fmla="*/ 28 w 5309173"/>
                <a:gd name="connsiteY4" fmla="*/ 4197819 h 4197905"/>
                <a:gd name="connsiteX0" fmla="*/ 28 w 5309173"/>
                <a:gd name="connsiteY0" fmla="*/ 4197819 h 4197905"/>
                <a:gd name="connsiteX1" fmla="*/ 21249 w 5309173"/>
                <a:gd name="connsiteY1" fmla="*/ 0 h 4197905"/>
                <a:gd name="connsiteX2" fmla="*/ 4807421 w 5309173"/>
                <a:gd name="connsiteY2" fmla="*/ 196338 h 4197905"/>
                <a:gd name="connsiteX3" fmla="*/ 5309173 w 5309173"/>
                <a:gd name="connsiteY3" fmla="*/ 4009703 h 4197905"/>
                <a:gd name="connsiteX4" fmla="*/ 28 w 5309173"/>
                <a:gd name="connsiteY4" fmla="*/ 4197819 h 4197905"/>
                <a:gd name="connsiteX0" fmla="*/ 50 w 5299162"/>
                <a:gd name="connsiteY0" fmla="*/ 4139296 h 4139419"/>
                <a:gd name="connsiteX1" fmla="*/ 11238 w 5299162"/>
                <a:gd name="connsiteY1" fmla="*/ 0 h 4139419"/>
                <a:gd name="connsiteX2" fmla="*/ 4797410 w 5299162"/>
                <a:gd name="connsiteY2" fmla="*/ 196338 h 4139419"/>
                <a:gd name="connsiteX3" fmla="*/ 5299162 w 5299162"/>
                <a:gd name="connsiteY3" fmla="*/ 4009703 h 4139419"/>
                <a:gd name="connsiteX4" fmla="*/ 50 w 5299162"/>
                <a:gd name="connsiteY4" fmla="*/ 4139296 h 4139419"/>
                <a:gd name="connsiteX0" fmla="*/ 50 w 5294145"/>
                <a:gd name="connsiteY0" fmla="*/ 4139296 h 4139419"/>
                <a:gd name="connsiteX1" fmla="*/ 11238 w 5294145"/>
                <a:gd name="connsiteY1" fmla="*/ 0 h 4139419"/>
                <a:gd name="connsiteX2" fmla="*/ 4797410 w 5294145"/>
                <a:gd name="connsiteY2" fmla="*/ 196338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72329 w 5294145"/>
                <a:gd name="connsiteY2" fmla="*/ 137815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52264 w 5294145"/>
                <a:gd name="connsiteY2" fmla="*/ 59776 h 4139419"/>
                <a:gd name="connsiteX3" fmla="*/ 5294145 w 5294145"/>
                <a:gd name="connsiteY3" fmla="*/ 4009703 h 4139419"/>
                <a:gd name="connsiteX4" fmla="*/ 50 w 5294145"/>
                <a:gd name="connsiteY4" fmla="*/ 4139296 h 4139419"/>
                <a:gd name="connsiteX0" fmla="*/ 50 w 5108803"/>
                <a:gd name="connsiteY0" fmla="*/ 4139296 h 4139419"/>
                <a:gd name="connsiteX1" fmla="*/ 11238 w 5108803"/>
                <a:gd name="connsiteY1" fmla="*/ 0 h 4139419"/>
                <a:gd name="connsiteX2" fmla="*/ 4752264 w 5108803"/>
                <a:gd name="connsiteY2" fmla="*/ 59776 h 4139419"/>
                <a:gd name="connsiteX3" fmla="*/ 5108803 w 5108803"/>
                <a:gd name="connsiteY3" fmla="*/ 4009703 h 4139419"/>
                <a:gd name="connsiteX4" fmla="*/ 50 w 5108803"/>
                <a:gd name="connsiteY4" fmla="*/ 4139296 h 4139419"/>
                <a:gd name="connsiteX0" fmla="*/ 50 w 5102063"/>
                <a:gd name="connsiteY0" fmla="*/ 4139296 h 4139468"/>
                <a:gd name="connsiteX1" fmla="*/ 11238 w 5102063"/>
                <a:gd name="connsiteY1" fmla="*/ 0 h 4139468"/>
                <a:gd name="connsiteX2" fmla="*/ 4752264 w 5102063"/>
                <a:gd name="connsiteY2" fmla="*/ 59776 h 4139468"/>
                <a:gd name="connsiteX3" fmla="*/ 5102063 w 5102063"/>
                <a:gd name="connsiteY3" fmla="*/ 4048722 h 4139468"/>
                <a:gd name="connsiteX4" fmla="*/ 50 w 5102063"/>
                <a:gd name="connsiteY4" fmla="*/ 4139296 h 4139468"/>
                <a:gd name="connsiteX0" fmla="*/ 29250 w 5131263"/>
                <a:gd name="connsiteY0" fmla="*/ 4139296 h 4139468"/>
                <a:gd name="connsiteX1" fmla="*/ 0 w 5131263"/>
                <a:gd name="connsiteY1" fmla="*/ 0 h 4139468"/>
                <a:gd name="connsiteX2" fmla="*/ 4781464 w 5131263"/>
                <a:gd name="connsiteY2" fmla="*/ 59776 h 4139468"/>
                <a:gd name="connsiteX3" fmla="*/ 5131263 w 5131263"/>
                <a:gd name="connsiteY3" fmla="*/ 4048722 h 4139468"/>
                <a:gd name="connsiteX4" fmla="*/ 29250 w 5131263"/>
                <a:gd name="connsiteY4" fmla="*/ 4139296 h 4139468"/>
                <a:gd name="connsiteX0" fmla="*/ 29250 w 5100934"/>
                <a:gd name="connsiteY0" fmla="*/ 4139296 h 4139296"/>
                <a:gd name="connsiteX1" fmla="*/ 0 w 5100934"/>
                <a:gd name="connsiteY1" fmla="*/ 0 h 4139296"/>
                <a:gd name="connsiteX2" fmla="*/ 4781464 w 5100934"/>
                <a:gd name="connsiteY2" fmla="*/ 59776 h 4139296"/>
                <a:gd name="connsiteX3" fmla="*/ 5100934 w 5100934"/>
                <a:gd name="connsiteY3" fmla="*/ 4107245 h 4139296"/>
                <a:gd name="connsiteX4" fmla="*/ 29250 w 5100934"/>
                <a:gd name="connsiteY4" fmla="*/ 4139296 h 413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00934" h="4139296">
                  <a:moveTo>
                    <a:pt x="29250" y="4139296"/>
                  </a:moveTo>
                  <a:cubicBezTo>
                    <a:pt x="28297" y="2833671"/>
                    <a:pt x="953" y="1305625"/>
                    <a:pt x="0" y="0"/>
                  </a:cubicBezTo>
                  <a:lnTo>
                    <a:pt x="4781464" y="59776"/>
                  </a:lnTo>
                  <a:lnTo>
                    <a:pt x="5100934" y="4107245"/>
                  </a:lnTo>
                  <a:lnTo>
                    <a:pt x="29250" y="4139296"/>
                  </a:lnTo>
                  <a:close/>
                </a:path>
              </a:pathLst>
            </a:custGeom>
            <a:gradFill>
              <a:gsLst>
                <a:gs pos="53000">
                  <a:srgbClr val="3483AA"/>
                </a:gs>
                <a:gs pos="0">
                  <a:srgbClr val="2D7193"/>
                </a:gs>
                <a:gs pos="100000">
                  <a:srgbClr val="3B96C3"/>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sp>
        <p:nvSpPr>
          <p:cNvPr id="19" name="Прямоугольник 18">
            <a:extLst>
              <a:ext uri="{FF2B5EF4-FFF2-40B4-BE49-F238E27FC236}">
                <a16:creationId xmlns:a16="http://schemas.microsoft.com/office/drawing/2014/main" id="{96A14670-3178-4B27-A197-D56A6B5FAA01}"/>
              </a:ext>
            </a:extLst>
          </p:cNvPr>
          <p:cNvSpPr/>
          <p:nvPr/>
        </p:nvSpPr>
        <p:spPr>
          <a:xfrm>
            <a:off x="755576" y="515689"/>
            <a:ext cx="5757932" cy="461665"/>
          </a:xfrm>
          <a:prstGeom prst="rect">
            <a:avLst/>
          </a:prstGeom>
        </p:spPr>
        <p:txBody>
          <a:bodyPr wrap="square">
            <a:spAutoFit/>
          </a:bodyPr>
          <a:lstStyle/>
          <a:p>
            <a:r>
              <a:rPr lang="ru-RU" sz="2400" b="1" dirty="0">
                <a:solidFill>
                  <a:schemeClr val="bg1"/>
                </a:solidFill>
                <a:latin typeface="Segoe UI Light" pitchFamily="34" charset="0"/>
                <a:cs typeface="Segoe UI Light" pitchFamily="34" charset="0"/>
              </a:rPr>
              <a:t>Психотическое состояние</a:t>
            </a:r>
          </a:p>
        </p:txBody>
      </p:sp>
      <p:grpSp>
        <p:nvGrpSpPr>
          <p:cNvPr id="14" name="Группа 13"/>
          <p:cNvGrpSpPr/>
          <p:nvPr/>
        </p:nvGrpSpPr>
        <p:grpSpPr>
          <a:xfrm>
            <a:off x="7682339" y="6093299"/>
            <a:ext cx="1469646" cy="767141"/>
            <a:chOff x="7682339" y="6093299"/>
            <a:chExt cx="1469646" cy="767141"/>
          </a:xfrm>
        </p:grpSpPr>
        <p:sp>
          <p:nvSpPr>
            <p:cNvPr id="20" name="Прямоугольный треугольник 15"/>
            <p:cNvSpPr/>
            <p:nvPr/>
          </p:nvSpPr>
          <p:spPr>
            <a:xfrm rot="16200000" flipH="1">
              <a:off x="7838898" y="6451197"/>
              <a:ext cx="123347" cy="436466"/>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Lst>
              <a:ahLst/>
              <a:cxnLst>
                <a:cxn ang="0">
                  <a:pos x="connsiteX0" y="connsiteY0"/>
                </a:cxn>
                <a:cxn ang="0">
                  <a:pos x="connsiteX1" y="connsiteY1"/>
                </a:cxn>
                <a:cxn ang="0">
                  <a:pos x="connsiteX2" y="connsiteY2"/>
                </a:cxn>
                <a:cxn ang="0">
                  <a:pos x="connsiteX3" y="connsiteY3"/>
                </a:cxn>
              </a:cxnLst>
              <a:rect l="l" t="t" r="r" b="b"/>
              <a:pathLst>
                <a:path w="134960" h="338192">
                  <a:moveTo>
                    <a:pt x="0" y="338192"/>
                  </a:moveTo>
                  <a:cubicBezTo>
                    <a:pt x="263" y="231992"/>
                    <a:pt x="1330" y="106200"/>
                    <a:pt x="1593" y="0"/>
                  </a:cubicBezTo>
                  <a:lnTo>
                    <a:pt x="134960" y="301142"/>
                  </a:lnTo>
                  <a:cubicBezTo>
                    <a:pt x="80449" y="342417"/>
                    <a:pt x="54511" y="296917"/>
                    <a:pt x="0" y="338192"/>
                  </a:cubicBezTo>
                  <a:close/>
                </a:path>
              </a:pathLst>
            </a:custGeom>
            <a:solidFill>
              <a:srgbClr val="D883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1" name="Трапеция 2"/>
            <p:cNvSpPr/>
            <p:nvPr/>
          </p:nvSpPr>
          <p:spPr>
            <a:xfrm flipH="1">
              <a:off x="7838121" y="6093299"/>
              <a:ext cx="1311534" cy="76714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1760" h="3808972">
                  <a:moveTo>
                    <a:pt x="0" y="3796872"/>
                  </a:moveTo>
                  <a:lnTo>
                    <a:pt x="0" y="13100"/>
                  </a:lnTo>
                  <a:lnTo>
                    <a:pt x="3396921" y="0"/>
                  </a:lnTo>
                  <a:lnTo>
                    <a:pt x="6601760" y="3808972"/>
                  </a:lnTo>
                  <a:lnTo>
                    <a:pt x="0" y="3796872"/>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2" name="Трапеция 2"/>
            <p:cNvSpPr/>
            <p:nvPr/>
          </p:nvSpPr>
          <p:spPr>
            <a:xfrm flipH="1">
              <a:off x="7691020" y="6290733"/>
              <a:ext cx="1460965" cy="326269"/>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87924" h="4009703">
                  <a:moveTo>
                    <a:pt x="2858" y="3916875"/>
                  </a:moveTo>
                  <a:cubicBezTo>
                    <a:pt x="1905" y="2611250"/>
                    <a:pt x="953" y="1305625"/>
                    <a:pt x="0" y="0"/>
                  </a:cubicBezTo>
                  <a:lnTo>
                    <a:pt x="4320663" y="9045"/>
                  </a:lnTo>
                  <a:lnTo>
                    <a:pt x="5287924" y="4009703"/>
                  </a:lnTo>
                  <a:cubicBezTo>
                    <a:pt x="3411317" y="4004773"/>
                    <a:pt x="1879465" y="3921805"/>
                    <a:pt x="2858" y="3916875"/>
                  </a:cubicBezTo>
                  <a:close/>
                </a:path>
              </a:pathLst>
            </a:custGeom>
            <a:gradFill>
              <a:gsLst>
                <a:gs pos="0">
                  <a:schemeClr val="accent5">
                    <a:lumMod val="60000"/>
                    <a:lumOff val="40000"/>
                  </a:schemeClr>
                </a:gs>
                <a:gs pos="22000">
                  <a:srgbClr val="F68E26"/>
                </a:gs>
                <a:gs pos="51000">
                  <a:srgbClr val="F68616"/>
                </a:gs>
                <a:gs pos="70000">
                  <a:srgbClr val="EF7B11"/>
                </a:gs>
                <a:gs pos="97000">
                  <a:srgbClr val="D7560F"/>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a:latin typeface="Segoe UI Light" panose="020B0502040204020203" pitchFamily="34" charset="0"/>
                  <a:cs typeface="Segoe UI Light" panose="020B0502040204020203" pitchFamily="34" charset="0"/>
                </a:rPr>
                <a:t>31</a:t>
              </a:r>
            </a:p>
          </p:txBody>
        </p:sp>
      </p:grpSp>
      <p:sp>
        <p:nvSpPr>
          <p:cNvPr id="5" name="Прямоугольник 4"/>
          <p:cNvSpPr/>
          <p:nvPr/>
        </p:nvSpPr>
        <p:spPr>
          <a:xfrm>
            <a:off x="462318" y="2436786"/>
            <a:ext cx="6363546" cy="1477328"/>
          </a:xfrm>
          <a:prstGeom prst="rect">
            <a:avLst/>
          </a:prstGeom>
        </p:spPr>
        <p:txBody>
          <a:bodyPr wrap="square">
            <a:spAutoFit/>
          </a:bodyPr>
          <a:lstStyle/>
          <a:p>
            <a:r>
              <a:rPr lang="ru-RU" b="1" dirty="0">
                <a:solidFill>
                  <a:schemeClr val="tx1">
                    <a:lumMod val="95000"/>
                    <a:lumOff val="5000"/>
                  </a:schemeClr>
                </a:solidFill>
                <a:latin typeface="Segoe UI Light" panose="020B0502040204020203" pitchFamily="34" charset="0"/>
                <a:cs typeface="Segoe UI Light" panose="020B0502040204020203" pitchFamily="34" charset="0"/>
              </a:rPr>
              <a:t>Признаки психотического состояния:</a:t>
            </a:r>
          </a:p>
          <a:p>
            <a:endParaRPr lang="ru-RU" b="1" dirty="0">
              <a:solidFill>
                <a:schemeClr val="tx1">
                  <a:lumMod val="95000"/>
                  <a:lumOff val="5000"/>
                </a:schemeClr>
              </a:solidFill>
              <a:latin typeface="Segoe UI Light" panose="020B0502040204020203" pitchFamily="34" charset="0"/>
              <a:cs typeface="Segoe UI Light" panose="020B0502040204020203" pitchFamily="34" charset="0"/>
            </a:endParaRPr>
          </a:p>
          <a:p>
            <a:pPr marL="285750" lvl="3" indent="-285750">
              <a:buFont typeface="Arial" panose="020B0604020202020204" pitchFamily="34" charset="0"/>
              <a:buChar char="•"/>
            </a:pPr>
            <a:r>
              <a:rPr lang="ru-RU" dirty="0">
                <a:latin typeface="Segoe UI Light" panose="020B0502040204020203" pitchFamily="34" charset="0"/>
                <a:cs typeface="Segoe UI Light" panose="020B0502040204020203" pitchFamily="34" charset="0"/>
              </a:rPr>
              <a:t>Дезориентация в ситуации, времени, собственной личности;</a:t>
            </a:r>
          </a:p>
          <a:p>
            <a:pPr marL="285750" indent="-285750">
              <a:buFont typeface="Arial" panose="020B0604020202020204" pitchFamily="34" charset="0"/>
              <a:buChar char="•"/>
            </a:pPr>
            <a:r>
              <a:rPr lang="ru-RU" dirty="0">
                <a:latin typeface="Segoe UI Light" panose="020B0502040204020203" pitchFamily="34" charset="0"/>
                <a:cs typeface="Segoe UI Light" panose="020B0502040204020203" pitchFamily="34" charset="0"/>
              </a:rPr>
              <a:t>Бред и галлюцинации.</a:t>
            </a:r>
          </a:p>
        </p:txBody>
      </p:sp>
      <p:sp>
        <p:nvSpPr>
          <p:cNvPr id="6" name="Прямоугольник 5"/>
          <p:cNvSpPr/>
          <p:nvPr/>
        </p:nvSpPr>
        <p:spPr>
          <a:xfrm>
            <a:off x="462318" y="1581143"/>
            <a:ext cx="7926106" cy="923330"/>
          </a:xfrm>
          <a:prstGeom prst="rect">
            <a:avLst/>
          </a:prstGeom>
        </p:spPr>
        <p:txBody>
          <a:bodyPr wrap="square">
            <a:spAutoFit/>
          </a:bodyPr>
          <a:lstStyle/>
          <a:p>
            <a:r>
              <a:rPr lang="ru-RU" dirty="0">
                <a:solidFill>
                  <a:schemeClr val="tx1">
                    <a:lumMod val="95000"/>
                    <a:lumOff val="5000"/>
                  </a:schemeClr>
                </a:solidFill>
                <a:latin typeface="Segoe UI Light" panose="020B0502040204020203" pitchFamily="34" charset="0"/>
                <a:cs typeface="Segoe UI Light" panose="020B0502040204020203" pitchFamily="34" charset="0"/>
              </a:rPr>
              <a:t>«Пострадавшим» с выраженными вегетативными психическими реакциями и состояниями, необходима, в первую очередь, </a:t>
            </a:r>
            <a:r>
              <a:rPr lang="ru-RU" b="1" dirty="0">
                <a:solidFill>
                  <a:schemeClr val="tx1">
                    <a:lumMod val="95000"/>
                    <a:lumOff val="5000"/>
                  </a:schemeClr>
                </a:solidFill>
                <a:latin typeface="Segoe UI Light" panose="020B0502040204020203" pitchFamily="34" charset="0"/>
                <a:cs typeface="Segoe UI Light" panose="020B0502040204020203" pitchFamily="34" charset="0"/>
              </a:rPr>
              <a:t>медицинская помощь.</a:t>
            </a:r>
          </a:p>
          <a:p>
            <a:endParaRPr lang="ru-RU" b="1" dirty="0">
              <a:solidFill>
                <a:schemeClr val="tx1">
                  <a:lumMod val="95000"/>
                  <a:lumOff val="5000"/>
                </a:schemeClr>
              </a:solidFill>
              <a:latin typeface="Segoe UI Light" panose="020B0502040204020203" pitchFamily="34" charset="0"/>
              <a:cs typeface="Segoe UI Light" panose="020B0502040204020203" pitchFamily="34" charset="0"/>
            </a:endParaRPr>
          </a:p>
        </p:txBody>
      </p:sp>
      <p:sp>
        <p:nvSpPr>
          <p:cNvPr id="17" name="Прямоугольник 16"/>
          <p:cNvSpPr/>
          <p:nvPr/>
        </p:nvSpPr>
        <p:spPr>
          <a:xfrm>
            <a:off x="453692" y="4293096"/>
            <a:ext cx="6917994" cy="646331"/>
          </a:xfrm>
          <a:prstGeom prst="rect">
            <a:avLst/>
          </a:prstGeom>
        </p:spPr>
        <p:txBody>
          <a:bodyPr wrap="square">
            <a:spAutoFit/>
          </a:bodyPr>
          <a:lstStyle/>
          <a:p>
            <a:r>
              <a:rPr lang="ru-RU" b="1" dirty="0">
                <a:solidFill>
                  <a:schemeClr val="tx1">
                    <a:lumMod val="95000"/>
                    <a:lumOff val="5000"/>
                  </a:schemeClr>
                </a:solidFill>
                <a:latin typeface="Segoe UI Light" panose="020B0502040204020203" pitchFamily="34" charset="0"/>
                <a:cs typeface="Segoe UI Light" panose="020B0502040204020203" pitchFamily="34" charset="0"/>
              </a:rPr>
              <a:t>Главная задача психолога - </a:t>
            </a:r>
            <a:r>
              <a:rPr lang="ru-RU" dirty="0">
                <a:latin typeface="Segoe UI Light" panose="020B0502040204020203" pitchFamily="34" charset="0"/>
                <a:cs typeface="Segoe UI Light" panose="020B0502040204020203" pitchFamily="34" charset="0"/>
              </a:rPr>
              <a:t>обеспечить собственную безопасность и безопасность других</a:t>
            </a:r>
            <a:endParaRPr lang="ru-RU" b="1" dirty="0">
              <a:solidFill>
                <a:schemeClr val="tx1">
                  <a:lumMod val="95000"/>
                  <a:lumOff val="5000"/>
                </a:schemeClr>
              </a:solidFill>
              <a:latin typeface="Segoe UI Light" panose="020B0502040204020203" pitchFamily="34" charset="0"/>
              <a:cs typeface="Segoe UI Light" panose="020B0502040204020203" pitchFamily="34" charset="0"/>
            </a:endParaRPr>
          </a:p>
        </p:txBody>
      </p:sp>
      <p:sp>
        <p:nvSpPr>
          <p:cNvPr id="7" name="Скругленный прямоугольник 6"/>
          <p:cNvSpPr/>
          <p:nvPr/>
        </p:nvSpPr>
        <p:spPr>
          <a:xfrm>
            <a:off x="468399" y="5254129"/>
            <a:ext cx="6485946" cy="774890"/>
          </a:xfrm>
          <a:prstGeom prst="roundRect">
            <a:avLst/>
          </a:prstGeom>
          <a:solidFill>
            <a:schemeClr val="tx2">
              <a:lumMod val="20000"/>
              <a:lumOff val="80000"/>
            </a:schemeClr>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8" name="Прямоугольник 17"/>
          <p:cNvSpPr/>
          <p:nvPr/>
        </p:nvSpPr>
        <p:spPr>
          <a:xfrm>
            <a:off x="462318" y="5318409"/>
            <a:ext cx="6917994" cy="646331"/>
          </a:xfrm>
          <a:prstGeom prst="rect">
            <a:avLst/>
          </a:prstGeom>
        </p:spPr>
        <p:txBody>
          <a:bodyPr wrap="square">
            <a:spAutoFit/>
          </a:bodyPr>
          <a:lstStyle/>
          <a:p>
            <a:r>
              <a:rPr lang="ru-RU" b="1" dirty="0">
                <a:latin typeface="Segoe UI Light" panose="020B0502040204020203" pitchFamily="34" charset="0"/>
                <a:cs typeface="Segoe UI Light" panose="020B0502040204020203" pitchFamily="34" charset="0"/>
              </a:rPr>
              <a:t>Коммуникацию следует выстраивать в рамках картины мира человека</a:t>
            </a:r>
            <a:r>
              <a:rPr lang="ru-RU" dirty="0">
                <a:latin typeface="Segoe UI Light" panose="020B0502040204020203" pitchFamily="34" charset="0"/>
                <a:cs typeface="Segoe UI Light" panose="020B0502040204020203" pitchFamily="34" charset="0"/>
              </a:rPr>
              <a:t>, опираясь на сохранные ресурсы его личности. </a:t>
            </a:r>
            <a:endParaRPr lang="ru-RU" dirty="0">
              <a:effectLst/>
              <a:latin typeface="Segoe UI Light" panose="020B0502040204020203" pitchFamily="34" charset="0"/>
              <a:cs typeface="Segoe UI Light" panose="020B0502040204020203" pitchFamily="34" charset="0"/>
            </a:endParaRPr>
          </a:p>
        </p:txBody>
      </p:sp>
    </p:spTree>
    <p:extLst>
      <p:ext uri="{BB962C8B-B14F-4D97-AF65-F5344CB8AC3E}">
        <p14:creationId xmlns:p14="http://schemas.microsoft.com/office/powerpoint/2010/main" val="357463182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Группа 3"/>
          <p:cNvGrpSpPr/>
          <p:nvPr/>
        </p:nvGrpSpPr>
        <p:grpSpPr>
          <a:xfrm flipH="1" flipV="1">
            <a:off x="-27518" y="-10"/>
            <a:ext cx="6027934" cy="1340777"/>
            <a:chOff x="8290813" y="6085680"/>
            <a:chExt cx="4446878" cy="774761"/>
          </a:xfrm>
        </p:grpSpPr>
        <p:sp>
          <p:nvSpPr>
            <p:cNvPr id="6" name="Прямоугольный треугольник 15"/>
            <p:cNvSpPr/>
            <p:nvPr/>
          </p:nvSpPr>
          <p:spPr>
            <a:xfrm rot="16200000" flipH="1">
              <a:off x="8411288" y="6444845"/>
              <a:ext cx="145913" cy="379180"/>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 name="connsiteX0" fmla="*/ 0 w 134960"/>
                <a:gd name="connsiteY0" fmla="*/ 325797 h 325797"/>
                <a:gd name="connsiteX1" fmla="*/ 5070 w 134960"/>
                <a:gd name="connsiteY1" fmla="*/ 0 h 325797"/>
                <a:gd name="connsiteX2" fmla="*/ 134960 w 134960"/>
                <a:gd name="connsiteY2" fmla="*/ 288747 h 325797"/>
                <a:gd name="connsiteX3" fmla="*/ 0 w 134960"/>
                <a:gd name="connsiteY3" fmla="*/ 325797 h 325797"/>
                <a:gd name="connsiteX0" fmla="*/ 0 w 134960"/>
                <a:gd name="connsiteY0" fmla="*/ 327313 h 327313"/>
                <a:gd name="connsiteX1" fmla="*/ 15252 w 134960"/>
                <a:gd name="connsiteY1" fmla="*/ 0 h 327313"/>
                <a:gd name="connsiteX2" fmla="*/ 134960 w 134960"/>
                <a:gd name="connsiteY2" fmla="*/ 290263 h 327313"/>
                <a:gd name="connsiteX3" fmla="*/ 0 w 134960"/>
                <a:gd name="connsiteY3" fmla="*/ 327313 h 327313"/>
              </a:gdLst>
              <a:ahLst/>
              <a:cxnLst>
                <a:cxn ang="0">
                  <a:pos x="connsiteX0" y="connsiteY0"/>
                </a:cxn>
                <a:cxn ang="0">
                  <a:pos x="connsiteX1" y="connsiteY1"/>
                </a:cxn>
                <a:cxn ang="0">
                  <a:pos x="connsiteX2" y="connsiteY2"/>
                </a:cxn>
                <a:cxn ang="0">
                  <a:pos x="connsiteX3" y="connsiteY3"/>
                </a:cxn>
              </a:cxnLst>
              <a:rect l="l" t="t" r="r" b="b"/>
              <a:pathLst>
                <a:path w="134960" h="327313">
                  <a:moveTo>
                    <a:pt x="0" y="327313"/>
                  </a:moveTo>
                  <a:cubicBezTo>
                    <a:pt x="263" y="221113"/>
                    <a:pt x="14989" y="106200"/>
                    <a:pt x="15252" y="0"/>
                  </a:cubicBezTo>
                  <a:cubicBezTo>
                    <a:pt x="59708" y="100381"/>
                    <a:pt x="90504" y="189882"/>
                    <a:pt x="134960" y="290263"/>
                  </a:cubicBezTo>
                  <a:cubicBezTo>
                    <a:pt x="80449" y="331538"/>
                    <a:pt x="54511" y="286038"/>
                    <a:pt x="0" y="327313"/>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Трапеция 2"/>
            <p:cNvSpPr/>
            <p:nvPr/>
          </p:nvSpPr>
          <p:spPr>
            <a:xfrm flipH="1">
              <a:off x="8309609" y="6085680"/>
              <a:ext cx="4401829" cy="77476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 name="connsiteX0" fmla="*/ 0 w 6601760"/>
                <a:gd name="connsiteY0" fmla="*/ 3783774 h 3795874"/>
                <a:gd name="connsiteX1" fmla="*/ 0 w 6601760"/>
                <a:gd name="connsiteY1" fmla="*/ 2 h 3795874"/>
                <a:gd name="connsiteX2" fmla="*/ 5327252 w 6601760"/>
                <a:gd name="connsiteY2" fmla="*/ 138240 h 3795874"/>
                <a:gd name="connsiteX3" fmla="*/ 6601760 w 6601760"/>
                <a:gd name="connsiteY3" fmla="*/ 3795874 h 3795874"/>
                <a:gd name="connsiteX4" fmla="*/ 0 w 6601760"/>
                <a:gd name="connsiteY4" fmla="*/ 3783774 h 3795874"/>
                <a:gd name="connsiteX0" fmla="*/ 0 w 5963047"/>
                <a:gd name="connsiteY0" fmla="*/ 3783774 h 3795874"/>
                <a:gd name="connsiteX1" fmla="*/ 0 w 5963047"/>
                <a:gd name="connsiteY1" fmla="*/ 2 h 3795874"/>
                <a:gd name="connsiteX2" fmla="*/ 5327252 w 5963047"/>
                <a:gd name="connsiteY2" fmla="*/ 138240 h 3795874"/>
                <a:gd name="connsiteX3" fmla="*/ 5963047 w 5963047"/>
                <a:gd name="connsiteY3" fmla="*/ 3795874 h 3795874"/>
                <a:gd name="connsiteX4" fmla="*/ 0 w 5963047"/>
                <a:gd name="connsiteY4" fmla="*/ 3783774 h 3795874"/>
                <a:gd name="connsiteX0" fmla="*/ 0 w 5963047"/>
                <a:gd name="connsiteY0" fmla="*/ 3783774 h 3795874"/>
                <a:gd name="connsiteX1" fmla="*/ 0 w 5963047"/>
                <a:gd name="connsiteY1" fmla="*/ 2 h 3795874"/>
                <a:gd name="connsiteX2" fmla="*/ 5327252 w 5963047"/>
                <a:gd name="connsiteY2" fmla="*/ 43654 h 3795874"/>
                <a:gd name="connsiteX3" fmla="*/ 5963047 w 5963047"/>
                <a:gd name="connsiteY3" fmla="*/ 3795874 h 3795874"/>
                <a:gd name="connsiteX4" fmla="*/ 0 w 5963047"/>
                <a:gd name="connsiteY4" fmla="*/ 3783774 h 3795874"/>
                <a:gd name="connsiteX0" fmla="*/ 0 w 5963047"/>
                <a:gd name="connsiteY0" fmla="*/ 3834707 h 3846807"/>
                <a:gd name="connsiteX1" fmla="*/ 0 w 5963047"/>
                <a:gd name="connsiteY1" fmla="*/ 50935 h 3846807"/>
                <a:gd name="connsiteX2" fmla="*/ 5314349 w 5963047"/>
                <a:gd name="connsiteY2" fmla="*/ 0 h 3846807"/>
                <a:gd name="connsiteX3" fmla="*/ 5963047 w 5963047"/>
                <a:gd name="connsiteY3" fmla="*/ 3846807 h 3846807"/>
                <a:gd name="connsiteX4" fmla="*/ 0 w 5963047"/>
                <a:gd name="connsiteY4" fmla="*/ 3834707 h 3846807"/>
                <a:gd name="connsiteX0" fmla="*/ 0 w 5963047"/>
                <a:gd name="connsiteY0" fmla="*/ 3834707 h 3846807"/>
                <a:gd name="connsiteX1" fmla="*/ 0 w 5963047"/>
                <a:gd name="connsiteY1" fmla="*/ 50935 h 3846807"/>
                <a:gd name="connsiteX2" fmla="*/ 5018259 w 5963047"/>
                <a:gd name="connsiteY2" fmla="*/ 0 h 3846807"/>
                <a:gd name="connsiteX3" fmla="*/ 5963047 w 5963047"/>
                <a:gd name="connsiteY3" fmla="*/ 3846807 h 3846807"/>
                <a:gd name="connsiteX4" fmla="*/ 0 w 5963047"/>
                <a:gd name="connsiteY4" fmla="*/ 3834707 h 3846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63047" h="3846807">
                  <a:moveTo>
                    <a:pt x="0" y="3834707"/>
                  </a:moveTo>
                  <a:lnTo>
                    <a:pt x="0" y="50935"/>
                  </a:lnTo>
                  <a:lnTo>
                    <a:pt x="5018259" y="0"/>
                  </a:lnTo>
                  <a:lnTo>
                    <a:pt x="5963047" y="3846807"/>
                  </a:lnTo>
                  <a:lnTo>
                    <a:pt x="0" y="3834707"/>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err="1"/>
                <a:t>ттрн</a:t>
              </a:r>
              <a:endParaRPr lang="ru-RU" dirty="0"/>
            </a:p>
          </p:txBody>
        </p:sp>
        <p:sp>
          <p:nvSpPr>
            <p:cNvPr id="8" name="Трапеция 2"/>
            <p:cNvSpPr/>
            <p:nvPr/>
          </p:nvSpPr>
          <p:spPr>
            <a:xfrm flipH="1">
              <a:off x="8290813" y="6246868"/>
              <a:ext cx="4446878" cy="336814"/>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689860 w 5287924"/>
                <a:gd name="connsiteY2" fmla="*/ 102692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746042 w 5287924"/>
                <a:gd name="connsiteY2" fmla="*/ 196338 h 4009703"/>
                <a:gd name="connsiteX3" fmla="*/ 5287924 w 5287924"/>
                <a:gd name="connsiteY3" fmla="*/ 4009703 h 4009703"/>
                <a:gd name="connsiteX4" fmla="*/ 2858 w 5287924"/>
                <a:gd name="connsiteY4" fmla="*/ 3916875 h 4009703"/>
                <a:gd name="connsiteX0" fmla="*/ 28 w 5309173"/>
                <a:gd name="connsiteY0" fmla="*/ 4197819 h 4197905"/>
                <a:gd name="connsiteX1" fmla="*/ 21249 w 5309173"/>
                <a:gd name="connsiteY1" fmla="*/ 0 h 4197905"/>
                <a:gd name="connsiteX2" fmla="*/ 4767291 w 5309173"/>
                <a:gd name="connsiteY2" fmla="*/ 196338 h 4197905"/>
                <a:gd name="connsiteX3" fmla="*/ 5309173 w 5309173"/>
                <a:gd name="connsiteY3" fmla="*/ 4009703 h 4197905"/>
                <a:gd name="connsiteX4" fmla="*/ 28 w 5309173"/>
                <a:gd name="connsiteY4" fmla="*/ 4197819 h 4197905"/>
                <a:gd name="connsiteX0" fmla="*/ 28 w 5309173"/>
                <a:gd name="connsiteY0" fmla="*/ 4197819 h 4197905"/>
                <a:gd name="connsiteX1" fmla="*/ 21249 w 5309173"/>
                <a:gd name="connsiteY1" fmla="*/ 0 h 4197905"/>
                <a:gd name="connsiteX2" fmla="*/ 4807421 w 5309173"/>
                <a:gd name="connsiteY2" fmla="*/ 196338 h 4197905"/>
                <a:gd name="connsiteX3" fmla="*/ 5309173 w 5309173"/>
                <a:gd name="connsiteY3" fmla="*/ 4009703 h 4197905"/>
                <a:gd name="connsiteX4" fmla="*/ 28 w 5309173"/>
                <a:gd name="connsiteY4" fmla="*/ 4197819 h 4197905"/>
                <a:gd name="connsiteX0" fmla="*/ 50 w 5299162"/>
                <a:gd name="connsiteY0" fmla="*/ 4139296 h 4139419"/>
                <a:gd name="connsiteX1" fmla="*/ 11238 w 5299162"/>
                <a:gd name="connsiteY1" fmla="*/ 0 h 4139419"/>
                <a:gd name="connsiteX2" fmla="*/ 4797410 w 5299162"/>
                <a:gd name="connsiteY2" fmla="*/ 196338 h 4139419"/>
                <a:gd name="connsiteX3" fmla="*/ 5299162 w 5299162"/>
                <a:gd name="connsiteY3" fmla="*/ 4009703 h 4139419"/>
                <a:gd name="connsiteX4" fmla="*/ 50 w 5299162"/>
                <a:gd name="connsiteY4" fmla="*/ 4139296 h 4139419"/>
                <a:gd name="connsiteX0" fmla="*/ 50 w 5294145"/>
                <a:gd name="connsiteY0" fmla="*/ 4139296 h 4139419"/>
                <a:gd name="connsiteX1" fmla="*/ 11238 w 5294145"/>
                <a:gd name="connsiteY1" fmla="*/ 0 h 4139419"/>
                <a:gd name="connsiteX2" fmla="*/ 4797410 w 5294145"/>
                <a:gd name="connsiteY2" fmla="*/ 196338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72329 w 5294145"/>
                <a:gd name="connsiteY2" fmla="*/ 137815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52264 w 5294145"/>
                <a:gd name="connsiteY2" fmla="*/ 59776 h 4139419"/>
                <a:gd name="connsiteX3" fmla="*/ 5294145 w 5294145"/>
                <a:gd name="connsiteY3" fmla="*/ 4009703 h 4139419"/>
                <a:gd name="connsiteX4" fmla="*/ 50 w 5294145"/>
                <a:gd name="connsiteY4" fmla="*/ 4139296 h 4139419"/>
                <a:gd name="connsiteX0" fmla="*/ 50 w 5108803"/>
                <a:gd name="connsiteY0" fmla="*/ 4139296 h 4139419"/>
                <a:gd name="connsiteX1" fmla="*/ 11238 w 5108803"/>
                <a:gd name="connsiteY1" fmla="*/ 0 h 4139419"/>
                <a:gd name="connsiteX2" fmla="*/ 4752264 w 5108803"/>
                <a:gd name="connsiteY2" fmla="*/ 59776 h 4139419"/>
                <a:gd name="connsiteX3" fmla="*/ 5108803 w 5108803"/>
                <a:gd name="connsiteY3" fmla="*/ 4009703 h 4139419"/>
                <a:gd name="connsiteX4" fmla="*/ 50 w 5108803"/>
                <a:gd name="connsiteY4" fmla="*/ 4139296 h 4139419"/>
                <a:gd name="connsiteX0" fmla="*/ 50 w 5102063"/>
                <a:gd name="connsiteY0" fmla="*/ 4139296 h 4139468"/>
                <a:gd name="connsiteX1" fmla="*/ 11238 w 5102063"/>
                <a:gd name="connsiteY1" fmla="*/ 0 h 4139468"/>
                <a:gd name="connsiteX2" fmla="*/ 4752264 w 5102063"/>
                <a:gd name="connsiteY2" fmla="*/ 59776 h 4139468"/>
                <a:gd name="connsiteX3" fmla="*/ 5102063 w 5102063"/>
                <a:gd name="connsiteY3" fmla="*/ 4048722 h 4139468"/>
                <a:gd name="connsiteX4" fmla="*/ 50 w 5102063"/>
                <a:gd name="connsiteY4" fmla="*/ 4139296 h 4139468"/>
                <a:gd name="connsiteX0" fmla="*/ 29250 w 5131263"/>
                <a:gd name="connsiteY0" fmla="*/ 4139296 h 4139468"/>
                <a:gd name="connsiteX1" fmla="*/ 0 w 5131263"/>
                <a:gd name="connsiteY1" fmla="*/ 0 h 4139468"/>
                <a:gd name="connsiteX2" fmla="*/ 4781464 w 5131263"/>
                <a:gd name="connsiteY2" fmla="*/ 59776 h 4139468"/>
                <a:gd name="connsiteX3" fmla="*/ 5131263 w 5131263"/>
                <a:gd name="connsiteY3" fmla="*/ 4048722 h 4139468"/>
                <a:gd name="connsiteX4" fmla="*/ 29250 w 5131263"/>
                <a:gd name="connsiteY4" fmla="*/ 4139296 h 4139468"/>
                <a:gd name="connsiteX0" fmla="*/ 29250 w 5100934"/>
                <a:gd name="connsiteY0" fmla="*/ 4139296 h 4139296"/>
                <a:gd name="connsiteX1" fmla="*/ 0 w 5100934"/>
                <a:gd name="connsiteY1" fmla="*/ 0 h 4139296"/>
                <a:gd name="connsiteX2" fmla="*/ 4781464 w 5100934"/>
                <a:gd name="connsiteY2" fmla="*/ 59776 h 4139296"/>
                <a:gd name="connsiteX3" fmla="*/ 5100934 w 5100934"/>
                <a:gd name="connsiteY3" fmla="*/ 4107245 h 4139296"/>
                <a:gd name="connsiteX4" fmla="*/ 29250 w 5100934"/>
                <a:gd name="connsiteY4" fmla="*/ 4139296 h 413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00934" h="4139296">
                  <a:moveTo>
                    <a:pt x="29250" y="4139296"/>
                  </a:moveTo>
                  <a:cubicBezTo>
                    <a:pt x="28297" y="2833671"/>
                    <a:pt x="953" y="1305625"/>
                    <a:pt x="0" y="0"/>
                  </a:cubicBezTo>
                  <a:lnTo>
                    <a:pt x="4781464" y="59776"/>
                  </a:lnTo>
                  <a:lnTo>
                    <a:pt x="5100934" y="4107245"/>
                  </a:lnTo>
                  <a:lnTo>
                    <a:pt x="29250" y="4139296"/>
                  </a:lnTo>
                  <a:close/>
                </a:path>
              </a:pathLst>
            </a:custGeom>
            <a:gradFill>
              <a:gsLst>
                <a:gs pos="53000">
                  <a:srgbClr val="3483AA"/>
                </a:gs>
                <a:gs pos="0">
                  <a:srgbClr val="2D7193"/>
                </a:gs>
                <a:gs pos="100000">
                  <a:srgbClr val="3B96C3"/>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sp>
        <p:nvSpPr>
          <p:cNvPr id="2" name="Заголовок 1"/>
          <p:cNvSpPr>
            <a:spLocks noGrp="1"/>
          </p:cNvSpPr>
          <p:nvPr>
            <p:ph type="title"/>
          </p:nvPr>
        </p:nvSpPr>
        <p:spPr>
          <a:xfrm>
            <a:off x="891586" y="517366"/>
            <a:ext cx="6059016" cy="491143"/>
          </a:xfrm>
        </p:spPr>
        <p:txBody>
          <a:bodyPr>
            <a:noAutofit/>
          </a:bodyPr>
          <a:lstStyle/>
          <a:p>
            <a:pPr algn="l"/>
            <a:r>
              <a:rPr lang="ru-RU" sz="2800" b="1" dirty="0">
                <a:solidFill>
                  <a:schemeClr val="bg1"/>
                </a:solidFill>
                <a:latin typeface="Segoe UI Light" pitchFamily="34" charset="0"/>
                <a:ea typeface="+mn-ea"/>
                <a:cs typeface="Segoe UI Light" pitchFamily="34" charset="0"/>
              </a:rPr>
              <a:t>Горе</a:t>
            </a:r>
          </a:p>
        </p:txBody>
      </p:sp>
      <p:grpSp>
        <p:nvGrpSpPr>
          <p:cNvPr id="9" name="Группа 8"/>
          <p:cNvGrpSpPr/>
          <p:nvPr/>
        </p:nvGrpSpPr>
        <p:grpSpPr>
          <a:xfrm>
            <a:off x="7682339" y="6093299"/>
            <a:ext cx="1469646" cy="767141"/>
            <a:chOff x="7682339" y="6093299"/>
            <a:chExt cx="1469646" cy="767141"/>
          </a:xfrm>
        </p:grpSpPr>
        <p:sp>
          <p:nvSpPr>
            <p:cNvPr id="10" name="Прямоугольный треугольник 15"/>
            <p:cNvSpPr/>
            <p:nvPr/>
          </p:nvSpPr>
          <p:spPr>
            <a:xfrm rot="16200000" flipH="1">
              <a:off x="7838898" y="6451197"/>
              <a:ext cx="123347" cy="436466"/>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Lst>
              <a:ahLst/>
              <a:cxnLst>
                <a:cxn ang="0">
                  <a:pos x="connsiteX0" y="connsiteY0"/>
                </a:cxn>
                <a:cxn ang="0">
                  <a:pos x="connsiteX1" y="connsiteY1"/>
                </a:cxn>
                <a:cxn ang="0">
                  <a:pos x="connsiteX2" y="connsiteY2"/>
                </a:cxn>
                <a:cxn ang="0">
                  <a:pos x="connsiteX3" y="connsiteY3"/>
                </a:cxn>
              </a:cxnLst>
              <a:rect l="l" t="t" r="r" b="b"/>
              <a:pathLst>
                <a:path w="134960" h="338192">
                  <a:moveTo>
                    <a:pt x="0" y="338192"/>
                  </a:moveTo>
                  <a:cubicBezTo>
                    <a:pt x="263" y="231992"/>
                    <a:pt x="1330" y="106200"/>
                    <a:pt x="1593" y="0"/>
                  </a:cubicBezTo>
                  <a:lnTo>
                    <a:pt x="134960" y="301142"/>
                  </a:lnTo>
                  <a:cubicBezTo>
                    <a:pt x="80449" y="342417"/>
                    <a:pt x="54511" y="296917"/>
                    <a:pt x="0" y="338192"/>
                  </a:cubicBezTo>
                  <a:close/>
                </a:path>
              </a:pathLst>
            </a:custGeom>
            <a:solidFill>
              <a:srgbClr val="D883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Трапеция 2"/>
            <p:cNvSpPr/>
            <p:nvPr/>
          </p:nvSpPr>
          <p:spPr>
            <a:xfrm flipH="1">
              <a:off x="7838121" y="6093299"/>
              <a:ext cx="1311534" cy="76714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1760" h="3808972">
                  <a:moveTo>
                    <a:pt x="0" y="3796872"/>
                  </a:moveTo>
                  <a:lnTo>
                    <a:pt x="0" y="13100"/>
                  </a:lnTo>
                  <a:lnTo>
                    <a:pt x="3396921" y="0"/>
                  </a:lnTo>
                  <a:lnTo>
                    <a:pt x="6601760" y="3808972"/>
                  </a:lnTo>
                  <a:lnTo>
                    <a:pt x="0" y="3796872"/>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2" name="Трапеция 2"/>
            <p:cNvSpPr/>
            <p:nvPr/>
          </p:nvSpPr>
          <p:spPr>
            <a:xfrm flipH="1">
              <a:off x="7691020" y="6290733"/>
              <a:ext cx="1460965" cy="326269"/>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87924" h="4009703">
                  <a:moveTo>
                    <a:pt x="2858" y="3916875"/>
                  </a:moveTo>
                  <a:cubicBezTo>
                    <a:pt x="1905" y="2611250"/>
                    <a:pt x="953" y="1305625"/>
                    <a:pt x="0" y="0"/>
                  </a:cubicBezTo>
                  <a:lnTo>
                    <a:pt x="4320663" y="9045"/>
                  </a:lnTo>
                  <a:lnTo>
                    <a:pt x="5287924" y="4009703"/>
                  </a:lnTo>
                  <a:cubicBezTo>
                    <a:pt x="3411317" y="4004773"/>
                    <a:pt x="1879465" y="3921805"/>
                    <a:pt x="2858" y="3916875"/>
                  </a:cubicBezTo>
                  <a:close/>
                </a:path>
              </a:pathLst>
            </a:custGeom>
            <a:gradFill>
              <a:gsLst>
                <a:gs pos="0">
                  <a:schemeClr val="accent5">
                    <a:lumMod val="60000"/>
                    <a:lumOff val="40000"/>
                  </a:schemeClr>
                </a:gs>
                <a:gs pos="22000">
                  <a:srgbClr val="F68E26"/>
                </a:gs>
                <a:gs pos="51000">
                  <a:srgbClr val="F68616"/>
                </a:gs>
                <a:gs pos="70000">
                  <a:srgbClr val="EF7B11"/>
                </a:gs>
                <a:gs pos="97000">
                  <a:srgbClr val="D7560F"/>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a:latin typeface="Segoe UI Light" panose="020B0502040204020203" pitchFamily="34" charset="0"/>
                  <a:cs typeface="Segoe UI Light" panose="020B0502040204020203" pitchFamily="34" charset="0"/>
                </a:rPr>
                <a:t>32</a:t>
              </a:r>
            </a:p>
          </p:txBody>
        </p:sp>
      </p:grpSp>
      <p:sp>
        <p:nvSpPr>
          <p:cNvPr id="14" name="Прямоугольник 13"/>
          <p:cNvSpPr/>
          <p:nvPr/>
        </p:nvSpPr>
        <p:spPr>
          <a:xfrm>
            <a:off x="699326" y="1700808"/>
            <a:ext cx="7905121" cy="923330"/>
          </a:xfrm>
          <a:prstGeom prst="rect">
            <a:avLst/>
          </a:prstGeom>
        </p:spPr>
        <p:txBody>
          <a:bodyPr wrap="square">
            <a:spAutoFit/>
          </a:bodyPr>
          <a:lstStyle/>
          <a:p>
            <a:r>
              <a:rPr lang="ru-RU" b="1" dirty="0">
                <a:solidFill>
                  <a:schemeClr val="tx1">
                    <a:lumMod val="95000"/>
                    <a:lumOff val="5000"/>
                  </a:schemeClr>
                </a:solidFill>
                <a:latin typeface="Segoe UI Light" panose="020B0502040204020203" pitchFamily="34" charset="0"/>
                <a:cs typeface="Segoe UI Light" panose="020B0502040204020203" pitchFamily="34" charset="0"/>
              </a:rPr>
              <a:t>Горе </a:t>
            </a:r>
            <a:r>
              <a:rPr lang="ru-RU" dirty="0">
                <a:latin typeface="Segoe UI Light" panose="020B0502040204020203" pitchFamily="34" charset="0"/>
                <a:cs typeface="Segoe UI Light" panose="020B0502040204020203" pitchFamily="34" charset="0"/>
              </a:rPr>
              <a:t>– это сильные эмоции, переживаемые человеком в связи с утратой значимого объекта (близкого человека, дома, работы, семьи, домашнего животного, социального статуса).</a:t>
            </a:r>
            <a:endParaRPr lang="ru-RU" dirty="0">
              <a:solidFill>
                <a:schemeClr val="tx1">
                  <a:lumMod val="95000"/>
                  <a:lumOff val="5000"/>
                </a:schemeClr>
              </a:solidFill>
              <a:latin typeface="Segoe UI Light" panose="020B0502040204020203" pitchFamily="34" charset="0"/>
              <a:cs typeface="Segoe UI Light" panose="020B0502040204020203" pitchFamily="34" charset="0"/>
            </a:endParaRPr>
          </a:p>
        </p:txBody>
      </p:sp>
      <p:sp>
        <p:nvSpPr>
          <p:cNvPr id="15" name="Прямоугольник 14"/>
          <p:cNvSpPr/>
          <p:nvPr/>
        </p:nvSpPr>
        <p:spPr>
          <a:xfrm>
            <a:off x="699325" y="2757541"/>
            <a:ext cx="7419479" cy="646331"/>
          </a:xfrm>
          <a:prstGeom prst="rect">
            <a:avLst/>
          </a:prstGeom>
        </p:spPr>
        <p:txBody>
          <a:bodyPr wrap="square">
            <a:spAutoFit/>
          </a:bodyPr>
          <a:lstStyle/>
          <a:p>
            <a:r>
              <a:rPr lang="ru-RU" b="1" dirty="0">
                <a:latin typeface="Segoe UI Light" panose="020B0502040204020203" pitchFamily="34" charset="0"/>
                <a:ea typeface="Times New Roman" panose="02020603050405020304" pitchFamily="18" charset="0"/>
                <a:cs typeface="Segoe UI Light" panose="020B0502040204020203" pitchFamily="34" charset="0"/>
              </a:rPr>
              <a:t>Горе также является и процессом </a:t>
            </a:r>
            <a:r>
              <a:rPr lang="ru-RU" dirty="0">
                <a:latin typeface="Segoe UI Light" panose="020B0502040204020203" pitchFamily="34" charset="0"/>
                <a:ea typeface="Times New Roman" panose="02020603050405020304" pitchFamily="18" charset="0"/>
                <a:cs typeface="Segoe UI Light" panose="020B0502040204020203" pitchFamily="34" charset="0"/>
              </a:rPr>
              <a:t>и </a:t>
            </a:r>
            <a:r>
              <a:rPr lang="ru-RU" dirty="0">
                <a:latin typeface="Segoe UI Light" panose="020B0502040204020203" pitchFamily="34" charset="0"/>
                <a:cs typeface="Segoe UI Light" panose="020B0502040204020203" pitchFamily="34" charset="0"/>
              </a:rPr>
              <a:t>является необходимым процессом адаптации пострадавшего к изменившимся условиям жизни</a:t>
            </a:r>
            <a:r>
              <a:rPr lang="ru-RU" dirty="0">
                <a:latin typeface="Segoe UI Light" panose="020B0502040204020203" pitchFamily="34" charset="0"/>
                <a:ea typeface="Times New Roman" panose="02020603050405020304" pitchFamily="18" charset="0"/>
                <a:cs typeface="Segoe UI Light" panose="020B0502040204020203" pitchFamily="34" charset="0"/>
              </a:rPr>
              <a:t> </a:t>
            </a:r>
            <a:endParaRPr lang="ru-RU" dirty="0">
              <a:latin typeface="Segoe UI Light" panose="020B0502040204020203" pitchFamily="34" charset="0"/>
              <a:cs typeface="Segoe UI Light" panose="020B0502040204020203" pitchFamily="34" charset="0"/>
            </a:endParaRPr>
          </a:p>
        </p:txBody>
      </p:sp>
      <p:sp>
        <p:nvSpPr>
          <p:cNvPr id="16" name="Прямоугольник 15"/>
          <p:cNvSpPr/>
          <p:nvPr/>
        </p:nvSpPr>
        <p:spPr>
          <a:xfrm>
            <a:off x="699325" y="3863921"/>
            <a:ext cx="7138796" cy="2585323"/>
          </a:xfrm>
          <a:prstGeom prst="rect">
            <a:avLst/>
          </a:prstGeom>
        </p:spPr>
        <p:txBody>
          <a:bodyPr wrap="square">
            <a:spAutoFit/>
          </a:bodyPr>
          <a:lstStyle/>
          <a:p>
            <a:r>
              <a:rPr lang="ru-RU" b="1" dirty="0">
                <a:latin typeface="Segoe UI Light" panose="020B0502040204020203" pitchFamily="34" charset="0"/>
                <a:cs typeface="Segoe UI Light" panose="020B0502040204020203" pitchFamily="34" charset="0"/>
              </a:rPr>
              <a:t>В процессе </a:t>
            </a:r>
            <a:r>
              <a:rPr lang="ru-RU" b="1" dirty="0" err="1">
                <a:latin typeface="Segoe UI Light" panose="020B0502040204020203" pitchFamily="34" charset="0"/>
                <a:cs typeface="Segoe UI Light" panose="020B0502040204020203" pitchFamily="34" charset="0"/>
              </a:rPr>
              <a:t>горевания</a:t>
            </a:r>
            <a:r>
              <a:rPr lang="ru-RU" b="1" dirty="0">
                <a:latin typeface="Segoe UI Light" panose="020B0502040204020203" pitchFamily="34" charset="0"/>
                <a:cs typeface="Segoe UI Light" panose="020B0502040204020203" pitchFamily="34" charset="0"/>
              </a:rPr>
              <a:t> человек должен решить следующие задачи: </a:t>
            </a:r>
          </a:p>
          <a:p>
            <a:endParaRPr lang="ru-RU" b="1" dirty="0">
              <a:solidFill>
                <a:schemeClr val="tx1">
                  <a:lumMod val="95000"/>
                  <a:lumOff val="5000"/>
                </a:schemeClr>
              </a:solidFill>
              <a:latin typeface="Segoe UI Light" panose="020B0502040204020203" pitchFamily="34" charset="0"/>
              <a:cs typeface="Segoe UI Light" panose="020B0502040204020203" pitchFamily="34" charset="0"/>
            </a:endParaRPr>
          </a:p>
          <a:p>
            <a:pPr marL="285750" lvl="3" indent="-285750">
              <a:buFont typeface="Arial" panose="020B0604020202020204" pitchFamily="34" charset="0"/>
              <a:buChar char="•"/>
            </a:pPr>
            <a:r>
              <a:rPr lang="ru-RU" b="1" i="1" dirty="0">
                <a:latin typeface="Segoe UI Light" panose="020B0502040204020203" pitchFamily="34" charset="0"/>
                <a:cs typeface="Segoe UI Light" panose="020B0502040204020203" pitchFamily="34" charset="0"/>
              </a:rPr>
              <a:t>Признать</a:t>
            </a:r>
            <a:r>
              <a:rPr lang="ru-RU" dirty="0">
                <a:latin typeface="Segoe UI Light" panose="020B0502040204020203" pitchFamily="34" charset="0"/>
                <a:cs typeface="Segoe UI Light" panose="020B0502040204020203" pitchFamily="34" charset="0"/>
              </a:rPr>
              <a:t> факт и обстоятельства потери;</a:t>
            </a:r>
          </a:p>
          <a:p>
            <a:pPr marL="285750" indent="-285750">
              <a:buFont typeface="Arial" panose="020B0604020202020204" pitchFamily="34" charset="0"/>
              <a:buChar char="•"/>
            </a:pPr>
            <a:r>
              <a:rPr lang="ru-RU" b="1" i="1" dirty="0">
                <a:latin typeface="Segoe UI Light" panose="020B0502040204020203" pitchFamily="34" charset="0"/>
                <a:cs typeface="Segoe UI Light" panose="020B0502040204020203" pitchFamily="34" charset="0"/>
              </a:rPr>
              <a:t>Пережить</a:t>
            </a:r>
            <a:r>
              <a:rPr lang="ru-RU" dirty="0">
                <a:latin typeface="Segoe UI Light" panose="020B0502040204020203" pitchFamily="34" charset="0"/>
                <a:cs typeface="Segoe UI Light" panose="020B0502040204020203" pitchFamily="34" charset="0"/>
              </a:rPr>
              <a:t> боль потери, пережить все сложные чувства, которые сопутствуют утрате;</a:t>
            </a:r>
          </a:p>
          <a:p>
            <a:pPr marL="285750" indent="-285750">
              <a:buFont typeface="Arial" panose="020B0604020202020204" pitchFamily="34" charset="0"/>
              <a:buChar char="•"/>
            </a:pPr>
            <a:r>
              <a:rPr lang="ru-RU" b="1" i="1" dirty="0">
                <a:latin typeface="Segoe UI Light" panose="020B0502040204020203" pitchFamily="34" charset="0"/>
                <a:cs typeface="Segoe UI Light" panose="020B0502040204020203" pitchFamily="34" charset="0"/>
              </a:rPr>
              <a:t>Наладить</a:t>
            </a:r>
            <a:r>
              <a:rPr lang="ru-RU" dirty="0">
                <a:latin typeface="Segoe UI Light" panose="020B0502040204020203" pitchFamily="34" charset="0"/>
                <a:cs typeface="Segoe UI Light" panose="020B0502040204020203" pitchFamily="34" charset="0"/>
              </a:rPr>
              <a:t> взаимоотношения с тем окружением, в котором произошла утрата;</a:t>
            </a:r>
          </a:p>
          <a:p>
            <a:pPr marL="285750" lvl="3" indent="-285750">
              <a:buFont typeface="Arial" panose="020B0604020202020204" pitchFamily="34" charset="0"/>
              <a:buChar char="•"/>
            </a:pPr>
            <a:r>
              <a:rPr lang="ru-RU" b="1" i="1" dirty="0">
                <a:latin typeface="Segoe UI Light" panose="020B0502040204020203" pitchFamily="34" charset="0"/>
                <a:cs typeface="Segoe UI Light" panose="020B0502040204020203" pitchFamily="34" charset="0"/>
              </a:rPr>
              <a:t>Выстроить</a:t>
            </a:r>
            <a:r>
              <a:rPr lang="ru-RU" dirty="0">
                <a:latin typeface="Segoe UI Light" panose="020B0502040204020203" pitchFamily="34" charset="0"/>
                <a:cs typeface="Segoe UI Light" panose="020B0502040204020203" pitchFamily="34" charset="0"/>
              </a:rPr>
              <a:t> новое отношение к объекту утраты и продолжать жить. </a:t>
            </a:r>
            <a:endParaRPr lang="ru-RU" sz="2400" dirty="0">
              <a:latin typeface="Segoe UI Light" panose="020B0502040204020203" pitchFamily="34" charset="0"/>
              <a:cs typeface="Segoe UI Light" panose="020B0502040204020203" pitchFamily="34" charset="0"/>
            </a:endParaRPr>
          </a:p>
        </p:txBody>
      </p:sp>
    </p:spTree>
    <p:extLst>
      <p:ext uri="{BB962C8B-B14F-4D97-AF65-F5344CB8AC3E}">
        <p14:creationId xmlns:p14="http://schemas.microsoft.com/office/powerpoint/2010/main" val="176341723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Группа 3"/>
          <p:cNvGrpSpPr/>
          <p:nvPr/>
        </p:nvGrpSpPr>
        <p:grpSpPr>
          <a:xfrm flipH="1" flipV="1">
            <a:off x="-27518" y="-10"/>
            <a:ext cx="6030313" cy="1340777"/>
            <a:chOff x="8289058" y="6085680"/>
            <a:chExt cx="4448633" cy="774761"/>
          </a:xfrm>
        </p:grpSpPr>
        <p:sp>
          <p:nvSpPr>
            <p:cNvPr id="6" name="Прямоугольный треугольник 15"/>
            <p:cNvSpPr/>
            <p:nvPr/>
          </p:nvSpPr>
          <p:spPr>
            <a:xfrm rot="16200000" flipH="1">
              <a:off x="8405691" y="6447274"/>
              <a:ext cx="145913" cy="379180"/>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 name="connsiteX0" fmla="*/ 0 w 134960"/>
                <a:gd name="connsiteY0" fmla="*/ 325797 h 325797"/>
                <a:gd name="connsiteX1" fmla="*/ 5070 w 134960"/>
                <a:gd name="connsiteY1" fmla="*/ 0 h 325797"/>
                <a:gd name="connsiteX2" fmla="*/ 134960 w 134960"/>
                <a:gd name="connsiteY2" fmla="*/ 288747 h 325797"/>
                <a:gd name="connsiteX3" fmla="*/ 0 w 134960"/>
                <a:gd name="connsiteY3" fmla="*/ 325797 h 325797"/>
                <a:gd name="connsiteX0" fmla="*/ 0 w 134960"/>
                <a:gd name="connsiteY0" fmla="*/ 327313 h 327313"/>
                <a:gd name="connsiteX1" fmla="*/ 15252 w 134960"/>
                <a:gd name="connsiteY1" fmla="*/ 0 h 327313"/>
                <a:gd name="connsiteX2" fmla="*/ 134960 w 134960"/>
                <a:gd name="connsiteY2" fmla="*/ 290263 h 327313"/>
                <a:gd name="connsiteX3" fmla="*/ 0 w 134960"/>
                <a:gd name="connsiteY3" fmla="*/ 327313 h 327313"/>
              </a:gdLst>
              <a:ahLst/>
              <a:cxnLst>
                <a:cxn ang="0">
                  <a:pos x="connsiteX0" y="connsiteY0"/>
                </a:cxn>
                <a:cxn ang="0">
                  <a:pos x="connsiteX1" y="connsiteY1"/>
                </a:cxn>
                <a:cxn ang="0">
                  <a:pos x="connsiteX2" y="connsiteY2"/>
                </a:cxn>
                <a:cxn ang="0">
                  <a:pos x="connsiteX3" y="connsiteY3"/>
                </a:cxn>
              </a:cxnLst>
              <a:rect l="l" t="t" r="r" b="b"/>
              <a:pathLst>
                <a:path w="134960" h="327313">
                  <a:moveTo>
                    <a:pt x="0" y="327313"/>
                  </a:moveTo>
                  <a:cubicBezTo>
                    <a:pt x="263" y="221113"/>
                    <a:pt x="14989" y="106200"/>
                    <a:pt x="15252" y="0"/>
                  </a:cubicBezTo>
                  <a:cubicBezTo>
                    <a:pt x="59708" y="100381"/>
                    <a:pt x="90504" y="189882"/>
                    <a:pt x="134960" y="290263"/>
                  </a:cubicBezTo>
                  <a:cubicBezTo>
                    <a:pt x="80449" y="331538"/>
                    <a:pt x="54511" y="286038"/>
                    <a:pt x="0" y="327313"/>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Трапеция 2"/>
            <p:cNvSpPr/>
            <p:nvPr/>
          </p:nvSpPr>
          <p:spPr>
            <a:xfrm flipH="1">
              <a:off x="8309609" y="6085680"/>
              <a:ext cx="4401829" cy="77476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 name="connsiteX0" fmla="*/ 0 w 6601760"/>
                <a:gd name="connsiteY0" fmla="*/ 3783774 h 3795874"/>
                <a:gd name="connsiteX1" fmla="*/ 0 w 6601760"/>
                <a:gd name="connsiteY1" fmla="*/ 2 h 3795874"/>
                <a:gd name="connsiteX2" fmla="*/ 5327252 w 6601760"/>
                <a:gd name="connsiteY2" fmla="*/ 138240 h 3795874"/>
                <a:gd name="connsiteX3" fmla="*/ 6601760 w 6601760"/>
                <a:gd name="connsiteY3" fmla="*/ 3795874 h 3795874"/>
                <a:gd name="connsiteX4" fmla="*/ 0 w 6601760"/>
                <a:gd name="connsiteY4" fmla="*/ 3783774 h 3795874"/>
                <a:gd name="connsiteX0" fmla="*/ 0 w 5963047"/>
                <a:gd name="connsiteY0" fmla="*/ 3783774 h 3795874"/>
                <a:gd name="connsiteX1" fmla="*/ 0 w 5963047"/>
                <a:gd name="connsiteY1" fmla="*/ 2 h 3795874"/>
                <a:gd name="connsiteX2" fmla="*/ 5327252 w 5963047"/>
                <a:gd name="connsiteY2" fmla="*/ 138240 h 3795874"/>
                <a:gd name="connsiteX3" fmla="*/ 5963047 w 5963047"/>
                <a:gd name="connsiteY3" fmla="*/ 3795874 h 3795874"/>
                <a:gd name="connsiteX4" fmla="*/ 0 w 5963047"/>
                <a:gd name="connsiteY4" fmla="*/ 3783774 h 3795874"/>
                <a:gd name="connsiteX0" fmla="*/ 0 w 5963047"/>
                <a:gd name="connsiteY0" fmla="*/ 3783774 h 3795874"/>
                <a:gd name="connsiteX1" fmla="*/ 0 w 5963047"/>
                <a:gd name="connsiteY1" fmla="*/ 2 h 3795874"/>
                <a:gd name="connsiteX2" fmla="*/ 5327252 w 5963047"/>
                <a:gd name="connsiteY2" fmla="*/ 43654 h 3795874"/>
                <a:gd name="connsiteX3" fmla="*/ 5963047 w 5963047"/>
                <a:gd name="connsiteY3" fmla="*/ 3795874 h 3795874"/>
                <a:gd name="connsiteX4" fmla="*/ 0 w 5963047"/>
                <a:gd name="connsiteY4" fmla="*/ 3783774 h 3795874"/>
                <a:gd name="connsiteX0" fmla="*/ 0 w 5963047"/>
                <a:gd name="connsiteY0" fmla="*/ 3834707 h 3846807"/>
                <a:gd name="connsiteX1" fmla="*/ 0 w 5963047"/>
                <a:gd name="connsiteY1" fmla="*/ 50935 h 3846807"/>
                <a:gd name="connsiteX2" fmla="*/ 5314349 w 5963047"/>
                <a:gd name="connsiteY2" fmla="*/ 0 h 3846807"/>
                <a:gd name="connsiteX3" fmla="*/ 5963047 w 5963047"/>
                <a:gd name="connsiteY3" fmla="*/ 3846807 h 3846807"/>
                <a:gd name="connsiteX4" fmla="*/ 0 w 5963047"/>
                <a:gd name="connsiteY4" fmla="*/ 3834707 h 3846807"/>
                <a:gd name="connsiteX0" fmla="*/ 0 w 5963047"/>
                <a:gd name="connsiteY0" fmla="*/ 3834707 h 3846807"/>
                <a:gd name="connsiteX1" fmla="*/ 0 w 5963047"/>
                <a:gd name="connsiteY1" fmla="*/ 50935 h 3846807"/>
                <a:gd name="connsiteX2" fmla="*/ 5018259 w 5963047"/>
                <a:gd name="connsiteY2" fmla="*/ 0 h 3846807"/>
                <a:gd name="connsiteX3" fmla="*/ 5963047 w 5963047"/>
                <a:gd name="connsiteY3" fmla="*/ 3846807 h 3846807"/>
                <a:gd name="connsiteX4" fmla="*/ 0 w 5963047"/>
                <a:gd name="connsiteY4" fmla="*/ 3834707 h 3846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63047" h="3846807">
                  <a:moveTo>
                    <a:pt x="0" y="3834707"/>
                  </a:moveTo>
                  <a:lnTo>
                    <a:pt x="0" y="50935"/>
                  </a:lnTo>
                  <a:lnTo>
                    <a:pt x="5018259" y="0"/>
                  </a:lnTo>
                  <a:lnTo>
                    <a:pt x="5963047" y="3846807"/>
                  </a:lnTo>
                  <a:lnTo>
                    <a:pt x="0" y="3834707"/>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err="1"/>
                <a:t>ттрн</a:t>
              </a:r>
              <a:endParaRPr lang="ru-RU" dirty="0"/>
            </a:p>
          </p:txBody>
        </p:sp>
        <p:sp>
          <p:nvSpPr>
            <p:cNvPr id="8" name="Трапеция 2"/>
            <p:cNvSpPr/>
            <p:nvPr/>
          </p:nvSpPr>
          <p:spPr>
            <a:xfrm flipH="1">
              <a:off x="8290813" y="6246868"/>
              <a:ext cx="4446878" cy="336814"/>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689860 w 5287924"/>
                <a:gd name="connsiteY2" fmla="*/ 102692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746042 w 5287924"/>
                <a:gd name="connsiteY2" fmla="*/ 196338 h 4009703"/>
                <a:gd name="connsiteX3" fmla="*/ 5287924 w 5287924"/>
                <a:gd name="connsiteY3" fmla="*/ 4009703 h 4009703"/>
                <a:gd name="connsiteX4" fmla="*/ 2858 w 5287924"/>
                <a:gd name="connsiteY4" fmla="*/ 3916875 h 4009703"/>
                <a:gd name="connsiteX0" fmla="*/ 28 w 5309173"/>
                <a:gd name="connsiteY0" fmla="*/ 4197819 h 4197905"/>
                <a:gd name="connsiteX1" fmla="*/ 21249 w 5309173"/>
                <a:gd name="connsiteY1" fmla="*/ 0 h 4197905"/>
                <a:gd name="connsiteX2" fmla="*/ 4767291 w 5309173"/>
                <a:gd name="connsiteY2" fmla="*/ 196338 h 4197905"/>
                <a:gd name="connsiteX3" fmla="*/ 5309173 w 5309173"/>
                <a:gd name="connsiteY3" fmla="*/ 4009703 h 4197905"/>
                <a:gd name="connsiteX4" fmla="*/ 28 w 5309173"/>
                <a:gd name="connsiteY4" fmla="*/ 4197819 h 4197905"/>
                <a:gd name="connsiteX0" fmla="*/ 28 w 5309173"/>
                <a:gd name="connsiteY0" fmla="*/ 4197819 h 4197905"/>
                <a:gd name="connsiteX1" fmla="*/ 21249 w 5309173"/>
                <a:gd name="connsiteY1" fmla="*/ 0 h 4197905"/>
                <a:gd name="connsiteX2" fmla="*/ 4807421 w 5309173"/>
                <a:gd name="connsiteY2" fmla="*/ 196338 h 4197905"/>
                <a:gd name="connsiteX3" fmla="*/ 5309173 w 5309173"/>
                <a:gd name="connsiteY3" fmla="*/ 4009703 h 4197905"/>
                <a:gd name="connsiteX4" fmla="*/ 28 w 5309173"/>
                <a:gd name="connsiteY4" fmla="*/ 4197819 h 4197905"/>
                <a:gd name="connsiteX0" fmla="*/ 50 w 5299162"/>
                <a:gd name="connsiteY0" fmla="*/ 4139296 h 4139419"/>
                <a:gd name="connsiteX1" fmla="*/ 11238 w 5299162"/>
                <a:gd name="connsiteY1" fmla="*/ 0 h 4139419"/>
                <a:gd name="connsiteX2" fmla="*/ 4797410 w 5299162"/>
                <a:gd name="connsiteY2" fmla="*/ 196338 h 4139419"/>
                <a:gd name="connsiteX3" fmla="*/ 5299162 w 5299162"/>
                <a:gd name="connsiteY3" fmla="*/ 4009703 h 4139419"/>
                <a:gd name="connsiteX4" fmla="*/ 50 w 5299162"/>
                <a:gd name="connsiteY4" fmla="*/ 4139296 h 4139419"/>
                <a:gd name="connsiteX0" fmla="*/ 50 w 5294145"/>
                <a:gd name="connsiteY0" fmla="*/ 4139296 h 4139419"/>
                <a:gd name="connsiteX1" fmla="*/ 11238 w 5294145"/>
                <a:gd name="connsiteY1" fmla="*/ 0 h 4139419"/>
                <a:gd name="connsiteX2" fmla="*/ 4797410 w 5294145"/>
                <a:gd name="connsiteY2" fmla="*/ 196338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72329 w 5294145"/>
                <a:gd name="connsiteY2" fmla="*/ 137815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52264 w 5294145"/>
                <a:gd name="connsiteY2" fmla="*/ 59776 h 4139419"/>
                <a:gd name="connsiteX3" fmla="*/ 5294145 w 5294145"/>
                <a:gd name="connsiteY3" fmla="*/ 4009703 h 4139419"/>
                <a:gd name="connsiteX4" fmla="*/ 50 w 5294145"/>
                <a:gd name="connsiteY4" fmla="*/ 4139296 h 4139419"/>
                <a:gd name="connsiteX0" fmla="*/ 50 w 5108803"/>
                <a:gd name="connsiteY0" fmla="*/ 4139296 h 4139419"/>
                <a:gd name="connsiteX1" fmla="*/ 11238 w 5108803"/>
                <a:gd name="connsiteY1" fmla="*/ 0 h 4139419"/>
                <a:gd name="connsiteX2" fmla="*/ 4752264 w 5108803"/>
                <a:gd name="connsiteY2" fmla="*/ 59776 h 4139419"/>
                <a:gd name="connsiteX3" fmla="*/ 5108803 w 5108803"/>
                <a:gd name="connsiteY3" fmla="*/ 4009703 h 4139419"/>
                <a:gd name="connsiteX4" fmla="*/ 50 w 5108803"/>
                <a:gd name="connsiteY4" fmla="*/ 4139296 h 4139419"/>
                <a:gd name="connsiteX0" fmla="*/ 50 w 5102063"/>
                <a:gd name="connsiteY0" fmla="*/ 4139296 h 4139468"/>
                <a:gd name="connsiteX1" fmla="*/ 11238 w 5102063"/>
                <a:gd name="connsiteY1" fmla="*/ 0 h 4139468"/>
                <a:gd name="connsiteX2" fmla="*/ 4752264 w 5102063"/>
                <a:gd name="connsiteY2" fmla="*/ 59776 h 4139468"/>
                <a:gd name="connsiteX3" fmla="*/ 5102063 w 5102063"/>
                <a:gd name="connsiteY3" fmla="*/ 4048722 h 4139468"/>
                <a:gd name="connsiteX4" fmla="*/ 50 w 5102063"/>
                <a:gd name="connsiteY4" fmla="*/ 4139296 h 4139468"/>
                <a:gd name="connsiteX0" fmla="*/ 29250 w 5131263"/>
                <a:gd name="connsiteY0" fmla="*/ 4139296 h 4139468"/>
                <a:gd name="connsiteX1" fmla="*/ 0 w 5131263"/>
                <a:gd name="connsiteY1" fmla="*/ 0 h 4139468"/>
                <a:gd name="connsiteX2" fmla="*/ 4781464 w 5131263"/>
                <a:gd name="connsiteY2" fmla="*/ 59776 h 4139468"/>
                <a:gd name="connsiteX3" fmla="*/ 5131263 w 5131263"/>
                <a:gd name="connsiteY3" fmla="*/ 4048722 h 4139468"/>
                <a:gd name="connsiteX4" fmla="*/ 29250 w 5131263"/>
                <a:gd name="connsiteY4" fmla="*/ 4139296 h 4139468"/>
                <a:gd name="connsiteX0" fmla="*/ 29250 w 5100934"/>
                <a:gd name="connsiteY0" fmla="*/ 4139296 h 4139296"/>
                <a:gd name="connsiteX1" fmla="*/ 0 w 5100934"/>
                <a:gd name="connsiteY1" fmla="*/ 0 h 4139296"/>
                <a:gd name="connsiteX2" fmla="*/ 4781464 w 5100934"/>
                <a:gd name="connsiteY2" fmla="*/ 59776 h 4139296"/>
                <a:gd name="connsiteX3" fmla="*/ 5100934 w 5100934"/>
                <a:gd name="connsiteY3" fmla="*/ 4107245 h 4139296"/>
                <a:gd name="connsiteX4" fmla="*/ 29250 w 5100934"/>
                <a:gd name="connsiteY4" fmla="*/ 4139296 h 413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00934" h="4139296">
                  <a:moveTo>
                    <a:pt x="29250" y="4139296"/>
                  </a:moveTo>
                  <a:cubicBezTo>
                    <a:pt x="28297" y="2833671"/>
                    <a:pt x="953" y="1305625"/>
                    <a:pt x="0" y="0"/>
                  </a:cubicBezTo>
                  <a:lnTo>
                    <a:pt x="4781464" y="59776"/>
                  </a:lnTo>
                  <a:lnTo>
                    <a:pt x="5100934" y="4107245"/>
                  </a:lnTo>
                  <a:lnTo>
                    <a:pt x="29250" y="4139296"/>
                  </a:lnTo>
                  <a:close/>
                </a:path>
              </a:pathLst>
            </a:custGeom>
            <a:gradFill>
              <a:gsLst>
                <a:gs pos="53000">
                  <a:srgbClr val="3483AA"/>
                </a:gs>
                <a:gs pos="0">
                  <a:srgbClr val="2D7193"/>
                </a:gs>
                <a:gs pos="100000">
                  <a:srgbClr val="3B96C3"/>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sp>
        <p:nvSpPr>
          <p:cNvPr id="2" name="Заголовок 1"/>
          <p:cNvSpPr>
            <a:spLocks noGrp="1"/>
          </p:cNvSpPr>
          <p:nvPr>
            <p:ph type="title"/>
          </p:nvPr>
        </p:nvSpPr>
        <p:spPr>
          <a:xfrm>
            <a:off x="901603" y="513162"/>
            <a:ext cx="5194920" cy="491143"/>
          </a:xfrm>
        </p:spPr>
        <p:txBody>
          <a:bodyPr>
            <a:normAutofit/>
          </a:bodyPr>
          <a:lstStyle/>
          <a:p>
            <a:pPr algn="l"/>
            <a:r>
              <a:rPr lang="ru-RU" sz="2400" b="1" dirty="0">
                <a:solidFill>
                  <a:schemeClr val="bg1"/>
                </a:solidFill>
                <a:latin typeface="Segoe UI Light" panose="020B0502040204020203" pitchFamily="34" charset="0"/>
                <a:ea typeface="+mn-ea"/>
                <a:cs typeface="Segoe UI Light" pitchFamily="34" charset="0"/>
              </a:rPr>
              <a:t>Стадии горя</a:t>
            </a:r>
          </a:p>
        </p:txBody>
      </p:sp>
      <p:grpSp>
        <p:nvGrpSpPr>
          <p:cNvPr id="9" name="Группа 8"/>
          <p:cNvGrpSpPr/>
          <p:nvPr/>
        </p:nvGrpSpPr>
        <p:grpSpPr>
          <a:xfrm>
            <a:off x="7682339" y="6093299"/>
            <a:ext cx="1469646" cy="767141"/>
            <a:chOff x="7682339" y="6093299"/>
            <a:chExt cx="1469646" cy="767141"/>
          </a:xfrm>
        </p:grpSpPr>
        <p:sp>
          <p:nvSpPr>
            <p:cNvPr id="10" name="Прямоугольный треугольник 15"/>
            <p:cNvSpPr/>
            <p:nvPr/>
          </p:nvSpPr>
          <p:spPr>
            <a:xfrm rot="16200000" flipH="1">
              <a:off x="7838898" y="6451197"/>
              <a:ext cx="123347" cy="436466"/>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Lst>
              <a:ahLst/>
              <a:cxnLst>
                <a:cxn ang="0">
                  <a:pos x="connsiteX0" y="connsiteY0"/>
                </a:cxn>
                <a:cxn ang="0">
                  <a:pos x="connsiteX1" y="connsiteY1"/>
                </a:cxn>
                <a:cxn ang="0">
                  <a:pos x="connsiteX2" y="connsiteY2"/>
                </a:cxn>
                <a:cxn ang="0">
                  <a:pos x="connsiteX3" y="connsiteY3"/>
                </a:cxn>
              </a:cxnLst>
              <a:rect l="l" t="t" r="r" b="b"/>
              <a:pathLst>
                <a:path w="134960" h="338192">
                  <a:moveTo>
                    <a:pt x="0" y="338192"/>
                  </a:moveTo>
                  <a:cubicBezTo>
                    <a:pt x="263" y="231992"/>
                    <a:pt x="1330" y="106200"/>
                    <a:pt x="1593" y="0"/>
                  </a:cubicBezTo>
                  <a:lnTo>
                    <a:pt x="134960" y="301142"/>
                  </a:lnTo>
                  <a:cubicBezTo>
                    <a:pt x="80449" y="342417"/>
                    <a:pt x="54511" y="296917"/>
                    <a:pt x="0" y="338192"/>
                  </a:cubicBezTo>
                  <a:close/>
                </a:path>
              </a:pathLst>
            </a:custGeom>
            <a:solidFill>
              <a:srgbClr val="D883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Трапеция 2"/>
            <p:cNvSpPr/>
            <p:nvPr/>
          </p:nvSpPr>
          <p:spPr>
            <a:xfrm flipH="1">
              <a:off x="7838121" y="6093299"/>
              <a:ext cx="1311534" cy="76714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1760" h="3808972">
                  <a:moveTo>
                    <a:pt x="0" y="3796872"/>
                  </a:moveTo>
                  <a:lnTo>
                    <a:pt x="0" y="13100"/>
                  </a:lnTo>
                  <a:lnTo>
                    <a:pt x="3396921" y="0"/>
                  </a:lnTo>
                  <a:lnTo>
                    <a:pt x="6601760" y="3808972"/>
                  </a:lnTo>
                  <a:lnTo>
                    <a:pt x="0" y="3796872"/>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2" name="Трапеция 2"/>
            <p:cNvSpPr/>
            <p:nvPr/>
          </p:nvSpPr>
          <p:spPr>
            <a:xfrm flipH="1">
              <a:off x="7691020" y="6290733"/>
              <a:ext cx="1460965" cy="326269"/>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87924" h="4009703">
                  <a:moveTo>
                    <a:pt x="2858" y="3916875"/>
                  </a:moveTo>
                  <a:cubicBezTo>
                    <a:pt x="1905" y="2611250"/>
                    <a:pt x="953" y="1305625"/>
                    <a:pt x="0" y="0"/>
                  </a:cubicBezTo>
                  <a:lnTo>
                    <a:pt x="4320663" y="9045"/>
                  </a:lnTo>
                  <a:lnTo>
                    <a:pt x="5287924" y="4009703"/>
                  </a:lnTo>
                  <a:cubicBezTo>
                    <a:pt x="3411317" y="4004773"/>
                    <a:pt x="1879465" y="3921805"/>
                    <a:pt x="2858" y="3916875"/>
                  </a:cubicBezTo>
                  <a:close/>
                </a:path>
              </a:pathLst>
            </a:custGeom>
            <a:gradFill>
              <a:gsLst>
                <a:gs pos="0">
                  <a:schemeClr val="accent5">
                    <a:lumMod val="60000"/>
                    <a:lumOff val="40000"/>
                  </a:schemeClr>
                </a:gs>
                <a:gs pos="22000">
                  <a:srgbClr val="F68E26"/>
                </a:gs>
                <a:gs pos="51000">
                  <a:srgbClr val="F68616"/>
                </a:gs>
                <a:gs pos="70000">
                  <a:srgbClr val="EF7B11"/>
                </a:gs>
                <a:gs pos="97000">
                  <a:srgbClr val="D7560F"/>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a:t>33</a:t>
              </a:r>
            </a:p>
          </p:txBody>
        </p:sp>
      </p:grpSp>
      <p:graphicFrame>
        <p:nvGraphicFramePr>
          <p:cNvPr id="15" name="Схема 14"/>
          <p:cNvGraphicFramePr/>
          <p:nvPr>
            <p:extLst>
              <p:ext uri="{D42A27DB-BD31-4B8C-83A1-F6EECF244321}">
                <p14:modId xmlns:p14="http://schemas.microsoft.com/office/powerpoint/2010/main" val="798533962"/>
              </p:ext>
            </p:extLst>
          </p:nvPr>
        </p:nvGraphicFramePr>
        <p:xfrm>
          <a:off x="1403648" y="1836954"/>
          <a:ext cx="6434473" cy="41422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420613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Группа 3"/>
          <p:cNvGrpSpPr/>
          <p:nvPr/>
        </p:nvGrpSpPr>
        <p:grpSpPr>
          <a:xfrm flipH="1" flipV="1">
            <a:off x="-27518" y="-10"/>
            <a:ext cx="6030313" cy="1340777"/>
            <a:chOff x="8289058" y="6085680"/>
            <a:chExt cx="4448633" cy="774761"/>
          </a:xfrm>
        </p:grpSpPr>
        <p:sp>
          <p:nvSpPr>
            <p:cNvPr id="6" name="Прямоугольный треугольник 15"/>
            <p:cNvSpPr/>
            <p:nvPr/>
          </p:nvSpPr>
          <p:spPr>
            <a:xfrm rot="16200000" flipH="1">
              <a:off x="8405691" y="6447274"/>
              <a:ext cx="145913" cy="379180"/>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 name="connsiteX0" fmla="*/ 0 w 134960"/>
                <a:gd name="connsiteY0" fmla="*/ 325797 h 325797"/>
                <a:gd name="connsiteX1" fmla="*/ 5070 w 134960"/>
                <a:gd name="connsiteY1" fmla="*/ 0 h 325797"/>
                <a:gd name="connsiteX2" fmla="*/ 134960 w 134960"/>
                <a:gd name="connsiteY2" fmla="*/ 288747 h 325797"/>
                <a:gd name="connsiteX3" fmla="*/ 0 w 134960"/>
                <a:gd name="connsiteY3" fmla="*/ 325797 h 325797"/>
                <a:gd name="connsiteX0" fmla="*/ 0 w 134960"/>
                <a:gd name="connsiteY0" fmla="*/ 327313 h 327313"/>
                <a:gd name="connsiteX1" fmla="*/ 15252 w 134960"/>
                <a:gd name="connsiteY1" fmla="*/ 0 h 327313"/>
                <a:gd name="connsiteX2" fmla="*/ 134960 w 134960"/>
                <a:gd name="connsiteY2" fmla="*/ 290263 h 327313"/>
                <a:gd name="connsiteX3" fmla="*/ 0 w 134960"/>
                <a:gd name="connsiteY3" fmla="*/ 327313 h 327313"/>
              </a:gdLst>
              <a:ahLst/>
              <a:cxnLst>
                <a:cxn ang="0">
                  <a:pos x="connsiteX0" y="connsiteY0"/>
                </a:cxn>
                <a:cxn ang="0">
                  <a:pos x="connsiteX1" y="connsiteY1"/>
                </a:cxn>
                <a:cxn ang="0">
                  <a:pos x="connsiteX2" y="connsiteY2"/>
                </a:cxn>
                <a:cxn ang="0">
                  <a:pos x="connsiteX3" y="connsiteY3"/>
                </a:cxn>
              </a:cxnLst>
              <a:rect l="l" t="t" r="r" b="b"/>
              <a:pathLst>
                <a:path w="134960" h="327313">
                  <a:moveTo>
                    <a:pt x="0" y="327313"/>
                  </a:moveTo>
                  <a:cubicBezTo>
                    <a:pt x="263" y="221113"/>
                    <a:pt x="14989" y="106200"/>
                    <a:pt x="15252" y="0"/>
                  </a:cubicBezTo>
                  <a:cubicBezTo>
                    <a:pt x="59708" y="100381"/>
                    <a:pt x="90504" y="189882"/>
                    <a:pt x="134960" y="290263"/>
                  </a:cubicBezTo>
                  <a:cubicBezTo>
                    <a:pt x="80449" y="331538"/>
                    <a:pt x="54511" y="286038"/>
                    <a:pt x="0" y="327313"/>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Трапеция 2"/>
            <p:cNvSpPr/>
            <p:nvPr/>
          </p:nvSpPr>
          <p:spPr>
            <a:xfrm flipH="1">
              <a:off x="8309609" y="6085680"/>
              <a:ext cx="4401829" cy="77476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 name="connsiteX0" fmla="*/ 0 w 6601760"/>
                <a:gd name="connsiteY0" fmla="*/ 3783774 h 3795874"/>
                <a:gd name="connsiteX1" fmla="*/ 0 w 6601760"/>
                <a:gd name="connsiteY1" fmla="*/ 2 h 3795874"/>
                <a:gd name="connsiteX2" fmla="*/ 5327252 w 6601760"/>
                <a:gd name="connsiteY2" fmla="*/ 138240 h 3795874"/>
                <a:gd name="connsiteX3" fmla="*/ 6601760 w 6601760"/>
                <a:gd name="connsiteY3" fmla="*/ 3795874 h 3795874"/>
                <a:gd name="connsiteX4" fmla="*/ 0 w 6601760"/>
                <a:gd name="connsiteY4" fmla="*/ 3783774 h 3795874"/>
                <a:gd name="connsiteX0" fmla="*/ 0 w 5963047"/>
                <a:gd name="connsiteY0" fmla="*/ 3783774 h 3795874"/>
                <a:gd name="connsiteX1" fmla="*/ 0 w 5963047"/>
                <a:gd name="connsiteY1" fmla="*/ 2 h 3795874"/>
                <a:gd name="connsiteX2" fmla="*/ 5327252 w 5963047"/>
                <a:gd name="connsiteY2" fmla="*/ 138240 h 3795874"/>
                <a:gd name="connsiteX3" fmla="*/ 5963047 w 5963047"/>
                <a:gd name="connsiteY3" fmla="*/ 3795874 h 3795874"/>
                <a:gd name="connsiteX4" fmla="*/ 0 w 5963047"/>
                <a:gd name="connsiteY4" fmla="*/ 3783774 h 3795874"/>
                <a:gd name="connsiteX0" fmla="*/ 0 w 5963047"/>
                <a:gd name="connsiteY0" fmla="*/ 3783774 h 3795874"/>
                <a:gd name="connsiteX1" fmla="*/ 0 w 5963047"/>
                <a:gd name="connsiteY1" fmla="*/ 2 h 3795874"/>
                <a:gd name="connsiteX2" fmla="*/ 5327252 w 5963047"/>
                <a:gd name="connsiteY2" fmla="*/ 43654 h 3795874"/>
                <a:gd name="connsiteX3" fmla="*/ 5963047 w 5963047"/>
                <a:gd name="connsiteY3" fmla="*/ 3795874 h 3795874"/>
                <a:gd name="connsiteX4" fmla="*/ 0 w 5963047"/>
                <a:gd name="connsiteY4" fmla="*/ 3783774 h 3795874"/>
                <a:gd name="connsiteX0" fmla="*/ 0 w 5963047"/>
                <a:gd name="connsiteY0" fmla="*/ 3834707 h 3846807"/>
                <a:gd name="connsiteX1" fmla="*/ 0 w 5963047"/>
                <a:gd name="connsiteY1" fmla="*/ 50935 h 3846807"/>
                <a:gd name="connsiteX2" fmla="*/ 5314349 w 5963047"/>
                <a:gd name="connsiteY2" fmla="*/ 0 h 3846807"/>
                <a:gd name="connsiteX3" fmla="*/ 5963047 w 5963047"/>
                <a:gd name="connsiteY3" fmla="*/ 3846807 h 3846807"/>
                <a:gd name="connsiteX4" fmla="*/ 0 w 5963047"/>
                <a:gd name="connsiteY4" fmla="*/ 3834707 h 3846807"/>
                <a:gd name="connsiteX0" fmla="*/ 0 w 5963047"/>
                <a:gd name="connsiteY0" fmla="*/ 3834707 h 3846807"/>
                <a:gd name="connsiteX1" fmla="*/ 0 w 5963047"/>
                <a:gd name="connsiteY1" fmla="*/ 50935 h 3846807"/>
                <a:gd name="connsiteX2" fmla="*/ 5018259 w 5963047"/>
                <a:gd name="connsiteY2" fmla="*/ 0 h 3846807"/>
                <a:gd name="connsiteX3" fmla="*/ 5963047 w 5963047"/>
                <a:gd name="connsiteY3" fmla="*/ 3846807 h 3846807"/>
                <a:gd name="connsiteX4" fmla="*/ 0 w 5963047"/>
                <a:gd name="connsiteY4" fmla="*/ 3834707 h 3846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63047" h="3846807">
                  <a:moveTo>
                    <a:pt x="0" y="3834707"/>
                  </a:moveTo>
                  <a:lnTo>
                    <a:pt x="0" y="50935"/>
                  </a:lnTo>
                  <a:lnTo>
                    <a:pt x="5018259" y="0"/>
                  </a:lnTo>
                  <a:lnTo>
                    <a:pt x="5963047" y="3846807"/>
                  </a:lnTo>
                  <a:lnTo>
                    <a:pt x="0" y="3834707"/>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err="1"/>
                <a:t>ттрн</a:t>
              </a:r>
              <a:endParaRPr lang="ru-RU" dirty="0"/>
            </a:p>
          </p:txBody>
        </p:sp>
        <p:sp>
          <p:nvSpPr>
            <p:cNvPr id="8" name="Трапеция 2"/>
            <p:cNvSpPr/>
            <p:nvPr/>
          </p:nvSpPr>
          <p:spPr>
            <a:xfrm flipH="1">
              <a:off x="8290813" y="6246868"/>
              <a:ext cx="4446878" cy="336814"/>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689860 w 5287924"/>
                <a:gd name="connsiteY2" fmla="*/ 102692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746042 w 5287924"/>
                <a:gd name="connsiteY2" fmla="*/ 196338 h 4009703"/>
                <a:gd name="connsiteX3" fmla="*/ 5287924 w 5287924"/>
                <a:gd name="connsiteY3" fmla="*/ 4009703 h 4009703"/>
                <a:gd name="connsiteX4" fmla="*/ 2858 w 5287924"/>
                <a:gd name="connsiteY4" fmla="*/ 3916875 h 4009703"/>
                <a:gd name="connsiteX0" fmla="*/ 28 w 5309173"/>
                <a:gd name="connsiteY0" fmla="*/ 4197819 h 4197905"/>
                <a:gd name="connsiteX1" fmla="*/ 21249 w 5309173"/>
                <a:gd name="connsiteY1" fmla="*/ 0 h 4197905"/>
                <a:gd name="connsiteX2" fmla="*/ 4767291 w 5309173"/>
                <a:gd name="connsiteY2" fmla="*/ 196338 h 4197905"/>
                <a:gd name="connsiteX3" fmla="*/ 5309173 w 5309173"/>
                <a:gd name="connsiteY3" fmla="*/ 4009703 h 4197905"/>
                <a:gd name="connsiteX4" fmla="*/ 28 w 5309173"/>
                <a:gd name="connsiteY4" fmla="*/ 4197819 h 4197905"/>
                <a:gd name="connsiteX0" fmla="*/ 28 w 5309173"/>
                <a:gd name="connsiteY0" fmla="*/ 4197819 h 4197905"/>
                <a:gd name="connsiteX1" fmla="*/ 21249 w 5309173"/>
                <a:gd name="connsiteY1" fmla="*/ 0 h 4197905"/>
                <a:gd name="connsiteX2" fmla="*/ 4807421 w 5309173"/>
                <a:gd name="connsiteY2" fmla="*/ 196338 h 4197905"/>
                <a:gd name="connsiteX3" fmla="*/ 5309173 w 5309173"/>
                <a:gd name="connsiteY3" fmla="*/ 4009703 h 4197905"/>
                <a:gd name="connsiteX4" fmla="*/ 28 w 5309173"/>
                <a:gd name="connsiteY4" fmla="*/ 4197819 h 4197905"/>
                <a:gd name="connsiteX0" fmla="*/ 50 w 5299162"/>
                <a:gd name="connsiteY0" fmla="*/ 4139296 h 4139419"/>
                <a:gd name="connsiteX1" fmla="*/ 11238 w 5299162"/>
                <a:gd name="connsiteY1" fmla="*/ 0 h 4139419"/>
                <a:gd name="connsiteX2" fmla="*/ 4797410 w 5299162"/>
                <a:gd name="connsiteY2" fmla="*/ 196338 h 4139419"/>
                <a:gd name="connsiteX3" fmla="*/ 5299162 w 5299162"/>
                <a:gd name="connsiteY3" fmla="*/ 4009703 h 4139419"/>
                <a:gd name="connsiteX4" fmla="*/ 50 w 5299162"/>
                <a:gd name="connsiteY4" fmla="*/ 4139296 h 4139419"/>
                <a:gd name="connsiteX0" fmla="*/ 50 w 5294145"/>
                <a:gd name="connsiteY0" fmla="*/ 4139296 h 4139419"/>
                <a:gd name="connsiteX1" fmla="*/ 11238 w 5294145"/>
                <a:gd name="connsiteY1" fmla="*/ 0 h 4139419"/>
                <a:gd name="connsiteX2" fmla="*/ 4797410 w 5294145"/>
                <a:gd name="connsiteY2" fmla="*/ 196338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72329 w 5294145"/>
                <a:gd name="connsiteY2" fmla="*/ 137815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52264 w 5294145"/>
                <a:gd name="connsiteY2" fmla="*/ 59776 h 4139419"/>
                <a:gd name="connsiteX3" fmla="*/ 5294145 w 5294145"/>
                <a:gd name="connsiteY3" fmla="*/ 4009703 h 4139419"/>
                <a:gd name="connsiteX4" fmla="*/ 50 w 5294145"/>
                <a:gd name="connsiteY4" fmla="*/ 4139296 h 4139419"/>
                <a:gd name="connsiteX0" fmla="*/ 50 w 5108803"/>
                <a:gd name="connsiteY0" fmla="*/ 4139296 h 4139419"/>
                <a:gd name="connsiteX1" fmla="*/ 11238 w 5108803"/>
                <a:gd name="connsiteY1" fmla="*/ 0 h 4139419"/>
                <a:gd name="connsiteX2" fmla="*/ 4752264 w 5108803"/>
                <a:gd name="connsiteY2" fmla="*/ 59776 h 4139419"/>
                <a:gd name="connsiteX3" fmla="*/ 5108803 w 5108803"/>
                <a:gd name="connsiteY3" fmla="*/ 4009703 h 4139419"/>
                <a:gd name="connsiteX4" fmla="*/ 50 w 5108803"/>
                <a:gd name="connsiteY4" fmla="*/ 4139296 h 4139419"/>
                <a:gd name="connsiteX0" fmla="*/ 50 w 5102063"/>
                <a:gd name="connsiteY0" fmla="*/ 4139296 h 4139468"/>
                <a:gd name="connsiteX1" fmla="*/ 11238 w 5102063"/>
                <a:gd name="connsiteY1" fmla="*/ 0 h 4139468"/>
                <a:gd name="connsiteX2" fmla="*/ 4752264 w 5102063"/>
                <a:gd name="connsiteY2" fmla="*/ 59776 h 4139468"/>
                <a:gd name="connsiteX3" fmla="*/ 5102063 w 5102063"/>
                <a:gd name="connsiteY3" fmla="*/ 4048722 h 4139468"/>
                <a:gd name="connsiteX4" fmla="*/ 50 w 5102063"/>
                <a:gd name="connsiteY4" fmla="*/ 4139296 h 4139468"/>
                <a:gd name="connsiteX0" fmla="*/ 29250 w 5131263"/>
                <a:gd name="connsiteY0" fmla="*/ 4139296 h 4139468"/>
                <a:gd name="connsiteX1" fmla="*/ 0 w 5131263"/>
                <a:gd name="connsiteY1" fmla="*/ 0 h 4139468"/>
                <a:gd name="connsiteX2" fmla="*/ 4781464 w 5131263"/>
                <a:gd name="connsiteY2" fmla="*/ 59776 h 4139468"/>
                <a:gd name="connsiteX3" fmla="*/ 5131263 w 5131263"/>
                <a:gd name="connsiteY3" fmla="*/ 4048722 h 4139468"/>
                <a:gd name="connsiteX4" fmla="*/ 29250 w 5131263"/>
                <a:gd name="connsiteY4" fmla="*/ 4139296 h 4139468"/>
                <a:gd name="connsiteX0" fmla="*/ 29250 w 5100934"/>
                <a:gd name="connsiteY0" fmla="*/ 4139296 h 4139296"/>
                <a:gd name="connsiteX1" fmla="*/ 0 w 5100934"/>
                <a:gd name="connsiteY1" fmla="*/ 0 h 4139296"/>
                <a:gd name="connsiteX2" fmla="*/ 4781464 w 5100934"/>
                <a:gd name="connsiteY2" fmla="*/ 59776 h 4139296"/>
                <a:gd name="connsiteX3" fmla="*/ 5100934 w 5100934"/>
                <a:gd name="connsiteY3" fmla="*/ 4107245 h 4139296"/>
                <a:gd name="connsiteX4" fmla="*/ 29250 w 5100934"/>
                <a:gd name="connsiteY4" fmla="*/ 4139296 h 413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00934" h="4139296">
                  <a:moveTo>
                    <a:pt x="29250" y="4139296"/>
                  </a:moveTo>
                  <a:cubicBezTo>
                    <a:pt x="28297" y="2833671"/>
                    <a:pt x="953" y="1305625"/>
                    <a:pt x="0" y="0"/>
                  </a:cubicBezTo>
                  <a:lnTo>
                    <a:pt x="4781464" y="59776"/>
                  </a:lnTo>
                  <a:lnTo>
                    <a:pt x="5100934" y="4107245"/>
                  </a:lnTo>
                  <a:lnTo>
                    <a:pt x="29250" y="4139296"/>
                  </a:lnTo>
                  <a:close/>
                </a:path>
              </a:pathLst>
            </a:custGeom>
            <a:gradFill>
              <a:gsLst>
                <a:gs pos="53000">
                  <a:srgbClr val="3483AA"/>
                </a:gs>
                <a:gs pos="0">
                  <a:srgbClr val="2D7193"/>
                </a:gs>
                <a:gs pos="100000">
                  <a:srgbClr val="3B96C3"/>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sp>
        <p:nvSpPr>
          <p:cNvPr id="2" name="Заголовок 1"/>
          <p:cNvSpPr>
            <a:spLocks noGrp="1"/>
          </p:cNvSpPr>
          <p:nvPr>
            <p:ph type="title"/>
          </p:nvPr>
        </p:nvSpPr>
        <p:spPr>
          <a:xfrm>
            <a:off x="901603" y="513162"/>
            <a:ext cx="5194920" cy="491143"/>
          </a:xfrm>
        </p:spPr>
        <p:txBody>
          <a:bodyPr>
            <a:normAutofit/>
          </a:bodyPr>
          <a:lstStyle/>
          <a:p>
            <a:pPr algn="l"/>
            <a:r>
              <a:rPr lang="ru-RU" sz="2400" b="1" dirty="0">
                <a:solidFill>
                  <a:schemeClr val="bg1"/>
                </a:solidFill>
                <a:latin typeface="Segoe UI Light" panose="020B0502040204020203" pitchFamily="34" charset="0"/>
                <a:ea typeface="+mn-ea"/>
                <a:cs typeface="Segoe UI Light" pitchFamily="34" charset="0"/>
              </a:rPr>
              <a:t>Стадии горя</a:t>
            </a:r>
          </a:p>
        </p:txBody>
      </p:sp>
      <p:grpSp>
        <p:nvGrpSpPr>
          <p:cNvPr id="9" name="Группа 8"/>
          <p:cNvGrpSpPr/>
          <p:nvPr/>
        </p:nvGrpSpPr>
        <p:grpSpPr>
          <a:xfrm>
            <a:off x="7682339" y="6093299"/>
            <a:ext cx="1469646" cy="767141"/>
            <a:chOff x="7682339" y="6093299"/>
            <a:chExt cx="1469646" cy="767141"/>
          </a:xfrm>
        </p:grpSpPr>
        <p:sp>
          <p:nvSpPr>
            <p:cNvPr id="10" name="Прямоугольный треугольник 15"/>
            <p:cNvSpPr/>
            <p:nvPr/>
          </p:nvSpPr>
          <p:spPr>
            <a:xfrm rot="16200000" flipH="1">
              <a:off x="7838898" y="6451197"/>
              <a:ext cx="123347" cy="436466"/>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Lst>
              <a:ahLst/>
              <a:cxnLst>
                <a:cxn ang="0">
                  <a:pos x="connsiteX0" y="connsiteY0"/>
                </a:cxn>
                <a:cxn ang="0">
                  <a:pos x="connsiteX1" y="connsiteY1"/>
                </a:cxn>
                <a:cxn ang="0">
                  <a:pos x="connsiteX2" y="connsiteY2"/>
                </a:cxn>
                <a:cxn ang="0">
                  <a:pos x="connsiteX3" y="connsiteY3"/>
                </a:cxn>
              </a:cxnLst>
              <a:rect l="l" t="t" r="r" b="b"/>
              <a:pathLst>
                <a:path w="134960" h="338192">
                  <a:moveTo>
                    <a:pt x="0" y="338192"/>
                  </a:moveTo>
                  <a:cubicBezTo>
                    <a:pt x="263" y="231992"/>
                    <a:pt x="1330" y="106200"/>
                    <a:pt x="1593" y="0"/>
                  </a:cubicBezTo>
                  <a:lnTo>
                    <a:pt x="134960" y="301142"/>
                  </a:lnTo>
                  <a:cubicBezTo>
                    <a:pt x="80449" y="342417"/>
                    <a:pt x="54511" y="296917"/>
                    <a:pt x="0" y="338192"/>
                  </a:cubicBezTo>
                  <a:close/>
                </a:path>
              </a:pathLst>
            </a:custGeom>
            <a:solidFill>
              <a:srgbClr val="D883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Трапеция 2"/>
            <p:cNvSpPr/>
            <p:nvPr/>
          </p:nvSpPr>
          <p:spPr>
            <a:xfrm flipH="1">
              <a:off x="7838121" y="6093299"/>
              <a:ext cx="1311534" cy="76714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1760" h="3808972">
                  <a:moveTo>
                    <a:pt x="0" y="3796872"/>
                  </a:moveTo>
                  <a:lnTo>
                    <a:pt x="0" y="13100"/>
                  </a:lnTo>
                  <a:lnTo>
                    <a:pt x="3396921" y="0"/>
                  </a:lnTo>
                  <a:lnTo>
                    <a:pt x="6601760" y="3808972"/>
                  </a:lnTo>
                  <a:lnTo>
                    <a:pt x="0" y="3796872"/>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2" name="Трапеция 2"/>
            <p:cNvSpPr/>
            <p:nvPr/>
          </p:nvSpPr>
          <p:spPr>
            <a:xfrm flipH="1">
              <a:off x="7691020" y="6290733"/>
              <a:ext cx="1460965" cy="326269"/>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87924" h="4009703">
                  <a:moveTo>
                    <a:pt x="2858" y="3916875"/>
                  </a:moveTo>
                  <a:cubicBezTo>
                    <a:pt x="1905" y="2611250"/>
                    <a:pt x="953" y="1305625"/>
                    <a:pt x="0" y="0"/>
                  </a:cubicBezTo>
                  <a:lnTo>
                    <a:pt x="4320663" y="9045"/>
                  </a:lnTo>
                  <a:lnTo>
                    <a:pt x="5287924" y="4009703"/>
                  </a:lnTo>
                  <a:cubicBezTo>
                    <a:pt x="3411317" y="4004773"/>
                    <a:pt x="1879465" y="3921805"/>
                    <a:pt x="2858" y="3916875"/>
                  </a:cubicBezTo>
                  <a:close/>
                </a:path>
              </a:pathLst>
            </a:custGeom>
            <a:gradFill>
              <a:gsLst>
                <a:gs pos="0">
                  <a:schemeClr val="accent5">
                    <a:lumMod val="60000"/>
                    <a:lumOff val="40000"/>
                  </a:schemeClr>
                </a:gs>
                <a:gs pos="22000">
                  <a:srgbClr val="F68E26"/>
                </a:gs>
                <a:gs pos="51000">
                  <a:srgbClr val="F68616"/>
                </a:gs>
                <a:gs pos="70000">
                  <a:srgbClr val="EF7B11"/>
                </a:gs>
                <a:gs pos="97000">
                  <a:srgbClr val="D7560F"/>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a:t>36</a:t>
              </a:r>
            </a:p>
          </p:txBody>
        </p:sp>
      </p:grpSp>
      <p:graphicFrame>
        <p:nvGraphicFramePr>
          <p:cNvPr id="15" name="Схема 14"/>
          <p:cNvGraphicFramePr/>
          <p:nvPr>
            <p:extLst>
              <p:ext uri="{D42A27DB-BD31-4B8C-83A1-F6EECF244321}">
                <p14:modId xmlns:p14="http://schemas.microsoft.com/office/powerpoint/2010/main" val="3208926371"/>
              </p:ext>
            </p:extLst>
          </p:nvPr>
        </p:nvGraphicFramePr>
        <p:xfrm>
          <a:off x="1403648" y="1628800"/>
          <a:ext cx="6434473" cy="41422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678571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Группа 3"/>
          <p:cNvGrpSpPr/>
          <p:nvPr/>
        </p:nvGrpSpPr>
        <p:grpSpPr>
          <a:xfrm flipH="1" flipV="1">
            <a:off x="-27518" y="-10"/>
            <a:ext cx="6030313" cy="1340777"/>
            <a:chOff x="8289058" y="6085680"/>
            <a:chExt cx="4448633" cy="774761"/>
          </a:xfrm>
        </p:grpSpPr>
        <p:sp>
          <p:nvSpPr>
            <p:cNvPr id="6" name="Прямоугольный треугольник 15"/>
            <p:cNvSpPr/>
            <p:nvPr/>
          </p:nvSpPr>
          <p:spPr>
            <a:xfrm rot="16200000" flipH="1">
              <a:off x="8405691" y="6447274"/>
              <a:ext cx="145913" cy="379180"/>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 name="connsiteX0" fmla="*/ 0 w 134960"/>
                <a:gd name="connsiteY0" fmla="*/ 325797 h 325797"/>
                <a:gd name="connsiteX1" fmla="*/ 5070 w 134960"/>
                <a:gd name="connsiteY1" fmla="*/ 0 h 325797"/>
                <a:gd name="connsiteX2" fmla="*/ 134960 w 134960"/>
                <a:gd name="connsiteY2" fmla="*/ 288747 h 325797"/>
                <a:gd name="connsiteX3" fmla="*/ 0 w 134960"/>
                <a:gd name="connsiteY3" fmla="*/ 325797 h 325797"/>
                <a:gd name="connsiteX0" fmla="*/ 0 w 134960"/>
                <a:gd name="connsiteY0" fmla="*/ 327313 h 327313"/>
                <a:gd name="connsiteX1" fmla="*/ 15252 w 134960"/>
                <a:gd name="connsiteY1" fmla="*/ 0 h 327313"/>
                <a:gd name="connsiteX2" fmla="*/ 134960 w 134960"/>
                <a:gd name="connsiteY2" fmla="*/ 290263 h 327313"/>
                <a:gd name="connsiteX3" fmla="*/ 0 w 134960"/>
                <a:gd name="connsiteY3" fmla="*/ 327313 h 327313"/>
              </a:gdLst>
              <a:ahLst/>
              <a:cxnLst>
                <a:cxn ang="0">
                  <a:pos x="connsiteX0" y="connsiteY0"/>
                </a:cxn>
                <a:cxn ang="0">
                  <a:pos x="connsiteX1" y="connsiteY1"/>
                </a:cxn>
                <a:cxn ang="0">
                  <a:pos x="connsiteX2" y="connsiteY2"/>
                </a:cxn>
                <a:cxn ang="0">
                  <a:pos x="connsiteX3" y="connsiteY3"/>
                </a:cxn>
              </a:cxnLst>
              <a:rect l="l" t="t" r="r" b="b"/>
              <a:pathLst>
                <a:path w="134960" h="327313">
                  <a:moveTo>
                    <a:pt x="0" y="327313"/>
                  </a:moveTo>
                  <a:cubicBezTo>
                    <a:pt x="263" y="221113"/>
                    <a:pt x="14989" y="106200"/>
                    <a:pt x="15252" y="0"/>
                  </a:cubicBezTo>
                  <a:cubicBezTo>
                    <a:pt x="59708" y="100381"/>
                    <a:pt x="90504" y="189882"/>
                    <a:pt x="134960" y="290263"/>
                  </a:cubicBezTo>
                  <a:cubicBezTo>
                    <a:pt x="80449" y="331538"/>
                    <a:pt x="54511" y="286038"/>
                    <a:pt x="0" y="327313"/>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Трапеция 2"/>
            <p:cNvSpPr/>
            <p:nvPr/>
          </p:nvSpPr>
          <p:spPr>
            <a:xfrm flipH="1">
              <a:off x="8309609" y="6085680"/>
              <a:ext cx="4401829" cy="77476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 name="connsiteX0" fmla="*/ 0 w 6601760"/>
                <a:gd name="connsiteY0" fmla="*/ 3783774 h 3795874"/>
                <a:gd name="connsiteX1" fmla="*/ 0 w 6601760"/>
                <a:gd name="connsiteY1" fmla="*/ 2 h 3795874"/>
                <a:gd name="connsiteX2" fmla="*/ 5327252 w 6601760"/>
                <a:gd name="connsiteY2" fmla="*/ 138240 h 3795874"/>
                <a:gd name="connsiteX3" fmla="*/ 6601760 w 6601760"/>
                <a:gd name="connsiteY3" fmla="*/ 3795874 h 3795874"/>
                <a:gd name="connsiteX4" fmla="*/ 0 w 6601760"/>
                <a:gd name="connsiteY4" fmla="*/ 3783774 h 3795874"/>
                <a:gd name="connsiteX0" fmla="*/ 0 w 5963047"/>
                <a:gd name="connsiteY0" fmla="*/ 3783774 h 3795874"/>
                <a:gd name="connsiteX1" fmla="*/ 0 w 5963047"/>
                <a:gd name="connsiteY1" fmla="*/ 2 h 3795874"/>
                <a:gd name="connsiteX2" fmla="*/ 5327252 w 5963047"/>
                <a:gd name="connsiteY2" fmla="*/ 138240 h 3795874"/>
                <a:gd name="connsiteX3" fmla="*/ 5963047 w 5963047"/>
                <a:gd name="connsiteY3" fmla="*/ 3795874 h 3795874"/>
                <a:gd name="connsiteX4" fmla="*/ 0 w 5963047"/>
                <a:gd name="connsiteY4" fmla="*/ 3783774 h 3795874"/>
                <a:gd name="connsiteX0" fmla="*/ 0 w 5963047"/>
                <a:gd name="connsiteY0" fmla="*/ 3783774 h 3795874"/>
                <a:gd name="connsiteX1" fmla="*/ 0 w 5963047"/>
                <a:gd name="connsiteY1" fmla="*/ 2 h 3795874"/>
                <a:gd name="connsiteX2" fmla="*/ 5327252 w 5963047"/>
                <a:gd name="connsiteY2" fmla="*/ 43654 h 3795874"/>
                <a:gd name="connsiteX3" fmla="*/ 5963047 w 5963047"/>
                <a:gd name="connsiteY3" fmla="*/ 3795874 h 3795874"/>
                <a:gd name="connsiteX4" fmla="*/ 0 w 5963047"/>
                <a:gd name="connsiteY4" fmla="*/ 3783774 h 3795874"/>
                <a:gd name="connsiteX0" fmla="*/ 0 w 5963047"/>
                <a:gd name="connsiteY0" fmla="*/ 3834707 h 3846807"/>
                <a:gd name="connsiteX1" fmla="*/ 0 w 5963047"/>
                <a:gd name="connsiteY1" fmla="*/ 50935 h 3846807"/>
                <a:gd name="connsiteX2" fmla="*/ 5314349 w 5963047"/>
                <a:gd name="connsiteY2" fmla="*/ 0 h 3846807"/>
                <a:gd name="connsiteX3" fmla="*/ 5963047 w 5963047"/>
                <a:gd name="connsiteY3" fmla="*/ 3846807 h 3846807"/>
                <a:gd name="connsiteX4" fmla="*/ 0 w 5963047"/>
                <a:gd name="connsiteY4" fmla="*/ 3834707 h 3846807"/>
                <a:gd name="connsiteX0" fmla="*/ 0 w 5963047"/>
                <a:gd name="connsiteY0" fmla="*/ 3834707 h 3846807"/>
                <a:gd name="connsiteX1" fmla="*/ 0 w 5963047"/>
                <a:gd name="connsiteY1" fmla="*/ 50935 h 3846807"/>
                <a:gd name="connsiteX2" fmla="*/ 5018259 w 5963047"/>
                <a:gd name="connsiteY2" fmla="*/ 0 h 3846807"/>
                <a:gd name="connsiteX3" fmla="*/ 5963047 w 5963047"/>
                <a:gd name="connsiteY3" fmla="*/ 3846807 h 3846807"/>
                <a:gd name="connsiteX4" fmla="*/ 0 w 5963047"/>
                <a:gd name="connsiteY4" fmla="*/ 3834707 h 3846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63047" h="3846807">
                  <a:moveTo>
                    <a:pt x="0" y="3834707"/>
                  </a:moveTo>
                  <a:lnTo>
                    <a:pt x="0" y="50935"/>
                  </a:lnTo>
                  <a:lnTo>
                    <a:pt x="5018259" y="0"/>
                  </a:lnTo>
                  <a:lnTo>
                    <a:pt x="5963047" y="3846807"/>
                  </a:lnTo>
                  <a:lnTo>
                    <a:pt x="0" y="3834707"/>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err="1"/>
                <a:t>ттрн</a:t>
              </a:r>
              <a:endParaRPr lang="ru-RU" dirty="0"/>
            </a:p>
          </p:txBody>
        </p:sp>
        <p:sp>
          <p:nvSpPr>
            <p:cNvPr id="8" name="Трапеция 2"/>
            <p:cNvSpPr/>
            <p:nvPr/>
          </p:nvSpPr>
          <p:spPr>
            <a:xfrm flipH="1">
              <a:off x="8290813" y="6246868"/>
              <a:ext cx="4446878" cy="336814"/>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689860 w 5287924"/>
                <a:gd name="connsiteY2" fmla="*/ 102692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746042 w 5287924"/>
                <a:gd name="connsiteY2" fmla="*/ 196338 h 4009703"/>
                <a:gd name="connsiteX3" fmla="*/ 5287924 w 5287924"/>
                <a:gd name="connsiteY3" fmla="*/ 4009703 h 4009703"/>
                <a:gd name="connsiteX4" fmla="*/ 2858 w 5287924"/>
                <a:gd name="connsiteY4" fmla="*/ 3916875 h 4009703"/>
                <a:gd name="connsiteX0" fmla="*/ 28 w 5309173"/>
                <a:gd name="connsiteY0" fmla="*/ 4197819 h 4197905"/>
                <a:gd name="connsiteX1" fmla="*/ 21249 w 5309173"/>
                <a:gd name="connsiteY1" fmla="*/ 0 h 4197905"/>
                <a:gd name="connsiteX2" fmla="*/ 4767291 w 5309173"/>
                <a:gd name="connsiteY2" fmla="*/ 196338 h 4197905"/>
                <a:gd name="connsiteX3" fmla="*/ 5309173 w 5309173"/>
                <a:gd name="connsiteY3" fmla="*/ 4009703 h 4197905"/>
                <a:gd name="connsiteX4" fmla="*/ 28 w 5309173"/>
                <a:gd name="connsiteY4" fmla="*/ 4197819 h 4197905"/>
                <a:gd name="connsiteX0" fmla="*/ 28 w 5309173"/>
                <a:gd name="connsiteY0" fmla="*/ 4197819 h 4197905"/>
                <a:gd name="connsiteX1" fmla="*/ 21249 w 5309173"/>
                <a:gd name="connsiteY1" fmla="*/ 0 h 4197905"/>
                <a:gd name="connsiteX2" fmla="*/ 4807421 w 5309173"/>
                <a:gd name="connsiteY2" fmla="*/ 196338 h 4197905"/>
                <a:gd name="connsiteX3" fmla="*/ 5309173 w 5309173"/>
                <a:gd name="connsiteY3" fmla="*/ 4009703 h 4197905"/>
                <a:gd name="connsiteX4" fmla="*/ 28 w 5309173"/>
                <a:gd name="connsiteY4" fmla="*/ 4197819 h 4197905"/>
                <a:gd name="connsiteX0" fmla="*/ 50 w 5299162"/>
                <a:gd name="connsiteY0" fmla="*/ 4139296 h 4139419"/>
                <a:gd name="connsiteX1" fmla="*/ 11238 w 5299162"/>
                <a:gd name="connsiteY1" fmla="*/ 0 h 4139419"/>
                <a:gd name="connsiteX2" fmla="*/ 4797410 w 5299162"/>
                <a:gd name="connsiteY2" fmla="*/ 196338 h 4139419"/>
                <a:gd name="connsiteX3" fmla="*/ 5299162 w 5299162"/>
                <a:gd name="connsiteY3" fmla="*/ 4009703 h 4139419"/>
                <a:gd name="connsiteX4" fmla="*/ 50 w 5299162"/>
                <a:gd name="connsiteY4" fmla="*/ 4139296 h 4139419"/>
                <a:gd name="connsiteX0" fmla="*/ 50 w 5294145"/>
                <a:gd name="connsiteY0" fmla="*/ 4139296 h 4139419"/>
                <a:gd name="connsiteX1" fmla="*/ 11238 w 5294145"/>
                <a:gd name="connsiteY1" fmla="*/ 0 h 4139419"/>
                <a:gd name="connsiteX2" fmla="*/ 4797410 w 5294145"/>
                <a:gd name="connsiteY2" fmla="*/ 196338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72329 w 5294145"/>
                <a:gd name="connsiteY2" fmla="*/ 137815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52264 w 5294145"/>
                <a:gd name="connsiteY2" fmla="*/ 59776 h 4139419"/>
                <a:gd name="connsiteX3" fmla="*/ 5294145 w 5294145"/>
                <a:gd name="connsiteY3" fmla="*/ 4009703 h 4139419"/>
                <a:gd name="connsiteX4" fmla="*/ 50 w 5294145"/>
                <a:gd name="connsiteY4" fmla="*/ 4139296 h 4139419"/>
                <a:gd name="connsiteX0" fmla="*/ 50 w 5108803"/>
                <a:gd name="connsiteY0" fmla="*/ 4139296 h 4139419"/>
                <a:gd name="connsiteX1" fmla="*/ 11238 w 5108803"/>
                <a:gd name="connsiteY1" fmla="*/ 0 h 4139419"/>
                <a:gd name="connsiteX2" fmla="*/ 4752264 w 5108803"/>
                <a:gd name="connsiteY2" fmla="*/ 59776 h 4139419"/>
                <a:gd name="connsiteX3" fmla="*/ 5108803 w 5108803"/>
                <a:gd name="connsiteY3" fmla="*/ 4009703 h 4139419"/>
                <a:gd name="connsiteX4" fmla="*/ 50 w 5108803"/>
                <a:gd name="connsiteY4" fmla="*/ 4139296 h 4139419"/>
                <a:gd name="connsiteX0" fmla="*/ 50 w 5102063"/>
                <a:gd name="connsiteY0" fmla="*/ 4139296 h 4139468"/>
                <a:gd name="connsiteX1" fmla="*/ 11238 w 5102063"/>
                <a:gd name="connsiteY1" fmla="*/ 0 h 4139468"/>
                <a:gd name="connsiteX2" fmla="*/ 4752264 w 5102063"/>
                <a:gd name="connsiteY2" fmla="*/ 59776 h 4139468"/>
                <a:gd name="connsiteX3" fmla="*/ 5102063 w 5102063"/>
                <a:gd name="connsiteY3" fmla="*/ 4048722 h 4139468"/>
                <a:gd name="connsiteX4" fmla="*/ 50 w 5102063"/>
                <a:gd name="connsiteY4" fmla="*/ 4139296 h 4139468"/>
                <a:gd name="connsiteX0" fmla="*/ 29250 w 5131263"/>
                <a:gd name="connsiteY0" fmla="*/ 4139296 h 4139468"/>
                <a:gd name="connsiteX1" fmla="*/ 0 w 5131263"/>
                <a:gd name="connsiteY1" fmla="*/ 0 h 4139468"/>
                <a:gd name="connsiteX2" fmla="*/ 4781464 w 5131263"/>
                <a:gd name="connsiteY2" fmla="*/ 59776 h 4139468"/>
                <a:gd name="connsiteX3" fmla="*/ 5131263 w 5131263"/>
                <a:gd name="connsiteY3" fmla="*/ 4048722 h 4139468"/>
                <a:gd name="connsiteX4" fmla="*/ 29250 w 5131263"/>
                <a:gd name="connsiteY4" fmla="*/ 4139296 h 4139468"/>
                <a:gd name="connsiteX0" fmla="*/ 29250 w 5100934"/>
                <a:gd name="connsiteY0" fmla="*/ 4139296 h 4139296"/>
                <a:gd name="connsiteX1" fmla="*/ 0 w 5100934"/>
                <a:gd name="connsiteY1" fmla="*/ 0 h 4139296"/>
                <a:gd name="connsiteX2" fmla="*/ 4781464 w 5100934"/>
                <a:gd name="connsiteY2" fmla="*/ 59776 h 4139296"/>
                <a:gd name="connsiteX3" fmla="*/ 5100934 w 5100934"/>
                <a:gd name="connsiteY3" fmla="*/ 4107245 h 4139296"/>
                <a:gd name="connsiteX4" fmla="*/ 29250 w 5100934"/>
                <a:gd name="connsiteY4" fmla="*/ 4139296 h 413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00934" h="4139296">
                  <a:moveTo>
                    <a:pt x="29250" y="4139296"/>
                  </a:moveTo>
                  <a:cubicBezTo>
                    <a:pt x="28297" y="2833671"/>
                    <a:pt x="953" y="1305625"/>
                    <a:pt x="0" y="0"/>
                  </a:cubicBezTo>
                  <a:lnTo>
                    <a:pt x="4781464" y="59776"/>
                  </a:lnTo>
                  <a:lnTo>
                    <a:pt x="5100934" y="4107245"/>
                  </a:lnTo>
                  <a:lnTo>
                    <a:pt x="29250" y="4139296"/>
                  </a:lnTo>
                  <a:close/>
                </a:path>
              </a:pathLst>
            </a:custGeom>
            <a:gradFill>
              <a:gsLst>
                <a:gs pos="53000">
                  <a:srgbClr val="3483AA"/>
                </a:gs>
                <a:gs pos="0">
                  <a:srgbClr val="2D7193"/>
                </a:gs>
                <a:gs pos="100000">
                  <a:srgbClr val="3B96C3"/>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sp>
        <p:nvSpPr>
          <p:cNvPr id="2" name="Заголовок 1"/>
          <p:cNvSpPr>
            <a:spLocks noGrp="1"/>
          </p:cNvSpPr>
          <p:nvPr>
            <p:ph type="title"/>
          </p:nvPr>
        </p:nvSpPr>
        <p:spPr>
          <a:xfrm>
            <a:off x="901603" y="513162"/>
            <a:ext cx="5194920" cy="491143"/>
          </a:xfrm>
        </p:spPr>
        <p:txBody>
          <a:bodyPr>
            <a:normAutofit/>
          </a:bodyPr>
          <a:lstStyle/>
          <a:p>
            <a:pPr algn="l"/>
            <a:r>
              <a:rPr lang="ru-RU" sz="2400" b="1" dirty="0">
                <a:solidFill>
                  <a:schemeClr val="bg1"/>
                </a:solidFill>
                <a:latin typeface="Segoe UI Light" panose="020B0502040204020203" pitchFamily="34" charset="0"/>
                <a:ea typeface="+mn-ea"/>
                <a:cs typeface="Segoe UI Light" pitchFamily="34" charset="0"/>
              </a:rPr>
              <a:t>Патологическое горе</a:t>
            </a:r>
          </a:p>
        </p:txBody>
      </p:sp>
      <p:sp>
        <p:nvSpPr>
          <p:cNvPr id="13" name="TextBox 12"/>
          <p:cNvSpPr txBox="1"/>
          <p:nvPr/>
        </p:nvSpPr>
        <p:spPr>
          <a:xfrm>
            <a:off x="1475656" y="1700808"/>
            <a:ext cx="184731" cy="369332"/>
          </a:xfrm>
          <a:prstGeom prst="rect">
            <a:avLst/>
          </a:prstGeom>
          <a:noFill/>
        </p:spPr>
        <p:txBody>
          <a:bodyPr wrap="none" rtlCol="0">
            <a:spAutoFit/>
          </a:bodyPr>
          <a:lstStyle/>
          <a:p>
            <a:endParaRPr lang="ru-RU" dirty="0"/>
          </a:p>
        </p:txBody>
      </p:sp>
      <p:sp>
        <p:nvSpPr>
          <p:cNvPr id="16" name="Прямоугольник 15"/>
          <p:cNvSpPr/>
          <p:nvPr/>
        </p:nvSpPr>
        <p:spPr>
          <a:xfrm>
            <a:off x="683568" y="1953127"/>
            <a:ext cx="7882910" cy="1569660"/>
          </a:xfrm>
          <a:prstGeom prst="rect">
            <a:avLst/>
          </a:prstGeom>
        </p:spPr>
        <p:txBody>
          <a:bodyPr wrap="square">
            <a:spAutoFit/>
          </a:bodyPr>
          <a:lstStyle/>
          <a:p>
            <a:r>
              <a:rPr lang="ru-RU" sz="1600" dirty="0">
                <a:latin typeface="Segoe UI Light" panose="020B0502040204020203" pitchFamily="34" charset="0"/>
                <a:ea typeface="Times New Roman" panose="02020603050405020304" pitchFamily="18" charset="0"/>
                <a:cs typeface="Segoe UI Light" panose="020B0502040204020203" pitchFamily="34" charset="0"/>
              </a:rPr>
              <a:t>Нормальная «работа горя» может стать </a:t>
            </a:r>
            <a:r>
              <a:rPr lang="ru-RU" sz="1600" b="1" dirty="0">
                <a:latin typeface="Segoe UI Light" panose="020B0502040204020203" pitchFamily="34" charset="0"/>
                <a:ea typeface="Times New Roman" panose="02020603050405020304" pitchFamily="18" charset="0"/>
                <a:cs typeface="Segoe UI Light" panose="020B0502040204020203" pitchFamily="34" charset="0"/>
              </a:rPr>
              <a:t>патологическим процессом</a:t>
            </a:r>
            <a:r>
              <a:rPr lang="ru-RU" sz="1600" dirty="0">
                <a:latin typeface="Segoe UI Light" panose="020B0502040204020203" pitchFamily="34" charset="0"/>
                <a:ea typeface="Times New Roman" panose="02020603050405020304" pitchFamily="18" charset="0"/>
                <a:cs typeface="Segoe UI Light" panose="020B0502040204020203" pitchFamily="34" charset="0"/>
              </a:rPr>
              <a:t>, если человек «застревает» на одной из стадий, описанных выше. </a:t>
            </a:r>
          </a:p>
          <a:p>
            <a:endParaRPr lang="ru-RU" sz="1600" dirty="0">
              <a:latin typeface="Segoe UI Light" panose="020B0502040204020203" pitchFamily="34" charset="0"/>
              <a:ea typeface="Times New Roman" panose="02020603050405020304" pitchFamily="18" charset="0"/>
              <a:cs typeface="Segoe UI Light" panose="020B0502040204020203" pitchFamily="34" charset="0"/>
            </a:endParaRPr>
          </a:p>
          <a:p>
            <a:r>
              <a:rPr lang="ru-RU" sz="1600" dirty="0">
                <a:latin typeface="Segoe UI Light" panose="020B0502040204020203" pitchFamily="34" charset="0"/>
                <a:ea typeface="Times New Roman" panose="02020603050405020304" pitchFamily="18" charset="0"/>
                <a:cs typeface="Segoe UI Light" panose="020B0502040204020203" pitchFamily="34" charset="0"/>
              </a:rPr>
              <a:t>Патологическое горе характеризуется длительностью отрицания утраты или фиксацией на горестных ощущениях. Обе эти реакции являются нормальными до тех пор, пока человек не «застревает», не фиксируется на них. </a:t>
            </a:r>
            <a:endParaRPr lang="ru-RU" sz="1600" dirty="0">
              <a:latin typeface="Segoe UI Light" panose="020B0502040204020203" pitchFamily="34" charset="0"/>
              <a:cs typeface="Segoe UI Light" panose="020B0502040204020203" pitchFamily="34" charset="0"/>
            </a:endParaRPr>
          </a:p>
        </p:txBody>
      </p:sp>
      <p:sp>
        <p:nvSpPr>
          <p:cNvPr id="14" name="Прямоугольник 13"/>
          <p:cNvSpPr/>
          <p:nvPr/>
        </p:nvSpPr>
        <p:spPr>
          <a:xfrm>
            <a:off x="2423618" y="3957847"/>
            <a:ext cx="6519650" cy="1815882"/>
          </a:xfrm>
          <a:prstGeom prst="rect">
            <a:avLst/>
          </a:prstGeom>
        </p:spPr>
        <p:txBody>
          <a:bodyPr wrap="square">
            <a:spAutoFit/>
          </a:bodyPr>
          <a:lstStyle/>
          <a:p>
            <a:r>
              <a:rPr lang="ru-RU" sz="1600" dirty="0">
                <a:latin typeface="Segoe UI Light" panose="020B0502040204020203" pitchFamily="34" charset="0"/>
                <a:ea typeface="Times New Roman" panose="02020603050405020304" pitchFamily="18" charset="0"/>
                <a:cs typeface="Segoe UI Light" panose="020B0502040204020203" pitchFamily="34" charset="0"/>
              </a:rPr>
              <a:t>Еще один из видов патологического </a:t>
            </a:r>
            <a:r>
              <a:rPr lang="ru-RU" sz="1600" dirty="0" err="1">
                <a:latin typeface="Segoe UI Light" panose="020B0502040204020203" pitchFamily="34" charset="0"/>
                <a:ea typeface="Times New Roman" panose="02020603050405020304" pitchFamily="18" charset="0"/>
                <a:cs typeface="Segoe UI Light" panose="020B0502040204020203" pitchFamily="34" charset="0"/>
              </a:rPr>
              <a:t>горевания</a:t>
            </a:r>
            <a:r>
              <a:rPr lang="ru-RU" sz="1600" dirty="0">
                <a:latin typeface="Segoe UI Light" panose="020B0502040204020203" pitchFamily="34" charset="0"/>
                <a:ea typeface="Times New Roman" panose="02020603050405020304" pitchFamily="18" charset="0"/>
                <a:cs typeface="Segoe UI Light" panose="020B0502040204020203" pitchFamily="34" charset="0"/>
              </a:rPr>
              <a:t>, с которым вы можете столкнуться в своей работе с «пострадавшими» — это </a:t>
            </a:r>
            <a:r>
              <a:rPr lang="ru-RU" sz="1600" b="1" dirty="0">
                <a:latin typeface="Segoe UI Light" panose="020B0502040204020203" pitchFamily="34" charset="0"/>
                <a:ea typeface="Times New Roman" panose="02020603050405020304" pitchFamily="18" charset="0"/>
                <a:cs typeface="Segoe UI Light" panose="020B0502040204020203" pitchFamily="34" charset="0"/>
              </a:rPr>
              <a:t>реакции горя на разлуку</a:t>
            </a:r>
            <a:r>
              <a:rPr lang="ru-RU" sz="1600" dirty="0">
                <a:latin typeface="Segoe UI Light" panose="020B0502040204020203" pitchFamily="34" charset="0"/>
                <a:ea typeface="Times New Roman" panose="02020603050405020304" pitchFamily="18" charset="0"/>
                <a:cs typeface="Segoe UI Light" panose="020B0502040204020203" pitchFamily="34" charset="0"/>
              </a:rPr>
              <a:t>, которые могут наблюдаться у людей, перенес­ших не смерть близкого, а лишь разлуку с ним. </a:t>
            </a:r>
          </a:p>
          <a:p>
            <a:endParaRPr lang="ru-RU" sz="1600" dirty="0">
              <a:latin typeface="Segoe UI Light" panose="020B0502040204020203" pitchFamily="34" charset="0"/>
              <a:ea typeface="Times New Roman" panose="02020603050405020304" pitchFamily="18" charset="0"/>
              <a:cs typeface="Segoe UI Light" panose="020B0502040204020203" pitchFamily="34" charset="0"/>
            </a:endParaRPr>
          </a:p>
          <a:p>
            <a:r>
              <a:rPr lang="ru-RU" sz="1600" dirty="0">
                <a:latin typeface="Segoe UI Light" panose="020B0502040204020203" pitchFamily="34" charset="0"/>
                <a:ea typeface="Times New Roman" panose="02020603050405020304" pitchFamily="18" charset="0"/>
                <a:cs typeface="Segoe UI Light" panose="020B0502040204020203" pitchFamily="34" charset="0"/>
              </a:rPr>
              <a:t>Общая картина, возникающая при этом, рассматрива­ется </a:t>
            </a:r>
          </a:p>
          <a:p>
            <a:r>
              <a:rPr lang="ru-RU" sz="1600" dirty="0">
                <a:latin typeface="Segoe UI Light" panose="020B0502040204020203" pitchFamily="34" charset="0"/>
                <a:ea typeface="Times New Roman" panose="02020603050405020304" pitchFamily="18" charset="0"/>
                <a:cs typeface="Segoe UI Light" panose="020B0502040204020203" pitchFamily="34" charset="0"/>
              </a:rPr>
              <a:t>как </a:t>
            </a:r>
            <a:r>
              <a:rPr lang="ru-RU" sz="1600" b="1" dirty="0">
                <a:latin typeface="Segoe UI Light" panose="020B0502040204020203" pitchFamily="34" charset="0"/>
                <a:ea typeface="Times New Roman" panose="02020603050405020304" pitchFamily="18" charset="0"/>
                <a:cs typeface="Segoe UI Light" panose="020B0502040204020203" pitchFamily="34" charset="0"/>
              </a:rPr>
              <a:t>синдром предвосхищающего горя.</a:t>
            </a:r>
            <a:endParaRPr lang="ru-RU" sz="1600" dirty="0">
              <a:latin typeface="Segoe UI Light" panose="020B0502040204020203" pitchFamily="34" charset="0"/>
              <a:cs typeface="Segoe UI Light" panose="020B0502040204020203" pitchFamily="34" charset="0"/>
            </a:endParaRPr>
          </a:p>
        </p:txBody>
      </p:sp>
      <p:pic>
        <p:nvPicPr>
          <p:cNvPr id="17" name="Рисунок 1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272" y="4293096"/>
            <a:ext cx="3529037" cy="2783983"/>
          </a:xfrm>
          <a:prstGeom prst="rect">
            <a:avLst/>
          </a:prstGeom>
        </p:spPr>
      </p:pic>
      <p:grpSp>
        <p:nvGrpSpPr>
          <p:cNvPr id="9" name="Группа 8"/>
          <p:cNvGrpSpPr/>
          <p:nvPr/>
        </p:nvGrpSpPr>
        <p:grpSpPr>
          <a:xfrm>
            <a:off x="7682339" y="6093299"/>
            <a:ext cx="1469646" cy="767141"/>
            <a:chOff x="7682339" y="6093299"/>
            <a:chExt cx="1469646" cy="767141"/>
          </a:xfrm>
        </p:grpSpPr>
        <p:sp>
          <p:nvSpPr>
            <p:cNvPr id="10" name="Прямоугольный треугольник 15"/>
            <p:cNvSpPr/>
            <p:nvPr/>
          </p:nvSpPr>
          <p:spPr>
            <a:xfrm rot="16200000" flipH="1">
              <a:off x="7838898" y="6451197"/>
              <a:ext cx="123347" cy="436466"/>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Lst>
              <a:ahLst/>
              <a:cxnLst>
                <a:cxn ang="0">
                  <a:pos x="connsiteX0" y="connsiteY0"/>
                </a:cxn>
                <a:cxn ang="0">
                  <a:pos x="connsiteX1" y="connsiteY1"/>
                </a:cxn>
                <a:cxn ang="0">
                  <a:pos x="connsiteX2" y="connsiteY2"/>
                </a:cxn>
                <a:cxn ang="0">
                  <a:pos x="connsiteX3" y="connsiteY3"/>
                </a:cxn>
              </a:cxnLst>
              <a:rect l="l" t="t" r="r" b="b"/>
              <a:pathLst>
                <a:path w="134960" h="338192">
                  <a:moveTo>
                    <a:pt x="0" y="338192"/>
                  </a:moveTo>
                  <a:cubicBezTo>
                    <a:pt x="263" y="231992"/>
                    <a:pt x="1330" y="106200"/>
                    <a:pt x="1593" y="0"/>
                  </a:cubicBezTo>
                  <a:lnTo>
                    <a:pt x="134960" y="301142"/>
                  </a:lnTo>
                  <a:cubicBezTo>
                    <a:pt x="80449" y="342417"/>
                    <a:pt x="54511" y="296917"/>
                    <a:pt x="0" y="338192"/>
                  </a:cubicBezTo>
                  <a:close/>
                </a:path>
              </a:pathLst>
            </a:custGeom>
            <a:solidFill>
              <a:srgbClr val="D883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Трапеция 2"/>
            <p:cNvSpPr/>
            <p:nvPr/>
          </p:nvSpPr>
          <p:spPr>
            <a:xfrm flipH="1">
              <a:off x="7838121" y="6093299"/>
              <a:ext cx="1311534" cy="76714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1760" h="3808972">
                  <a:moveTo>
                    <a:pt x="0" y="3796872"/>
                  </a:moveTo>
                  <a:lnTo>
                    <a:pt x="0" y="13100"/>
                  </a:lnTo>
                  <a:lnTo>
                    <a:pt x="3396921" y="0"/>
                  </a:lnTo>
                  <a:lnTo>
                    <a:pt x="6601760" y="3808972"/>
                  </a:lnTo>
                  <a:lnTo>
                    <a:pt x="0" y="3796872"/>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2" name="Трапеция 2"/>
            <p:cNvSpPr/>
            <p:nvPr/>
          </p:nvSpPr>
          <p:spPr>
            <a:xfrm flipH="1">
              <a:off x="7691020" y="6290733"/>
              <a:ext cx="1460965" cy="326269"/>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87924" h="4009703">
                  <a:moveTo>
                    <a:pt x="2858" y="3916875"/>
                  </a:moveTo>
                  <a:cubicBezTo>
                    <a:pt x="1905" y="2611250"/>
                    <a:pt x="953" y="1305625"/>
                    <a:pt x="0" y="0"/>
                  </a:cubicBezTo>
                  <a:lnTo>
                    <a:pt x="4320663" y="9045"/>
                  </a:lnTo>
                  <a:lnTo>
                    <a:pt x="5287924" y="4009703"/>
                  </a:lnTo>
                  <a:cubicBezTo>
                    <a:pt x="3411317" y="4004773"/>
                    <a:pt x="1879465" y="3921805"/>
                    <a:pt x="2858" y="3916875"/>
                  </a:cubicBezTo>
                  <a:close/>
                </a:path>
              </a:pathLst>
            </a:custGeom>
            <a:gradFill>
              <a:gsLst>
                <a:gs pos="0">
                  <a:schemeClr val="accent5">
                    <a:lumMod val="60000"/>
                    <a:lumOff val="40000"/>
                  </a:schemeClr>
                </a:gs>
                <a:gs pos="22000">
                  <a:srgbClr val="F68E26"/>
                </a:gs>
                <a:gs pos="51000">
                  <a:srgbClr val="F68616"/>
                </a:gs>
                <a:gs pos="70000">
                  <a:srgbClr val="EF7B11"/>
                </a:gs>
                <a:gs pos="97000">
                  <a:srgbClr val="D7560F"/>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a:t>37</a:t>
              </a:r>
            </a:p>
          </p:txBody>
        </p:sp>
      </p:grpSp>
    </p:spTree>
    <p:extLst>
      <p:ext uri="{BB962C8B-B14F-4D97-AF65-F5344CB8AC3E}">
        <p14:creationId xmlns:p14="http://schemas.microsoft.com/office/powerpoint/2010/main" val="5285421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Группа 3"/>
          <p:cNvGrpSpPr/>
          <p:nvPr/>
        </p:nvGrpSpPr>
        <p:grpSpPr>
          <a:xfrm flipH="1" flipV="1">
            <a:off x="-27518" y="-10"/>
            <a:ext cx="6030313" cy="1340777"/>
            <a:chOff x="8289058" y="6085680"/>
            <a:chExt cx="4448633" cy="774761"/>
          </a:xfrm>
        </p:grpSpPr>
        <p:sp>
          <p:nvSpPr>
            <p:cNvPr id="6" name="Прямоугольный треугольник 15"/>
            <p:cNvSpPr/>
            <p:nvPr/>
          </p:nvSpPr>
          <p:spPr>
            <a:xfrm rot="16200000" flipH="1">
              <a:off x="8405691" y="6447274"/>
              <a:ext cx="145913" cy="379180"/>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 name="connsiteX0" fmla="*/ 0 w 134960"/>
                <a:gd name="connsiteY0" fmla="*/ 325797 h 325797"/>
                <a:gd name="connsiteX1" fmla="*/ 5070 w 134960"/>
                <a:gd name="connsiteY1" fmla="*/ 0 h 325797"/>
                <a:gd name="connsiteX2" fmla="*/ 134960 w 134960"/>
                <a:gd name="connsiteY2" fmla="*/ 288747 h 325797"/>
                <a:gd name="connsiteX3" fmla="*/ 0 w 134960"/>
                <a:gd name="connsiteY3" fmla="*/ 325797 h 325797"/>
                <a:gd name="connsiteX0" fmla="*/ 0 w 134960"/>
                <a:gd name="connsiteY0" fmla="*/ 327313 h 327313"/>
                <a:gd name="connsiteX1" fmla="*/ 15252 w 134960"/>
                <a:gd name="connsiteY1" fmla="*/ 0 h 327313"/>
                <a:gd name="connsiteX2" fmla="*/ 134960 w 134960"/>
                <a:gd name="connsiteY2" fmla="*/ 290263 h 327313"/>
                <a:gd name="connsiteX3" fmla="*/ 0 w 134960"/>
                <a:gd name="connsiteY3" fmla="*/ 327313 h 327313"/>
              </a:gdLst>
              <a:ahLst/>
              <a:cxnLst>
                <a:cxn ang="0">
                  <a:pos x="connsiteX0" y="connsiteY0"/>
                </a:cxn>
                <a:cxn ang="0">
                  <a:pos x="connsiteX1" y="connsiteY1"/>
                </a:cxn>
                <a:cxn ang="0">
                  <a:pos x="connsiteX2" y="connsiteY2"/>
                </a:cxn>
                <a:cxn ang="0">
                  <a:pos x="connsiteX3" y="connsiteY3"/>
                </a:cxn>
              </a:cxnLst>
              <a:rect l="l" t="t" r="r" b="b"/>
              <a:pathLst>
                <a:path w="134960" h="327313">
                  <a:moveTo>
                    <a:pt x="0" y="327313"/>
                  </a:moveTo>
                  <a:cubicBezTo>
                    <a:pt x="263" y="221113"/>
                    <a:pt x="14989" y="106200"/>
                    <a:pt x="15252" y="0"/>
                  </a:cubicBezTo>
                  <a:cubicBezTo>
                    <a:pt x="59708" y="100381"/>
                    <a:pt x="90504" y="189882"/>
                    <a:pt x="134960" y="290263"/>
                  </a:cubicBezTo>
                  <a:cubicBezTo>
                    <a:pt x="80449" y="331538"/>
                    <a:pt x="54511" y="286038"/>
                    <a:pt x="0" y="327313"/>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Трапеция 2"/>
            <p:cNvSpPr/>
            <p:nvPr/>
          </p:nvSpPr>
          <p:spPr>
            <a:xfrm flipH="1">
              <a:off x="8309609" y="6085680"/>
              <a:ext cx="4401829" cy="77476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 name="connsiteX0" fmla="*/ 0 w 6601760"/>
                <a:gd name="connsiteY0" fmla="*/ 3783774 h 3795874"/>
                <a:gd name="connsiteX1" fmla="*/ 0 w 6601760"/>
                <a:gd name="connsiteY1" fmla="*/ 2 h 3795874"/>
                <a:gd name="connsiteX2" fmla="*/ 5327252 w 6601760"/>
                <a:gd name="connsiteY2" fmla="*/ 138240 h 3795874"/>
                <a:gd name="connsiteX3" fmla="*/ 6601760 w 6601760"/>
                <a:gd name="connsiteY3" fmla="*/ 3795874 h 3795874"/>
                <a:gd name="connsiteX4" fmla="*/ 0 w 6601760"/>
                <a:gd name="connsiteY4" fmla="*/ 3783774 h 3795874"/>
                <a:gd name="connsiteX0" fmla="*/ 0 w 5963047"/>
                <a:gd name="connsiteY0" fmla="*/ 3783774 h 3795874"/>
                <a:gd name="connsiteX1" fmla="*/ 0 w 5963047"/>
                <a:gd name="connsiteY1" fmla="*/ 2 h 3795874"/>
                <a:gd name="connsiteX2" fmla="*/ 5327252 w 5963047"/>
                <a:gd name="connsiteY2" fmla="*/ 138240 h 3795874"/>
                <a:gd name="connsiteX3" fmla="*/ 5963047 w 5963047"/>
                <a:gd name="connsiteY3" fmla="*/ 3795874 h 3795874"/>
                <a:gd name="connsiteX4" fmla="*/ 0 w 5963047"/>
                <a:gd name="connsiteY4" fmla="*/ 3783774 h 3795874"/>
                <a:gd name="connsiteX0" fmla="*/ 0 w 5963047"/>
                <a:gd name="connsiteY0" fmla="*/ 3783774 h 3795874"/>
                <a:gd name="connsiteX1" fmla="*/ 0 w 5963047"/>
                <a:gd name="connsiteY1" fmla="*/ 2 h 3795874"/>
                <a:gd name="connsiteX2" fmla="*/ 5327252 w 5963047"/>
                <a:gd name="connsiteY2" fmla="*/ 43654 h 3795874"/>
                <a:gd name="connsiteX3" fmla="*/ 5963047 w 5963047"/>
                <a:gd name="connsiteY3" fmla="*/ 3795874 h 3795874"/>
                <a:gd name="connsiteX4" fmla="*/ 0 w 5963047"/>
                <a:gd name="connsiteY4" fmla="*/ 3783774 h 3795874"/>
                <a:gd name="connsiteX0" fmla="*/ 0 w 5963047"/>
                <a:gd name="connsiteY0" fmla="*/ 3834707 h 3846807"/>
                <a:gd name="connsiteX1" fmla="*/ 0 w 5963047"/>
                <a:gd name="connsiteY1" fmla="*/ 50935 h 3846807"/>
                <a:gd name="connsiteX2" fmla="*/ 5314349 w 5963047"/>
                <a:gd name="connsiteY2" fmla="*/ 0 h 3846807"/>
                <a:gd name="connsiteX3" fmla="*/ 5963047 w 5963047"/>
                <a:gd name="connsiteY3" fmla="*/ 3846807 h 3846807"/>
                <a:gd name="connsiteX4" fmla="*/ 0 w 5963047"/>
                <a:gd name="connsiteY4" fmla="*/ 3834707 h 3846807"/>
                <a:gd name="connsiteX0" fmla="*/ 0 w 5963047"/>
                <a:gd name="connsiteY0" fmla="*/ 3834707 h 3846807"/>
                <a:gd name="connsiteX1" fmla="*/ 0 w 5963047"/>
                <a:gd name="connsiteY1" fmla="*/ 50935 h 3846807"/>
                <a:gd name="connsiteX2" fmla="*/ 5018259 w 5963047"/>
                <a:gd name="connsiteY2" fmla="*/ 0 h 3846807"/>
                <a:gd name="connsiteX3" fmla="*/ 5963047 w 5963047"/>
                <a:gd name="connsiteY3" fmla="*/ 3846807 h 3846807"/>
                <a:gd name="connsiteX4" fmla="*/ 0 w 5963047"/>
                <a:gd name="connsiteY4" fmla="*/ 3834707 h 3846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63047" h="3846807">
                  <a:moveTo>
                    <a:pt x="0" y="3834707"/>
                  </a:moveTo>
                  <a:lnTo>
                    <a:pt x="0" y="50935"/>
                  </a:lnTo>
                  <a:lnTo>
                    <a:pt x="5018259" y="0"/>
                  </a:lnTo>
                  <a:lnTo>
                    <a:pt x="5963047" y="3846807"/>
                  </a:lnTo>
                  <a:lnTo>
                    <a:pt x="0" y="3834707"/>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err="1"/>
                <a:t>ттрн</a:t>
              </a:r>
              <a:endParaRPr lang="ru-RU" dirty="0"/>
            </a:p>
          </p:txBody>
        </p:sp>
        <p:sp>
          <p:nvSpPr>
            <p:cNvPr id="8" name="Трапеция 2"/>
            <p:cNvSpPr/>
            <p:nvPr/>
          </p:nvSpPr>
          <p:spPr>
            <a:xfrm flipH="1">
              <a:off x="8290813" y="6246868"/>
              <a:ext cx="4446878" cy="336814"/>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689860 w 5287924"/>
                <a:gd name="connsiteY2" fmla="*/ 102692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746042 w 5287924"/>
                <a:gd name="connsiteY2" fmla="*/ 196338 h 4009703"/>
                <a:gd name="connsiteX3" fmla="*/ 5287924 w 5287924"/>
                <a:gd name="connsiteY3" fmla="*/ 4009703 h 4009703"/>
                <a:gd name="connsiteX4" fmla="*/ 2858 w 5287924"/>
                <a:gd name="connsiteY4" fmla="*/ 3916875 h 4009703"/>
                <a:gd name="connsiteX0" fmla="*/ 28 w 5309173"/>
                <a:gd name="connsiteY0" fmla="*/ 4197819 h 4197905"/>
                <a:gd name="connsiteX1" fmla="*/ 21249 w 5309173"/>
                <a:gd name="connsiteY1" fmla="*/ 0 h 4197905"/>
                <a:gd name="connsiteX2" fmla="*/ 4767291 w 5309173"/>
                <a:gd name="connsiteY2" fmla="*/ 196338 h 4197905"/>
                <a:gd name="connsiteX3" fmla="*/ 5309173 w 5309173"/>
                <a:gd name="connsiteY3" fmla="*/ 4009703 h 4197905"/>
                <a:gd name="connsiteX4" fmla="*/ 28 w 5309173"/>
                <a:gd name="connsiteY4" fmla="*/ 4197819 h 4197905"/>
                <a:gd name="connsiteX0" fmla="*/ 28 w 5309173"/>
                <a:gd name="connsiteY0" fmla="*/ 4197819 h 4197905"/>
                <a:gd name="connsiteX1" fmla="*/ 21249 w 5309173"/>
                <a:gd name="connsiteY1" fmla="*/ 0 h 4197905"/>
                <a:gd name="connsiteX2" fmla="*/ 4807421 w 5309173"/>
                <a:gd name="connsiteY2" fmla="*/ 196338 h 4197905"/>
                <a:gd name="connsiteX3" fmla="*/ 5309173 w 5309173"/>
                <a:gd name="connsiteY3" fmla="*/ 4009703 h 4197905"/>
                <a:gd name="connsiteX4" fmla="*/ 28 w 5309173"/>
                <a:gd name="connsiteY4" fmla="*/ 4197819 h 4197905"/>
                <a:gd name="connsiteX0" fmla="*/ 50 w 5299162"/>
                <a:gd name="connsiteY0" fmla="*/ 4139296 h 4139419"/>
                <a:gd name="connsiteX1" fmla="*/ 11238 w 5299162"/>
                <a:gd name="connsiteY1" fmla="*/ 0 h 4139419"/>
                <a:gd name="connsiteX2" fmla="*/ 4797410 w 5299162"/>
                <a:gd name="connsiteY2" fmla="*/ 196338 h 4139419"/>
                <a:gd name="connsiteX3" fmla="*/ 5299162 w 5299162"/>
                <a:gd name="connsiteY3" fmla="*/ 4009703 h 4139419"/>
                <a:gd name="connsiteX4" fmla="*/ 50 w 5299162"/>
                <a:gd name="connsiteY4" fmla="*/ 4139296 h 4139419"/>
                <a:gd name="connsiteX0" fmla="*/ 50 w 5294145"/>
                <a:gd name="connsiteY0" fmla="*/ 4139296 h 4139419"/>
                <a:gd name="connsiteX1" fmla="*/ 11238 w 5294145"/>
                <a:gd name="connsiteY1" fmla="*/ 0 h 4139419"/>
                <a:gd name="connsiteX2" fmla="*/ 4797410 w 5294145"/>
                <a:gd name="connsiteY2" fmla="*/ 196338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72329 w 5294145"/>
                <a:gd name="connsiteY2" fmla="*/ 137815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52264 w 5294145"/>
                <a:gd name="connsiteY2" fmla="*/ 59776 h 4139419"/>
                <a:gd name="connsiteX3" fmla="*/ 5294145 w 5294145"/>
                <a:gd name="connsiteY3" fmla="*/ 4009703 h 4139419"/>
                <a:gd name="connsiteX4" fmla="*/ 50 w 5294145"/>
                <a:gd name="connsiteY4" fmla="*/ 4139296 h 4139419"/>
                <a:gd name="connsiteX0" fmla="*/ 50 w 5108803"/>
                <a:gd name="connsiteY0" fmla="*/ 4139296 h 4139419"/>
                <a:gd name="connsiteX1" fmla="*/ 11238 w 5108803"/>
                <a:gd name="connsiteY1" fmla="*/ 0 h 4139419"/>
                <a:gd name="connsiteX2" fmla="*/ 4752264 w 5108803"/>
                <a:gd name="connsiteY2" fmla="*/ 59776 h 4139419"/>
                <a:gd name="connsiteX3" fmla="*/ 5108803 w 5108803"/>
                <a:gd name="connsiteY3" fmla="*/ 4009703 h 4139419"/>
                <a:gd name="connsiteX4" fmla="*/ 50 w 5108803"/>
                <a:gd name="connsiteY4" fmla="*/ 4139296 h 4139419"/>
                <a:gd name="connsiteX0" fmla="*/ 50 w 5102063"/>
                <a:gd name="connsiteY0" fmla="*/ 4139296 h 4139468"/>
                <a:gd name="connsiteX1" fmla="*/ 11238 w 5102063"/>
                <a:gd name="connsiteY1" fmla="*/ 0 h 4139468"/>
                <a:gd name="connsiteX2" fmla="*/ 4752264 w 5102063"/>
                <a:gd name="connsiteY2" fmla="*/ 59776 h 4139468"/>
                <a:gd name="connsiteX3" fmla="*/ 5102063 w 5102063"/>
                <a:gd name="connsiteY3" fmla="*/ 4048722 h 4139468"/>
                <a:gd name="connsiteX4" fmla="*/ 50 w 5102063"/>
                <a:gd name="connsiteY4" fmla="*/ 4139296 h 4139468"/>
                <a:gd name="connsiteX0" fmla="*/ 29250 w 5131263"/>
                <a:gd name="connsiteY0" fmla="*/ 4139296 h 4139468"/>
                <a:gd name="connsiteX1" fmla="*/ 0 w 5131263"/>
                <a:gd name="connsiteY1" fmla="*/ 0 h 4139468"/>
                <a:gd name="connsiteX2" fmla="*/ 4781464 w 5131263"/>
                <a:gd name="connsiteY2" fmla="*/ 59776 h 4139468"/>
                <a:gd name="connsiteX3" fmla="*/ 5131263 w 5131263"/>
                <a:gd name="connsiteY3" fmla="*/ 4048722 h 4139468"/>
                <a:gd name="connsiteX4" fmla="*/ 29250 w 5131263"/>
                <a:gd name="connsiteY4" fmla="*/ 4139296 h 4139468"/>
                <a:gd name="connsiteX0" fmla="*/ 29250 w 5100934"/>
                <a:gd name="connsiteY0" fmla="*/ 4139296 h 4139296"/>
                <a:gd name="connsiteX1" fmla="*/ 0 w 5100934"/>
                <a:gd name="connsiteY1" fmla="*/ 0 h 4139296"/>
                <a:gd name="connsiteX2" fmla="*/ 4781464 w 5100934"/>
                <a:gd name="connsiteY2" fmla="*/ 59776 h 4139296"/>
                <a:gd name="connsiteX3" fmla="*/ 5100934 w 5100934"/>
                <a:gd name="connsiteY3" fmla="*/ 4107245 h 4139296"/>
                <a:gd name="connsiteX4" fmla="*/ 29250 w 5100934"/>
                <a:gd name="connsiteY4" fmla="*/ 4139296 h 413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00934" h="4139296">
                  <a:moveTo>
                    <a:pt x="29250" y="4139296"/>
                  </a:moveTo>
                  <a:cubicBezTo>
                    <a:pt x="28297" y="2833671"/>
                    <a:pt x="953" y="1305625"/>
                    <a:pt x="0" y="0"/>
                  </a:cubicBezTo>
                  <a:lnTo>
                    <a:pt x="4781464" y="59776"/>
                  </a:lnTo>
                  <a:lnTo>
                    <a:pt x="5100934" y="4107245"/>
                  </a:lnTo>
                  <a:lnTo>
                    <a:pt x="29250" y="4139296"/>
                  </a:lnTo>
                  <a:close/>
                </a:path>
              </a:pathLst>
            </a:custGeom>
            <a:gradFill>
              <a:gsLst>
                <a:gs pos="53000">
                  <a:srgbClr val="3483AA"/>
                </a:gs>
                <a:gs pos="0">
                  <a:srgbClr val="2D7193"/>
                </a:gs>
                <a:gs pos="100000">
                  <a:srgbClr val="3B96C3"/>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sp>
        <p:nvSpPr>
          <p:cNvPr id="2" name="Заголовок 1"/>
          <p:cNvSpPr>
            <a:spLocks noGrp="1"/>
          </p:cNvSpPr>
          <p:nvPr>
            <p:ph type="title"/>
          </p:nvPr>
        </p:nvSpPr>
        <p:spPr>
          <a:xfrm>
            <a:off x="901603" y="513162"/>
            <a:ext cx="5194920" cy="491143"/>
          </a:xfrm>
        </p:spPr>
        <p:txBody>
          <a:bodyPr>
            <a:normAutofit/>
          </a:bodyPr>
          <a:lstStyle/>
          <a:p>
            <a:pPr algn="l"/>
            <a:r>
              <a:rPr lang="ru-RU" sz="2400" b="1" dirty="0">
                <a:solidFill>
                  <a:schemeClr val="bg1"/>
                </a:solidFill>
                <a:latin typeface="Segoe UI Light" panose="020B0502040204020203" pitchFamily="34" charset="0"/>
                <a:ea typeface="+mn-ea"/>
                <a:cs typeface="Segoe UI Light" pitchFamily="34" charset="0"/>
              </a:rPr>
              <a:t>Патологическое горе</a:t>
            </a:r>
          </a:p>
        </p:txBody>
      </p:sp>
      <p:sp>
        <p:nvSpPr>
          <p:cNvPr id="13" name="TextBox 12"/>
          <p:cNvSpPr txBox="1"/>
          <p:nvPr/>
        </p:nvSpPr>
        <p:spPr>
          <a:xfrm>
            <a:off x="1475656" y="1700808"/>
            <a:ext cx="184731" cy="369332"/>
          </a:xfrm>
          <a:prstGeom prst="rect">
            <a:avLst/>
          </a:prstGeom>
          <a:noFill/>
        </p:spPr>
        <p:txBody>
          <a:bodyPr wrap="none" rtlCol="0">
            <a:spAutoFit/>
          </a:bodyPr>
          <a:lstStyle/>
          <a:p>
            <a:endParaRPr lang="ru-RU" dirty="0"/>
          </a:p>
        </p:txBody>
      </p:sp>
      <p:sp>
        <p:nvSpPr>
          <p:cNvPr id="16" name="Прямоугольник 15"/>
          <p:cNvSpPr/>
          <p:nvPr/>
        </p:nvSpPr>
        <p:spPr>
          <a:xfrm>
            <a:off x="323528" y="1280111"/>
            <a:ext cx="8280920" cy="4862870"/>
          </a:xfrm>
          <a:prstGeom prst="rect">
            <a:avLst/>
          </a:prstGeom>
        </p:spPr>
        <p:txBody>
          <a:bodyPr wrap="square">
            <a:spAutoFit/>
          </a:bodyPr>
          <a:lstStyle/>
          <a:p>
            <a:pPr algn="ctr"/>
            <a:r>
              <a:rPr lang="ru-RU" b="1" dirty="0">
                <a:latin typeface="Segoe UI Light" panose="020B0502040204020203" pitchFamily="34" charset="0"/>
                <a:ea typeface="Times New Roman" panose="02020603050405020304" pitchFamily="18" charset="0"/>
                <a:cs typeface="Segoe UI Light" panose="020B0502040204020203" pitchFamily="34" charset="0"/>
              </a:rPr>
              <a:t>Профессиональная задача психолога заключается в том, чтобы помочь «пострадавшему» по-настоящему пережить утрату, совершить работу горя, а не в том, чтобы притупить остроту душевных переживаний. </a:t>
            </a:r>
          </a:p>
          <a:p>
            <a:pPr algn="just"/>
            <a:endParaRPr lang="ru-RU" sz="1600" b="1" dirty="0">
              <a:latin typeface="Segoe UI Light" panose="020B0502040204020203" pitchFamily="34" charset="0"/>
              <a:ea typeface="Times New Roman" panose="02020603050405020304" pitchFamily="18" charset="0"/>
              <a:cs typeface="Segoe UI Light" panose="020B0502040204020203" pitchFamily="34" charset="0"/>
            </a:endParaRPr>
          </a:p>
          <a:p>
            <a:pPr algn="just"/>
            <a:r>
              <a:rPr lang="ru-RU" sz="1600" b="1" dirty="0">
                <a:latin typeface="Segoe UI Light" panose="020B0502040204020203" pitchFamily="34" charset="0"/>
                <a:ea typeface="Times New Roman" panose="02020603050405020304" pitchFamily="18" charset="0"/>
                <a:cs typeface="Segoe UI Light" panose="020B0502040204020203" pitchFamily="34" charset="0"/>
              </a:rPr>
              <a:t>Моменты, на которые стоит обратить особое внимание:</a:t>
            </a:r>
          </a:p>
          <a:p>
            <a:pPr algn="just"/>
            <a:r>
              <a:rPr lang="ru-RU" sz="1600" dirty="0">
                <a:latin typeface="Segoe UI Light" panose="020B0502040204020203" pitchFamily="34" charset="0"/>
                <a:ea typeface="Times New Roman" panose="02020603050405020304" pitchFamily="18" charset="0"/>
                <a:cs typeface="Segoe UI Light" panose="020B0502040204020203" pitchFamily="34" charset="0"/>
              </a:rPr>
              <a:t>	Слушайте, принимая, а не осуждая;</a:t>
            </a:r>
          </a:p>
          <a:p>
            <a:pPr algn="just"/>
            <a:r>
              <a:rPr lang="ru-RU" sz="1600" dirty="0">
                <a:latin typeface="Segoe UI Light" panose="020B0502040204020203" pitchFamily="34" charset="0"/>
                <a:ea typeface="Times New Roman" panose="02020603050405020304" pitchFamily="18" charset="0"/>
                <a:cs typeface="Segoe UI Light" panose="020B0502040204020203" pitchFamily="34" charset="0"/>
              </a:rPr>
              <a:t>	Принимайте чувства и страхи человека серьезно;</a:t>
            </a:r>
          </a:p>
          <a:p>
            <a:pPr algn="just"/>
            <a:r>
              <a:rPr lang="ru-RU" sz="1600" dirty="0">
                <a:latin typeface="Segoe UI Light" panose="020B0502040204020203" pitchFamily="34" charset="0"/>
                <a:ea typeface="Times New Roman" panose="02020603050405020304" pitchFamily="18" charset="0"/>
                <a:cs typeface="Segoe UI Light" panose="020B0502040204020203" pitchFamily="34" charset="0"/>
              </a:rPr>
              <a:t>	Будьте готовы, что некоторые люди будут злиться на вас;</a:t>
            </a:r>
          </a:p>
          <a:p>
            <a:pPr algn="just"/>
            <a:r>
              <a:rPr lang="ru-RU" sz="1600" dirty="0">
                <a:latin typeface="Segoe UI Light" panose="020B0502040204020203" pitchFamily="34" charset="0"/>
                <a:ea typeface="Times New Roman" panose="02020603050405020304" pitchFamily="18" charset="0"/>
                <a:cs typeface="Segoe UI Light" panose="020B0502040204020203" pitchFamily="34" charset="0"/>
              </a:rPr>
              <a:t>	Дайте надежду, подбодрите человека тем, что, несмотря на болезненность испытания, люди все же оправляются от горя;</a:t>
            </a:r>
          </a:p>
          <a:p>
            <a:pPr algn="just"/>
            <a:r>
              <a:rPr lang="ru-RU" sz="1600" dirty="0">
                <a:latin typeface="Segoe UI Light" panose="020B0502040204020203" pitchFamily="34" charset="0"/>
                <a:ea typeface="Times New Roman" panose="02020603050405020304" pitchFamily="18" charset="0"/>
                <a:cs typeface="Segoe UI Light" panose="020B0502040204020203" pitchFamily="34" charset="0"/>
              </a:rPr>
              <a:t>	Побуждайте к разговору об умершем и выражению чувств, не удивляйтесь, что человек повторяет историю о смерти;</a:t>
            </a:r>
          </a:p>
          <a:p>
            <a:pPr algn="just"/>
            <a:r>
              <a:rPr lang="ru-RU" sz="1600" dirty="0">
                <a:latin typeface="Segoe UI Light" panose="020B0502040204020203" pitchFamily="34" charset="0"/>
                <a:ea typeface="Times New Roman" panose="02020603050405020304" pitchFamily="18" charset="0"/>
                <a:cs typeface="Segoe UI Light" panose="020B0502040204020203" pitchFamily="34" charset="0"/>
              </a:rPr>
              <a:t> 	Дайте человеку понять, что происходящее с ним – нормально в состоянии горя.</a:t>
            </a:r>
          </a:p>
          <a:p>
            <a:pPr algn="just"/>
            <a:r>
              <a:rPr lang="ru-RU" sz="1600" b="1" dirty="0">
                <a:latin typeface="Segoe UI Light" panose="020B0502040204020203" pitchFamily="34" charset="0"/>
                <a:ea typeface="Times New Roman" panose="02020603050405020304" pitchFamily="18" charset="0"/>
                <a:cs typeface="Segoe UI Light" panose="020B0502040204020203" pitchFamily="34" charset="0"/>
              </a:rPr>
              <a:t>Если реакция утраты искажена, может помочь следующее:</a:t>
            </a:r>
          </a:p>
          <a:p>
            <a:pPr algn="just"/>
            <a:r>
              <a:rPr lang="ru-RU" sz="1600" dirty="0">
                <a:latin typeface="Segoe UI Light" panose="020B0502040204020203" pitchFamily="34" charset="0"/>
                <a:ea typeface="Times New Roman" panose="02020603050405020304" pitchFamily="18" charset="0"/>
                <a:cs typeface="Segoe UI Light" panose="020B0502040204020203" pitchFamily="34" charset="0"/>
              </a:rPr>
              <a:t>	Побуждайте выражение и осознание чувств;</a:t>
            </a:r>
          </a:p>
          <a:p>
            <a:pPr algn="just"/>
            <a:r>
              <a:rPr lang="ru-RU" sz="1600" dirty="0">
                <a:latin typeface="Segoe UI Light" panose="020B0502040204020203" pitchFamily="34" charset="0"/>
                <a:ea typeface="Times New Roman" panose="02020603050405020304" pitchFamily="18" charset="0"/>
                <a:cs typeface="Segoe UI Light" panose="020B0502040204020203" pitchFamily="34" charset="0"/>
              </a:rPr>
              <a:t>	Работайте над проблемами, созданными отношением сильной зависимости;.</a:t>
            </a:r>
          </a:p>
          <a:p>
            <a:pPr algn="just"/>
            <a:r>
              <a:rPr lang="ru-RU" sz="1600" dirty="0">
                <a:latin typeface="Segoe UI Light" panose="020B0502040204020203" pitchFamily="34" charset="0"/>
                <a:ea typeface="Times New Roman" panose="02020603050405020304" pitchFamily="18" charset="0"/>
                <a:cs typeface="Segoe UI Light" panose="020B0502040204020203" pitchFamily="34" charset="0"/>
              </a:rPr>
              <a:t>	Если есть чувство вины и оно не обосновано, то помогите человеку избавиться от него, а если чувство вины обосновано, то подумайте о том, как человек может с этим жить, может ли он как-то это исправить.</a:t>
            </a:r>
          </a:p>
        </p:txBody>
      </p:sp>
      <p:grpSp>
        <p:nvGrpSpPr>
          <p:cNvPr id="9" name="Группа 8"/>
          <p:cNvGrpSpPr/>
          <p:nvPr/>
        </p:nvGrpSpPr>
        <p:grpSpPr>
          <a:xfrm>
            <a:off x="7682339" y="6093299"/>
            <a:ext cx="1469646" cy="767141"/>
            <a:chOff x="7682339" y="6093299"/>
            <a:chExt cx="1469646" cy="767141"/>
          </a:xfrm>
        </p:grpSpPr>
        <p:sp>
          <p:nvSpPr>
            <p:cNvPr id="10" name="Прямоугольный треугольник 15"/>
            <p:cNvSpPr/>
            <p:nvPr/>
          </p:nvSpPr>
          <p:spPr>
            <a:xfrm rot="16200000" flipH="1">
              <a:off x="7838898" y="6451197"/>
              <a:ext cx="123347" cy="436466"/>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Lst>
              <a:ahLst/>
              <a:cxnLst>
                <a:cxn ang="0">
                  <a:pos x="connsiteX0" y="connsiteY0"/>
                </a:cxn>
                <a:cxn ang="0">
                  <a:pos x="connsiteX1" y="connsiteY1"/>
                </a:cxn>
                <a:cxn ang="0">
                  <a:pos x="connsiteX2" y="connsiteY2"/>
                </a:cxn>
                <a:cxn ang="0">
                  <a:pos x="connsiteX3" y="connsiteY3"/>
                </a:cxn>
              </a:cxnLst>
              <a:rect l="l" t="t" r="r" b="b"/>
              <a:pathLst>
                <a:path w="134960" h="338192">
                  <a:moveTo>
                    <a:pt x="0" y="338192"/>
                  </a:moveTo>
                  <a:cubicBezTo>
                    <a:pt x="263" y="231992"/>
                    <a:pt x="1330" y="106200"/>
                    <a:pt x="1593" y="0"/>
                  </a:cubicBezTo>
                  <a:lnTo>
                    <a:pt x="134960" y="301142"/>
                  </a:lnTo>
                  <a:cubicBezTo>
                    <a:pt x="80449" y="342417"/>
                    <a:pt x="54511" y="296917"/>
                    <a:pt x="0" y="338192"/>
                  </a:cubicBezTo>
                  <a:close/>
                </a:path>
              </a:pathLst>
            </a:custGeom>
            <a:solidFill>
              <a:srgbClr val="D883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Трапеция 2"/>
            <p:cNvSpPr/>
            <p:nvPr/>
          </p:nvSpPr>
          <p:spPr>
            <a:xfrm flipH="1">
              <a:off x="7838121" y="6093299"/>
              <a:ext cx="1311534" cy="76714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1760" h="3808972">
                  <a:moveTo>
                    <a:pt x="0" y="3796872"/>
                  </a:moveTo>
                  <a:lnTo>
                    <a:pt x="0" y="13100"/>
                  </a:lnTo>
                  <a:lnTo>
                    <a:pt x="3396921" y="0"/>
                  </a:lnTo>
                  <a:lnTo>
                    <a:pt x="6601760" y="3808972"/>
                  </a:lnTo>
                  <a:lnTo>
                    <a:pt x="0" y="3796872"/>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2" name="Трапеция 2"/>
            <p:cNvSpPr/>
            <p:nvPr/>
          </p:nvSpPr>
          <p:spPr>
            <a:xfrm flipH="1">
              <a:off x="7691020" y="6290733"/>
              <a:ext cx="1460965" cy="326269"/>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87924" h="4009703">
                  <a:moveTo>
                    <a:pt x="2858" y="3916875"/>
                  </a:moveTo>
                  <a:cubicBezTo>
                    <a:pt x="1905" y="2611250"/>
                    <a:pt x="953" y="1305625"/>
                    <a:pt x="0" y="0"/>
                  </a:cubicBezTo>
                  <a:lnTo>
                    <a:pt x="4320663" y="9045"/>
                  </a:lnTo>
                  <a:lnTo>
                    <a:pt x="5287924" y="4009703"/>
                  </a:lnTo>
                  <a:cubicBezTo>
                    <a:pt x="3411317" y="4004773"/>
                    <a:pt x="1879465" y="3921805"/>
                    <a:pt x="2858" y="3916875"/>
                  </a:cubicBezTo>
                  <a:close/>
                </a:path>
              </a:pathLst>
            </a:custGeom>
            <a:gradFill>
              <a:gsLst>
                <a:gs pos="0">
                  <a:schemeClr val="accent5">
                    <a:lumMod val="60000"/>
                    <a:lumOff val="40000"/>
                  </a:schemeClr>
                </a:gs>
                <a:gs pos="22000">
                  <a:srgbClr val="F68E26"/>
                </a:gs>
                <a:gs pos="51000">
                  <a:srgbClr val="F68616"/>
                </a:gs>
                <a:gs pos="70000">
                  <a:srgbClr val="EF7B11"/>
                </a:gs>
                <a:gs pos="97000">
                  <a:srgbClr val="D7560F"/>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a:t>38</a:t>
              </a:r>
            </a:p>
          </p:txBody>
        </p:sp>
      </p:grpSp>
    </p:spTree>
    <p:extLst>
      <p:ext uri="{BB962C8B-B14F-4D97-AF65-F5344CB8AC3E}">
        <p14:creationId xmlns:p14="http://schemas.microsoft.com/office/powerpoint/2010/main" val="363418737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Группа 3"/>
          <p:cNvGrpSpPr/>
          <p:nvPr/>
        </p:nvGrpSpPr>
        <p:grpSpPr>
          <a:xfrm flipH="1" flipV="1">
            <a:off x="-27518" y="-10"/>
            <a:ext cx="6030313" cy="1340777"/>
            <a:chOff x="8289058" y="6085680"/>
            <a:chExt cx="4448633" cy="774761"/>
          </a:xfrm>
        </p:grpSpPr>
        <p:sp>
          <p:nvSpPr>
            <p:cNvPr id="6" name="Прямоугольный треугольник 15"/>
            <p:cNvSpPr/>
            <p:nvPr/>
          </p:nvSpPr>
          <p:spPr>
            <a:xfrm rot="16200000" flipH="1">
              <a:off x="8405691" y="6447274"/>
              <a:ext cx="145913" cy="379180"/>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 name="connsiteX0" fmla="*/ 0 w 134960"/>
                <a:gd name="connsiteY0" fmla="*/ 325797 h 325797"/>
                <a:gd name="connsiteX1" fmla="*/ 5070 w 134960"/>
                <a:gd name="connsiteY1" fmla="*/ 0 h 325797"/>
                <a:gd name="connsiteX2" fmla="*/ 134960 w 134960"/>
                <a:gd name="connsiteY2" fmla="*/ 288747 h 325797"/>
                <a:gd name="connsiteX3" fmla="*/ 0 w 134960"/>
                <a:gd name="connsiteY3" fmla="*/ 325797 h 325797"/>
                <a:gd name="connsiteX0" fmla="*/ 0 w 134960"/>
                <a:gd name="connsiteY0" fmla="*/ 327313 h 327313"/>
                <a:gd name="connsiteX1" fmla="*/ 15252 w 134960"/>
                <a:gd name="connsiteY1" fmla="*/ 0 h 327313"/>
                <a:gd name="connsiteX2" fmla="*/ 134960 w 134960"/>
                <a:gd name="connsiteY2" fmla="*/ 290263 h 327313"/>
                <a:gd name="connsiteX3" fmla="*/ 0 w 134960"/>
                <a:gd name="connsiteY3" fmla="*/ 327313 h 327313"/>
              </a:gdLst>
              <a:ahLst/>
              <a:cxnLst>
                <a:cxn ang="0">
                  <a:pos x="connsiteX0" y="connsiteY0"/>
                </a:cxn>
                <a:cxn ang="0">
                  <a:pos x="connsiteX1" y="connsiteY1"/>
                </a:cxn>
                <a:cxn ang="0">
                  <a:pos x="connsiteX2" y="connsiteY2"/>
                </a:cxn>
                <a:cxn ang="0">
                  <a:pos x="connsiteX3" y="connsiteY3"/>
                </a:cxn>
              </a:cxnLst>
              <a:rect l="l" t="t" r="r" b="b"/>
              <a:pathLst>
                <a:path w="134960" h="327313">
                  <a:moveTo>
                    <a:pt x="0" y="327313"/>
                  </a:moveTo>
                  <a:cubicBezTo>
                    <a:pt x="263" y="221113"/>
                    <a:pt x="14989" y="106200"/>
                    <a:pt x="15252" y="0"/>
                  </a:cubicBezTo>
                  <a:cubicBezTo>
                    <a:pt x="59708" y="100381"/>
                    <a:pt x="90504" y="189882"/>
                    <a:pt x="134960" y="290263"/>
                  </a:cubicBezTo>
                  <a:cubicBezTo>
                    <a:pt x="80449" y="331538"/>
                    <a:pt x="54511" y="286038"/>
                    <a:pt x="0" y="327313"/>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Трапеция 2"/>
            <p:cNvSpPr/>
            <p:nvPr/>
          </p:nvSpPr>
          <p:spPr>
            <a:xfrm flipH="1">
              <a:off x="8309609" y="6085680"/>
              <a:ext cx="4401829" cy="77476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 name="connsiteX0" fmla="*/ 0 w 6601760"/>
                <a:gd name="connsiteY0" fmla="*/ 3783774 h 3795874"/>
                <a:gd name="connsiteX1" fmla="*/ 0 w 6601760"/>
                <a:gd name="connsiteY1" fmla="*/ 2 h 3795874"/>
                <a:gd name="connsiteX2" fmla="*/ 5327252 w 6601760"/>
                <a:gd name="connsiteY2" fmla="*/ 138240 h 3795874"/>
                <a:gd name="connsiteX3" fmla="*/ 6601760 w 6601760"/>
                <a:gd name="connsiteY3" fmla="*/ 3795874 h 3795874"/>
                <a:gd name="connsiteX4" fmla="*/ 0 w 6601760"/>
                <a:gd name="connsiteY4" fmla="*/ 3783774 h 3795874"/>
                <a:gd name="connsiteX0" fmla="*/ 0 w 5963047"/>
                <a:gd name="connsiteY0" fmla="*/ 3783774 h 3795874"/>
                <a:gd name="connsiteX1" fmla="*/ 0 w 5963047"/>
                <a:gd name="connsiteY1" fmla="*/ 2 h 3795874"/>
                <a:gd name="connsiteX2" fmla="*/ 5327252 w 5963047"/>
                <a:gd name="connsiteY2" fmla="*/ 138240 h 3795874"/>
                <a:gd name="connsiteX3" fmla="*/ 5963047 w 5963047"/>
                <a:gd name="connsiteY3" fmla="*/ 3795874 h 3795874"/>
                <a:gd name="connsiteX4" fmla="*/ 0 w 5963047"/>
                <a:gd name="connsiteY4" fmla="*/ 3783774 h 3795874"/>
                <a:gd name="connsiteX0" fmla="*/ 0 w 5963047"/>
                <a:gd name="connsiteY0" fmla="*/ 3783774 h 3795874"/>
                <a:gd name="connsiteX1" fmla="*/ 0 w 5963047"/>
                <a:gd name="connsiteY1" fmla="*/ 2 h 3795874"/>
                <a:gd name="connsiteX2" fmla="*/ 5327252 w 5963047"/>
                <a:gd name="connsiteY2" fmla="*/ 43654 h 3795874"/>
                <a:gd name="connsiteX3" fmla="*/ 5963047 w 5963047"/>
                <a:gd name="connsiteY3" fmla="*/ 3795874 h 3795874"/>
                <a:gd name="connsiteX4" fmla="*/ 0 w 5963047"/>
                <a:gd name="connsiteY4" fmla="*/ 3783774 h 3795874"/>
                <a:gd name="connsiteX0" fmla="*/ 0 w 5963047"/>
                <a:gd name="connsiteY0" fmla="*/ 3834707 h 3846807"/>
                <a:gd name="connsiteX1" fmla="*/ 0 w 5963047"/>
                <a:gd name="connsiteY1" fmla="*/ 50935 h 3846807"/>
                <a:gd name="connsiteX2" fmla="*/ 5314349 w 5963047"/>
                <a:gd name="connsiteY2" fmla="*/ 0 h 3846807"/>
                <a:gd name="connsiteX3" fmla="*/ 5963047 w 5963047"/>
                <a:gd name="connsiteY3" fmla="*/ 3846807 h 3846807"/>
                <a:gd name="connsiteX4" fmla="*/ 0 w 5963047"/>
                <a:gd name="connsiteY4" fmla="*/ 3834707 h 3846807"/>
                <a:gd name="connsiteX0" fmla="*/ 0 w 5963047"/>
                <a:gd name="connsiteY0" fmla="*/ 3834707 h 3846807"/>
                <a:gd name="connsiteX1" fmla="*/ 0 w 5963047"/>
                <a:gd name="connsiteY1" fmla="*/ 50935 h 3846807"/>
                <a:gd name="connsiteX2" fmla="*/ 5018259 w 5963047"/>
                <a:gd name="connsiteY2" fmla="*/ 0 h 3846807"/>
                <a:gd name="connsiteX3" fmla="*/ 5963047 w 5963047"/>
                <a:gd name="connsiteY3" fmla="*/ 3846807 h 3846807"/>
                <a:gd name="connsiteX4" fmla="*/ 0 w 5963047"/>
                <a:gd name="connsiteY4" fmla="*/ 3834707 h 3846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63047" h="3846807">
                  <a:moveTo>
                    <a:pt x="0" y="3834707"/>
                  </a:moveTo>
                  <a:lnTo>
                    <a:pt x="0" y="50935"/>
                  </a:lnTo>
                  <a:lnTo>
                    <a:pt x="5018259" y="0"/>
                  </a:lnTo>
                  <a:lnTo>
                    <a:pt x="5963047" y="3846807"/>
                  </a:lnTo>
                  <a:lnTo>
                    <a:pt x="0" y="3834707"/>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err="1"/>
                <a:t>ттрн</a:t>
              </a:r>
              <a:endParaRPr lang="ru-RU" dirty="0"/>
            </a:p>
          </p:txBody>
        </p:sp>
        <p:sp>
          <p:nvSpPr>
            <p:cNvPr id="8" name="Трапеция 2"/>
            <p:cNvSpPr/>
            <p:nvPr/>
          </p:nvSpPr>
          <p:spPr>
            <a:xfrm flipH="1">
              <a:off x="8290813" y="6246868"/>
              <a:ext cx="4446878" cy="336814"/>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689860 w 5287924"/>
                <a:gd name="connsiteY2" fmla="*/ 102692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746042 w 5287924"/>
                <a:gd name="connsiteY2" fmla="*/ 196338 h 4009703"/>
                <a:gd name="connsiteX3" fmla="*/ 5287924 w 5287924"/>
                <a:gd name="connsiteY3" fmla="*/ 4009703 h 4009703"/>
                <a:gd name="connsiteX4" fmla="*/ 2858 w 5287924"/>
                <a:gd name="connsiteY4" fmla="*/ 3916875 h 4009703"/>
                <a:gd name="connsiteX0" fmla="*/ 28 w 5309173"/>
                <a:gd name="connsiteY0" fmla="*/ 4197819 h 4197905"/>
                <a:gd name="connsiteX1" fmla="*/ 21249 w 5309173"/>
                <a:gd name="connsiteY1" fmla="*/ 0 h 4197905"/>
                <a:gd name="connsiteX2" fmla="*/ 4767291 w 5309173"/>
                <a:gd name="connsiteY2" fmla="*/ 196338 h 4197905"/>
                <a:gd name="connsiteX3" fmla="*/ 5309173 w 5309173"/>
                <a:gd name="connsiteY3" fmla="*/ 4009703 h 4197905"/>
                <a:gd name="connsiteX4" fmla="*/ 28 w 5309173"/>
                <a:gd name="connsiteY4" fmla="*/ 4197819 h 4197905"/>
                <a:gd name="connsiteX0" fmla="*/ 28 w 5309173"/>
                <a:gd name="connsiteY0" fmla="*/ 4197819 h 4197905"/>
                <a:gd name="connsiteX1" fmla="*/ 21249 w 5309173"/>
                <a:gd name="connsiteY1" fmla="*/ 0 h 4197905"/>
                <a:gd name="connsiteX2" fmla="*/ 4807421 w 5309173"/>
                <a:gd name="connsiteY2" fmla="*/ 196338 h 4197905"/>
                <a:gd name="connsiteX3" fmla="*/ 5309173 w 5309173"/>
                <a:gd name="connsiteY3" fmla="*/ 4009703 h 4197905"/>
                <a:gd name="connsiteX4" fmla="*/ 28 w 5309173"/>
                <a:gd name="connsiteY4" fmla="*/ 4197819 h 4197905"/>
                <a:gd name="connsiteX0" fmla="*/ 50 w 5299162"/>
                <a:gd name="connsiteY0" fmla="*/ 4139296 h 4139419"/>
                <a:gd name="connsiteX1" fmla="*/ 11238 w 5299162"/>
                <a:gd name="connsiteY1" fmla="*/ 0 h 4139419"/>
                <a:gd name="connsiteX2" fmla="*/ 4797410 w 5299162"/>
                <a:gd name="connsiteY2" fmla="*/ 196338 h 4139419"/>
                <a:gd name="connsiteX3" fmla="*/ 5299162 w 5299162"/>
                <a:gd name="connsiteY3" fmla="*/ 4009703 h 4139419"/>
                <a:gd name="connsiteX4" fmla="*/ 50 w 5299162"/>
                <a:gd name="connsiteY4" fmla="*/ 4139296 h 4139419"/>
                <a:gd name="connsiteX0" fmla="*/ 50 w 5294145"/>
                <a:gd name="connsiteY0" fmla="*/ 4139296 h 4139419"/>
                <a:gd name="connsiteX1" fmla="*/ 11238 w 5294145"/>
                <a:gd name="connsiteY1" fmla="*/ 0 h 4139419"/>
                <a:gd name="connsiteX2" fmla="*/ 4797410 w 5294145"/>
                <a:gd name="connsiteY2" fmla="*/ 196338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72329 w 5294145"/>
                <a:gd name="connsiteY2" fmla="*/ 137815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52264 w 5294145"/>
                <a:gd name="connsiteY2" fmla="*/ 59776 h 4139419"/>
                <a:gd name="connsiteX3" fmla="*/ 5294145 w 5294145"/>
                <a:gd name="connsiteY3" fmla="*/ 4009703 h 4139419"/>
                <a:gd name="connsiteX4" fmla="*/ 50 w 5294145"/>
                <a:gd name="connsiteY4" fmla="*/ 4139296 h 4139419"/>
                <a:gd name="connsiteX0" fmla="*/ 50 w 5108803"/>
                <a:gd name="connsiteY0" fmla="*/ 4139296 h 4139419"/>
                <a:gd name="connsiteX1" fmla="*/ 11238 w 5108803"/>
                <a:gd name="connsiteY1" fmla="*/ 0 h 4139419"/>
                <a:gd name="connsiteX2" fmla="*/ 4752264 w 5108803"/>
                <a:gd name="connsiteY2" fmla="*/ 59776 h 4139419"/>
                <a:gd name="connsiteX3" fmla="*/ 5108803 w 5108803"/>
                <a:gd name="connsiteY3" fmla="*/ 4009703 h 4139419"/>
                <a:gd name="connsiteX4" fmla="*/ 50 w 5108803"/>
                <a:gd name="connsiteY4" fmla="*/ 4139296 h 4139419"/>
                <a:gd name="connsiteX0" fmla="*/ 50 w 5102063"/>
                <a:gd name="connsiteY0" fmla="*/ 4139296 h 4139468"/>
                <a:gd name="connsiteX1" fmla="*/ 11238 w 5102063"/>
                <a:gd name="connsiteY1" fmla="*/ 0 h 4139468"/>
                <a:gd name="connsiteX2" fmla="*/ 4752264 w 5102063"/>
                <a:gd name="connsiteY2" fmla="*/ 59776 h 4139468"/>
                <a:gd name="connsiteX3" fmla="*/ 5102063 w 5102063"/>
                <a:gd name="connsiteY3" fmla="*/ 4048722 h 4139468"/>
                <a:gd name="connsiteX4" fmla="*/ 50 w 5102063"/>
                <a:gd name="connsiteY4" fmla="*/ 4139296 h 4139468"/>
                <a:gd name="connsiteX0" fmla="*/ 29250 w 5131263"/>
                <a:gd name="connsiteY0" fmla="*/ 4139296 h 4139468"/>
                <a:gd name="connsiteX1" fmla="*/ 0 w 5131263"/>
                <a:gd name="connsiteY1" fmla="*/ 0 h 4139468"/>
                <a:gd name="connsiteX2" fmla="*/ 4781464 w 5131263"/>
                <a:gd name="connsiteY2" fmla="*/ 59776 h 4139468"/>
                <a:gd name="connsiteX3" fmla="*/ 5131263 w 5131263"/>
                <a:gd name="connsiteY3" fmla="*/ 4048722 h 4139468"/>
                <a:gd name="connsiteX4" fmla="*/ 29250 w 5131263"/>
                <a:gd name="connsiteY4" fmla="*/ 4139296 h 4139468"/>
                <a:gd name="connsiteX0" fmla="*/ 29250 w 5100934"/>
                <a:gd name="connsiteY0" fmla="*/ 4139296 h 4139296"/>
                <a:gd name="connsiteX1" fmla="*/ 0 w 5100934"/>
                <a:gd name="connsiteY1" fmla="*/ 0 h 4139296"/>
                <a:gd name="connsiteX2" fmla="*/ 4781464 w 5100934"/>
                <a:gd name="connsiteY2" fmla="*/ 59776 h 4139296"/>
                <a:gd name="connsiteX3" fmla="*/ 5100934 w 5100934"/>
                <a:gd name="connsiteY3" fmla="*/ 4107245 h 4139296"/>
                <a:gd name="connsiteX4" fmla="*/ 29250 w 5100934"/>
                <a:gd name="connsiteY4" fmla="*/ 4139296 h 413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00934" h="4139296">
                  <a:moveTo>
                    <a:pt x="29250" y="4139296"/>
                  </a:moveTo>
                  <a:cubicBezTo>
                    <a:pt x="28297" y="2833671"/>
                    <a:pt x="953" y="1305625"/>
                    <a:pt x="0" y="0"/>
                  </a:cubicBezTo>
                  <a:lnTo>
                    <a:pt x="4781464" y="59776"/>
                  </a:lnTo>
                  <a:lnTo>
                    <a:pt x="5100934" y="4107245"/>
                  </a:lnTo>
                  <a:lnTo>
                    <a:pt x="29250" y="4139296"/>
                  </a:lnTo>
                  <a:close/>
                </a:path>
              </a:pathLst>
            </a:custGeom>
            <a:gradFill>
              <a:gsLst>
                <a:gs pos="53000">
                  <a:srgbClr val="3483AA"/>
                </a:gs>
                <a:gs pos="0">
                  <a:srgbClr val="2D7193"/>
                </a:gs>
                <a:gs pos="100000">
                  <a:srgbClr val="3B96C3"/>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sp>
        <p:nvSpPr>
          <p:cNvPr id="2" name="Заголовок 1"/>
          <p:cNvSpPr>
            <a:spLocks noGrp="1"/>
          </p:cNvSpPr>
          <p:nvPr>
            <p:ph type="title"/>
          </p:nvPr>
        </p:nvSpPr>
        <p:spPr>
          <a:xfrm>
            <a:off x="683568" y="513162"/>
            <a:ext cx="5194920" cy="491143"/>
          </a:xfrm>
        </p:spPr>
        <p:txBody>
          <a:bodyPr>
            <a:normAutofit fontScale="90000"/>
          </a:bodyPr>
          <a:lstStyle/>
          <a:p>
            <a:pPr algn="l"/>
            <a:r>
              <a:rPr lang="ru-RU" sz="1800" b="1" dirty="0">
                <a:solidFill>
                  <a:schemeClr val="bg1"/>
                </a:solidFill>
                <a:latin typeface="Segoe UI Light" panose="020B0502040204020203" pitchFamily="34" charset="0"/>
                <a:ea typeface="+mn-ea"/>
                <a:cs typeface="Segoe UI Light" pitchFamily="34" charset="0"/>
              </a:rPr>
              <a:t>Переживание психотравмирующих ситуаций с детьми</a:t>
            </a:r>
          </a:p>
        </p:txBody>
      </p:sp>
      <p:sp>
        <p:nvSpPr>
          <p:cNvPr id="13" name="TextBox 12"/>
          <p:cNvSpPr txBox="1"/>
          <p:nvPr/>
        </p:nvSpPr>
        <p:spPr>
          <a:xfrm>
            <a:off x="1475656" y="1700808"/>
            <a:ext cx="184731" cy="369332"/>
          </a:xfrm>
          <a:prstGeom prst="rect">
            <a:avLst/>
          </a:prstGeom>
          <a:noFill/>
        </p:spPr>
        <p:txBody>
          <a:bodyPr wrap="none" rtlCol="0">
            <a:spAutoFit/>
          </a:bodyPr>
          <a:lstStyle/>
          <a:p>
            <a:endParaRPr lang="ru-RU" dirty="0"/>
          </a:p>
        </p:txBody>
      </p:sp>
      <p:sp>
        <p:nvSpPr>
          <p:cNvPr id="16" name="Прямоугольник 15"/>
          <p:cNvSpPr/>
          <p:nvPr/>
        </p:nvSpPr>
        <p:spPr>
          <a:xfrm>
            <a:off x="963875" y="2635259"/>
            <a:ext cx="7069438" cy="307777"/>
          </a:xfrm>
          <a:prstGeom prst="rect">
            <a:avLst/>
          </a:prstGeom>
        </p:spPr>
        <p:txBody>
          <a:bodyPr wrap="square">
            <a:spAutoFit/>
          </a:bodyPr>
          <a:lstStyle/>
          <a:p>
            <a:r>
              <a:rPr lang="ru-RU" sz="1400" dirty="0">
                <a:latin typeface="Segoe UI Light" panose="020B0502040204020203" pitchFamily="34" charset="0"/>
                <a:cs typeface="Segoe UI Light" panose="020B0502040204020203" pitchFamily="34" charset="0"/>
              </a:rPr>
              <a:t>Предательство, игнорирование, изгнание, ревность родителей к своим </a:t>
            </a:r>
            <a:r>
              <a:rPr lang="ru-RU" sz="1400" dirty="0" err="1">
                <a:latin typeface="Segoe UI Light" panose="020B0502040204020203" pitchFamily="34" charset="0"/>
                <a:cs typeface="Segoe UI Light" panose="020B0502040204020203" pitchFamily="34" charset="0"/>
              </a:rPr>
              <a:t>сиблингам</a:t>
            </a:r>
            <a:r>
              <a:rPr lang="ru-RU" sz="1400" dirty="0">
                <a:latin typeface="Segoe UI Light" panose="020B0502040204020203" pitchFamily="34" charset="0"/>
                <a:cs typeface="Segoe UI Light" panose="020B0502040204020203" pitchFamily="34" charset="0"/>
              </a:rPr>
              <a:t>.</a:t>
            </a:r>
            <a:endParaRPr lang="ru-RU" sz="1400" b="1" dirty="0">
              <a:latin typeface="Segoe UI Light" panose="020B0502040204020203" pitchFamily="34" charset="0"/>
              <a:cs typeface="Segoe UI Light" panose="020B0502040204020203" pitchFamily="34" charset="0"/>
            </a:endParaRPr>
          </a:p>
        </p:txBody>
      </p:sp>
      <p:grpSp>
        <p:nvGrpSpPr>
          <p:cNvPr id="9" name="Группа 8"/>
          <p:cNvGrpSpPr/>
          <p:nvPr/>
        </p:nvGrpSpPr>
        <p:grpSpPr>
          <a:xfrm>
            <a:off x="7682339" y="6093299"/>
            <a:ext cx="1469646" cy="767141"/>
            <a:chOff x="7682339" y="6093299"/>
            <a:chExt cx="1469646" cy="767141"/>
          </a:xfrm>
        </p:grpSpPr>
        <p:sp>
          <p:nvSpPr>
            <p:cNvPr id="10" name="Прямоугольный треугольник 15"/>
            <p:cNvSpPr/>
            <p:nvPr/>
          </p:nvSpPr>
          <p:spPr>
            <a:xfrm rot="16200000" flipH="1">
              <a:off x="7838898" y="6451197"/>
              <a:ext cx="123347" cy="436466"/>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Lst>
              <a:ahLst/>
              <a:cxnLst>
                <a:cxn ang="0">
                  <a:pos x="connsiteX0" y="connsiteY0"/>
                </a:cxn>
                <a:cxn ang="0">
                  <a:pos x="connsiteX1" y="connsiteY1"/>
                </a:cxn>
                <a:cxn ang="0">
                  <a:pos x="connsiteX2" y="connsiteY2"/>
                </a:cxn>
                <a:cxn ang="0">
                  <a:pos x="connsiteX3" y="connsiteY3"/>
                </a:cxn>
              </a:cxnLst>
              <a:rect l="l" t="t" r="r" b="b"/>
              <a:pathLst>
                <a:path w="134960" h="338192">
                  <a:moveTo>
                    <a:pt x="0" y="338192"/>
                  </a:moveTo>
                  <a:cubicBezTo>
                    <a:pt x="263" y="231992"/>
                    <a:pt x="1330" y="106200"/>
                    <a:pt x="1593" y="0"/>
                  </a:cubicBezTo>
                  <a:lnTo>
                    <a:pt x="134960" y="301142"/>
                  </a:lnTo>
                  <a:cubicBezTo>
                    <a:pt x="80449" y="342417"/>
                    <a:pt x="54511" y="296917"/>
                    <a:pt x="0" y="338192"/>
                  </a:cubicBezTo>
                  <a:close/>
                </a:path>
              </a:pathLst>
            </a:custGeom>
            <a:solidFill>
              <a:srgbClr val="D883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Трапеция 2"/>
            <p:cNvSpPr/>
            <p:nvPr/>
          </p:nvSpPr>
          <p:spPr>
            <a:xfrm flipH="1">
              <a:off x="7838121" y="6093299"/>
              <a:ext cx="1311534" cy="76714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1760" h="3808972">
                  <a:moveTo>
                    <a:pt x="0" y="3796872"/>
                  </a:moveTo>
                  <a:lnTo>
                    <a:pt x="0" y="13100"/>
                  </a:lnTo>
                  <a:lnTo>
                    <a:pt x="3396921" y="0"/>
                  </a:lnTo>
                  <a:lnTo>
                    <a:pt x="6601760" y="3808972"/>
                  </a:lnTo>
                  <a:lnTo>
                    <a:pt x="0" y="3796872"/>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2" name="Трапеция 2"/>
            <p:cNvSpPr/>
            <p:nvPr/>
          </p:nvSpPr>
          <p:spPr>
            <a:xfrm flipH="1">
              <a:off x="7691020" y="6290733"/>
              <a:ext cx="1460965" cy="326269"/>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87924" h="4009703">
                  <a:moveTo>
                    <a:pt x="2858" y="3916875"/>
                  </a:moveTo>
                  <a:cubicBezTo>
                    <a:pt x="1905" y="2611250"/>
                    <a:pt x="953" y="1305625"/>
                    <a:pt x="0" y="0"/>
                  </a:cubicBezTo>
                  <a:lnTo>
                    <a:pt x="4320663" y="9045"/>
                  </a:lnTo>
                  <a:lnTo>
                    <a:pt x="5287924" y="4009703"/>
                  </a:lnTo>
                  <a:cubicBezTo>
                    <a:pt x="3411317" y="4004773"/>
                    <a:pt x="1879465" y="3921805"/>
                    <a:pt x="2858" y="3916875"/>
                  </a:cubicBezTo>
                  <a:close/>
                </a:path>
              </a:pathLst>
            </a:custGeom>
            <a:gradFill>
              <a:gsLst>
                <a:gs pos="0">
                  <a:schemeClr val="accent5">
                    <a:lumMod val="60000"/>
                    <a:lumOff val="40000"/>
                  </a:schemeClr>
                </a:gs>
                <a:gs pos="22000">
                  <a:srgbClr val="F68E26"/>
                </a:gs>
                <a:gs pos="51000">
                  <a:srgbClr val="F68616"/>
                </a:gs>
                <a:gs pos="70000">
                  <a:srgbClr val="EF7B11"/>
                </a:gs>
                <a:gs pos="97000">
                  <a:srgbClr val="D7560F"/>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a:t>39</a:t>
              </a:r>
            </a:p>
          </p:txBody>
        </p:sp>
      </p:grpSp>
      <p:sp>
        <p:nvSpPr>
          <p:cNvPr id="20" name="Прямоугольник 19"/>
          <p:cNvSpPr/>
          <p:nvPr/>
        </p:nvSpPr>
        <p:spPr>
          <a:xfrm>
            <a:off x="760164" y="2296517"/>
            <a:ext cx="2363157" cy="369332"/>
          </a:xfrm>
          <a:prstGeom prst="rect">
            <a:avLst/>
          </a:prstGeom>
        </p:spPr>
        <p:txBody>
          <a:bodyPr wrap="square">
            <a:spAutoFit/>
          </a:bodyPr>
          <a:lstStyle/>
          <a:p>
            <a:r>
              <a:rPr lang="ru-RU" b="1" dirty="0">
                <a:latin typeface="Segoe UI Light" panose="020B0502040204020203" pitchFamily="34" charset="0"/>
                <a:cs typeface="Segoe UI Light" panose="020B0502040204020203" pitchFamily="34" charset="0"/>
              </a:rPr>
              <a:t>1. Травма отвержения</a:t>
            </a:r>
          </a:p>
        </p:txBody>
      </p:sp>
      <p:sp>
        <p:nvSpPr>
          <p:cNvPr id="21" name="Прямоугольник 20"/>
          <p:cNvSpPr/>
          <p:nvPr/>
        </p:nvSpPr>
        <p:spPr>
          <a:xfrm>
            <a:off x="2223584" y="1458752"/>
            <a:ext cx="5467436" cy="646331"/>
          </a:xfrm>
          <a:prstGeom prst="rect">
            <a:avLst/>
          </a:prstGeom>
        </p:spPr>
        <p:txBody>
          <a:bodyPr wrap="square">
            <a:spAutoFit/>
          </a:bodyPr>
          <a:lstStyle/>
          <a:p>
            <a:pPr algn="ctr"/>
            <a:r>
              <a:rPr lang="ru-RU" b="1" dirty="0">
                <a:latin typeface="Segoe UI Light" panose="020B0502040204020203" pitchFamily="34" charset="0"/>
                <a:cs typeface="Segoe UI Light" panose="020B0502040204020203" pitchFamily="34" charset="0"/>
              </a:rPr>
              <a:t>Все психологические травмы в детстве можно разделить на 5 групп:</a:t>
            </a:r>
            <a:endParaRPr lang="ru-RU" dirty="0">
              <a:latin typeface="Segoe UI Light" panose="020B0502040204020203" pitchFamily="34" charset="0"/>
              <a:cs typeface="Segoe UI Light" panose="020B0502040204020203" pitchFamily="34" charset="0"/>
            </a:endParaRPr>
          </a:p>
        </p:txBody>
      </p:sp>
      <p:sp>
        <p:nvSpPr>
          <p:cNvPr id="22" name="Прямоугольник 21"/>
          <p:cNvSpPr/>
          <p:nvPr/>
        </p:nvSpPr>
        <p:spPr>
          <a:xfrm>
            <a:off x="751786" y="3028054"/>
            <a:ext cx="3312368" cy="369332"/>
          </a:xfrm>
          <a:prstGeom prst="rect">
            <a:avLst/>
          </a:prstGeom>
        </p:spPr>
        <p:txBody>
          <a:bodyPr wrap="square">
            <a:spAutoFit/>
          </a:bodyPr>
          <a:lstStyle/>
          <a:p>
            <a:r>
              <a:rPr lang="ru-RU" b="1" dirty="0">
                <a:latin typeface="Segoe UI Light" panose="020B0502040204020203" pitchFamily="34" charset="0"/>
                <a:cs typeface="Segoe UI Light" panose="020B0502040204020203" pitchFamily="34" charset="0"/>
              </a:rPr>
              <a:t>2. Травма разрыва отношений</a:t>
            </a:r>
          </a:p>
        </p:txBody>
      </p:sp>
      <p:sp>
        <p:nvSpPr>
          <p:cNvPr id="23" name="Прямоугольник 22"/>
          <p:cNvSpPr/>
          <p:nvPr/>
        </p:nvSpPr>
        <p:spPr>
          <a:xfrm>
            <a:off x="963875" y="3328850"/>
            <a:ext cx="7069438" cy="523220"/>
          </a:xfrm>
          <a:prstGeom prst="rect">
            <a:avLst/>
          </a:prstGeom>
        </p:spPr>
        <p:txBody>
          <a:bodyPr wrap="square">
            <a:spAutoFit/>
          </a:bodyPr>
          <a:lstStyle/>
          <a:p>
            <a:r>
              <a:rPr lang="ru-RU" sz="1400" dirty="0">
                <a:latin typeface="Segoe UI Light" panose="020B0502040204020203" pitchFamily="34" charset="0"/>
                <a:cs typeface="Segoe UI Light" panose="020B0502040204020203" pitchFamily="34" charset="0"/>
              </a:rPr>
              <a:t>Серьезные конфликты, ссоры, фразы родителей вроде «ты мне больше не дочь», «видеть тебя не хочу».</a:t>
            </a:r>
            <a:endParaRPr lang="ru-RU" sz="1400" b="1" dirty="0">
              <a:latin typeface="Segoe UI Light" panose="020B0502040204020203" pitchFamily="34" charset="0"/>
              <a:cs typeface="Segoe UI Light" panose="020B0502040204020203" pitchFamily="34" charset="0"/>
            </a:endParaRPr>
          </a:p>
        </p:txBody>
      </p:sp>
      <p:sp>
        <p:nvSpPr>
          <p:cNvPr id="24" name="Прямоугольник 23"/>
          <p:cNvSpPr/>
          <p:nvPr/>
        </p:nvSpPr>
        <p:spPr>
          <a:xfrm>
            <a:off x="751786" y="3875871"/>
            <a:ext cx="3312368" cy="369332"/>
          </a:xfrm>
          <a:prstGeom prst="rect">
            <a:avLst/>
          </a:prstGeom>
        </p:spPr>
        <p:txBody>
          <a:bodyPr wrap="square">
            <a:spAutoFit/>
          </a:bodyPr>
          <a:lstStyle/>
          <a:p>
            <a:r>
              <a:rPr lang="ru-RU" b="1" dirty="0">
                <a:latin typeface="Segoe UI Light" panose="020B0502040204020203" pitchFamily="34" charset="0"/>
                <a:cs typeface="Segoe UI Light" panose="020B0502040204020203" pitchFamily="34" charset="0"/>
              </a:rPr>
              <a:t>3. Травма утраты</a:t>
            </a:r>
          </a:p>
        </p:txBody>
      </p:sp>
      <p:sp>
        <p:nvSpPr>
          <p:cNvPr id="25" name="Прямоугольник 24"/>
          <p:cNvSpPr/>
          <p:nvPr/>
        </p:nvSpPr>
        <p:spPr>
          <a:xfrm>
            <a:off x="987297" y="4202629"/>
            <a:ext cx="7069438" cy="523220"/>
          </a:xfrm>
          <a:prstGeom prst="rect">
            <a:avLst/>
          </a:prstGeom>
        </p:spPr>
        <p:txBody>
          <a:bodyPr wrap="square">
            <a:spAutoFit/>
          </a:bodyPr>
          <a:lstStyle/>
          <a:p>
            <a:r>
              <a:rPr lang="ru-RU" sz="1400" dirty="0">
                <a:latin typeface="Segoe UI Light" panose="020B0502040204020203" pitchFamily="34" charset="0"/>
                <a:cs typeface="Segoe UI Light" panose="020B0502040204020203" pitchFamily="34" charset="0"/>
              </a:rPr>
              <a:t>Это потери близких родственников (любимых животных, игрушек и т.п.), к которым ребенок привязан.</a:t>
            </a:r>
            <a:endParaRPr lang="ru-RU" sz="1400" b="1" dirty="0">
              <a:latin typeface="Segoe UI Light" panose="020B0502040204020203" pitchFamily="34" charset="0"/>
              <a:cs typeface="Segoe UI Light" panose="020B0502040204020203" pitchFamily="34" charset="0"/>
            </a:endParaRPr>
          </a:p>
        </p:txBody>
      </p:sp>
      <p:sp>
        <p:nvSpPr>
          <p:cNvPr id="26" name="Прямоугольник 25"/>
          <p:cNvSpPr/>
          <p:nvPr/>
        </p:nvSpPr>
        <p:spPr>
          <a:xfrm>
            <a:off x="760164" y="4763884"/>
            <a:ext cx="4108245" cy="369332"/>
          </a:xfrm>
          <a:prstGeom prst="rect">
            <a:avLst/>
          </a:prstGeom>
        </p:spPr>
        <p:txBody>
          <a:bodyPr wrap="square">
            <a:spAutoFit/>
          </a:bodyPr>
          <a:lstStyle/>
          <a:p>
            <a:r>
              <a:rPr lang="ru-RU" b="1" dirty="0">
                <a:latin typeface="Segoe UI Light" panose="020B0502040204020203" pitchFamily="34" charset="0"/>
                <a:cs typeface="Segoe UI Light" panose="020B0502040204020203" pitchFamily="34" charset="0"/>
              </a:rPr>
              <a:t>4. Травмы,  связанные со здоровьем</a:t>
            </a:r>
          </a:p>
        </p:txBody>
      </p:sp>
      <p:sp>
        <p:nvSpPr>
          <p:cNvPr id="27" name="Прямоугольник 26"/>
          <p:cNvSpPr/>
          <p:nvPr/>
        </p:nvSpPr>
        <p:spPr>
          <a:xfrm>
            <a:off x="1006774" y="5111663"/>
            <a:ext cx="7069438" cy="307777"/>
          </a:xfrm>
          <a:prstGeom prst="rect">
            <a:avLst/>
          </a:prstGeom>
        </p:spPr>
        <p:txBody>
          <a:bodyPr wrap="square">
            <a:spAutoFit/>
          </a:bodyPr>
          <a:lstStyle/>
          <a:p>
            <a:r>
              <a:rPr lang="ru-RU" sz="1400" dirty="0">
                <a:latin typeface="Segoe UI Light" panose="020B0502040204020203" pitchFamily="34" charset="0"/>
                <a:cs typeface="Segoe UI Light" panose="020B0502040204020203" pitchFamily="34" charset="0"/>
              </a:rPr>
              <a:t>Серьезный диагноз.</a:t>
            </a:r>
            <a:endParaRPr lang="ru-RU" sz="1400" b="1" dirty="0">
              <a:latin typeface="Segoe UI Light" panose="020B0502040204020203" pitchFamily="34" charset="0"/>
              <a:cs typeface="Segoe UI Light" panose="020B0502040204020203" pitchFamily="34" charset="0"/>
            </a:endParaRPr>
          </a:p>
        </p:txBody>
      </p:sp>
      <p:sp>
        <p:nvSpPr>
          <p:cNvPr id="28" name="Прямоугольник 27"/>
          <p:cNvSpPr/>
          <p:nvPr/>
        </p:nvSpPr>
        <p:spPr>
          <a:xfrm>
            <a:off x="760164" y="5485754"/>
            <a:ext cx="4108245" cy="369332"/>
          </a:xfrm>
          <a:prstGeom prst="rect">
            <a:avLst/>
          </a:prstGeom>
        </p:spPr>
        <p:txBody>
          <a:bodyPr wrap="square">
            <a:spAutoFit/>
          </a:bodyPr>
          <a:lstStyle/>
          <a:p>
            <a:r>
              <a:rPr lang="ru-RU" b="1" dirty="0">
                <a:latin typeface="Segoe UI Light" panose="020B0502040204020203" pitchFamily="34" charset="0"/>
                <a:cs typeface="Segoe UI Light" panose="020B0502040204020203" pitchFamily="34" charset="0"/>
              </a:rPr>
              <a:t>5. Травмы насилия</a:t>
            </a:r>
          </a:p>
        </p:txBody>
      </p:sp>
      <p:sp>
        <p:nvSpPr>
          <p:cNvPr id="29" name="Прямоугольник 28"/>
          <p:cNvSpPr/>
          <p:nvPr/>
        </p:nvSpPr>
        <p:spPr>
          <a:xfrm>
            <a:off x="1013715" y="5841098"/>
            <a:ext cx="6691595" cy="523220"/>
          </a:xfrm>
          <a:prstGeom prst="rect">
            <a:avLst/>
          </a:prstGeom>
        </p:spPr>
        <p:txBody>
          <a:bodyPr wrap="square">
            <a:spAutoFit/>
          </a:bodyPr>
          <a:lstStyle/>
          <a:p>
            <a:r>
              <a:rPr lang="ru-RU" sz="1400" dirty="0">
                <a:latin typeface="Segoe UI Light" panose="020B0502040204020203" pitchFamily="34" charset="0"/>
                <a:ea typeface="Times New Roman" panose="02020603050405020304" pitchFamily="18" charset="0"/>
                <a:cs typeface="Segoe UI Light" panose="020B0502040204020203" pitchFamily="34" charset="0"/>
              </a:rPr>
              <a:t>Ощущение несправедливости, постоянное чувство страха и беспомощности, отсутствие личных психологических и физических границ.</a:t>
            </a:r>
            <a:endParaRPr lang="ru-RU" sz="1400" dirty="0">
              <a:latin typeface="Segoe UI Light" panose="020B0502040204020203" pitchFamily="34" charset="0"/>
              <a:cs typeface="Segoe UI Light" panose="020B0502040204020203" pitchFamily="34" charset="0"/>
            </a:endParaRPr>
          </a:p>
        </p:txBody>
      </p:sp>
    </p:spTree>
    <p:extLst>
      <p:ext uri="{BB962C8B-B14F-4D97-AF65-F5344CB8AC3E}">
        <p14:creationId xmlns:p14="http://schemas.microsoft.com/office/powerpoint/2010/main" val="40337438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Группа 3"/>
          <p:cNvGrpSpPr/>
          <p:nvPr/>
        </p:nvGrpSpPr>
        <p:grpSpPr>
          <a:xfrm flipH="1" flipV="1">
            <a:off x="-27518" y="-10"/>
            <a:ext cx="6030313" cy="1340777"/>
            <a:chOff x="8289058" y="6085680"/>
            <a:chExt cx="4448633" cy="774761"/>
          </a:xfrm>
        </p:grpSpPr>
        <p:sp>
          <p:nvSpPr>
            <p:cNvPr id="6" name="Прямоугольный треугольник 15"/>
            <p:cNvSpPr/>
            <p:nvPr/>
          </p:nvSpPr>
          <p:spPr>
            <a:xfrm rot="16200000" flipH="1">
              <a:off x="8405691" y="6447274"/>
              <a:ext cx="145913" cy="379180"/>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 name="connsiteX0" fmla="*/ 0 w 134960"/>
                <a:gd name="connsiteY0" fmla="*/ 325797 h 325797"/>
                <a:gd name="connsiteX1" fmla="*/ 5070 w 134960"/>
                <a:gd name="connsiteY1" fmla="*/ 0 h 325797"/>
                <a:gd name="connsiteX2" fmla="*/ 134960 w 134960"/>
                <a:gd name="connsiteY2" fmla="*/ 288747 h 325797"/>
                <a:gd name="connsiteX3" fmla="*/ 0 w 134960"/>
                <a:gd name="connsiteY3" fmla="*/ 325797 h 325797"/>
                <a:gd name="connsiteX0" fmla="*/ 0 w 134960"/>
                <a:gd name="connsiteY0" fmla="*/ 327313 h 327313"/>
                <a:gd name="connsiteX1" fmla="*/ 15252 w 134960"/>
                <a:gd name="connsiteY1" fmla="*/ 0 h 327313"/>
                <a:gd name="connsiteX2" fmla="*/ 134960 w 134960"/>
                <a:gd name="connsiteY2" fmla="*/ 290263 h 327313"/>
                <a:gd name="connsiteX3" fmla="*/ 0 w 134960"/>
                <a:gd name="connsiteY3" fmla="*/ 327313 h 327313"/>
              </a:gdLst>
              <a:ahLst/>
              <a:cxnLst>
                <a:cxn ang="0">
                  <a:pos x="connsiteX0" y="connsiteY0"/>
                </a:cxn>
                <a:cxn ang="0">
                  <a:pos x="connsiteX1" y="connsiteY1"/>
                </a:cxn>
                <a:cxn ang="0">
                  <a:pos x="connsiteX2" y="connsiteY2"/>
                </a:cxn>
                <a:cxn ang="0">
                  <a:pos x="connsiteX3" y="connsiteY3"/>
                </a:cxn>
              </a:cxnLst>
              <a:rect l="l" t="t" r="r" b="b"/>
              <a:pathLst>
                <a:path w="134960" h="327313">
                  <a:moveTo>
                    <a:pt x="0" y="327313"/>
                  </a:moveTo>
                  <a:cubicBezTo>
                    <a:pt x="263" y="221113"/>
                    <a:pt x="14989" y="106200"/>
                    <a:pt x="15252" y="0"/>
                  </a:cubicBezTo>
                  <a:cubicBezTo>
                    <a:pt x="59708" y="100381"/>
                    <a:pt x="90504" y="189882"/>
                    <a:pt x="134960" y="290263"/>
                  </a:cubicBezTo>
                  <a:cubicBezTo>
                    <a:pt x="80449" y="331538"/>
                    <a:pt x="54511" y="286038"/>
                    <a:pt x="0" y="327313"/>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Трапеция 2"/>
            <p:cNvSpPr/>
            <p:nvPr/>
          </p:nvSpPr>
          <p:spPr>
            <a:xfrm flipH="1">
              <a:off x="8309609" y="6085680"/>
              <a:ext cx="4401829" cy="77476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 name="connsiteX0" fmla="*/ 0 w 6601760"/>
                <a:gd name="connsiteY0" fmla="*/ 3783774 h 3795874"/>
                <a:gd name="connsiteX1" fmla="*/ 0 w 6601760"/>
                <a:gd name="connsiteY1" fmla="*/ 2 h 3795874"/>
                <a:gd name="connsiteX2" fmla="*/ 5327252 w 6601760"/>
                <a:gd name="connsiteY2" fmla="*/ 138240 h 3795874"/>
                <a:gd name="connsiteX3" fmla="*/ 6601760 w 6601760"/>
                <a:gd name="connsiteY3" fmla="*/ 3795874 h 3795874"/>
                <a:gd name="connsiteX4" fmla="*/ 0 w 6601760"/>
                <a:gd name="connsiteY4" fmla="*/ 3783774 h 3795874"/>
                <a:gd name="connsiteX0" fmla="*/ 0 w 5963047"/>
                <a:gd name="connsiteY0" fmla="*/ 3783774 h 3795874"/>
                <a:gd name="connsiteX1" fmla="*/ 0 w 5963047"/>
                <a:gd name="connsiteY1" fmla="*/ 2 h 3795874"/>
                <a:gd name="connsiteX2" fmla="*/ 5327252 w 5963047"/>
                <a:gd name="connsiteY2" fmla="*/ 138240 h 3795874"/>
                <a:gd name="connsiteX3" fmla="*/ 5963047 w 5963047"/>
                <a:gd name="connsiteY3" fmla="*/ 3795874 h 3795874"/>
                <a:gd name="connsiteX4" fmla="*/ 0 w 5963047"/>
                <a:gd name="connsiteY4" fmla="*/ 3783774 h 3795874"/>
                <a:gd name="connsiteX0" fmla="*/ 0 w 5963047"/>
                <a:gd name="connsiteY0" fmla="*/ 3783774 h 3795874"/>
                <a:gd name="connsiteX1" fmla="*/ 0 w 5963047"/>
                <a:gd name="connsiteY1" fmla="*/ 2 h 3795874"/>
                <a:gd name="connsiteX2" fmla="*/ 5327252 w 5963047"/>
                <a:gd name="connsiteY2" fmla="*/ 43654 h 3795874"/>
                <a:gd name="connsiteX3" fmla="*/ 5963047 w 5963047"/>
                <a:gd name="connsiteY3" fmla="*/ 3795874 h 3795874"/>
                <a:gd name="connsiteX4" fmla="*/ 0 w 5963047"/>
                <a:gd name="connsiteY4" fmla="*/ 3783774 h 3795874"/>
                <a:gd name="connsiteX0" fmla="*/ 0 w 5963047"/>
                <a:gd name="connsiteY0" fmla="*/ 3834707 h 3846807"/>
                <a:gd name="connsiteX1" fmla="*/ 0 w 5963047"/>
                <a:gd name="connsiteY1" fmla="*/ 50935 h 3846807"/>
                <a:gd name="connsiteX2" fmla="*/ 5314349 w 5963047"/>
                <a:gd name="connsiteY2" fmla="*/ 0 h 3846807"/>
                <a:gd name="connsiteX3" fmla="*/ 5963047 w 5963047"/>
                <a:gd name="connsiteY3" fmla="*/ 3846807 h 3846807"/>
                <a:gd name="connsiteX4" fmla="*/ 0 w 5963047"/>
                <a:gd name="connsiteY4" fmla="*/ 3834707 h 3846807"/>
                <a:gd name="connsiteX0" fmla="*/ 0 w 5963047"/>
                <a:gd name="connsiteY0" fmla="*/ 3834707 h 3846807"/>
                <a:gd name="connsiteX1" fmla="*/ 0 w 5963047"/>
                <a:gd name="connsiteY1" fmla="*/ 50935 h 3846807"/>
                <a:gd name="connsiteX2" fmla="*/ 5018259 w 5963047"/>
                <a:gd name="connsiteY2" fmla="*/ 0 h 3846807"/>
                <a:gd name="connsiteX3" fmla="*/ 5963047 w 5963047"/>
                <a:gd name="connsiteY3" fmla="*/ 3846807 h 3846807"/>
                <a:gd name="connsiteX4" fmla="*/ 0 w 5963047"/>
                <a:gd name="connsiteY4" fmla="*/ 3834707 h 3846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63047" h="3846807">
                  <a:moveTo>
                    <a:pt x="0" y="3834707"/>
                  </a:moveTo>
                  <a:lnTo>
                    <a:pt x="0" y="50935"/>
                  </a:lnTo>
                  <a:lnTo>
                    <a:pt x="5018259" y="0"/>
                  </a:lnTo>
                  <a:lnTo>
                    <a:pt x="5963047" y="3846807"/>
                  </a:lnTo>
                  <a:lnTo>
                    <a:pt x="0" y="3834707"/>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err="1"/>
                <a:t>ттрн</a:t>
              </a:r>
              <a:endParaRPr lang="ru-RU" dirty="0"/>
            </a:p>
          </p:txBody>
        </p:sp>
        <p:sp>
          <p:nvSpPr>
            <p:cNvPr id="8" name="Трапеция 2"/>
            <p:cNvSpPr/>
            <p:nvPr/>
          </p:nvSpPr>
          <p:spPr>
            <a:xfrm flipH="1">
              <a:off x="8290813" y="6246868"/>
              <a:ext cx="4446878" cy="336814"/>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689860 w 5287924"/>
                <a:gd name="connsiteY2" fmla="*/ 102692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746042 w 5287924"/>
                <a:gd name="connsiteY2" fmla="*/ 196338 h 4009703"/>
                <a:gd name="connsiteX3" fmla="*/ 5287924 w 5287924"/>
                <a:gd name="connsiteY3" fmla="*/ 4009703 h 4009703"/>
                <a:gd name="connsiteX4" fmla="*/ 2858 w 5287924"/>
                <a:gd name="connsiteY4" fmla="*/ 3916875 h 4009703"/>
                <a:gd name="connsiteX0" fmla="*/ 28 w 5309173"/>
                <a:gd name="connsiteY0" fmla="*/ 4197819 h 4197905"/>
                <a:gd name="connsiteX1" fmla="*/ 21249 w 5309173"/>
                <a:gd name="connsiteY1" fmla="*/ 0 h 4197905"/>
                <a:gd name="connsiteX2" fmla="*/ 4767291 w 5309173"/>
                <a:gd name="connsiteY2" fmla="*/ 196338 h 4197905"/>
                <a:gd name="connsiteX3" fmla="*/ 5309173 w 5309173"/>
                <a:gd name="connsiteY3" fmla="*/ 4009703 h 4197905"/>
                <a:gd name="connsiteX4" fmla="*/ 28 w 5309173"/>
                <a:gd name="connsiteY4" fmla="*/ 4197819 h 4197905"/>
                <a:gd name="connsiteX0" fmla="*/ 28 w 5309173"/>
                <a:gd name="connsiteY0" fmla="*/ 4197819 h 4197905"/>
                <a:gd name="connsiteX1" fmla="*/ 21249 w 5309173"/>
                <a:gd name="connsiteY1" fmla="*/ 0 h 4197905"/>
                <a:gd name="connsiteX2" fmla="*/ 4807421 w 5309173"/>
                <a:gd name="connsiteY2" fmla="*/ 196338 h 4197905"/>
                <a:gd name="connsiteX3" fmla="*/ 5309173 w 5309173"/>
                <a:gd name="connsiteY3" fmla="*/ 4009703 h 4197905"/>
                <a:gd name="connsiteX4" fmla="*/ 28 w 5309173"/>
                <a:gd name="connsiteY4" fmla="*/ 4197819 h 4197905"/>
                <a:gd name="connsiteX0" fmla="*/ 50 w 5299162"/>
                <a:gd name="connsiteY0" fmla="*/ 4139296 h 4139419"/>
                <a:gd name="connsiteX1" fmla="*/ 11238 w 5299162"/>
                <a:gd name="connsiteY1" fmla="*/ 0 h 4139419"/>
                <a:gd name="connsiteX2" fmla="*/ 4797410 w 5299162"/>
                <a:gd name="connsiteY2" fmla="*/ 196338 h 4139419"/>
                <a:gd name="connsiteX3" fmla="*/ 5299162 w 5299162"/>
                <a:gd name="connsiteY3" fmla="*/ 4009703 h 4139419"/>
                <a:gd name="connsiteX4" fmla="*/ 50 w 5299162"/>
                <a:gd name="connsiteY4" fmla="*/ 4139296 h 4139419"/>
                <a:gd name="connsiteX0" fmla="*/ 50 w 5294145"/>
                <a:gd name="connsiteY0" fmla="*/ 4139296 h 4139419"/>
                <a:gd name="connsiteX1" fmla="*/ 11238 w 5294145"/>
                <a:gd name="connsiteY1" fmla="*/ 0 h 4139419"/>
                <a:gd name="connsiteX2" fmla="*/ 4797410 w 5294145"/>
                <a:gd name="connsiteY2" fmla="*/ 196338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72329 w 5294145"/>
                <a:gd name="connsiteY2" fmla="*/ 137815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52264 w 5294145"/>
                <a:gd name="connsiteY2" fmla="*/ 59776 h 4139419"/>
                <a:gd name="connsiteX3" fmla="*/ 5294145 w 5294145"/>
                <a:gd name="connsiteY3" fmla="*/ 4009703 h 4139419"/>
                <a:gd name="connsiteX4" fmla="*/ 50 w 5294145"/>
                <a:gd name="connsiteY4" fmla="*/ 4139296 h 4139419"/>
                <a:gd name="connsiteX0" fmla="*/ 50 w 5108803"/>
                <a:gd name="connsiteY0" fmla="*/ 4139296 h 4139419"/>
                <a:gd name="connsiteX1" fmla="*/ 11238 w 5108803"/>
                <a:gd name="connsiteY1" fmla="*/ 0 h 4139419"/>
                <a:gd name="connsiteX2" fmla="*/ 4752264 w 5108803"/>
                <a:gd name="connsiteY2" fmla="*/ 59776 h 4139419"/>
                <a:gd name="connsiteX3" fmla="*/ 5108803 w 5108803"/>
                <a:gd name="connsiteY3" fmla="*/ 4009703 h 4139419"/>
                <a:gd name="connsiteX4" fmla="*/ 50 w 5108803"/>
                <a:gd name="connsiteY4" fmla="*/ 4139296 h 4139419"/>
                <a:gd name="connsiteX0" fmla="*/ 50 w 5102063"/>
                <a:gd name="connsiteY0" fmla="*/ 4139296 h 4139468"/>
                <a:gd name="connsiteX1" fmla="*/ 11238 w 5102063"/>
                <a:gd name="connsiteY1" fmla="*/ 0 h 4139468"/>
                <a:gd name="connsiteX2" fmla="*/ 4752264 w 5102063"/>
                <a:gd name="connsiteY2" fmla="*/ 59776 h 4139468"/>
                <a:gd name="connsiteX3" fmla="*/ 5102063 w 5102063"/>
                <a:gd name="connsiteY3" fmla="*/ 4048722 h 4139468"/>
                <a:gd name="connsiteX4" fmla="*/ 50 w 5102063"/>
                <a:gd name="connsiteY4" fmla="*/ 4139296 h 4139468"/>
                <a:gd name="connsiteX0" fmla="*/ 29250 w 5131263"/>
                <a:gd name="connsiteY0" fmla="*/ 4139296 h 4139468"/>
                <a:gd name="connsiteX1" fmla="*/ 0 w 5131263"/>
                <a:gd name="connsiteY1" fmla="*/ 0 h 4139468"/>
                <a:gd name="connsiteX2" fmla="*/ 4781464 w 5131263"/>
                <a:gd name="connsiteY2" fmla="*/ 59776 h 4139468"/>
                <a:gd name="connsiteX3" fmla="*/ 5131263 w 5131263"/>
                <a:gd name="connsiteY3" fmla="*/ 4048722 h 4139468"/>
                <a:gd name="connsiteX4" fmla="*/ 29250 w 5131263"/>
                <a:gd name="connsiteY4" fmla="*/ 4139296 h 4139468"/>
                <a:gd name="connsiteX0" fmla="*/ 29250 w 5100934"/>
                <a:gd name="connsiteY0" fmla="*/ 4139296 h 4139296"/>
                <a:gd name="connsiteX1" fmla="*/ 0 w 5100934"/>
                <a:gd name="connsiteY1" fmla="*/ 0 h 4139296"/>
                <a:gd name="connsiteX2" fmla="*/ 4781464 w 5100934"/>
                <a:gd name="connsiteY2" fmla="*/ 59776 h 4139296"/>
                <a:gd name="connsiteX3" fmla="*/ 5100934 w 5100934"/>
                <a:gd name="connsiteY3" fmla="*/ 4107245 h 4139296"/>
                <a:gd name="connsiteX4" fmla="*/ 29250 w 5100934"/>
                <a:gd name="connsiteY4" fmla="*/ 4139296 h 413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00934" h="4139296">
                  <a:moveTo>
                    <a:pt x="29250" y="4139296"/>
                  </a:moveTo>
                  <a:cubicBezTo>
                    <a:pt x="28297" y="2833671"/>
                    <a:pt x="953" y="1305625"/>
                    <a:pt x="0" y="0"/>
                  </a:cubicBezTo>
                  <a:lnTo>
                    <a:pt x="4781464" y="59776"/>
                  </a:lnTo>
                  <a:lnTo>
                    <a:pt x="5100934" y="4107245"/>
                  </a:lnTo>
                  <a:lnTo>
                    <a:pt x="29250" y="4139296"/>
                  </a:lnTo>
                  <a:close/>
                </a:path>
              </a:pathLst>
            </a:custGeom>
            <a:gradFill>
              <a:gsLst>
                <a:gs pos="53000">
                  <a:srgbClr val="3483AA"/>
                </a:gs>
                <a:gs pos="0">
                  <a:srgbClr val="2D7193"/>
                </a:gs>
                <a:gs pos="100000">
                  <a:srgbClr val="3B96C3"/>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sp>
        <p:nvSpPr>
          <p:cNvPr id="2" name="Заголовок 1"/>
          <p:cNvSpPr>
            <a:spLocks noGrp="1"/>
          </p:cNvSpPr>
          <p:nvPr>
            <p:ph type="title"/>
          </p:nvPr>
        </p:nvSpPr>
        <p:spPr>
          <a:xfrm>
            <a:off x="683568" y="513162"/>
            <a:ext cx="5194920" cy="491143"/>
          </a:xfrm>
        </p:spPr>
        <p:txBody>
          <a:bodyPr>
            <a:normAutofit fontScale="90000"/>
          </a:bodyPr>
          <a:lstStyle/>
          <a:p>
            <a:pPr algn="l"/>
            <a:r>
              <a:rPr lang="ru-RU" sz="1800" b="1" dirty="0">
                <a:solidFill>
                  <a:schemeClr val="bg1"/>
                </a:solidFill>
                <a:latin typeface="Segoe UI Light" panose="020B0502040204020203" pitchFamily="34" charset="0"/>
                <a:cs typeface="Segoe UI Light" panose="020B0502040204020203" pitchFamily="34" charset="0"/>
              </a:rPr>
              <a:t>Этапы переживания психологической травмы детьми</a:t>
            </a:r>
            <a:endParaRPr lang="ru-RU" sz="1800" b="1" dirty="0">
              <a:solidFill>
                <a:schemeClr val="bg1"/>
              </a:solidFill>
              <a:latin typeface="Segoe UI Light" pitchFamily="34" charset="0"/>
              <a:ea typeface="+mn-ea"/>
              <a:cs typeface="Segoe UI Light" pitchFamily="34" charset="0"/>
            </a:endParaRPr>
          </a:p>
        </p:txBody>
      </p:sp>
      <p:sp>
        <p:nvSpPr>
          <p:cNvPr id="13" name="TextBox 12"/>
          <p:cNvSpPr txBox="1"/>
          <p:nvPr/>
        </p:nvSpPr>
        <p:spPr>
          <a:xfrm>
            <a:off x="1475656" y="1567065"/>
            <a:ext cx="184731" cy="369332"/>
          </a:xfrm>
          <a:prstGeom prst="rect">
            <a:avLst/>
          </a:prstGeom>
          <a:noFill/>
        </p:spPr>
        <p:txBody>
          <a:bodyPr wrap="none" rtlCol="0">
            <a:spAutoFit/>
          </a:bodyPr>
          <a:lstStyle/>
          <a:p>
            <a:endParaRPr lang="ru-RU" dirty="0"/>
          </a:p>
        </p:txBody>
      </p:sp>
      <p:grpSp>
        <p:nvGrpSpPr>
          <p:cNvPr id="9" name="Группа 8"/>
          <p:cNvGrpSpPr/>
          <p:nvPr/>
        </p:nvGrpSpPr>
        <p:grpSpPr>
          <a:xfrm>
            <a:off x="7682339" y="6093299"/>
            <a:ext cx="1469646" cy="767141"/>
            <a:chOff x="7682339" y="6093299"/>
            <a:chExt cx="1469646" cy="767141"/>
          </a:xfrm>
        </p:grpSpPr>
        <p:sp>
          <p:nvSpPr>
            <p:cNvPr id="10" name="Прямоугольный треугольник 15"/>
            <p:cNvSpPr/>
            <p:nvPr/>
          </p:nvSpPr>
          <p:spPr>
            <a:xfrm rot="16200000" flipH="1">
              <a:off x="7838898" y="6451197"/>
              <a:ext cx="123347" cy="436466"/>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Lst>
              <a:ahLst/>
              <a:cxnLst>
                <a:cxn ang="0">
                  <a:pos x="connsiteX0" y="connsiteY0"/>
                </a:cxn>
                <a:cxn ang="0">
                  <a:pos x="connsiteX1" y="connsiteY1"/>
                </a:cxn>
                <a:cxn ang="0">
                  <a:pos x="connsiteX2" y="connsiteY2"/>
                </a:cxn>
                <a:cxn ang="0">
                  <a:pos x="connsiteX3" y="connsiteY3"/>
                </a:cxn>
              </a:cxnLst>
              <a:rect l="l" t="t" r="r" b="b"/>
              <a:pathLst>
                <a:path w="134960" h="338192">
                  <a:moveTo>
                    <a:pt x="0" y="338192"/>
                  </a:moveTo>
                  <a:cubicBezTo>
                    <a:pt x="263" y="231992"/>
                    <a:pt x="1330" y="106200"/>
                    <a:pt x="1593" y="0"/>
                  </a:cubicBezTo>
                  <a:lnTo>
                    <a:pt x="134960" y="301142"/>
                  </a:lnTo>
                  <a:cubicBezTo>
                    <a:pt x="80449" y="342417"/>
                    <a:pt x="54511" y="296917"/>
                    <a:pt x="0" y="338192"/>
                  </a:cubicBezTo>
                  <a:close/>
                </a:path>
              </a:pathLst>
            </a:custGeom>
            <a:solidFill>
              <a:srgbClr val="D883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Трапеция 2"/>
            <p:cNvSpPr/>
            <p:nvPr/>
          </p:nvSpPr>
          <p:spPr>
            <a:xfrm flipH="1">
              <a:off x="7838121" y="6093299"/>
              <a:ext cx="1311534" cy="76714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1760" h="3808972">
                  <a:moveTo>
                    <a:pt x="0" y="3796872"/>
                  </a:moveTo>
                  <a:lnTo>
                    <a:pt x="0" y="13100"/>
                  </a:lnTo>
                  <a:lnTo>
                    <a:pt x="3396921" y="0"/>
                  </a:lnTo>
                  <a:lnTo>
                    <a:pt x="6601760" y="3808972"/>
                  </a:lnTo>
                  <a:lnTo>
                    <a:pt x="0" y="3796872"/>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2" name="Трапеция 2"/>
            <p:cNvSpPr/>
            <p:nvPr/>
          </p:nvSpPr>
          <p:spPr>
            <a:xfrm flipH="1">
              <a:off x="7691020" y="6290733"/>
              <a:ext cx="1460965" cy="326269"/>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87924" h="4009703">
                  <a:moveTo>
                    <a:pt x="2858" y="3916875"/>
                  </a:moveTo>
                  <a:cubicBezTo>
                    <a:pt x="1905" y="2611250"/>
                    <a:pt x="953" y="1305625"/>
                    <a:pt x="0" y="0"/>
                  </a:cubicBezTo>
                  <a:lnTo>
                    <a:pt x="4320663" y="9045"/>
                  </a:lnTo>
                  <a:lnTo>
                    <a:pt x="5287924" y="4009703"/>
                  </a:lnTo>
                  <a:cubicBezTo>
                    <a:pt x="3411317" y="4004773"/>
                    <a:pt x="1879465" y="3921805"/>
                    <a:pt x="2858" y="3916875"/>
                  </a:cubicBezTo>
                  <a:close/>
                </a:path>
              </a:pathLst>
            </a:custGeom>
            <a:gradFill>
              <a:gsLst>
                <a:gs pos="0">
                  <a:schemeClr val="accent5">
                    <a:lumMod val="60000"/>
                    <a:lumOff val="40000"/>
                  </a:schemeClr>
                </a:gs>
                <a:gs pos="22000">
                  <a:srgbClr val="F68E26"/>
                </a:gs>
                <a:gs pos="51000">
                  <a:srgbClr val="F68616"/>
                </a:gs>
                <a:gs pos="70000">
                  <a:srgbClr val="EF7B11"/>
                </a:gs>
                <a:gs pos="97000">
                  <a:srgbClr val="D7560F"/>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a:t>40</a:t>
              </a:r>
            </a:p>
          </p:txBody>
        </p:sp>
      </p:grpSp>
      <p:grpSp>
        <p:nvGrpSpPr>
          <p:cNvPr id="19" name="Группа 18"/>
          <p:cNvGrpSpPr/>
          <p:nvPr/>
        </p:nvGrpSpPr>
        <p:grpSpPr>
          <a:xfrm>
            <a:off x="895663" y="1534961"/>
            <a:ext cx="5219519" cy="756187"/>
            <a:chOff x="895663" y="1534961"/>
            <a:chExt cx="5219519" cy="756187"/>
          </a:xfrm>
        </p:grpSpPr>
        <p:grpSp>
          <p:nvGrpSpPr>
            <p:cNvPr id="20" name="Группа 19"/>
            <p:cNvGrpSpPr/>
            <p:nvPr/>
          </p:nvGrpSpPr>
          <p:grpSpPr>
            <a:xfrm>
              <a:off x="1359513" y="1603071"/>
              <a:ext cx="4755669" cy="605888"/>
              <a:chOff x="651846" y="469629"/>
              <a:chExt cx="7060208" cy="939259"/>
            </a:xfrm>
            <a:solidFill>
              <a:schemeClr val="accent1">
                <a:lumMod val="20000"/>
                <a:lumOff val="80000"/>
              </a:schemeClr>
            </a:solidFill>
            <a:scene3d>
              <a:camera prst="orthographicFront"/>
              <a:lightRig rig="flat" dir="t"/>
            </a:scene3d>
          </p:grpSpPr>
          <p:sp>
            <p:nvSpPr>
              <p:cNvPr id="22" name="Прямоугольник 21"/>
              <p:cNvSpPr/>
              <p:nvPr/>
            </p:nvSpPr>
            <p:spPr>
              <a:xfrm>
                <a:off x="651846" y="469629"/>
                <a:ext cx="7060208" cy="939259"/>
              </a:xfrm>
              <a:prstGeom prst="rect">
                <a:avLst/>
              </a:prstGeom>
              <a:grpFill/>
              <a:sp3d prstMaterial="dkEdge">
                <a:bevelT w="8200" h="38100"/>
              </a:sp3d>
            </p:spPr>
            <p:style>
              <a:lnRef idx="0">
                <a:schemeClr val="lt1">
                  <a:hueOff val="0"/>
                  <a:satOff val="0"/>
                  <a:lumOff val="0"/>
                  <a:alphaOff val="0"/>
                </a:schemeClr>
              </a:lnRef>
              <a:fillRef idx="2">
                <a:schemeClr val="accent4">
                  <a:hueOff val="0"/>
                  <a:satOff val="0"/>
                  <a:lumOff val="0"/>
                  <a:alphaOff val="0"/>
                </a:schemeClr>
              </a:fillRef>
              <a:effectRef idx="1">
                <a:schemeClr val="accent4">
                  <a:hueOff val="0"/>
                  <a:satOff val="0"/>
                  <a:lumOff val="0"/>
                  <a:alphaOff val="0"/>
                </a:schemeClr>
              </a:effectRef>
              <a:fontRef idx="minor">
                <a:schemeClr val="dk1"/>
              </a:fontRef>
            </p:style>
          </p:sp>
          <p:sp>
            <p:nvSpPr>
              <p:cNvPr id="23" name="Прямоугольник 22"/>
              <p:cNvSpPr/>
              <p:nvPr/>
            </p:nvSpPr>
            <p:spPr>
              <a:xfrm>
                <a:off x="651846" y="469629"/>
                <a:ext cx="7060208" cy="939259"/>
              </a:xfrm>
              <a:prstGeom prst="rect">
                <a:avLst/>
              </a:prstGeom>
              <a:grpFill/>
              <a:sp3d/>
            </p:spPr>
            <p:style>
              <a:lnRef idx="0">
                <a:scrgbClr r="0" g="0" b="0"/>
              </a:lnRef>
              <a:fillRef idx="0">
                <a:scrgbClr r="0" g="0" b="0"/>
              </a:fillRef>
              <a:effectRef idx="0">
                <a:scrgbClr r="0" g="0" b="0"/>
              </a:effectRef>
              <a:fontRef idx="minor">
                <a:schemeClr val="dk1"/>
              </a:fontRef>
            </p:style>
            <p:txBody>
              <a:bodyPr spcFirstLastPara="0" vert="horz" wrap="square" lIns="745537" tIns="71120" rIns="71120" bIns="71120" numCol="1" spcCol="1270" anchor="ctr" anchorCtr="0">
                <a:noAutofit/>
              </a:bodyPr>
              <a:lstStyle/>
              <a:p>
                <a:pPr lvl="0" algn="l" defTabSz="1244600">
                  <a:lnSpc>
                    <a:spcPct val="90000"/>
                  </a:lnSpc>
                  <a:spcBef>
                    <a:spcPct val="0"/>
                  </a:spcBef>
                  <a:spcAft>
                    <a:spcPct val="35000"/>
                  </a:spcAft>
                </a:pPr>
                <a:r>
                  <a:rPr lang="ru-RU" sz="2000" kern="1200" dirty="0">
                    <a:latin typeface="Segoe UI Light" panose="020B0502040204020203" pitchFamily="34" charset="0"/>
                    <a:cs typeface="Segoe UI Light" panose="020B0502040204020203" pitchFamily="34" charset="0"/>
                  </a:rPr>
                  <a:t>Шоковый этап</a:t>
                </a:r>
              </a:p>
            </p:txBody>
          </p:sp>
        </p:grpSp>
        <p:sp>
          <p:nvSpPr>
            <p:cNvPr id="21" name="Овал 20"/>
            <p:cNvSpPr/>
            <p:nvPr/>
          </p:nvSpPr>
          <p:spPr>
            <a:xfrm>
              <a:off x="895663" y="1534961"/>
              <a:ext cx="773920" cy="756187"/>
            </a:xfrm>
            <a:prstGeom prst="ellipse">
              <a:avLst/>
            </a:prstGeom>
            <a:ln>
              <a:solidFill>
                <a:schemeClr val="accent1">
                  <a:lumMod val="75000"/>
                </a:schemeClr>
              </a:solidFill>
            </a:ln>
          </p:spPr>
          <p:style>
            <a:lnRef idx="1">
              <a:schemeClr val="accent4">
                <a:hueOff val="0"/>
                <a:satOff val="0"/>
                <a:lumOff val="0"/>
                <a:alphaOff val="0"/>
              </a:schemeClr>
            </a:lnRef>
            <a:fillRef idx="2">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16" name="TextBox 15"/>
            <p:cNvSpPr txBox="1"/>
            <p:nvPr/>
          </p:nvSpPr>
          <p:spPr>
            <a:xfrm>
              <a:off x="1145383" y="1705960"/>
              <a:ext cx="276038" cy="400110"/>
            </a:xfrm>
            <a:prstGeom prst="rect">
              <a:avLst/>
            </a:prstGeom>
            <a:noFill/>
          </p:spPr>
          <p:txBody>
            <a:bodyPr wrap="none" rtlCol="0">
              <a:spAutoFit/>
            </a:bodyPr>
            <a:lstStyle/>
            <a:p>
              <a:r>
                <a:rPr lang="ru-RU" sz="2000" b="1" dirty="0">
                  <a:latin typeface="Segoe UI Light" panose="020B0502040204020203" pitchFamily="34" charset="0"/>
                  <a:cs typeface="Segoe UI Light" panose="020B0502040204020203" pitchFamily="34" charset="0"/>
                </a:rPr>
                <a:t>1</a:t>
              </a:r>
            </a:p>
          </p:txBody>
        </p:sp>
      </p:grpSp>
      <p:grpSp>
        <p:nvGrpSpPr>
          <p:cNvPr id="51" name="Группа 50"/>
          <p:cNvGrpSpPr/>
          <p:nvPr/>
        </p:nvGrpSpPr>
        <p:grpSpPr>
          <a:xfrm>
            <a:off x="895663" y="2920774"/>
            <a:ext cx="5219519" cy="756187"/>
            <a:chOff x="901932" y="3098473"/>
            <a:chExt cx="5219519" cy="756187"/>
          </a:xfrm>
        </p:grpSpPr>
        <p:grpSp>
          <p:nvGrpSpPr>
            <p:cNvPr id="32" name="Группа 31"/>
            <p:cNvGrpSpPr/>
            <p:nvPr/>
          </p:nvGrpSpPr>
          <p:grpSpPr>
            <a:xfrm>
              <a:off x="1365782" y="3166583"/>
              <a:ext cx="4755669" cy="605888"/>
              <a:chOff x="651846" y="469629"/>
              <a:chExt cx="7060208" cy="939259"/>
            </a:xfrm>
            <a:solidFill>
              <a:schemeClr val="accent1">
                <a:lumMod val="20000"/>
                <a:lumOff val="80000"/>
              </a:schemeClr>
            </a:solidFill>
            <a:scene3d>
              <a:camera prst="orthographicFront"/>
              <a:lightRig rig="flat" dir="t"/>
            </a:scene3d>
          </p:grpSpPr>
          <p:sp>
            <p:nvSpPr>
              <p:cNvPr id="33" name="Прямоугольник 32"/>
              <p:cNvSpPr/>
              <p:nvPr/>
            </p:nvSpPr>
            <p:spPr>
              <a:xfrm>
                <a:off x="651846" y="469629"/>
                <a:ext cx="7060208" cy="939259"/>
              </a:xfrm>
              <a:prstGeom prst="rect">
                <a:avLst/>
              </a:prstGeom>
              <a:grpFill/>
              <a:sp3d prstMaterial="dkEdge">
                <a:bevelT w="8200" h="38100"/>
              </a:sp3d>
            </p:spPr>
            <p:style>
              <a:lnRef idx="0">
                <a:schemeClr val="lt1">
                  <a:hueOff val="0"/>
                  <a:satOff val="0"/>
                  <a:lumOff val="0"/>
                  <a:alphaOff val="0"/>
                </a:schemeClr>
              </a:lnRef>
              <a:fillRef idx="2">
                <a:schemeClr val="accent4">
                  <a:hueOff val="0"/>
                  <a:satOff val="0"/>
                  <a:lumOff val="0"/>
                  <a:alphaOff val="0"/>
                </a:schemeClr>
              </a:fillRef>
              <a:effectRef idx="1">
                <a:schemeClr val="accent4">
                  <a:hueOff val="0"/>
                  <a:satOff val="0"/>
                  <a:lumOff val="0"/>
                  <a:alphaOff val="0"/>
                </a:schemeClr>
              </a:effectRef>
              <a:fontRef idx="minor">
                <a:schemeClr val="dk1"/>
              </a:fontRef>
            </p:style>
          </p:sp>
          <p:sp>
            <p:nvSpPr>
              <p:cNvPr id="34" name="Прямоугольник 33"/>
              <p:cNvSpPr/>
              <p:nvPr/>
            </p:nvSpPr>
            <p:spPr>
              <a:xfrm>
                <a:off x="651846" y="469629"/>
                <a:ext cx="7060208" cy="939259"/>
              </a:xfrm>
              <a:prstGeom prst="rect">
                <a:avLst/>
              </a:prstGeom>
              <a:grpFill/>
              <a:sp3d/>
            </p:spPr>
            <p:style>
              <a:lnRef idx="0">
                <a:scrgbClr r="0" g="0" b="0"/>
              </a:lnRef>
              <a:fillRef idx="0">
                <a:scrgbClr r="0" g="0" b="0"/>
              </a:fillRef>
              <a:effectRef idx="0">
                <a:scrgbClr r="0" g="0" b="0"/>
              </a:effectRef>
              <a:fontRef idx="minor">
                <a:schemeClr val="dk1"/>
              </a:fontRef>
            </p:style>
            <p:txBody>
              <a:bodyPr spcFirstLastPara="0" vert="horz" wrap="square" lIns="745537" tIns="71120" rIns="71120" bIns="71120" numCol="1" spcCol="1270" anchor="ctr" anchorCtr="0">
                <a:noAutofit/>
              </a:bodyPr>
              <a:lstStyle/>
              <a:p>
                <a:pPr lvl="0" algn="l" defTabSz="1244600">
                  <a:lnSpc>
                    <a:spcPct val="90000"/>
                  </a:lnSpc>
                  <a:spcBef>
                    <a:spcPct val="0"/>
                  </a:spcBef>
                  <a:spcAft>
                    <a:spcPct val="35000"/>
                  </a:spcAft>
                </a:pPr>
                <a:r>
                  <a:rPr lang="ru-RU" sz="2000" kern="1200" dirty="0">
                    <a:latin typeface="Segoe UI Light" panose="020B0502040204020203" pitchFamily="34" charset="0"/>
                    <a:cs typeface="Segoe UI Light" panose="020B0502040204020203" pitchFamily="34" charset="0"/>
                  </a:rPr>
                  <a:t>Этап стабилизации</a:t>
                </a:r>
              </a:p>
            </p:txBody>
          </p:sp>
        </p:grpSp>
        <p:sp>
          <p:nvSpPr>
            <p:cNvPr id="35" name="Овал 34"/>
            <p:cNvSpPr/>
            <p:nvPr/>
          </p:nvSpPr>
          <p:spPr>
            <a:xfrm>
              <a:off x="901932" y="3098473"/>
              <a:ext cx="773920" cy="756187"/>
            </a:xfrm>
            <a:prstGeom prst="ellipse">
              <a:avLst/>
            </a:prstGeom>
            <a:ln>
              <a:solidFill>
                <a:schemeClr val="accent1">
                  <a:lumMod val="75000"/>
                </a:schemeClr>
              </a:solidFill>
            </a:ln>
          </p:spPr>
          <p:style>
            <a:lnRef idx="1">
              <a:schemeClr val="accent4">
                <a:hueOff val="0"/>
                <a:satOff val="0"/>
                <a:lumOff val="0"/>
                <a:alphaOff val="0"/>
              </a:schemeClr>
            </a:lnRef>
            <a:fillRef idx="2">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48" name="TextBox 47"/>
            <p:cNvSpPr txBox="1"/>
            <p:nvPr/>
          </p:nvSpPr>
          <p:spPr>
            <a:xfrm>
              <a:off x="1130034" y="3269472"/>
              <a:ext cx="317716" cy="400110"/>
            </a:xfrm>
            <a:prstGeom prst="rect">
              <a:avLst/>
            </a:prstGeom>
            <a:noFill/>
          </p:spPr>
          <p:txBody>
            <a:bodyPr wrap="none" rtlCol="0">
              <a:spAutoFit/>
            </a:bodyPr>
            <a:lstStyle/>
            <a:p>
              <a:r>
                <a:rPr lang="ru-RU" sz="2000" b="1" dirty="0">
                  <a:latin typeface="Segoe UI Light" panose="020B0502040204020203" pitchFamily="34" charset="0"/>
                  <a:cs typeface="Segoe UI Light" panose="020B0502040204020203" pitchFamily="34" charset="0"/>
                </a:rPr>
                <a:t>2</a:t>
              </a:r>
            </a:p>
          </p:txBody>
        </p:sp>
      </p:grpSp>
      <p:sp>
        <p:nvSpPr>
          <p:cNvPr id="17" name="Прямоугольник 16"/>
          <p:cNvSpPr/>
          <p:nvPr/>
        </p:nvSpPr>
        <p:spPr>
          <a:xfrm>
            <a:off x="1509164" y="2197641"/>
            <a:ext cx="7023276" cy="830997"/>
          </a:xfrm>
          <a:prstGeom prst="rect">
            <a:avLst/>
          </a:prstGeom>
        </p:spPr>
        <p:txBody>
          <a:bodyPr wrap="square">
            <a:spAutoFit/>
          </a:bodyPr>
          <a:lstStyle/>
          <a:p>
            <a:pPr algn="just"/>
            <a:r>
              <a:rPr lang="ru-RU" sz="1600" dirty="0">
                <a:latin typeface="Segoe UI Light" panose="020B0502040204020203" pitchFamily="34" charset="0"/>
                <a:ea typeface="Times New Roman" panose="02020603050405020304" pitchFamily="18" charset="0"/>
                <a:cs typeface="Segoe UI Light" panose="020B0502040204020203" pitchFamily="34" charset="0"/>
              </a:rPr>
              <a:t>Отсутствие целенаправленной активности и снижение контакта с окружающим миром (патологическая заторможенность или хаотическое патологическое возбуждение)</a:t>
            </a:r>
            <a:endParaRPr lang="ru-RU" sz="1600" dirty="0">
              <a:latin typeface="Segoe UI Light" panose="020B0502040204020203" pitchFamily="34" charset="0"/>
              <a:cs typeface="Segoe UI Light" panose="020B0502040204020203" pitchFamily="34" charset="0"/>
            </a:endParaRPr>
          </a:p>
        </p:txBody>
      </p:sp>
      <p:sp>
        <p:nvSpPr>
          <p:cNvPr id="53" name="Прямоугольник 52"/>
          <p:cNvSpPr/>
          <p:nvPr/>
        </p:nvSpPr>
        <p:spPr>
          <a:xfrm>
            <a:off x="1037723" y="4122936"/>
            <a:ext cx="4064434" cy="2074414"/>
          </a:xfrm>
          <a:prstGeom prst="rect">
            <a:avLst/>
          </a:prstGeom>
        </p:spPr>
        <p:txBody>
          <a:bodyPr wrap="square">
            <a:spAutoFit/>
          </a:bodyPr>
          <a:lstStyle/>
          <a:p>
            <a:pPr indent="450215">
              <a:lnSpc>
                <a:spcPct val="115000"/>
              </a:lnSpc>
              <a:spcAft>
                <a:spcPts val="0"/>
              </a:spcAft>
            </a:pPr>
            <a:r>
              <a:rPr lang="ru-RU" sz="1400" dirty="0">
                <a:latin typeface="Segoe UI Light" panose="020B0502040204020203" pitchFamily="34" charset="0"/>
                <a:ea typeface="Times New Roman" panose="02020603050405020304" pitchFamily="18" charset="0"/>
                <a:cs typeface="Segoe UI Light" panose="020B0502040204020203" pitchFamily="34" charset="0"/>
              </a:rPr>
              <a:t>-Снижение концентрации внимания,</a:t>
            </a:r>
          </a:p>
          <a:p>
            <a:pPr indent="450215">
              <a:lnSpc>
                <a:spcPct val="115000"/>
              </a:lnSpc>
              <a:spcAft>
                <a:spcPts val="0"/>
              </a:spcAft>
            </a:pPr>
            <a:r>
              <a:rPr lang="ru-RU" sz="1400" dirty="0">
                <a:latin typeface="Segoe UI Light" panose="020B0502040204020203" pitchFamily="34" charset="0"/>
                <a:ea typeface="Times New Roman" panose="02020603050405020304" pitchFamily="18" charset="0"/>
                <a:cs typeface="Segoe UI Light" panose="020B0502040204020203" pitchFamily="34" charset="0"/>
              </a:rPr>
              <a:t>-Временное снижение памяти,</a:t>
            </a:r>
          </a:p>
          <a:p>
            <a:pPr indent="450215">
              <a:lnSpc>
                <a:spcPct val="115000"/>
              </a:lnSpc>
              <a:spcAft>
                <a:spcPts val="0"/>
              </a:spcAft>
            </a:pPr>
            <a:r>
              <a:rPr lang="ru-RU" sz="1400" dirty="0">
                <a:latin typeface="Segoe UI Light" panose="020B0502040204020203" pitchFamily="34" charset="0"/>
                <a:ea typeface="Times New Roman" panose="02020603050405020304" pitchFamily="18" charset="0"/>
                <a:cs typeface="Segoe UI Light" panose="020B0502040204020203" pitchFamily="34" charset="0"/>
              </a:rPr>
              <a:t>-Школьная </a:t>
            </a:r>
            <a:r>
              <a:rPr lang="ru-RU" sz="1400" dirty="0" err="1">
                <a:latin typeface="Segoe UI Light" panose="020B0502040204020203" pitchFamily="34" charset="0"/>
                <a:ea typeface="Times New Roman" panose="02020603050405020304" pitchFamily="18" charset="0"/>
                <a:cs typeface="Segoe UI Light" panose="020B0502040204020203" pitchFamily="34" charset="0"/>
              </a:rPr>
              <a:t>дезадаптация</a:t>
            </a:r>
            <a:r>
              <a:rPr lang="ru-RU" sz="1400" dirty="0">
                <a:latin typeface="Segoe UI Light" panose="020B0502040204020203" pitchFamily="34" charset="0"/>
                <a:ea typeface="Times New Roman" panose="02020603050405020304" pitchFamily="18" charset="0"/>
                <a:cs typeface="Segoe UI Light" panose="020B0502040204020203" pitchFamily="34" charset="0"/>
              </a:rPr>
              <a:t>,</a:t>
            </a:r>
          </a:p>
          <a:p>
            <a:pPr indent="450215">
              <a:lnSpc>
                <a:spcPct val="115000"/>
              </a:lnSpc>
              <a:spcAft>
                <a:spcPts val="0"/>
              </a:spcAft>
            </a:pPr>
            <a:r>
              <a:rPr lang="ru-RU" sz="1400" dirty="0">
                <a:latin typeface="Segoe UI Light" panose="020B0502040204020203" pitchFamily="34" charset="0"/>
                <a:ea typeface="Times New Roman" panose="02020603050405020304" pitchFamily="18" charset="0"/>
                <a:cs typeface="Segoe UI Light" panose="020B0502040204020203" pitchFamily="34" charset="0"/>
              </a:rPr>
              <a:t>-Утрата навыков, которые имелись ранее;</a:t>
            </a:r>
          </a:p>
          <a:p>
            <a:pPr indent="450215">
              <a:lnSpc>
                <a:spcPct val="115000"/>
              </a:lnSpc>
              <a:spcAft>
                <a:spcPts val="0"/>
              </a:spcAft>
            </a:pPr>
            <a:r>
              <a:rPr lang="ru-RU" sz="1400" dirty="0">
                <a:latin typeface="Segoe UI Light" panose="020B0502040204020203" pitchFamily="34" charset="0"/>
                <a:ea typeface="Times New Roman" panose="02020603050405020304" pitchFamily="18" charset="0"/>
                <a:cs typeface="Segoe UI Light" panose="020B0502040204020203" pitchFamily="34" charset="0"/>
              </a:rPr>
              <a:t>-Нарушение сна;</a:t>
            </a:r>
          </a:p>
          <a:p>
            <a:pPr indent="450215">
              <a:lnSpc>
                <a:spcPct val="115000"/>
              </a:lnSpc>
              <a:spcAft>
                <a:spcPts val="0"/>
              </a:spcAft>
            </a:pPr>
            <a:r>
              <a:rPr lang="ru-RU" sz="1400" dirty="0">
                <a:latin typeface="Segoe UI Light" panose="020B0502040204020203" pitchFamily="34" charset="0"/>
                <a:ea typeface="Times New Roman" panose="02020603050405020304" pitchFamily="18" charset="0"/>
                <a:cs typeface="Segoe UI Light" panose="020B0502040204020203" pitchFamily="34" charset="0"/>
              </a:rPr>
              <a:t>-Трудности сепарации;</a:t>
            </a:r>
          </a:p>
          <a:p>
            <a:pPr indent="450215">
              <a:lnSpc>
                <a:spcPct val="115000"/>
              </a:lnSpc>
              <a:spcAft>
                <a:spcPts val="0"/>
              </a:spcAft>
            </a:pPr>
            <a:r>
              <a:rPr lang="ru-RU" sz="1400" dirty="0">
                <a:latin typeface="Segoe UI Light" panose="020B0502040204020203" pitchFamily="34" charset="0"/>
                <a:ea typeface="Times New Roman" panose="02020603050405020304" pitchFamily="18" charset="0"/>
                <a:cs typeface="Segoe UI Light" panose="020B0502040204020203" pitchFamily="34" charset="0"/>
              </a:rPr>
              <a:t>повышение уровня тревожности;</a:t>
            </a:r>
          </a:p>
          <a:p>
            <a:pPr indent="450215">
              <a:lnSpc>
                <a:spcPct val="115000"/>
              </a:lnSpc>
              <a:spcAft>
                <a:spcPts val="0"/>
              </a:spcAft>
            </a:pPr>
            <a:endParaRPr lang="ru-RU" sz="1400" dirty="0">
              <a:latin typeface="Segoe UI Light" panose="020B0502040204020203" pitchFamily="34" charset="0"/>
              <a:ea typeface="Times New Roman" panose="02020603050405020304" pitchFamily="18" charset="0"/>
              <a:cs typeface="Segoe UI Light" panose="020B0502040204020203" pitchFamily="34" charset="0"/>
            </a:endParaRPr>
          </a:p>
        </p:txBody>
      </p:sp>
      <p:sp>
        <p:nvSpPr>
          <p:cNvPr id="54" name="Прямоугольник 53"/>
          <p:cNvSpPr/>
          <p:nvPr/>
        </p:nvSpPr>
        <p:spPr>
          <a:xfrm>
            <a:off x="447258" y="5983628"/>
            <a:ext cx="7386522" cy="634341"/>
          </a:xfrm>
          <a:prstGeom prst="rect">
            <a:avLst/>
          </a:prstGeom>
        </p:spPr>
        <p:txBody>
          <a:bodyPr wrap="square">
            <a:spAutoFit/>
          </a:bodyPr>
          <a:lstStyle/>
          <a:p>
            <a:pPr indent="540385" algn="just">
              <a:lnSpc>
                <a:spcPct val="115000"/>
              </a:lnSpc>
              <a:spcAft>
                <a:spcPts val="0"/>
              </a:spcAft>
            </a:pPr>
            <a:r>
              <a:rPr lang="ru-RU" sz="1600" dirty="0">
                <a:latin typeface="Segoe UI Light" panose="020B0502040204020203" pitchFamily="34" charset="0"/>
                <a:ea typeface="Times New Roman" panose="02020603050405020304" pitchFamily="18" charset="0"/>
                <a:cs typeface="Segoe UI Light" panose="020B0502040204020203" pitchFamily="34" charset="0"/>
              </a:rPr>
              <a:t>В более тяжелых случаях этот этап характеризуется появлением симптомов </a:t>
            </a:r>
            <a:r>
              <a:rPr lang="ru-RU" sz="1600" b="1" i="1" dirty="0">
                <a:latin typeface="Segoe UI Light" panose="020B0502040204020203" pitchFamily="34" charset="0"/>
                <a:ea typeface="Times New Roman" panose="02020603050405020304" pitchFamily="18" charset="0"/>
                <a:cs typeface="Segoe UI Light" panose="020B0502040204020203" pitchFamily="34" charset="0"/>
              </a:rPr>
              <a:t>посттравматического стрессового расстройства </a:t>
            </a:r>
            <a:r>
              <a:rPr lang="ru-RU" sz="1600" b="1" dirty="0">
                <a:latin typeface="Segoe UI Light" panose="020B0502040204020203" pitchFamily="34" charset="0"/>
                <a:ea typeface="Times New Roman" panose="02020603050405020304" pitchFamily="18" charset="0"/>
                <a:cs typeface="Segoe UI Light" panose="020B0502040204020203" pitchFamily="34" charset="0"/>
              </a:rPr>
              <a:t>(ПТСР). </a:t>
            </a:r>
            <a:endParaRPr lang="ru-RU" sz="1600" b="1" dirty="0">
              <a:effectLst/>
              <a:latin typeface="Segoe UI Light" panose="020B0502040204020203" pitchFamily="34" charset="0"/>
              <a:ea typeface="Times New Roman" panose="02020603050405020304" pitchFamily="18" charset="0"/>
              <a:cs typeface="Segoe UI Light" panose="020B0502040204020203" pitchFamily="34" charset="0"/>
            </a:endParaRPr>
          </a:p>
        </p:txBody>
      </p:sp>
      <p:sp>
        <p:nvSpPr>
          <p:cNvPr id="29" name="Прямоугольник 28"/>
          <p:cNvSpPr/>
          <p:nvPr/>
        </p:nvSpPr>
        <p:spPr>
          <a:xfrm>
            <a:off x="4601139" y="3927698"/>
            <a:ext cx="4102987" cy="2322174"/>
          </a:xfrm>
          <a:prstGeom prst="rect">
            <a:avLst/>
          </a:prstGeom>
        </p:spPr>
        <p:txBody>
          <a:bodyPr wrap="square">
            <a:spAutoFit/>
          </a:bodyPr>
          <a:lstStyle/>
          <a:p>
            <a:pPr indent="450215">
              <a:lnSpc>
                <a:spcPct val="115000"/>
              </a:lnSpc>
              <a:spcAft>
                <a:spcPts val="0"/>
              </a:spcAft>
            </a:pPr>
            <a:r>
              <a:rPr lang="ru-RU" sz="1400" dirty="0">
                <a:latin typeface="Segoe UI Light" panose="020B0502040204020203" pitchFamily="34" charset="0"/>
                <a:ea typeface="Times New Roman" panose="02020603050405020304" pitchFamily="18" charset="0"/>
                <a:cs typeface="Segoe UI Light" panose="020B0502040204020203" pitchFamily="34" charset="0"/>
              </a:rPr>
              <a:t>-Страхи;</a:t>
            </a:r>
          </a:p>
          <a:p>
            <a:pPr indent="450215">
              <a:lnSpc>
                <a:spcPct val="115000"/>
              </a:lnSpc>
              <a:spcAft>
                <a:spcPts val="0"/>
              </a:spcAft>
            </a:pPr>
            <a:r>
              <a:rPr lang="ru-RU" sz="1400" dirty="0">
                <a:latin typeface="Segoe UI Light" panose="020B0502040204020203" pitchFamily="34" charset="0"/>
                <a:ea typeface="Times New Roman" panose="02020603050405020304" pitchFamily="18" charset="0"/>
                <a:cs typeface="Segoe UI Light" panose="020B0502040204020203" pitchFamily="34" charset="0"/>
              </a:rPr>
              <a:t>-Навязчивые мысли; </a:t>
            </a:r>
          </a:p>
          <a:p>
            <a:pPr indent="450215">
              <a:lnSpc>
                <a:spcPct val="115000"/>
              </a:lnSpc>
              <a:spcAft>
                <a:spcPts val="0"/>
              </a:spcAft>
            </a:pPr>
            <a:r>
              <a:rPr lang="ru-RU" sz="1400" dirty="0">
                <a:latin typeface="Segoe UI Light" panose="020B0502040204020203" pitchFamily="34" charset="0"/>
                <a:ea typeface="Times New Roman" panose="02020603050405020304" pitchFamily="18" charset="0"/>
                <a:cs typeface="Segoe UI Light" panose="020B0502040204020203" pitchFamily="34" charset="0"/>
              </a:rPr>
              <a:t>-Раздражительность;</a:t>
            </a:r>
          </a:p>
          <a:p>
            <a:pPr indent="450215">
              <a:lnSpc>
                <a:spcPct val="115000"/>
              </a:lnSpc>
              <a:spcAft>
                <a:spcPts val="0"/>
              </a:spcAft>
            </a:pPr>
            <a:r>
              <a:rPr lang="ru-RU" sz="1400" dirty="0">
                <a:latin typeface="Segoe UI Light" panose="020B0502040204020203" pitchFamily="34" charset="0"/>
                <a:ea typeface="Times New Roman" panose="02020603050405020304" pitchFamily="18" charset="0"/>
                <a:cs typeface="Segoe UI Light" panose="020B0502040204020203" pitchFamily="34" charset="0"/>
              </a:rPr>
              <a:t>-Утрата жизненных перспектив;</a:t>
            </a:r>
          </a:p>
          <a:p>
            <a:pPr indent="450215">
              <a:lnSpc>
                <a:spcPct val="115000"/>
              </a:lnSpc>
              <a:spcAft>
                <a:spcPts val="0"/>
              </a:spcAft>
            </a:pPr>
            <a:r>
              <a:rPr lang="ru-RU" sz="1400" dirty="0">
                <a:latin typeface="Segoe UI Light" panose="020B0502040204020203" pitchFamily="34" charset="0"/>
                <a:ea typeface="Times New Roman" panose="02020603050405020304" pitchFamily="18" charset="0"/>
                <a:cs typeface="Segoe UI Light" panose="020B0502040204020203" pitchFamily="34" charset="0"/>
              </a:rPr>
              <a:t>-Чувство вины;</a:t>
            </a:r>
          </a:p>
          <a:p>
            <a:pPr indent="450215">
              <a:lnSpc>
                <a:spcPct val="115000"/>
              </a:lnSpc>
              <a:spcAft>
                <a:spcPts val="0"/>
              </a:spcAft>
            </a:pPr>
            <a:r>
              <a:rPr lang="ru-RU" sz="1400" dirty="0">
                <a:latin typeface="Segoe UI Light" panose="020B0502040204020203" pitchFamily="34" charset="0"/>
                <a:ea typeface="Times New Roman" panose="02020603050405020304" pitchFamily="18" charset="0"/>
                <a:cs typeface="Segoe UI Light" panose="020B0502040204020203" pitchFamily="34" charset="0"/>
              </a:rPr>
              <a:t>-Депрессия;</a:t>
            </a:r>
          </a:p>
          <a:p>
            <a:pPr indent="450215">
              <a:lnSpc>
                <a:spcPct val="115000"/>
              </a:lnSpc>
              <a:spcAft>
                <a:spcPts val="0"/>
              </a:spcAft>
            </a:pPr>
            <a:r>
              <a:rPr lang="ru-RU" sz="1400" dirty="0">
                <a:latin typeface="Segoe UI Light" panose="020B0502040204020203" pitchFamily="34" charset="0"/>
                <a:ea typeface="Times New Roman" panose="02020603050405020304" pitchFamily="18" charset="0"/>
                <a:cs typeface="Segoe UI Light" panose="020B0502040204020203" pitchFamily="34" charset="0"/>
              </a:rPr>
              <a:t>-Обострение психологических проблем,      имевшихся ранее.</a:t>
            </a:r>
          </a:p>
          <a:p>
            <a:pPr indent="450215">
              <a:lnSpc>
                <a:spcPct val="115000"/>
              </a:lnSpc>
              <a:spcAft>
                <a:spcPts val="0"/>
              </a:spcAft>
            </a:pPr>
            <a:endParaRPr lang="ru-RU" sz="1400" dirty="0">
              <a:latin typeface="Segoe UI Light" panose="020B0502040204020203" pitchFamily="34" charset="0"/>
              <a:ea typeface="Times New Roman" panose="02020603050405020304" pitchFamily="18" charset="0"/>
              <a:cs typeface="Segoe UI Light" panose="020B0502040204020203" pitchFamily="34" charset="0"/>
            </a:endParaRPr>
          </a:p>
        </p:txBody>
      </p:sp>
      <p:sp>
        <p:nvSpPr>
          <p:cNvPr id="3" name="Прямоугольник 2">
            <a:extLst>
              <a:ext uri="{FF2B5EF4-FFF2-40B4-BE49-F238E27FC236}">
                <a16:creationId xmlns:a16="http://schemas.microsoft.com/office/drawing/2014/main" id="{DAB25D8B-80E1-D654-4067-82A8B774C72F}"/>
              </a:ext>
            </a:extLst>
          </p:cNvPr>
          <p:cNvSpPr/>
          <p:nvPr/>
        </p:nvSpPr>
        <p:spPr>
          <a:xfrm>
            <a:off x="1470612" y="3567065"/>
            <a:ext cx="7023276" cy="584775"/>
          </a:xfrm>
          <a:prstGeom prst="rect">
            <a:avLst/>
          </a:prstGeom>
        </p:spPr>
        <p:txBody>
          <a:bodyPr wrap="square">
            <a:spAutoFit/>
          </a:bodyPr>
          <a:lstStyle/>
          <a:p>
            <a:pPr algn="just"/>
            <a:r>
              <a:rPr lang="ru-RU" sz="1600" dirty="0">
                <a:latin typeface="Segoe UI Light" panose="020B0502040204020203" pitchFamily="34" charset="0"/>
                <a:cs typeface="Segoe UI Light" panose="020B0502040204020203" pitchFamily="34" charset="0"/>
              </a:rPr>
              <a:t>Возвращается способность к целенаправленной деятельности, продуктивность низкая.</a:t>
            </a:r>
          </a:p>
        </p:txBody>
      </p:sp>
    </p:spTree>
    <p:extLst>
      <p:ext uri="{BB962C8B-B14F-4D97-AF65-F5344CB8AC3E}">
        <p14:creationId xmlns:p14="http://schemas.microsoft.com/office/powerpoint/2010/main" val="320597031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Группа 3"/>
          <p:cNvGrpSpPr/>
          <p:nvPr/>
        </p:nvGrpSpPr>
        <p:grpSpPr>
          <a:xfrm flipH="1" flipV="1">
            <a:off x="-27518" y="-10"/>
            <a:ext cx="6030313" cy="1340777"/>
            <a:chOff x="8289058" y="6085680"/>
            <a:chExt cx="4448633" cy="774761"/>
          </a:xfrm>
        </p:grpSpPr>
        <p:sp>
          <p:nvSpPr>
            <p:cNvPr id="6" name="Прямоугольный треугольник 15"/>
            <p:cNvSpPr/>
            <p:nvPr/>
          </p:nvSpPr>
          <p:spPr>
            <a:xfrm rot="16200000" flipH="1">
              <a:off x="8405691" y="6447274"/>
              <a:ext cx="145913" cy="379180"/>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 name="connsiteX0" fmla="*/ 0 w 134960"/>
                <a:gd name="connsiteY0" fmla="*/ 325797 h 325797"/>
                <a:gd name="connsiteX1" fmla="*/ 5070 w 134960"/>
                <a:gd name="connsiteY1" fmla="*/ 0 h 325797"/>
                <a:gd name="connsiteX2" fmla="*/ 134960 w 134960"/>
                <a:gd name="connsiteY2" fmla="*/ 288747 h 325797"/>
                <a:gd name="connsiteX3" fmla="*/ 0 w 134960"/>
                <a:gd name="connsiteY3" fmla="*/ 325797 h 325797"/>
                <a:gd name="connsiteX0" fmla="*/ 0 w 134960"/>
                <a:gd name="connsiteY0" fmla="*/ 327313 h 327313"/>
                <a:gd name="connsiteX1" fmla="*/ 15252 w 134960"/>
                <a:gd name="connsiteY1" fmla="*/ 0 h 327313"/>
                <a:gd name="connsiteX2" fmla="*/ 134960 w 134960"/>
                <a:gd name="connsiteY2" fmla="*/ 290263 h 327313"/>
                <a:gd name="connsiteX3" fmla="*/ 0 w 134960"/>
                <a:gd name="connsiteY3" fmla="*/ 327313 h 327313"/>
              </a:gdLst>
              <a:ahLst/>
              <a:cxnLst>
                <a:cxn ang="0">
                  <a:pos x="connsiteX0" y="connsiteY0"/>
                </a:cxn>
                <a:cxn ang="0">
                  <a:pos x="connsiteX1" y="connsiteY1"/>
                </a:cxn>
                <a:cxn ang="0">
                  <a:pos x="connsiteX2" y="connsiteY2"/>
                </a:cxn>
                <a:cxn ang="0">
                  <a:pos x="connsiteX3" y="connsiteY3"/>
                </a:cxn>
              </a:cxnLst>
              <a:rect l="l" t="t" r="r" b="b"/>
              <a:pathLst>
                <a:path w="134960" h="327313">
                  <a:moveTo>
                    <a:pt x="0" y="327313"/>
                  </a:moveTo>
                  <a:cubicBezTo>
                    <a:pt x="263" y="221113"/>
                    <a:pt x="14989" y="106200"/>
                    <a:pt x="15252" y="0"/>
                  </a:cubicBezTo>
                  <a:cubicBezTo>
                    <a:pt x="59708" y="100381"/>
                    <a:pt x="90504" y="189882"/>
                    <a:pt x="134960" y="290263"/>
                  </a:cubicBezTo>
                  <a:cubicBezTo>
                    <a:pt x="80449" y="331538"/>
                    <a:pt x="54511" y="286038"/>
                    <a:pt x="0" y="327313"/>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Трапеция 2"/>
            <p:cNvSpPr/>
            <p:nvPr/>
          </p:nvSpPr>
          <p:spPr>
            <a:xfrm flipH="1">
              <a:off x="8309609" y="6085680"/>
              <a:ext cx="4401829" cy="77476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 name="connsiteX0" fmla="*/ 0 w 6601760"/>
                <a:gd name="connsiteY0" fmla="*/ 3783774 h 3795874"/>
                <a:gd name="connsiteX1" fmla="*/ 0 w 6601760"/>
                <a:gd name="connsiteY1" fmla="*/ 2 h 3795874"/>
                <a:gd name="connsiteX2" fmla="*/ 5327252 w 6601760"/>
                <a:gd name="connsiteY2" fmla="*/ 138240 h 3795874"/>
                <a:gd name="connsiteX3" fmla="*/ 6601760 w 6601760"/>
                <a:gd name="connsiteY3" fmla="*/ 3795874 h 3795874"/>
                <a:gd name="connsiteX4" fmla="*/ 0 w 6601760"/>
                <a:gd name="connsiteY4" fmla="*/ 3783774 h 3795874"/>
                <a:gd name="connsiteX0" fmla="*/ 0 w 5963047"/>
                <a:gd name="connsiteY0" fmla="*/ 3783774 h 3795874"/>
                <a:gd name="connsiteX1" fmla="*/ 0 w 5963047"/>
                <a:gd name="connsiteY1" fmla="*/ 2 h 3795874"/>
                <a:gd name="connsiteX2" fmla="*/ 5327252 w 5963047"/>
                <a:gd name="connsiteY2" fmla="*/ 138240 h 3795874"/>
                <a:gd name="connsiteX3" fmla="*/ 5963047 w 5963047"/>
                <a:gd name="connsiteY3" fmla="*/ 3795874 h 3795874"/>
                <a:gd name="connsiteX4" fmla="*/ 0 w 5963047"/>
                <a:gd name="connsiteY4" fmla="*/ 3783774 h 3795874"/>
                <a:gd name="connsiteX0" fmla="*/ 0 w 5963047"/>
                <a:gd name="connsiteY0" fmla="*/ 3783774 h 3795874"/>
                <a:gd name="connsiteX1" fmla="*/ 0 w 5963047"/>
                <a:gd name="connsiteY1" fmla="*/ 2 h 3795874"/>
                <a:gd name="connsiteX2" fmla="*/ 5327252 w 5963047"/>
                <a:gd name="connsiteY2" fmla="*/ 43654 h 3795874"/>
                <a:gd name="connsiteX3" fmla="*/ 5963047 w 5963047"/>
                <a:gd name="connsiteY3" fmla="*/ 3795874 h 3795874"/>
                <a:gd name="connsiteX4" fmla="*/ 0 w 5963047"/>
                <a:gd name="connsiteY4" fmla="*/ 3783774 h 3795874"/>
                <a:gd name="connsiteX0" fmla="*/ 0 w 5963047"/>
                <a:gd name="connsiteY0" fmla="*/ 3834707 h 3846807"/>
                <a:gd name="connsiteX1" fmla="*/ 0 w 5963047"/>
                <a:gd name="connsiteY1" fmla="*/ 50935 h 3846807"/>
                <a:gd name="connsiteX2" fmla="*/ 5314349 w 5963047"/>
                <a:gd name="connsiteY2" fmla="*/ 0 h 3846807"/>
                <a:gd name="connsiteX3" fmla="*/ 5963047 w 5963047"/>
                <a:gd name="connsiteY3" fmla="*/ 3846807 h 3846807"/>
                <a:gd name="connsiteX4" fmla="*/ 0 w 5963047"/>
                <a:gd name="connsiteY4" fmla="*/ 3834707 h 3846807"/>
                <a:gd name="connsiteX0" fmla="*/ 0 w 5963047"/>
                <a:gd name="connsiteY0" fmla="*/ 3834707 h 3846807"/>
                <a:gd name="connsiteX1" fmla="*/ 0 w 5963047"/>
                <a:gd name="connsiteY1" fmla="*/ 50935 h 3846807"/>
                <a:gd name="connsiteX2" fmla="*/ 5018259 w 5963047"/>
                <a:gd name="connsiteY2" fmla="*/ 0 h 3846807"/>
                <a:gd name="connsiteX3" fmla="*/ 5963047 w 5963047"/>
                <a:gd name="connsiteY3" fmla="*/ 3846807 h 3846807"/>
                <a:gd name="connsiteX4" fmla="*/ 0 w 5963047"/>
                <a:gd name="connsiteY4" fmla="*/ 3834707 h 3846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63047" h="3846807">
                  <a:moveTo>
                    <a:pt x="0" y="3834707"/>
                  </a:moveTo>
                  <a:lnTo>
                    <a:pt x="0" y="50935"/>
                  </a:lnTo>
                  <a:lnTo>
                    <a:pt x="5018259" y="0"/>
                  </a:lnTo>
                  <a:lnTo>
                    <a:pt x="5963047" y="3846807"/>
                  </a:lnTo>
                  <a:lnTo>
                    <a:pt x="0" y="3834707"/>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err="1"/>
                <a:t>ттрн</a:t>
              </a:r>
              <a:endParaRPr lang="ru-RU" dirty="0"/>
            </a:p>
          </p:txBody>
        </p:sp>
        <p:sp>
          <p:nvSpPr>
            <p:cNvPr id="8" name="Трапеция 2"/>
            <p:cNvSpPr/>
            <p:nvPr/>
          </p:nvSpPr>
          <p:spPr>
            <a:xfrm flipH="1">
              <a:off x="8290813" y="6246868"/>
              <a:ext cx="4446878" cy="336814"/>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689860 w 5287924"/>
                <a:gd name="connsiteY2" fmla="*/ 102692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746042 w 5287924"/>
                <a:gd name="connsiteY2" fmla="*/ 196338 h 4009703"/>
                <a:gd name="connsiteX3" fmla="*/ 5287924 w 5287924"/>
                <a:gd name="connsiteY3" fmla="*/ 4009703 h 4009703"/>
                <a:gd name="connsiteX4" fmla="*/ 2858 w 5287924"/>
                <a:gd name="connsiteY4" fmla="*/ 3916875 h 4009703"/>
                <a:gd name="connsiteX0" fmla="*/ 28 w 5309173"/>
                <a:gd name="connsiteY0" fmla="*/ 4197819 h 4197905"/>
                <a:gd name="connsiteX1" fmla="*/ 21249 w 5309173"/>
                <a:gd name="connsiteY1" fmla="*/ 0 h 4197905"/>
                <a:gd name="connsiteX2" fmla="*/ 4767291 w 5309173"/>
                <a:gd name="connsiteY2" fmla="*/ 196338 h 4197905"/>
                <a:gd name="connsiteX3" fmla="*/ 5309173 w 5309173"/>
                <a:gd name="connsiteY3" fmla="*/ 4009703 h 4197905"/>
                <a:gd name="connsiteX4" fmla="*/ 28 w 5309173"/>
                <a:gd name="connsiteY4" fmla="*/ 4197819 h 4197905"/>
                <a:gd name="connsiteX0" fmla="*/ 28 w 5309173"/>
                <a:gd name="connsiteY0" fmla="*/ 4197819 h 4197905"/>
                <a:gd name="connsiteX1" fmla="*/ 21249 w 5309173"/>
                <a:gd name="connsiteY1" fmla="*/ 0 h 4197905"/>
                <a:gd name="connsiteX2" fmla="*/ 4807421 w 5309173"/>
                <a:gd name="connsiteY2" fmla="*/ 196338 h 4197905"/>
                <a:gd name="connsiteX3" fmla="*/ 5309173 w 5309173"/>
                <a:gd name="connsiteY3" fmla="*/ 4009703 h 4197905"/>
                <a:gd name="connsiteX4" fmla="*/ 28 w 5309173"/>
                <a:gd name="connsiteY4" fmla="*/ 4197819 h 4197905"/>
                <a:gd name="connsiteX0" fmla="*/ 50 w 5299162"/>
                <a:gd name="connsiteY0" fmla="*/ 4139296 h 4139419"/>
                <a:gd name="connsiteX1" fmla="*/ 11238 w 5299162"/>
                <a:gd name="connsiteY1" fmla="*/ 0 h 4139419"/>
                <a:gd name="connsiteX2" fmla="*/ 4797410 w 5299162"/>
                <a:gd name="connsiteY2" fmla="*/ 196338 h 4139419"/>
                <a:gd name="connsiteX3" fmla="*/ 5299162 w 5299162"/>
                <a:gd name="connsiteY3" fmla="*/ 4009703 h 4139419"/>
                <a:gd name="connsiteX4" fmla="*/ 50 w 5299162"/>
                <a:gd name="connsiteY4" fmla="*/ 4139296 h 4139419"/>
                <a:gd name="connsiteX0" fmla="*/ 50 w 5294145"/>
                <a:gd name="connsiteY0" fmla="*/ 4139296 h 4139419"/>
                <a:gd name="connsiteX1" fmla="*/ 11238 w 5294145"/>
                <a:gd name="connsiteY1" fmla="*/ 0 h 4139419"/>
                <a:gd name="connsiteX2" fmla="*/ 4797410 w 5294145"/>
                <a:gd name="connsiteY2" fmla="*/ 196338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72329 w 5294145"/>
                <a:gd name="connsiteY2" fmla="*/ 137815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52264 w 5294145"/>
                <a:gd name="connsiteY2" fmla="*/ 59776 h 4139419"/>
                <a:gd name="connsiteX3" fmla="*/ 5294145 w 5294145"/>
                <a:gd name="connsiteY3" fmla="*/ 4009703 h 4139419"/>
                <a:gd name="connsiteX4" fmla="*/ 50 w 5294145"/>
                <a:gd name="connsiteY4" fmla="*/ 4139296 h 4139419"/>
                <a:gd name="connsiteX0" fmla="*/ 50 w 5108803"/>
                <a:gd name="connsiteY0" fmla="*/ 4139296 h 4139419"/>
                <a:gd name="connsiteX1" fmla="*/ 11238 w 5108803"/>
                <a:gd name="connsiteY1" fmla="*/ 0 h 4139419"/>
                <a:gd name="connsiteX2" fmla="*/ 4752264 w 5108803"/>
                <a:gd name="connsiteY2" fmla="*/ 59776 h 4139419"/>
                <a:gd name="connsiteX3" fmla="*/ 5108803 w 5108803"/>
                <a:gd name="connsiteY3" fmla="*/ 4009703 h 4139419"/>
                <a:gd name="connsiteX4" fmla="*/ 50 w 5108803"/>
                <a:gd name="connsiteY4" fmla="*/ 4139296 h 4139419"/>
                <a:gd name="connsiteX0" fmla="*/ 50 w 5102063"/>
                <a:gd name="connsiteY0" fmla="*/ 4139296 h 4139468"/>
                <a:gd name="connsiteX1" fmla="*/ 11238 w 5102063"/>
                <a:gd name="connsiteY1" fmla="*/ 0 h 4139468"/>
                <a:gd name="connsiteX2" fmla="*/ 4752264 w 5102063"/>
                <a:gd name="connsiteY2" fmla="*/ 59776 h 4139468"/>
                <a:gd name="connsiteX3" fmla="*/ 5102063 w 5102063"/>
                <a:gd name="connsiteY3" fmla="*/ 4048722 h 4139468"/>
                <a:gd name="connsiteX4" fmla="*/ 50 w 5102063"/>
                <a:gd name="connsiteY4" fmla="*/ 4139296 h 4139468"/>
                <a:gd name="connsiteX0" fmla="*/ 29250 w 5131263"/>
                <a:gd name="connsiteY0" fmla="*/ 4139296 h 4139468"/>
                <a:gd name="connsiteX1" fmla="*/ 0 w 5131263"/>
                <a:gd name="connsiteY1" fmla="*/ 0 h 4139468"/>
                <a:gd name="connsiteX2" fmla="*/ 4781464 w 5131263"/>
                <a:gd name="connsiteY2" fmla="*/ 59776 h 4139468"/>
                <a:gd name="connsiteX3" fmla="*/ 5131263 w 5131263"/>
                <a:gd name="connsiteY3" fmla="*/ 4048722 h 4139468"/>
                <a:gd name="connsiteX4" fmla="*/ 29250 w 5131263"/>
                <a:gd name="connsiteY4" fmla="*/ 4139296 h 4139468"/>
                <a:gd name="connsiteX0" fmla="*/ 29250 w 5100934"/>
                <a:gd name="connsiteY0" fmla="*/ 4139296 h 4139296"/>
                <a:gd name="connsiteX1" fmla="*/ 0 w 5100934"/>
                <a:gd name="connsiteY1" fmla="*/ 0 h 4139296"/>
                <a:gd name="connsiteX2" fmla="*/ 4781464 w 5100934"/>
                <a:gd name="connsiteY2" fmla="*/ 59776 h 4139296"/>
                <a:gd name="connsiteX3" fmla="*/ 5100934 w 5100934"/>
                <a:gd name="connsiteY3" fmla="*/ 4107245 h 4139296"/>
                <a:gd name="connsiteX4" fmla="*/ 29250 w 5100934"/>
                <a:gd name="connsiteY4" fmla="*/ 4139296 h 413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00934" h="4139296">
                  <a:moveTo>
                    <a:pt x="29250" y="4139296"/>
                  </a:moveTo>
                  <a:cubicBezTo>
                    <a:pt x="28297" y="2833671"/>
                    <a:pt x="953" y="1305625"/>
                    <a:pt x="0" y="0"/>
                  </a:cubicBezTo>
                  <a:lnTo>
                    <a:pt x="4781464" y="59776"/>
                  </a:lnTo>
                  <a:lnTo>
                    <a:pt x="5100934" y="4107245"/>
                  </a:lnTo>
                  <a:lnTo>
                    <a:pt x="29250" y="4139296"/>
                  </a:lnTo>
                  <a:close/>
                </a:path>
              </a:pathLst>
            </a:custGeom>
            <a:gradFill>
              <a:gsLst>
                <a:gs pos="53000">
                  <a:srgbClr val="3483AA"/>
                </a:gs>
                <a:gs pos="0">
                  <a:srgbClr val="2D7193"/>
                </a:gs>
                <a:gs pos="100000">
                  <a:srgbClr val="3B96C3"/>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sp>
        <p:nvSpPr>
          <p:cNvPr id="2" name="Заголовок 1"/>
          <p:cNvSpPr>
            <a:spLocks noGrp="1"/>
          </p:cNvSpPr>
          <p:nvPr>
            <p:ph type="title"/>
          </p:nvPr>
        </p:nvSpPr>
        <p:spPr>
          <a:xfrm>
            <a:off x="683568" y="513162"/>
            <a:ext cx="5194920" cy="491143"/>
          </a:xfrm>
        </p:spPr>
        <p:txBody>
          <a:bodyPr>
            <a:normAutofit fontScale="90000"/>
          </a:bodyPr>
          <a:lstStyle/>
          <a:p>
            <a:pPr algn="l"/>
            <a:r>
              <a:rPr lang="ru-RU" sz="2800" b="1" dirty="0">
                <a:solidFill>
                  <a:schemeClr val="bg1"/>
                </a:solidFill>
                <a:latin typeface="Segoe UI Light" panose="020B0502040204020203" pitchFamily="34" charset="0"/>
                <a:cs typeface="Segoe UI Light" panose="020B0502040204020203" pitchFamily="34" charset="0"/>
              </a:rPr>
              <a:t>ПТСР</a:t>
            </a:r>
            <a:endParaRPr lang="ru-RU" sz="2800" b="1" dirty="0">
              <a:solidFill>
                <a:schemeClr val="bg1"/>
              </a:solidFill>
              <a:latin typeface="Segoe UI Light" pitchFamily="34" charset="0"/>
              <a:ea typeface="+mn-ea"/>
              <a:cs typeface="Segoe UI Light" pitchFamily="34" charset="0"/>
            </a:endParaRPr>
          </a:p>
        </p:txBody>
      </p:sp>
      <p:sp>
        <p:nvSpPr>
          <p:cNvPr id="13" name="TextBox 12"/>
          <p:cNvSpPr txBox="1"/>
          <p:nvPr/>
        </p:nvSpPr>
        <p:spPr>
          <a:xfrm>
            <a:off x="1475656" y="1567065"/>
            <a:ext cx="184731" cy="369332"/>
          </a:xfrm>
          <a:prstGeom prst="rect">
            <a:avLst/>
          </a:prstGeom>
          <a:noFill/>
        </p:spPr>
        <p:txBody>
          <a:bodyPr wrap="none" rtlCol="0">
            <a:spAutoFit/>
          </a:bodyPr>
          <a:lstStyle/>
          <a:p>
            <a:endParaRPr lang="ru-RU" dirty="0"/>
          </a:p>
        </p:txBody>
      </p:sp>
      <p:grpSp>
        <p:nvGrpSpPr>
          <p:cNvPr id="9" name="Группа 8"/>
          <p:cNvGrpSpPr/>
          <p:nvPr/>
        </p:nvGrpSpPr>
        <p:grpSpPr>
          <a:xfrm>
            <a:off x="7682339" y="6093299"/>
            <a:ext cx="1469646" cy="767141"/>
            <a:chOff x="7682339" y="6093299"/>
            <a:chExt cx="1469646" cy="767141"/>
          </a:xfrm>
        </p:grpSpPr>
        <p:sp>
          <p:nvSpPr>
            <p:cNvPr id="10" name="Прямоугольный треугольник 15"/>
            <p:cNvSpPr/>
            <p:nvPr/>
          </p:nvSpPr>
          <p:spPr>
            <a:xfrm rot="16200000" flipH="1">
              <a:off x="7838898" y="6451197"/>
              <a:ext cx="123347" cy="436466"/>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Lst>
              <a:ahLst/>
              <a:cxnLst>
                <a:cxn ang="0">
                  <a:pos x="connsiteX0" y="connsiteY0"/>
                </a:cxn>
                <a:cxn ang="0">
                  <a:pos x="connsiteX1" y="connsiteY1"/>
                </a:cxn>
                <a:cxn ang="0">
                  <a:pos x="connsiteX2" y="connsiteY2"/>
                </a:cxn>
                <a:cxn ang="0">
                  <a:pos x="connsiteX3" y="connsiteY3"/>
                </a:cxn>
              </a:cxnLst>
              <a:rect l="l" t="t" r="r" b="b"/>
              <a:pathLst>
                <a:path w="134960" h="338192">
                  <a:moveTo>
                    <a:pt x="0" y="338192"/>
                  </a:moveTo>
                  <a:cubicBezTo>
                    <a:pt x="263" y="231992"/>
                    <a:pt x="1330" y="106200"/>
                    <a:pt x="1593" y="0"/>
                  </a:cubicBezTo>
                  <a:lnTo>
                    <a:pt x="134960" y="301142"/>
                  </a:lnTo>
                  <a:cubicBezTo>
                    <a:pt x="80449" y="342417"/>
                    <a:pt x="54511" y="296917"/>
                    <a:pt x="0" y="338192"/>
                  </a:cubicBezTo>
                  <a:close/>
                </a:path>
              </a:pathLst>
            </a:custGeom>
            <a:solidFill>
              <a:srgbClr val="D883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Трапеция 2"/>
            <p:cNvSpPr/>
            <p:nvPr/>
          </p:nvSpPr>
          <p:spPr>
            <a:xfrm flipH="1">
              <a:off x="7838121" y="6093299"/>
              <a:ext cx="1311534" cy="76714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1760" h="3808972">
                  <a:moveTo>
                    <a:pt x="0" y="3796872"/>
                  </a:moveTo>
                  <a:lnTo>
                    <a:pt x="0" y="13100"/>
                  </a:lnTo>
                  <a:lnTo>
                    <a:pt x="3396921" y="0"/>
                  </a:lnTo>
                  <a:lnTo>
                    <a:pt x="6601760" y="3808972"/>
                  </a:lnTo>
                  <a:lnTo>
                    <a:pt x="0" y="3796872"/>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2" name="Трапеция 2"/>
            <p:cNvSpPr/>
            <p:nvPr/>
          </p:nvSpPr>
          <p:spPr>
            <a:xfrm flipH="1">
              <a:off x="7691020" y="6290733"/>
              <a:ext cx="1460965" cy="326269"/>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87924" h="4009703">
                  <a:moveTo>
                    <a:pt x="2858" y="3916875"/>
                  </a:moveTo>
                  <a:cubicBezTo>
                    <a:pt x="1905" y="2611250"/>
                    <a:pt x="953" y="1305625"/>
                    <a:pt x="0" y="0"/>
                  </a:cubicBezTo>
                  <a:lnTo>
                    <a:pt x="4320663" y="9045"/>
                  </a:lnTo>
                  <a:lnTo>
                    <a:pt x="5287924" y="4009703"/>
                  </a:lnTo>
                  <a:cubicBezTo>
                    <a:pt x="3411317" y="4004773"/>
                    <a:pt x="1879465" y="3921805"/>
                    <a:pt x="2858" y="3916875"/>
                  </a:cubicBezTo>
                  <a:close/>
                </a:path>
              </a:pathLst>
            </a:custGeom>
            <a:gradFill>
              <a:gsLst>
                <a:gs pos="0">
                  <a:schemeClr val="accent5">
                    <a:lumMod val="60000"/>
                    <a:lumOff val="40000"/>
                  </a:schemeClr>
                </a:gs>
                <a:gs pos="22000">
                  <a:srgbClr val="F68E26"/>
                </a:gs>
                <a:gs pos="51000">
                  <a:srgbClr val="F68616"/>
                </a:gs>
                <a:gs pos="70000">
                  <a:srgbClr val="EF7B11"/>
                </a:gs>
                <a:gs pos="97000">
                  <a:srgbClr val="D7560F"/>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a:t>41</a:t>
              </a:r>
            </a:p>
          </p:txBody>
        </p:sp>
      </p:grpSp>
      <p:sp>
        <p:nvSpPr>
          <p:cNvPr id="15" name="Прямоугольник 14"/>
          <p:cNvSpPr/>
          <p:nvPr/>
        </p:nvSpPr>
        <p:spPr>
          <a:xfrm>
            <a:off x="827584" y="1300988"/>
            <a:ext cx="7246693" cy="1015663"/>
          </a:xfrm>
          <a:prstGeom prst="rect">
            <a:avLst/>
          </a:prstGeom>
        </p:spPr>
        <p:txBody>
          <a:bodyPr wrap="square">
            <a:spAutoFit/>
          </a:bodyPr>
          <a:lstStyle/>
          <a:p>
            <a:pPr algn="just"/>
            <a:r>
              <a:rPr lang="ru-RU" sz="2000" dirty="0">
                <a:latin typeface="Segoe UI Light" panose="020B0502040204020203" pitchFamily="34" charset="0"/>
                <a:ea typeface="Times New Roman" panose="02020603050405020304" pitchFamily="18" charset="0"/>
                <a:cs typeface="Segoe UI Light" panose="020B0502040204020203" pitchFamily="34" charset="0"/>
              </a:rPr>
              <a:t>ПТСР возникает как </a:t>
            </a:r>
            <a:r>
              <a:rPr lang="ru-RU" sz="2000" i="1" dirty="0">
                <a:latin typeface="Segoe UI Light" panose="020B0502040204020203" pitchFamily="34" charset="0"/>
                <a:ea typeface="Times New Roman" panose="02020603050405020304" pitchFamily="18" charset="0"/>
                <a:cs typeface="Segoe UI Light" panose="020B0502040204020203" pitchFamily="34" charset="0"/>
              </a:rPr>
              <a:t>отсроченная, отставленная или затяжная реакция </a:t>
            </a:r>
            <a:r>
              <a:rPr lang="ru-RU" sz="2000" dirty="0">
                <a:latin typeface="Segoe UI Light" panose="020B0502040204020203" pitchFamily="34" charset="0"/>
                <a:ea typeface="Times New Roman" panose="02020603050405020304" pitchFamily="18" charset="0"/>
                <a:cs typeface="Segoe UI Light" panose="020B0502040204020203" pitchFamily="34" charset="0"/>
              </a:rPr>
              <a:t>на действие длительного и особо тяжелого стресса</a:t>
            </a:r>
            <a:endParaRPr lang="ru-RU" sz="2000" dirty="0">
              <a:latin typeface="Segoe UI Light" panose="020B0502040204020203" pitchFamily="34" charset="0"/>
              <a:cs typeface="Segoe UI Light" panose="020B0502040204020203" pitchFamily="34" charset="0"/>
            </a:endParaRPr>
          </a:p>
        </p:txBody>
      </p:sp>
      <p:sp>
        <p:nvSpPr>
          <p:cNvPr id="24" name="Прямоугольник 23"/>
          <p:cNvSpPr/>
          <p:nvPr/>
        </p:nvSpPr>
        <p:spPr>
          <a:xfrm>
            <a:off x="827584" y="2186487"/>
            <a:ext cx="6558873" cy="369332"/>
          </a:xfrm>
          <a:prstGeom prst="rect">
            <a:avLst/>
          </a:prstGeom>
        </p:spPr>
        <p:txBody>
          <a:bodyPr wrap="square">
            <a:spAutoFit/>
          </a:bodyPr>
          <a:lstStyle/>
          <a:p>
            <a:r>
              <a:rPr lang="ru-RU" u="sng" dirty="0">
                <a:latin typeface="Segoe UI Light" panose="020B0502040204020203" pitchFamily="34" charset="0"/>
                <a:ea typeface="Times New Roman" panose="02020603050405020304" pitchFamily="18" charset="0"/>
                <a:cs typeface="Segoe UI Light" panose="020B0502040204020203" pitchFamily="34" charset="0"/>
              </a:rPr>
              <a:t>Характерные для детей симптомы, говорящие о наличии ПТСР:</a:t>
            </a:r>
            <a:endParaRPr lang="ru-RU" u="sng" dirty="0">
              <a:latin typeface="Segoe UI Light" panose="020B0502040204020203" pitchFamily="34" charset="0"/>
              <a:cs typeface="Segoe UI Light" panose="020B0502040204020203" pitchFamily="34" charset="0"/>
            </a:endParaRPr>
          </a:p>
        </p:txBody>
      </p:sp>
      <p:sp>
        <p:nvSpPr>
          <p:cNvPr id="25" name="Прямоугольник 24"/>
          <p:cNvSpPr/>
          <p:nvPr/>
        </p:nvSpPr>
        <p:spPr>
          <a:xfrm>
            <a:off x="795188" y="2415755"/>
            <a:ext cx="7470576" cy="4315349"/>
          </a:xfrm>
          <a:prstGeom prst="rect">
            <a:avLst/>
          </a:prstGeom>
        </p:spPr>
        <p:txBody>
          <a:bodyPr wrap="square">
            <a:spAutoFit/>
          </a:bodyPr>
          <a:lstStyle/>
          <a:p>
            <a:pPr indent="540385">
              <a:lnSpc>
                <a:spcPct val="115000"/>
              </a:lnSpc>
              <a:spcAft>
                <a:spcPts val="0"/>
              </a:spcAft>
            </a:pPr>
            <a:endParaRPr lang="ru-RU" sz="1600" dirty="0">
              <a:latin typeface="Segoe UI Light" panose="020B0502040204020203" pitchFamily="34" charset="0"/>
              <a:ea typeface="Times New Roman" panose="02020603050405020304" pitchFamily="18" charset="0"/>
              <a:cs typeface="Segoe UI Light" panose="020B0502040204020203" pitchFamily="34" charset="0"/>
            </a:endParaRPr>
          </a:p>
          <a:p>
            <a:pPr marL="285750" indent="-285750">
              <a:lnSpc>
                <a:spcPct val="115000"/>
              </a:lnSpc>
              <a:spcAft>
                <a:spcPts val="0"/>
              </a:spcAft>
              <a:buFontTx/>
              <a:buChar char="-"/>
            </a:pPr>
            <a:r>
              <a:rPr lang="ru-RU" sz="1600" i="1" dirty="0">
                <a:latin typeface="Segoe UI Light" panose="020B0502040204020203" pitchFamily="34" charset="0"/>
                <a:ea typeface="Times New Roman" panose="02020603050405020304" pitchFamily="18" charset="0"/>
                <a:cs typeface="Segoe UI Light" panose="020B0502040204020203" pitchFamily="34" charset="0"/>
              </a:rPr>
              <a:t>Потребность в тишине;</a:t>
            </a:r>
          </a:p>
          <a:p>
            <a:pPr marL="285750" indent="-285750">
              <a:lnSpc>
                <a:spcPct val="115000"/>
              </a:lnSpc>
              <a:spcAft>
                <a:spcPts val="0"/>
              </a:spcAft>
              <a:buFontTx/>
              <a:buChar char="-"/>
            </a:pPr>
            <a:r>
              <a:rPr lang="ru-RU" sz="1600" i="1" dirty="0">
                <a:latin typeface="Segoe UI Light" panose="020B0502040204020203" pitchFamily="34" charset="0"/>
                <a:ea typeface="Times New Roman" panose="02020603050405020304" pitchFamily="18" charset="0"/>
                <a:cs typeface="Segoe UI Light" panose="020B0502040204020203" pitchFamily="34" charset="0"/>
              </a:rPr>
              <a:t>Повторное переживание психотравмирующего события </a:t>
            </a:r>
            <a:r>
              <a:rPr lang="ru-RU" sz="1600" dirty="0">
                <a:latin typeface="Segoe UI Light" panose="020B0502040204020203" pitchFamily="34" charset="0"/>
                <a:ea typeface="Times New Roman" panose="02020603050405020304" pitchFamily="18" charset="0"/>
                <a:cs typeface="Segoe UI Light" panose="020B0502040204020203" pitchFamily="34" charset="0"/>
              </a:rPr>
              <a:t>в навязчивых мыслях, воспоминаниях, сновидениях;</a:t>
            </a:r>
            <a:endParaRPr lang="ru-RU" sz="1600" i="1" dirty="0">
              <a:latin typeface="Segoe UI Light" panose="020B0502040204020203" pitchFamily="34" charset="0"/>
              <a:ea typeface="Times New Roman" panose="02020603050405020304" pitchFamily="18" charset="0"/>
              <a:cs typeface="Segoe UI Light" panose="020B0502040204020203" pitchFamily="34" charset="0"/>
            </a:endParaRPr>
          </a:p>
          <a:p>
            <a:pPr marL="285750" indent="-285750">
              <a:lnSpc>
                <a:spcPct val="115000"/>
              </a:lnSpc>
              <a:spcAft>
                <a:spcPts val="0"/>
              </a:spcAft>
              <a:buFontTx/>
              <a:buChar char="-"/>
            </a:pPr>
            <a:r>
              <a:rPr lang="ru-RU" sz="1600" i="1" dirty="0">
                <a:latin typeface="Segoe UI Light" panose="020B0502040204020203" pitchFamily="34" charset="0"/>
                <a:ea typeface="Times New Roman" panose="02020603050405020304" pitchFamily="18" charset="0"/>
                <a:cs typeface="Segoe UI Light" panose="020B0502040204020203" pitchFamily="34" charset="0"/>
              </a:rPr>
              <a:t>Тревожность;</a:t>
            </a:r>
            <a:endParaRPr lang="ru-RU" sz="1600" dirty="0">
              <a:latin typeface="Segoe UI Light" panose="020B0502040204020203" pitchFamily="34" charset="0"/>
              <a:ea typeface="Times New Roman" panose="02020603050405020304" pitchFamily="18" charset="0"/>
              <a:cs typeface="Segoe UI Light" panose="020B0502040204020203" pitchFamily="34" charset="0"/>
            </a:endParaRPr>
          </a:p>
          <a:p>
            <a:pPr marL="285750" indent="-285750">
              <a:lnSpc>
                <a:spcPct val="115000"/>
              </a:lnSpc>
              <a:spcAft>
                <a:spcPts val="0"/>
              </a:spcAft>
              <a:buFontTx/>
              <a:buChar char="-"/>
            </a:pPr>
            <a:r>
              <a:rPr lang="ru-RU" sz="1600" i="1" dirty="0">
                <a:latin typeface="Segoe UI Light" panose="020B0502040204020203" pitchFamily="34" charset="0"/>
                <a:ea typeface="Times New Roman" panose="02020603050405020304" pitchFamily="18" charset="0"/>
                <a:cs typeface="Segoe UI Light" panose="020B0502040204020203" pitchFamily="34" charset="0"/>
              </a:rPr>
              <a:t>Симптомы возрастающего возбуждения</a:t>
            </a:r>
            <a:r>
              <a:rPr lang="ru-RU" sz="1600" dirty="0">
                <a:latin typeface="Segoe UI Light" panose="020B0502040204020203" pitchFamily="34" charset="0"/>
                <a:ea typeface="Times New Roman" panose="02020603050405020304" pitchFamily="18" charset="0"/>
                <a:cs typeface="Segoe UI Light" panose="020B0502040204020203" pitchFamily="34" charset="0"/>
              </a:rPr>
              <a:t>;</a:t>
            </a:r>
          </a:p>
          <a:p>
            <a:pPr marL="285750" indent="-285750">
              <a:lnSpc>
                <a:spcPct val="115000"/>
              </a:lnSpc>
              <a:spcAft>
                <a:spcPts val="0"/>
              </a:spcAft>
              <a:buFontTx/>
              <a:buChar char="-"/>
            </a:pPr>
            <a:r>
              <a:rPr lang="ru-RU" sz="1600" i="1" dirty="0">
                <a:latin typeface="Segoe UI Light" panose="020B0502040204020203" pitchFamily="34" charset="0"/>
                <a:ea typeface="Times New Roman" panose="02020603050405020304" pitchFamily="18" charset="0"/>
                <a:cs typeface="Segoe UI Light" panose="020B0502040204020203" pitchFamily="34" charset="0"/>
              </a:rPr>
              <a:t>Чувство вины </a:t>
            </a:r>
            <a:r>
              <a:rPr lang="ru-RU" sz="1600" dirty="0">
                <a:latin typeface="Segoe UI Light" panose="020B0502040204020203" pitchFamily="34" charset="0"/>
                <a:ea typeface="Times New Roman" panose="02020603050405020304" pitchFamily="18" charset="0"/>
                <a:cs typeface="Segoe UI Light" panose="020B0502040204020203" pitchFamily="34" charset="0"/>
              </a:rPr>
              <a:t>перед погибшими, которое сопровождается депрессией, сомнениями в своей способности любить, верить, наслаждаться жизнью;</a:t>
            </a:r>
          </a:p>
          <a:p>
            <a:pPr marL="285750" indent="-285750">
              <a:lnSpc>
                <a:spcPct val="115000"/>
              </a:lnSpc>
              <a:spcAft>
                <a:spcPts val="0"/>
              </a:spcAft>
              <a:buFontTx/>
              <a:buChar char="-"/>
            </a:pPr>
            <a:r>
              <a:rPr lang="ru-RU" sz="1600" i="1" dirty="0">
                <a:latin typeface="Segoe UI Light" panose="020B0502040204020203" pitchFamily="34" charset="0"/>
                <a:ea typeface="Times New Roman" panose="02020603050405020304" pitchFamily="18" charset="0"/>
                <a:cs typeface="Segoe UI Light" panose="020B0502040204020203" pitchFamily="34" charset="0"/>
              </a:rPr>
              <a:t>Постоянное избегание стимулов, связанных с травмой, </a:t>
            </a:r>
            <a:r>
              <a:rPr lang="ru-RU" sz="1600" dirty="0">
                <a:latin typeface="Segoe UI Light" panose="020B0502040204020203" pitchFamily="34" charset="0"/>
                <a:ea typeface="Times New Roman" panose="02020603050405020304" pitchFamily="18" charset="0"/>
                <a:cs typeface="Segoe UI Light" panose="020B0502040204020203" pitchFamily="34" charset="0"/>
              </a:rPr>
              <a:t>и блокировка эмоциональных реакций, оцепенение;</a:t>
            </a:r>
          </a:p>
          <a:p>
            <a:pPr marL="285750" indent="-285750">
              <a:lnSpc>
                <a:spcPct val="115000"/>
              </a:lnSpc>
              <a:spcAft>
                <a:spcPts val="0"/>
              </a:spcAft>
              <a:buFontTx/>
              <a:buChar char="-"/>
            </a:pPr>
            <a:r>
              <a:rPr lang="ru-RU" sz="1600" i="1" dirty="0">
                <a:latin typeface="Segoe UI Light" panose="020B0502040204020203" pitchFamily="34" charset="0"/>
                <a:ea typeface="Times New Roman" panose="02020603050405020304" pitchFamily="18" charset="0"/>
                <a:cs typeface="Segoe UI Light" panose="020B0502040204020203" pitchFamily="34" charset="0"/>
              </a:rPr>
              <a:t>Снижение позитивных чувств</a:t>
            </a:r>
            <a:r>
              <a:rPr lang="ru-RU" sz="1600" dirty="0">
                <a:latin typeface="Segoe UI Light" panose="020B0502040204020203" pitchFamily="34" charset="0"/>
                <a:ea typeface="Times New Roman" panose="02020603050405020304" pitchFamily="18" charset="0"/>
                <a:cs typeface="Segoe UI Light" panose="020B0502040204020203" pitchFamily="34" charset="0"/>
              </a:rPr>
              <a:t>, утрата интереса к деятельности;</a:t>
            </a:r>
          </a:p>
          <a:p>
            <a:pPr marL="285750" indent="-285750">
              <a:lnSpc>
                <a:spcPct val="115000"/>
              </a:lnSpc>
              <a:spcAft>
                <a:spcPts val="0"/>
              </a:spcAft>
              <a:buFontTx/>
              <a:buChar char="-"/>
            </a:pPr>
            <a:r>
              <a:rPr lang="ru-RU" sz="1600" i="1" dirty="0">
                <a:latin typeface="Segoe UI Light" panose="020B0502040204020203" pitchFamily="34" charset="0"/>
                <a:ea typeface="Times New Roman" panose="02020603050405020304" pitchFamily="18" charset="0"/>
                <a:cs typeface="Segoe UI Light" panose="020B0502040204020203" pitchFamily="34" charset="0"/>
              </a:rPr>
              <a:t>Изменения характера</a:t>
            </a:r>
            <a:r>
              <a:rPr lang="ru-RU" sz="1600" dirty="0">
                <a:latin typeface="Segoe UI Light" panose="020B0502040204020203" pitchFamily="34" charset="0"/>
                <a:ea typeface="Times New Roman" panose="02020603050405020304" pitchFamily="18" charset="0"/>
                <a:cs typeface="Segoe UI Light" panose="020B0502040204020203" pitchFamily="34" charset="0"/>
              </a:rPr>
              <a:t>: появление повышенной агрессивности, раздражительности, гневливости;</a:t>
            </a:r>
          </a:p>
          <a:p>
            <a:pPr marL="285750" indent="-285750">
              <a:lnSpc>
                <a:spcPct val="115000"/>
              </a:lnSpc>
              <a:spcAft>
                <a:spcPts val="0"/>
              </a:spcAft>
              <a:buFontTx/>
              <a:buChar char="-"/>
            </a:pPr>
            <a:r>
              <a:rPr lang="ru-RU" sz="1600" i="1" dirty="0">
                <a:latin typeface="Segoe UI Light" panose="020B0502040204020203" pitchFamily="34" charset="0"/>
                <a:ea typeface="Times New Roman" panose="02020603050405020304" pitchFamily="18" charset="0"/>
                <a:cs typeface="Segoe UI Light" panose="020B0502040204020203" pitchFamily="34" charset="0"/>
              </a:rPr>
              <a:t>Негативные изменения в учебе </a:t>
            </a:r>
            <a:r>
              <a:rPr lang="ru-RU" sz="1600" dirty="0">
                <a:latin typeface="Segoe UI Light" panose="020B0502040204020203" pitchFamily="34" charset="0"/>
                <a:ea typeface="Times New Roman" panose="02020603050405020304" pitchFamily="18" charset="0"/>
                <a:cs typeface="Segoe UI Light" panose="020B0502040204020203" pitchFamily="34" charset="0"/>
              </a:rPr>
              <a:t>(снижение успеваемости, высокая отвлекаемость).</a:t>
            </a:r>
            <a:endParaRPr lang="ru-RU" sz="1600" dirty="0">
              <a:effectLst/>
              <a:latin typeface="Segoe UI Light" panose="020B0502040204020203" pitchFamily="34" charset="0"/>
              <a:ea typeface="Times New Roman" panose="02020603050405020304" pitchFamily="18" charset="0"/>
              <a:cs typeface="Segoe UI Light" panose="020B0502040204020203" pitchFamily="34" charset="0"/>
            </a:endParaRPr>
          </a:p>
        </p:txBody>
      </p:sp>
    </p:spTree>
    <p:extLst>
      <p:ext uri="{BB962C8B-B14F-4D97-AF65-F5344CB8AC3E}">
        <p14:creationId xmlns:p14="http://schemas.microsoft.com/office/powerpoint/2010/main" val="388184778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Группа 3"/>
          <p:cNvGrpSpPr/>
          <p:nvPr/>
        </p:nvGrpSpPr>
        <p:grpSpPr>
          <a:xfrm flipH="1" flipV="1">
            <a:off x="-27518" y="-10"/>
            <a:ext cx="6030313" cy="1340777"/>
            <a:chOff x="8289058" y="6085680"/>
            <a:chExt cx="4448633" cy="774761"/>
          </a:xfrm>
        </p:grpSpPr>
        <p:sp>
          <p:nvSpPr>
            <p:cNvPr id="6" name="Прямоугольный треугольник 15"/>
            <p:cNvSpPr/>
            <p:nvPr/>
          </p:nvSpPr>
          <p:spPr>
            <a:xfrm rot="16200000" flipH="1">
              <a:off x="8405691" y="6447274"/>
              <a:ext cx="145913" cy="379180"/>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 name="connsiteX0" fmla="*/ 0 w 134960"/>
                <a:gd name="connsiteY0" fmla="*/ 325797 h 325797"/>
                <a:gd name="connsiteX1" fmla="*/ 5070 w 134960"/>
                <a:gd name="connsiteY1" fmla="*/ 0 h 325797"/>
                <a:gd name="connsiteX2" fmla="*/ 134960 w 134960"/>
                <a:gd name="connsiteY2" fmla="*/ 288747 h 325797"/>
                <a:gd name="connsiteX3" fmla="*/ 0 w 134960"/>
                <a:gd name="connsiteY3" fmla="*/ 325797 h 325797"/>
                <a:gd name="connsiteX0" fmla="*/ 0 w 134960"/>
                <a:gd name="connsiteY0" fmla="*/ 327313 h 327313"/>
                <a:gd name="connsiteX1" fmla="*/ 15252 w 134960"/>
                <a:gd name="connsiteY1" fmla="*/ 0 h 327313"/>
                <a:gd name="connsiteX2" fmla="*/ 134960 w 134960"/>
                <a:gd name="connsiteY2" fmla="*/ 290263 h 327313"/>
                <a:gd name="connsiteX3" fmla="*/ 0 w 134960"/>
                <a:gd name="connsiteY3" fmla="*/ 327313 h 327313"/>
              </a:gdLst>
              <a:ahLst/>
              <a:cxnLst>
                <a:cxn ang="0">
                  <a:pos x="connsiteX0" y="connsiteY0"/>
                </a:cxn>
                <a:cxn ang="0">
                  <a:pos x="connsiteX1" y="connsiteY1"/>
                </a:cxn>
                <a:cxn ang="0">
                  <a:pos x="connsiteX2" y="connsiteY2"/>
                </a:cxn>
                <a:cxn ang="0">
                  <a:pos x="connsiteX3" y="connsiteY3"/>
                </a:cxn>
              </a:cxnLst>
              <a:rect l="l" t="t" r="r" b="b"/>
              <a:pathLst>
                <a:path w="134960" h="327313">
                  <a:moveTo>
                    <a:pt x="0" y="327313"/>
                  </a:moveTo>
                  <a:cubicBezTo>
                    <a:pt x="263" y="221113"/>
                    <a:pt x="14989" y="106200"/>
                    <a:pt x="15252" y="0"/>
                  </a:cubicBezTo>
                  <a:cubicBezTo>
                    <a:pt x="59708" y="100381"/>
                    <a:pt x="90504" y="189882"/>
                    <a:pt x="134960" y="290263"/>
                  </a:cubicBezTo>
                  <a:cubicBezTo>
                    <a:pt x="80449" y="331538"/>
                    <a:pt x="54511" y="286038"/>
                    <a:pt x="0" y="327313"/>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Трапеция 2"/>
            <p:cNvSpPr/>
            <p:nvPr/>
          </p:nvSpPr>
          <p:spPr>
            <a:xfrm flipH="1">
              <a:off x="8309609" y="6085680"/>
              <a:ext cx="4401829" cy="77476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 name="connsiteX0" fmla="*/ 0 w 6601760"/>
                <a:gd name="connsiteY0" fmla="*/ 3783774 h 3795874"/>
                <a:gd name="connsiteX1" fmla="*/ 0 w 6601760"/>
                <a:gd name="connsiteY1" fmla="*/ 2 h 3795874"/>
                <a:gd name="connsiteX2" fmla="*/ 5327252 w 6601760"/>
                <a:gd name="connsiteY2" fmla="*/ 138240 h 3795874"/>
                <a:gd name="connsiteX3" fmla="*/ 6601760 w 6601760"/>
                <a:gd name="connsiteY3" fmla="*/ 3795874 h 3795874"/>
                <a:gd name="connsiteX4" fmla="*/ 0 w 6601760"/>
                <a:gd name="connsiteY4" fmla="*/ 3783774 h 3795874"/>
                <a:gd name="connsiteX0" fmla="*/ 0 w 5963047"/>
                <a:gd name="connsiteY0" fmla="*/ 3783774 h 3795874"/>
                <a:gd name="connsiteX1" fmla="*/ 0 w 5963047"/>
                <a:gd name="connsiteY1" fmla="*/ 2 h 3795874"/>
                <a:gd name="connsiteX2" fmla="*/ 5327252 w 5963047"/>
                <a:gd name="connsiteY2" fmla="*/ 138240 h 3795874"/>
                <a:gd name="connsiteX3" fmla="*/ 5963047 w 5963047"/>
                <a:gd name="connsiteY3" fmla="*/ 3795874 h 3795874"/>
                <a:gd name="connsiteX4" fmla="*/ 0 w 5963047"/>
                <a:gd name="connsiteY4" fmla="*/ 3783774 h 3795874"/>
                <a:gd name="connsiteX0" fmla="*/ 0 w 5963047"/>
                <a:gd name="connsiteY0" fmla="*/ 3783774 h 3795874"/>
                <a:gd name="connsiteX1" fmla="*/ 0 w 5963047"/>
                <a:gd name="connsiteY1" fmla="*/ 2 h 3795874"/>
                <a:gd name="connsiteX2" fmla="*/ 5327252 w 5963047"/>
                <a:gd name="connsiteY2" fmla="*/ 43654 h 3795874"/>
                <a:gd name="connsiteX3" fmla="*/ 5963047 w 5963047"/>
                <a:gd name="connsiteY3" fmla="*/ 3795874 h 3795874"/>
                <a:gd name="connsiteX4" fmla="*/ 0 w 5963047"/>
                <a:gd name="connsiteY4" fmla="*/ 3783774 h 3795874"/>
                <a:gd name="connsiteX0" fmla="*/ 0 w 5963047"/>
                <a:gd name="connsiteY0" fmla="*/ 3834707 h 3846807"/>
                <a:gd name="connsiteX1" fmla="*/ 0 w 5963047"/>
                <a:gd name="connsiteY1" fmla="*/ 50935 h 3846807"/>
                <a:gd name="connsiteX2" fmla="*/ 5314349 w 5963047"/>
                <a:gd name="connsiteY2" fmla="*/ 0 h 3846807"/>
                <a:gd name="connsiteX3" fmla="*/ 5963047 w 5963047"/>
                <a:gd name="connsiteY3" fmla="*/ 3846807 h 3846807"/>
                <a:gd name="connsiteX4" fmla="*/ 0 w 5963047"/>
                <a:gd name="connsiteY4" fmla="*/ 3834707 h 3846807"/>
                <a:gd name="connsiteX0" fmla="*/ 0 w 5963047"/>
                <a:gd name="connsiteY0" fmla="*/ 3834707 h 3846807"/>
                <a:gd name="connsiteX1" fmla="*/ 0 w 5963047"/>
                <a:gd name="connsiteY1" fmla="*/ 50935 h 3846807"/>
                <a:gd name="connsiteX2" fmla="*/ 5018259 w 5963047"/>
                <a:gd name="connsiteY2" fmla="*/ 0 h 3846807"/>
                <a:gd name="connsiteX3" fmla="*/ 5963047 w 5963047"/>
                <a:gd name="connsiteY3" fmla="*/ 3846807 h 3846807"/>
                <a:gd name="connsiteX4" fmla="*/ 0 w 5963047"/>
                <a:gd name="connsiteY4" fmla="*/ 3834707 h 3846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63047" h="3846807">
                  <a:moveTo>
                    <a:pt x="0" y="3834707"/>
                  </a:moveTo>
                  <a:lnTo>
                    <a:pt x="0" y="50935"/>
                  </a:lnTo>
                  <a:lnTo>
                    <a:pt x="5018259" y="0"/>
                  </a:lnTo>
                  <a:lnTo>
                    <a:pt x="5963047" y="3846807"/>
                  </a:lnTo>
                  <a:lnTo>
                    <a:pt x="0" y="3834707"/>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err="1"/>
                <a:t>ттрн</a:t>
              </a:r>
              <a:endParaRPr lang="ru-RU" dirty="0"/>
            </a:p>
          </p:txBody>
        </p:sp>
        <p:sp>
          <p:nvSpPr>
            <p:cNvPr id="8" name="Трапеция 2"/>
            <p:cNvSpPr/>
            <p:nvPr/>
          </p:nvSpPr>
          <p:spPr>
            <a:xfrm flipH="1">
              <a:off x="8290813" y="6246868"/>
              <a:ext cx="4446878" cy="336814"/>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689860 w 5287924"/>
                <a:gd name="connsiteY2" fmla="*/ 102692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746042 w 5287924"/>
                <a:gd name="connsiteY2" fmla="*/ 196338 h 4009703"/>
                <a:gd name="connsiteX3" fmla="*/ 5287924 w 5287924"/>
                <a:gd name="connsiteY3" fmla="*/ 4009703 h 4009703"/>
                <a:gd name="connsiteX4" fmla="*/ 2858 w 5287924"/>
                <a:gd name="connsiteY4" fmla="*/ 3916875 h 4009703"/>
                <a:gd name="connsiteX0" fmla="*/ 28 w 5309173"/>
                <a:gd name="connsiteY0" fmla="*/ 4197819 h 4197905"/>
                <a:gd name="connsiteX1" fmla="*/ 21249 w 5309173"/>
                <a:gd name="connsiteY1" fmla="*/ 0 h 4197905"/>
                <a:gd name="connsiteX2" fmla="*/ 4767291 w 5309173"/>
                <a:gd name="connsiteY2" fmla="*/ 196338 h 4197905"/>
                <a:gd name="connsiteX3" fmla="*/ 5309173 w 5309173"/>
                <a:gd name="connsiteY3" fmla="*/ 4009703 h 4197905"/>
                <a:gd name="connsiteX4" fmla="*/ 28 w 5309173"/>
                <a:gd name="connsiteY4" fmla="*/ 4197819 h 4197905"/>
                <a:gd name="connsiteX0" fmla="*/ 28 w 5309173"/>
                <a:gd name="connsiteY0" fmla="*/ 4197819 h 4197905"/>
                <a:gd name="connsiteX1" fmla="*/ 21249 w 5309173"/>
                <a:gd name="connsiteY1" fmla="*/ 0 h 4197905"/>
                <a:gd name="connsiteX2" fmla="*/ 4807421 w 5309173"/>
                <a:gd name="connsiteY2" fmla="*/ 196338 h 4197905"/>
                <a:gd name="connsiteX3" fmla="*/ 5309173 w 5309173"/>
                <a:gd name="connsiteY3" fmla="*/ 4009703 h 4197905"/>
                <a:gd name="connsiteX4" fmla="*/ 28 w 5309173"/>
                <a:gd name="connsiteY4" fmla="*/ 4197819 h 4197905"/>
                <a:gd name="connsiteX0" fmla="*/ 50 w 5299162"/>
                <a:gd name="connsiteY0" fmla="*/ 4139296 h 4139419"/>
                <a:gd name="connsiteX1" fmla="*/ 11238 w 5299162"/>
                <a:gd name="connsiteY1" fmla="*/ 0 h 4139419"/>
                <a:gd name="connsiteX2" fmla="*/ 4797410 w 5299162"/>
                <a:gd name="connsiteY2" fmla="*/ 196338 h 4139419"/>
                <a:gd name="connsiteX3" fmla="*/ 5299162 w 5299162"/>
                <a:gd name="connsiteY3" fmla="*/ 4009703 h 4139419"/>
                <a:gd name="connsiteX4" fmla="*/ 50 w 5299162"/>
                <a:gd name="connsiteY4" fmla="*/ 4139296 h 4139419"/>
                <a:gd name="connsiteX0" fmla="*/ 50 w 5294145"/>
                <a:gd name="connsiteY0" fmla="*/ 4139296 h 4139419"/>
                <a:gd name="connsiteX1" fmla="*/ 11238 w 5294145"/>
                <a:gd name="connsiteY1" fmla="*/ 0 h 4139419"/>
                <a:gd name="connsiteX2" fmla="*/ 4797410 w 5294145"/>
                <a:gd name="connsiteY2" fmla="*/ 196338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72329 w 5294145"/>
                <a:gd name="connsiteY2" fmla="*/ 137815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52264 w 5294145"/>
                <a:gd name="connsiteY2" fmla="*/ 59776 h 4139419"/>
                <a:gd name="connsiteX3" fmla="*/ 5294145 w 5294145"/>
                <a:gd name="connsiteY3" fmla="*/ 4009703 h 4139419"/>
                <a:gd name="connsiteX4" fmla="*/ 50 w 5294145"/>
                <a:gd name="connsiteY4" fmla="*/ 4139296 h 4139419"/>
                <a:gd name="connsiteX0" fmla="*/ 50 w 5108803"/>
                <a:gd name="connsiteY0" fmla="*/ 4139296 h 4139419"/>
                <a:gd name="connsiteX1" fmla="*/ 11238 w 5108803"/>
                <a:gd name="connsiteY1" fmla="*/ 0 h 4139419"/>
                <a:gd name="connsiteX2" fmla="*/ 4752264 w 5108803"/>
                <a:gd name="connsiteY2" fmla="*/ 59776 h 4139419"/>
                <a:gd name="connsiteX3" fmla="*/ 5108803 w 5108803"/>
                <a:gd name="connsiteY3" fmla="*/ 4009703 h 4139419"/>
                <a:gd name="connsiteX4" fmla="*/ 50 w 5108803"/>
                <a:gd name="connsiteY4" fmla="*/ 4139296 h 4139419"/>
                <a:gd name="connsiteX0" fmla="*/ 50 w 5102063"/>
                <a:gd name="connsiteY0" fmla="*/ 4139296 h 4139468"/>
                <a:gd name="connsiteX1" fmla="*/ 11238 w 5102063"/>
                <a:gd name="connsiteY1" fmla="*/ 0 h 4139468"/>
                <a:gd name="connsiteX2" fmla="*/ 4752264 w 5102063"/>
                <a:gd name="connsiteY2" fmla="*/ 59776 h 4139468"/>
                <a:gd name="connsiteX3" fmla="*/ 5102063 w 5102063"/>
                <a:gd name="connsiteY3" fmla="*/ 4048722 h 4139468"/>
                <a:gd name="connsiteX4" fmla="*/ 50 w 5102063"/>
                <a:gd name="connsiteY4" fmla="*/ 4139296 h 4139468"/>
                <a:gd name="connsiteX0" fmla="*/ 29250 w 5131263"/>
                <a:gd name="connsiteY0" fmla="*/ 4139296 h 4139468"/>
                <a:gd name="connsiteX1" fmla="*/ 0 w 5131263"/>
                <a:gd name="connsiteY1" fmla="*/ 0 h 4139468"/>
                <a:gd name="connsiteX2" fmla="*/ 4781464 w 5131263"/>
                <a:gd name="connsiteY2" fmla="*/ 59776 h 4139468"/>
                <a:gd name="connsiteX3" fmla="*/ 5131263 w 5131263"/>
                <a:gd name="connsiteY3" fmla="*/ 4048722 h 4139468"/>
                <a:gd name="connsiteX4" fmla="*/ 29250 w 5131263"/>
                <a:gd name="connsiteY4" fmla="*/ 4139296 h 4139468"/>
                <a:gd name="connsiteX0" fmla="*/ 29250 w 5100934"/>
                <a:gd name="connsiteY0" fmla="*/ 4139296 h 4139296"/>
                <a:gd name="connsiteX1" fmla="*/ 0 w 5100934"/>
                <a:gd name="connsiteY1" fmla="*/ 0 h 4139296"/>
                <a:gd name="connsiteX2" fmla="*/ 4781464 w 5100934"/>
                <a:gd name="connsiteY2" fmla="*/ 59776 h 4139296"/>
                <a:gd name="connsiteX3" fmla="*/ 5100934 w 5100934"/>
                <a:gd name="connsiteY3" fmla="*/ 4107245 h 4139296"/>
                <a:gd name="connsiteX4" fmla="*/ 29250 w 5100934"/>
                <a:gd name="connsiteY4" fmla="*/ 4139296 h 413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00934" h="4139296">
                  <a:moveTo>
                    <a:pt x="29250" y="4139296"/>
                  </a:moveTo>
                  <a:cubicBezTo>
                    <a:pt x="28297" y="2833671"/>
                    <a:pt x="953" y="1305625"/>
                    <a:pt x="0" y="0"/>
                  </a:cubicBezTo>
                  <a:lnTo>
                    <a:pt x="4781464" y="59776"/>
                  </a:lnTo>
                  <a:lnTo>
                    <a:pt x="5100934" y="4107245"/>
                  </a:lnTo>
                  <a:lnTo>
                    <a:pt x="29250" y="4139296"/>
                  </a:lnTo>
                  <a:close/>
                </a:path>
              </a:pathLst>
            </a:custGeom>
            <a:gradFill>
              <a:gsLst>
                <a:gs pos="53000">
                  <a:srgbClr val="3483AA"/>
                </a:gs>
                <a:gs pos="0">
                  <a:srgbClr val="2D7193"/>
                </a:gs>
                <a:gs pos="100000">
                  <a:srgbClr val="3B96C3"/>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sp>
        <p:nvSpPr>
          <p:cNvPr id="2" name="Заголовок 1"/>
          <p:cNvSpPr>
            <a:spLocks noGrp="1"/>
          </p:cNvSpPr>
          <p:nvPr>
            <p:ph type="title"/>
          </p:nvPr>
        </p:nvSpPr>
        <p:spPr>
          <a:xfrm>
            <a:off x="683568" y="513162"/>
            <a:ext cx="5194920" cy="491143"/>
          </a:xfrm>
        </p:spPr>
        <p:txBody>
          <a:bodyPr>
            <a:normAutofit/>
          </a:bodyPr>
          <a:lstStyle/>
          <a:p>
            <a:pPr algn="l"/>
            <a:r>
              <a:rPr lang="ru-RU" sz="1600" b="1" dirty="0">
                <a:solidFill>
                  <a:schemeClr val="bg1"/>
                </a:solidFill>
                <a:latin typeface="Segoe UI Light" panose="020B0502040204020203" pitchFamily="34" charset="0"/>
                <a:cs typeface="Segoe UI Light" panose="020B0502040204020203" pitchFamily="34" charset="0"/>
              </a:rPr>
              <a:t>Этапы переживания психологической травмы детьми</a:t>
            </a:r>
            <a:endParaRPr lang="ru-RU" sz="1600" b="1" dirty="0">
              <a:solidFill>
                <a:schemeClr val="bg1"/>
              </a:solidFill>
              <a:latin typeface="Segoe UI Light" pitchFamily="34" charset="0"/>
              <a:ea typeface="+mn-ea"/>
              <a:cs typeface="Segoe UI Light" pitchFamily="34" charset="0"/>
            </a:endParaRPr>
          </a:p>
        </p:txBody>
      </p:sp>
      <p:sp>
        <p:nvSpPr>
          <p:cNvPr id="13" name="TextBox 12"/>
          <p:cNvSpPr txBox="1"/>
          <p:nvPr/>
        </p:nvSpPr>
        <p:spPr>
          <a:xfrm>
            <a:off x="1475656" y="1567065"/>
            <a:ext cx="184731" cy="369332"/>
          </a:xfrm>
          <a:prstGeom prst="rect">
            <a:avLst/>
          </a:prstGeom>
          <a:noFill/>
        </p:spPr>
        <p:txBody>
          <a:bodyPr wrap="none" rtlCol="0">
            <a:spAutoFit/>
          </a:bodyPr>
          <a:lstStyle/>
          <a:p>
            <a:endParaRPr lang="ru-RU" dirty="0"/>
          </a:p>
        </p:txBody>
      </p:sp>
      <p:grpSp>
        <p:nvGrpSpPr>
          <p:cNvPr id="9" name="Группа 8"/>
          <p:cNvGrpSpPr/>
          <p:nvPr/>
        </p:nvGrpSpPr>
        <p:grpSpPr>
          <a:xfrm>
            <a:off x="7682339" y="6093299"/>
            <a:ext cx="1469646" cy="767141"/>
            <a:chOff x="7682339" y="6093299"/>
            <a:chExt cx="1469646" cy="767141"/>
          </a:xfrm>
        </p:grpSpPr>
        <p:sp>
          <p:nvSpPr>
            <p:cNvPr id="10" name="Прямоугольный треугольник 15"/>
            <p:cNvSpPr/>
            <p:nvPr/>
          </p:nvSpPr>
          <p:spPr>
            <a:xfrm rot="16200000" flipH="1">
              <a:off x="7838898" y="6451197"/>
              <a:ext cx="123347" cy="436466"/>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Lst>
              <a:ahLst/>
              <a:cxnLst>
                <a:cxn ang="0">
                  <a:pos x="connsiteX0" y="connsiteY0"/>
                </a:cxn>
                <a:cxn ang="0">
                  <a:pos x="connsiteX1" y="connsiteY1"/>
                </a:cxn>
                <a:cxn ang="0">
                  <a:pos x="connsiteX2" y="connsiteY2"/>
                </a:cxn>
                <a:cxn ang="0">
                  <a:pos x="connsiteX3" y="connsiteY3"/>
                </a:cxn>
              </a:cxnLst>
              <a:rect l="l" t="t" r="r" b="b"/>
              <a:pathLst>
                <a:path w="134960" h="338192">
                  <a:moveTo>
                    <a:pt x="0" y="338192"/>
                  </a:moveTo>
                  <a:cubicBezTo>
                    <a:pt x="263" y="231992"/>
                    <a:pt x="1330" y="106200"/>
                    <a:pt x="1593" y="0"/>
                  </a:cubicBezTo>
                  <a:lnTo>
                    <a:pt x="134960" y="301142"/>
                  </a:lnTo>
                  <a:cubicBezTo>
                    <a:pt x="80449" y="342417"/>
                    <a:pt x="54511" y="296917"/>
                    <a:pt x="0" y="338192"/>
                  </a:cubicBezTo>
                  <a:close/>
                </a:path>
              </a:pathLst>
            </a:custGeom>
            <a:solidFill>
              <a:srgbClr val="D883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Трапеция 2"/>
            <p:cNvSpPr/>
            <p:nvPr/>
          </p:nvSpPr>
          <p:spPr>
            <a:xfrm flipH="1">
              <a:off x="7838121" y="6093299"/>
              <a:ext cx="1311534" cy="76714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1760" h="3808972">
                  <a:moveTo>
                    <a:pt x="0" y="3796872"/>
                  </a:moveTo>
                  <a:lnTo>
                    <a:pt x="0" y="13100"/>
                  </a:lnTo>
                  <a:lnTo>
                    <a:pt x="3396921" y="0"/>
                  </a:lnTo>
                  <a:lnTo>
                    <a:pt x="6601760" y="3808972"/>
                  </a:lnTo>
                  <a:lnTo>
                    <a:pt x="0" y="3796872"/>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2" name="Трапеция 2"/>
            <p:cNvSpPr/>
            <p:nvPr/>
          </p:nvSpPr>
          <p:spPr>
            <a:xfrm flipH="1">
              <a:off x="7691020" y="6290733"/>
              <a:ext cx="1460965" cy="326269"/>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87924" h="4009703">
                  <a:moveTo>
                    <a:pt x="2858" y="3916875"/>
                  </a:moveTo>
                  <a:cubicBezTo>
                    <a:pt x="1905" y="2611250"/>
                    <a:pt x="953" y="1305625"/>
                    <a:pt x="0" y="0"/>
                  </a:cubicBezTo>
                  <a:lnTo>
                    <a:pt x="4320663" y="9045"/>
                  </a:lnTo>
                  <a:lnTo>
                    <a:pt x="5287924" y="4009703"/>
                  </a:lnTo>
                  <a:cubicBezTo>
                    <a:pt x="3411317" y="4004773"/>
                    <a:pt x="1879465" y="3921805"/>
                    <a:pt x="2858" y="3916875"/>
                  </a:cubicBezTo>
                  <a:close/>
                </a:path>
              </a:pathLst>
            </a:custGeom>
            <a:gradFill>
              <a:gsLst>
                <a:gs pos="0">
                  <a:schemeClr val="accent5">
                    <a:lumMod val="60000"/>
                    <a:lumOff val="40000"/>
                  </a:schemeClr>
                </a:gs>
                <a:gs pos="22000">
                  <a:srgbClr val="F68E26"/>
                </a:gs>
                <a:gs pos="51000">
                  <a:srgbClr val="F68616"/>
                </a:gs>
                <a:gs pos="70000">
                  <a:srgbClr val="EF7B11"/>
                </a:gs>
                <a:gs pos="97000">
                  <a:srgbClr val="D7560F"/>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a:t>42</a:t>
              </a:r>
            </a:p>
          </p:txBody>
        </p:sp>
      </p:grpSp>
      <p:grpSp>
        <p:nvGrpSpPr>
          <p:cNvPr id="18" name="Группа 17"/>
          <p:cNvGrpSpPr/>
          <p:nvPr/>
        </p:nvGrpSpPr>
        <p:grpSpPr>
          <a:xfrm>
            <a:off x="1043608" y="1784601"/>
            <a:ext cx="5219519" cy="756187"/>
            <a:chOff x="925179" y="4024396"/>
            <a:chExt cx="5219519" cy="756187"/>
          </a:xfrm>
        </p:grpSpPr>
        <p:grpSp>
          <p:nvGrpSpPr>
            <p:cNvPr id="36" name="Группа 35"/>
            <p:cNvGrpSpPr/>
            <p:nvPr/>
          </p:nvGrpSpPr>
          <p:grpSpPr>
            <a:xfrm>
              <a:off x="1389029" y="4092506"/>
              <a:ext cx="4755669" cy="605888"/>
              <a:chOff x="651846" y="469629"/>
              <a:chExt cx="7060208" cy="939259"/>
            </a:xfrm>
            <a:solidFill>
              <a:schemeClr val="accent1">
                <a:lumMod val="20000"/>
                <a:lumOff val="80000"/>
              </a:schemeClr>
            </a:solidFill>
            <a:scene3d>
              <a:camera prst="orthographicFront"/>
              <a:lightRig rig="flat" dir="t"/>
            </a:scene3d>
          </p:grpSpPr>
          <p:sp>
            <p:nvSpPr>
              <p:cNvPr id="37" name="Прямоугольник 36"/>
              <p:cNvSpPr/>
              <p:nvPr/>
            </p:nvSpPr>
            <p:spPr>
              <a:xfrm>
                <a:off x="651846" y="469629"/>
                <a:ext cx="7060208" cy="939259"/>
              </a:xfrm>
              <a:prstGeom prst="rect">
                <a:avLst/>
              </a:prstGeom>
              <a:grpFill/>
              <a:sp3d prstMaterial="dkEdge">
                <a:bevelT w="8200" h="38100"/>
              </a:sp3d>
            </p:spPr>
            <p:style>
              <a:lnRef idx="0">
                <a:schemeClr val="lt1">
                  <a:hueOff val="0"/>
                  <a:satOff val="0"/>
                  <a:lumOff val="0"/>
                  <a:alphaOff val="0"/>
                </a:schemeClr>
              </a:lnRef>
              <a:fillRef idx="2">
                <a:schemeClr val="accent4">
                  <a:hueOff val="0"/>
                  <a:satOff val="0"/>
                  <a:lumOff val="0"/>
                  <a:alphaOff val="0"/>
                </a:schemeClr>
              </a:fillRef>
              <a:effectRef idx="1">
                <a:schemeClr val="accent4">
                  <a:hueOff val="0"/>
                  <a:satOff val="0"/>
                  <a:lumOff val="0"/>
                  <a:alphaOff val="0"/>
                </a:schemeClr>
              </a:effectRef>
              <a:fontRef idx="minor">
                <a:schemeClr val="dk1"/>
              </a:fontRef>
            </p:style>
          </p:sp>
          <p:sp>
            <p:nvSpPr>
              <p:cNvPr id="38" name="Прямоугольник 37"/>
              <p:cNvSpPr/>
              <p:nvPr/>
            </p:nvSpPr>
            <p:spPr>
              <a:xfrm>
                <a:off x="651846" y="469629"/>
                <a:ext cx="7060208" cy="939259"/>
              </a:xfrm>
              <a:prstGeom prst="rect">
                <a:avLst/>
              </a:prstGeom>
              <a:grpFill/>
              <a:sp3d/>
            </p:spPr>
            <p:style>
              <a:lnRef idx="0">
                <a:scrgbClr r="0" g="0" b="0"/>
              </a:lnRef>
              <a:fillRef idx="0">
                <a:scrgbClr r="0" g="0" b="0"/>
              </a:fillRef>
              <a:effectRef idx="0">
                <a:scrgbClr r="0" g="0" b="0"/>
              </a:effectRef>
              <a:fontRef idx="minor">
                <a:schemeClr val="dk1"/>
              </a:fontRef>
            </p:style>
            <p:txBody>
              <a:bodyPr spcFirstLastPara="0" vert="horz" wrap="square" lIns="745537" tIns="71120" rIns="71120" bIns="71120" numCol="1" spcCol="1270" anchor="ctr" anchorCtr="0">
                <a:noAutofit/>
              </a:bodyPr>
              <a:lstStyle/>
              <a:p>
                <a:pPr lvl="0" algn="l" defTabSz="1244600">
                  <a:lnSpc>
                    <a:spcPct val="90000"/>
                  </a:lnSpc>
                  <a:spcBef>
                    <a:spcPct val="0"/>
                  </a:spcBef>
                  <a:spcAft>
                    <a:spcPct val="35000"/>
                  </a:spcAft>
                </a:pPr>
                <a:r>
                  <a:rPr lang="ru-RU" sz="2000" kern="1200" dirty="0">
                    <a:latin typeface="Segoe UI Light" panose="020B0502040204020203" pitchFamily="34" charset="0"/>
                    <a:cs typeface="Segoe UI Light" panose="020B0502040204020203" pitchFamily="34" charset="0"/>
                  </a:rPr>
                  <a:t>Этап восстановления</a:t>
                </a:r>
              </a:p>
            </p:txBody>
          </p:sp>
        </p:grpSp>
        <p:sp>
          <p:nvSpPr>
            <p:cNvPr id="39" name="Овал 38"/>
            <p:cNvSpPr/>
            <p:nvPr/>
          </p:nvSpPr>
          <p:spPr>
            <a:xfrm>
              <a:off x="925179" y="4024396"/>
              <a:ext cx="773920" cy="756187"/>
            </a:xfrm>
            <a:prstGeom prst="ellipse">
              <a:avLst/>
            </a:prstGeom>
            <a:ln>
              <a:solidFill>
                <a:schemeClr val="accent1">
                  <a:lumMod val="75000"/>
                </a:schemeClr>
              </a:solidFill>
            </a:ln>
          </p:spPr>
          <p:style>
            <a:lnRef idx="1">
              <a:schemeClr val="accent4">
                <a:hueOff val="0"/>
                <a:satOff val="0"/>
                <a:lumOff val="0"/>
                <a:alphaOff val="0"/>
              </a:schemeClr>
            </a:lnRef>
            <a:fillRef idx="2">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49" name="TextBox 48"/>
            <p:cNvSpPr txBox="1"/>
            <p:nvPr/>
          </p:nvSpPr>
          <p:spPr>
            <a:xfrm>
              <a:off x="1172782" y="4195395"/>
              <a:ext cx="317716" cy="400110"/>
            </a:xfrm>
            <a:prstGeom prst="rect">
              <a:avLst/>
            </a:prstGeom>
            <a:noFill/>
          </p:spPr>
          <p:txBody>
            <a:bodyPr wrap="none" rtlCol="0">
              <a:spAutoFit/>
            </a:bodyPr>
            <a:lstStyle/>
            <a:p>
              <a:r>
                <a:rPr lang="ru-RU" sz="2000" b="1" dirty="0">
                  <a:latin typeface="Segoe UI Light" panose="020B0502040204020203" pitchFamily="34" charset="0"/>
                  <a:cs typeface="Segoe UI Light" panose="020B0502040204020203" pitchFamily="34" charset="0"/>
                </a:rPr>
                <a:t>3</a:t>
              </a:r>
            </a:p>
          </p:txBody>
        </p:sp>
      </p:grpSp>
      <p:grpSp>
        <p:nvGrpSpPr>
          <p:cNvPr id="52" name="Группа 51"/>
          <p:cNvGrpSpPr/>
          <p:nvPr/>
        </p:nvGrpSpPr>
        <p:grpSpPr>
          <a:xfrm>
            <a:off x="1043608" y="4013614"/>
            <a:ext cx="5219519" cy="756187"/>
            <a:chOff x="933077" y="5032508"/>
            <a:chExt cx="5219519" cy="756187"/>
          </a:xfrm>
        </p:grpSpPr>
        <p:grpSp>
          <p:nvGrpSpPr>
            <p:cNvPr id="40" name="Группа 39"/>
            <p:cNvGrpSpPr/>
            <p:nvPr/>
          </p:nvGrpSpPr>
          <p:grpSpPr>
            <a:xfrm>
              <a:off x="1396927" y="5100618"/>
              <a:ext cx="4755669" cy="605888"/>
              <a:chOff x="651846" y="469629"/>
              <a:chExt cx="7060208" cy="939259"/>
            </a:xfrm>
            <a:solidFill>
              <a:schemeClr val="accent1">
                <a:lumMod val="20000"/>
                <a:lumOff val="80000"/>
              </a:schemeClr>
            </a:solidFill>
            <a:scene3d>
              <a:camera prst="orthographicFront"/>
              <a:lightRig rig="flat" dir="t"/>
            </a:scene3d>
          </p:grpSpPr>
          <p:sp>
            <p:nvSpPr>
              <p:cNvPr id="41" name="Прямоугольник 40"/>
              <p:cNvSpPr/>
              <p:nvPr/>
            </p:nvSpPr>
            <p:spPr>
              <a:xfrm>
                <a:off x="651846" y="469629"/>
                <a:ext cx="7060208" cy="939259"/>
              </a:xfrm>
              <a:prstGeom prst="rect">
                <a:avLst/>
              </a:prstGeom>
              <a:grpFill/>
              <a:sp3d prstMaterial="dkEdge">
                <a:bevelT w="8200" h="38100"/>
              </a:sp3d>
            </p:spPr>
            <p:style>
              <a:lnRef idx="0">
                <a:schemeClr val="lt1">
                  <a:hueOff val="0"/>
                  <a:satOff val="0"/>
                  <a:lumOff val="0"/>
                  <a:alphaOff val="0"/>
                </a:schemeClr>
              </a:lnRef>
              <a:fillRef idx="2">
                <a:schemeClr val="accent4">
                  <a:hueOff val="0"/>
                  <a:satOff val="0"/>
                  <a:lumOff val="0"/>
                  <a:alphaOff val="0"/>
                </a:schemeClr>
              </a:fillRef>
              <a:effectRef idx="1">
                <a:schemeClr val="accent4">
                  <a:hueOff val="0"/>
                  <a:satOff val="0"/>
                  <a:lumOff val="0"/>
                  <a:alphaOff val="0"/>
                </a:schemeClr>
              </a:effectRef>
              <a:fontRef idx="minor">
                <a:schemeClr val="dk1"/>
              </a:fontRef>
            </p:style>
          </p:sp>
          <p:sp>
            <p:nvSpPr>
              <p:cNvPr id="42" name="Прямоугольник 41"/>
              <p:cNvSpPr/>
              <p:nvPr/>
            </p:nvSpPr>
            <p:spPr>
              <a:xfrm>
                <a:off x="651846" y="469629"/>
                <a:ext cx="7060208" cy="939259"/>
              </a:xfrm>
              <a:prstGeom prst="rect">
                <a:avLst/>
              </a:prstGeom>
              <a:grpFill/>
              <a:sp3d/>
            </p:spPr>
            <p:style>
              <a:lnRef idx="0">
                <a:scrgbClr r="0" g="0" b="0"/>
              </a:lnRef>
              <a:fillRef idx="0">
                <a:scrgbClr r="0" g="0" b="0"/>
              </a:fillRef>
              <a:effectRef idx="0">
                <a:scrgbClr r="0" g="0" b="0"/>
              </a:effectRef>
              <a:fontRef idx="minor">
                <a:schemeClr val="dk1"/>
              </a:fontRef>
            </p:style>
            <p:txBody>
              <a:bodyPr spcFirstLastPara="0" vert="horz" wrap="square" lIns="745537" tIns="71120" rIns="71120" bIns="71120" numCol="1" spcCol="1270" anchor="ctr" anchorCtr="0">
                <a:noAutofit/>
              </a:bodyPr>
              <a:lstStyle/>
              <a:p>
                <a:pPr lvl="0" algn="l" defTabSz="1244600">
                  <a:lnSpc>
                    <a:spcPct val="90000"/>
                  </a:lnSpc>
                  <a:spcBef>
                    <a:spcPct val="0"/>
                  </a:spcBef>
                  <a:spcAft>
                    <a:spcPct val="35000"/>
                  </a:spcAft>
                </a:pPr>
                <a:r>
                  <a:rPr lang="ru-RU" sz="2000" kern="1200" dirty="0">
                    <a:latin typeface="Segoe UI Light" panose="020B0502040204020203" pitchFamily="34" charset="0"/>
                    <a:cs typeface="Segoe UI Light" panose="020B0502040204020203" pitchFamily="34" charset="0"/>
                  </a:rPr>
                  <a:t>Этап личностной и социальной интеграции</a:t>
                </a:r>
              </a:p>
            </p:txBody>
          </p:sp>
        </p:grpSp>
        <p:sp>
          <p:nvSpPr>
            <p:cNvPr id="43" name="Овал 42"/>
            <p:cNvSpPr/>
            <p:nvPr/>
          </p:nvSpPr>
          <p:spPr>
            <a:xfrm>
              <a:off x="933077" y="5032508"/>
              <a:ext cx="773920" cy="756187"/>
            </a:xfrm>
            <a:prstGeom prst="ellipse">
              <a:avLst/>
            </a:prstGeom>
            <a:ln>
              <a:solidFill>
                <a:schemeClr val="accent1">
                  <a:lumMod val="75000"/>
                </a:schemeClr>
              </a:solidFill>
            </a:ln>
          </p:spPr>
          <p:style>
            <a:lnRef idx="1">
              <a:schemeClr val="accent4">
                <a:hueOff val="0"/>
                <a:satOff val="0"/>
                <a:lumOff val="0"/>
                <a:alphaOff val="0"/>
              </a:schemeClr>
            </a:lnRef>
            <a:fillRef idx="2">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50" name="TextBox 49"/>
            <p:cNvSpPr txBox="1"/>
            <p:nvPr/>
          </p:nvSpPr>
          <p:spPr>
            <a:xfrm>
              <a:off x="1154734" y="5203507"/>
              <a:ext cx="320922" cy="400110"/>
            </a:xfrm>
            <a:prstGeom prst="rect">
              <a:avLst/>
            </a:prstGeom>
            <a:noFill/>
          </p:spPr>
          <p:txBody>
            <a:bodyPr wrap="none" rtlCol="0">
              <a:spAutoFit/>
            </a:bodyPr>
            <a:lstStyle/>
            <a:p>
              <a:r>
                <a:rPr lang="ru-RU" sz="2000" b="1" dirty="0">
                  <a:latin typeface="Segoe UI Light" panose="020B0502040204020203" pitchFamily="34" charset="0"/>
                  <a:cs typeface="Segoe UI Light" panose="020B0502040204020203" pitchFamily="34" charset="0"/>
                </a:rPr>
                <a:t>4</a:t>
              </a:r>
            </a:p>
          </p:txBody>
        </p:sp>
      </p:grpSp>
      <p:sp>
        <p:nvSpPr>
          <p:cNvPr id="44" name="Прямоугольник 43"/>
          <p:cNvSpPr/>
          <p:nvPr/>
        </p:nvSpPr>
        <p:spPr>
          <a:xfrm>
            <a:off x="1580095" y="2615308"/>
            <a:ext cx="6800066" cy="1323439"/>
          </a:xfrm>
          <a:prstGeom prst="rect">
            <a:avLst/>
          </a:prstGeom>
        </p:spPr>
        <p:txBody>
          <a:bodyPr wrap="square">
            <a:spAutoFit/>
          </a:bodyPr>
          <a:lstStyle/>
          <a:p>
            <a:r>
              <a:rPr lang="ru-RU" sz="1600" dirty="0">
                <a:latin typeface="Segoe UI Light" panose="020B0502040204020203" pitchFamily="34" charset="0"/>
                <a:cs typeface="Segoe UI Light" panose="020B0502040204020203" pitchFamily="34" charset="0"/>
              </a:rPr>
              <a:t>Острая симптоматика постепенно исчезает, сохраняются личностные нарушения (повышенная тревожность, эмоциональная неустойчивость, ощущение опасности окружающего мира), сниженная социальная активность, снижена учебная мотивация и школьная успеваемость, риск развития виктимности.</a:t>
            </a:r>
          </a:p>
        </p:txBody>
      </p:sp>
      <p:sp>
        <p:nvSpPr>
          <p:cNvPr id="14" name="Прямоугольник 13"/>
          <p:cNvSpPr/>
          <p:nvPr/>
        </p:nvSpPr>
        <p:spPr>
          <a:xfrm>
            <a:off x="1660387" y="4885046"/>
            <a:ext cx="6295989" cy="584775"/>
          </a:xfrm>
          <a:prstGeom prst="rect">
            <a:avLst/>
          </a:prstGeom>
        </p:spPr>
        <p:txBody>
          <a:bodyPr wrap="square">
            <a:spAutoFit/>
          </a:bodyPr>
          <a:lstStyle/>
          <a:p>
            <a:r>
              <a:rPr lang="ru-RU" sz="1600" dirty="0">
                <a:latin typeface="Segoe UI Light" panose="020B0502040204020203" pitchFamily="34" charset="0"/>
                <a:ea typeface="Times New Roman" panose="02020603050405020304" pitchFamily="18" charset="0"/>
                <a:cs typeface="Segoe UI Light" panose="020B0502040204020203" pitchFamily="34" charset="0"/>
              </a:rPr>
              <a:t>Завершение этого этапа свидетельствует о полном преодолении нарушений, вызванных психологической травмой.</a:t>
            </a:r>
            <a:endParaRPr lang="ru-RU" sz="1600" dirty="0">
              <a:latin typeface="Segoe UI Light" panose="020B0502040204020203" pitchFamily="34" charset="0"/>
              <a:cs typeface="Segoe UI Light" panose="020B0502040204020203" pitchFamily="34" charset="0"/>
            </a:endParaRPr>
          </a:p>
        </p:txBody>
      </p:sp>
    </p:spTree>
    <p:extLst>
      <p:ext uri="{BB962C8B-B14F-4D97-AF65-F5344CB8AC3E}">
        <p14:creationId xmlns:p14="http://schemas.microsoft.com/office/powerpoint/2010/main" val="412552707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Группа 3"/>
          <p:cNvGrpSpPr/>
          <p:nvPr/>
        </p:nvGrpSpPr>
        <p:grpSpPr>
          <a:xfrm flipH="1" flipV="1">
            <a:off x="-27518" y="-10"/>
            <a:ext cx="6030313" cy="1340777"/>
            <a:chOff x="8289058" y="6085680"/>
            <a:chExt cx="4448633" cy="774761"/>
          </a:xfrm>
        </p:grpSpPr>
        <p:sp>
          <p:nvSpPr>
            <p:cNvPr id="6" name="Прямоугольный треугольник 15"/>
            <p:cNvSpPr/>
            <p:nvPr/>
          </p:nvSpPr>
          <p:spPr>
            <a:xfrm rot="16200000" flipH="1">
              <a:off x="8405691" y="6447274"/>
              <a:ext cx="145913" cy="379180"/>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 name="connsiteX0" fmla="*/ 0 w 134960"/>
                <a:gd name="connsiteY0" fmla="*/ 325797 h 325797"/>
                <a:gd name="connsiteX1" fmla="*/ 5070 w 134960"/>
                <a:gd name="connsiteY1" fmla="*/ 0 h 325797"/>
                <a:gd name="connsiteX2" fmla="*/ 134960 w 134960"/>
                <a:gd name="connsiteY2" fmla="*/ 288747 h 325797"/>
                <a:gd name="connsiteX3" fmla="*/ 0 w 134960"/>
                <a:gd name="connsiteY3" fmla="*/ 325797 h 325797"/>
                <a:gd name="connsiteX0" fmla="*/ 0 w 134960"/>
                <a:gd name="connsiteY0" fmla="*/ 327313 h 327313"/>
                <a:gd name="connsiteX1" fmla="*/ 15252 w 134960"/>
                <a:gd name="connsiteY1" fmla="*/ 0 h 327313"/>
                <a:gd name="connsiteX2" fmla="*/ 134960 w 134960"/>
                <a:gd name="connsiteY2" fmla="*/ 290263 h 327313"/>
                <a:gd name="connsiteX3" fmla="*/ 0 w 134960"/>
                <a:gd name="connsiteY3" fmla="*/ 327313 h 327313"/>
              </a:gdLst>
              <a:ahLst/>
              <a:cxnLst>
                <a:cxn ang="0">
                  <a:pos x="connsiteX0" y="connsiteY0"/>
                </a:cxn>
                <a:cxn ang="0">
                  <a:pos x="connsiteX1" y="connsiteY1"/>
                </a:cxn>
                <a:cxn ang="0">
                  <a:pos x="connsiteX2" y="connsiteY2"/>
                </a:cxn>
                <a:cxn ang="0">
                  <a:pos x="connsiteX3" y="connsiteY3"/>
                </a:cxn>
              </a:cxnLst>
              <a:rect l="l" t="t" r="r" b="b"/>
              <a:pathLst>
                <a:path w="134960" h="327313">
                  <a:moveTo>
                    <a:pt x="0" y="327313"/>
                  </a:moveTo>
                  <a:cubicBezTo>
                    <a:pt x="263" y="221113"/>
                    <a:pt x="14989" y="106200"/>
                    <a:pt x="15252" y="0"/>
                  </a:cubicBezTo>
                  <a:cubicBezTo>
                    <a:pt x="59708" y="100381"/>
                    <a:pt x="90504" y="189882"/>
                    <a:pt x="134960" y="290263"/>
                  </a:cubicBezTo>
                  <a:cubicBezTo>
                    <a:pt x="80449" y="331538"/>
                    <a:pt x="54511" y="286038"/>
                    <a:pt x="0" y="327313"/>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Трапеция 2"/>
            <p:cNvSpPr/>
            <p:nvPr/>
          </p:nvSpPr>
          <p:spPr>
            <a:xfrm flipH="1">
              <a:off x="8309609" y="6085680"/>
              <a:ext cx="4401829" cy="77476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 name="connsiteX0" fmla="*/ 0 w 6601760"/>
                <a:gd name="connsiteY0" fmla="*/ 3783774 h 3795874"/>
                <a:gd name="connsiteX1" fmla="*/ 0 w 6601760"/>
                <a:gd name="connsiteY1" fmla="*/ 2 h 3795874"/>
                <a:gd name="connsiteX2" fmla="*/ 5327252 w 6601760"/>
                <a:gd name="connsiteY2" fmla="*/ 138240 h 3795874"/>
                <a:gd name="connsiteX3" fmla="*/ 6601760 w 6601760"/>
                <a:gd name="connsiteY3" fmla="*/ 3795874 h 3795874"/>
                <a:gd name="connsiteX4" fmla="*/ 0 w 6601760"/>
                <a:gd name="connsiteY4" fmla="*/ 3783774 h 3795874"/>
                <a:gd name="connsiteX0" fmla="*/ 0 w 5963047"/>
                <a:gd name="connsiteY0" fmla="*/ 3783774 h 3795874"/>
                <a:gd name="connsiteX1" fmla="*/ 0 w 5963047"/>
                <a:gd name="connsiteY1" fmla="*/ 2 h 3795874"/>
                <a:gd name="connsiteX2" fmla="*/ 5327252 w 5963047"/>
                <a:gd name="connsiteY2" fmla="*/ 138240 h 3795874"/>
                <a:gd name="connsiteX3" fmla="*/ 5963047 w 5963047"/>
                <a:gd name="connsiteY3" fmla="*/ 3795874 h 3795874"/>
                <a:gd name="connsiteX4" fmla="*/ 0 w 5963047"/>
                <a:gd name="connsiteY4" fmla="*/ 3783774 h 3795874"/>
                <a:gd name="connsiteX0" fmla="*/ 0 w 5963047"/>
                <a:gd name="connsiteY0" fmla="*/ 3783774 h 3795874"/>
                <a:gd name="connsiteX1" fmla="*/ 0 w 5963047"/>
                <a:gd name="connsiteY1" fmla="*/ 2 h 3795874"/>
                <a:gd name="connsiteX2" fmla="*/ 5327252 w 5963047"/>
                <a:gd name="connsiteY2" fmla="*/ 43654 h 3795874"/>
                <a:gd name="connsiteX3" fmla="*/ 5963047 w 5963047"/>
                <a:gd name="connsiteY3" fmla="*/ 3795874 h 3795874"/>
                <a:gd name="connsiteX4" fmla="*/ 0 w 5963047"/>
                <a:gd name="connsiteY4" fmla="*/ 3783774 h 3795874"/>
                <a:gd name="connsiteX0" fmla="*/ 0 w 5963047"/>
                <a:gd name="connsiteY0" fmla="*/ 3834707 h 3846807"/>
                <a:gd name="connsiteX1" fmla="*/ 0 w 5963047"/>
                <a:gd name="connsiteY1" fmla="*/ 50935 h 3846807"/>
                <a:gd name="connsiteX2" fmla="*/ 5314349 w 5963047"/>
                <a:gd name="connsiteY2" fmla="*/ 0 h 3846807"/>
                <a:gd name="connsiteX3" fmla="*/ 5963047 w 5963047"/>
                <a:gd name="connsiteY3" fmla="*/ 3846807 h 3846807"/>
                <a:gd name="connsiteX4" fmla="*/ 0 w 5963047"/>
                <a:gd name="connsiteY4" fmla="*/ 3834707 h 3846807"/>
                <a:gd name="connsiteX0" fmla="*/ 0 w 5963047"/>
                <a:gd name="connsiteY0" fmla="*/ 3834707 h 3846807"/>
                <a:gd name="connsiteX1" fmla="*/ 0 w 5963047"/>
                <a:gd name="connsiteY1" fmla="*/ 50935 h 3846807"/>
                <a:gd name="connsiteX2" fmla="*/ 5018259 w 5963047"/>
                <a:gd name="connsiteY2" fmla="*/ 0 h 3846807"/>
                <a:gd name="connsiteX3" fmla="*/ 5963047 w 5963047"/>
                <a:gd name="connsiteY3" fmla="*/ 3846807 h 3846807"/>
                <a:gd name="connsiteX4" fmla="*/ 0 w 5963047"/>
                <a:gd name="connsiteY4" fmla="*/ 3834707 h 3846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63047" h="3846807">
                  <a:moveTo>
                    <a:pt x="0" y="3834707"/>
                  </a:moveTo>
                  <a:lnTo>
                    <a:pt x="0" y="50935"/>
                  </a:lnTo>
                  <a:lnTo>
                    <a:pt x="5018259" y="0"/>
                  </a:lnTo>
                  <a:lnTo>
                    <a:pt x="5963047" y="3846807"/>
                  </a:lnTo>
                  <a:lnTo>
                    <a:pt x="0" y="3834707"/>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err="1"/>
                <a:t>ттрн</a:t>
              </a:r>
              <a:endParaRPr lang="ru-RU" dirty="0"/>
            </a:p>
          </p:txBody>
        </p:sp>
        <p:sp>
          <p:nvSpPr>
            <p:cNvPr id="8" name="Трапеция 2"/>
            <p:cNvSpPr/>
            <p:nvPr/>
          </p:nvSpPr>
          <p:spPr>
            <a:xfrm flipH="1">
              <a:off x="8290813" y="6246868"/>
              <a:ext cx="4446878" cy="336814"/>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689860 w 5287924"/>
                <a:gd name="connsiteY2" fmla="*/ 102692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746042 w 5287924"/>
                <a:gd name="connsiteY2" fmla="*/ 196338 h 4009703"/>
                <a:gd name="connsiteX3" fmla="*/ 5287924 w 5287924"/>
                <a:gd name="connsiteY3" fmla="*/ 4009703 h 4009703"/>
                <a:gd name="connsiteX4" fmla="*/ 2858 w 5287924"/>
                <a:gd name="connsiteY4" fmla="*/ 3916875 h 4009703"/>
                <a:gd name="connsiteX0" fmla="*/ 28 w 5309173"/>
                <a:gd name="connsiteY0" fmla="*/ 4197819 h 4197905"/>
                <a:gd name="connsiteX1" fmla="*/ 21249 w 5309173"/>
                <a:gd name="connsiteY1" fmla="*/ 0 h 4197905"/>
                <a:gd name="connsiteX2" fmla="*/ 4767291 w 5309173"/>
                <a:gd name="connsiteY2" fmla="*/ 196338 h 4197905"/>
                <a:gd name="connsiteX3" fmla="*/ 5309173 w 5309173"/>
                <a:gd name="connsiteY3" fmla="*/ 4009703 h 4197905"/>
                <a:gd name="connsiteX4" fmla="*/ 28 w 5309173"/>
                <a:gd name="connsiteY4" fmla="*/ 4197819 h 4197905"/>
                <a:gd name="connsiteX0" fmla="*/ 28 w 5309173"/>
                <a:gd name="connsiteY0" fmla="*/ 4197819 h 4197905"/>
                <a:gd name="connsiteX1" fmla="*/ 21249 w 5309173"/>
                <a:gd name="connsiteY1" fmla="*/ 0 h 4197905"/>
                <a:gd name="connsiteX2" fmla="*/ 4807421 w 5309173"/>
                <a:gd name="connsiteY2" fmla="*/ 196338 h 4197905"/>
                <a:gd name="connsiteX3" fmla="*/ 5309173 w 5309173"/>
                <a:gd name="connsiteY3" fmla="*/ 4009703 h 4197905"/>
                <a:gd name="connsiteX4" fmla="*/ 28 w 5309173"/>
                <a:gd name="connsiteY4" fmla="*/ 4197819 h 4197905"/>
                <a:gd name="connsiteX0" fmla="*/ 50 w 5299162"/>
                <a:gd name="connsiteY0" fmla="*/ 4139296 h 4139419"/>
                <a:gd name="connsiteX1" fmla="*/ 11238 w 5299162"/>
                <a:gd name="connsiteY1" fmla="*/ 0 h 4139419"/>
                <a:gd name="connsiteX2" fmla="*/ 4797410 w 5299162"/>
                <a:gd name="connsiteY2" fmla="*/ 196338 h 4139419"/>
                <a:gd name="connsiteX3" fmla="*/ 5299162 w 5299162"/>
                <a:gd name="connsiteY3" fmla="*/ 4009703 h 4139419"/>
                <a:gd name="connsiteX4" fmla="*/ 50 w 5299162"/>
                <a:gd name="connsiteY4" fmla="*/ 4139296 h 4139419"/>
                <a:gd name="connsiteX0" fmla="*/ 50 w 5294145"/>
                <a:gd name="connsiteY0" fmla="*/ 4139296 h 4139419"/>
                <a:gd name="connsiteX1" fmla="*/ 11238 w 5294145"/>
                <a:gd name="connsiteY1" fmla="*/ 0 h 4139419"/>
                <a:gd name="connsiteX2" fmla="*/ 4797410 w 5294145"/>
                <a:gd name="connsiteY2" fmla="*/ 196338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72329 w 5294145"/>
                <a:gd name="connsiteY2" fmla="*/ 137815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52264 w 5294145"/>
                <a:gd name="connsiteY2" fmla="*/ 59776 h 4139419"/>
                <a:gd name="connsiteX3" fmla="*/ 5294145 w 5294145"/>
                <a:gd name="connsiteY3" fmla="*/ 4009703 h 4139419"/>
                <a:gd name="connsiteX4" fmla="*/ 50 w 5294145"/>
                <a:gd name="connsiteY4" fmla="*/ 4139296 h 4139419"/>
                <a:gd name="connsiteX0" fmla="*/ 50 w 5108803"/>
                <a:gd name="connsiteY0" fmla="*/ 4139296 h 4139419"/>
                <a:gd name="connsiteX1" fmla="*/ 11238 w 5108803"/>
                <a:gd name="connsiteY1" fmla="*/ 0 h 4139419"/>
                <a:gd name="connsiteX2" fmla="*/ 4752264 w 5108803"/>
                <a:gd name="connsiteY2" fmla="*/ 59776 h 4139419"/>
                <a:gd name="connsiteX3" fmla="*/ 5108803 w 5108803"/>
                <a:gd name="connsiteY3" fmla="*/ 4009703 h 4139419"/>
                <a:gd name="connsiteX4" fmla="*/ 50 w 5108803"/>
                <a:gd name="connsiteY4" fmla="*/ 4139296 h 4139419"/>
                <a:gd name="connsiteX0" fmla="*/ 50 w 5102063"/>
                <a:gd name="connsiteY0" fmla="*/ 4139296 h 4139468"/>
                <a:gd name="connsiteX1" fmla="*/ 11238 w 5102063"/>
                <a:gd name="connsiteY1" fmla="*/ 0 h 4139468"/>
                <a:gd name="connsiteX2" fmla="*/ 4752264 w 5102063"/>
                <a:gd name="connsiteY2" fmla="*/ 59776 h 4139468"/>
                <a:gd name="connsiteX3" fmla="*/ 5102063 w 5102063"/>
                <a:gd name="connsiteY3" fmla="*/ 4048722 h 4139468"/>
                <a:gd name="connsiteX4" fmla="*/ 50 w 5102063"/>
                <a:gd name="connsiteY4" fmla="*/ 4139296 h 4139468"/>
                <a:gd name="connsiteX0" fmla="*/ 29250 w 5131263"/>
                <a:gd name="connsiteY0" fmla="*/ 4139296 h 4139468"/>
                <a:gd name="connsiteX1" fmla="*/ 0 w 5131263"/>
                <a:gd name="connsiteY1" fmla="*/ 0 h 4139468"/>
                <a:gd name="connsiteX2" fmla="*/ 4781464 w 5131263"/>
                <a:gd name="connsiteY2" fmla="*/ 59776 h 4139468"/>
                <a:gd name="connsiteX3" fmla="*/ 5131263 w 5131263"/>
                <a:gd name="connsiteY3" fmla="*/ 4048722 h 4139468"/>
                <a:gd name="connsiteX4" fmla="*/ 29250 w 5131263"/>
                <a:gd name="connsiteY4" fmla="*/ 4139296 h 4139468"/>
                <a:gd name="connsiteX0" fmla="*/ 29250 w 5100934"/>
                <a:gd name="connsiteY0" fmla="*/ 4139296 h 4139296"/>
                <a:gd name="connsiteX1" fmla="*/ 0 w 5100934"/>
                <a:gd name="connsiteY1" fmla="*/ 0 h 4139296"/>
                <a:gd name="connsiteX2" fmla="*/ 4781464 w 5100934"/>
                <a:gd name="connsiteY2" fmla="*/ 59776 h 4139296"/>
                <a:gd name="connsiteX3" fmla="*/ 5100934 w 5100934"/>
                <a:gd name="connsiteY3" fmla="*/ 4107245 h 4139296"/>
                <a:gd name="connsiteX4" fmla="*/ 29250 w 5100934"/>
                <a:gd name="connsiteY4" fmla="*/ 4139296 h 413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00934" h="4139296">
                  <a:moveTo>
                    <a:pt x="29250" y="4139296"/>
                  </a:moveTo>
                  <a:cubicBezTo>
                    <a:pt x="28297" y="2833671"/>
                    <a:pt x="953" y="1305625"/>
                    <a:pt x="0" y="0"/>
                  </a:cubicBezTo>
                  <a:lnTo>
                    <a:pt x="4781464" y="59776"/>
                  </a:lnTo>
                  <a:lnTo>
                    <a:pt x="5100934" y="4107245"/>
                  </a:lnTo>
                  <a:lnTo>
                    <a:pt x="29250" y="4139296"/>
                  </a:lnTo>
                  <a:close/>
                </a:path>
              </a:pathLst>
            </a:custGeom>
            <a:gradFill>
              <a:gsLst>
                <a:gs pos="53000">
                  <a:srgbClr val="3483AA"/>
                </a:gs>
                <a:gs pos="0">
                  <a:srgbClr val="2D7193"/>
                </a:gs>
                <a:gs pos="100000">
                  <a:srgbClr val="3B96C3"/>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sp>
        <p:nvSpPr>
          <p:cNvPr id="2" name="Заголовок 1"/>
          <p:cNvSpPr>
            <a:spLocks noGrp="1"/>
          </p:cNvSpPr>
          <p:nvPr>
            <p:ph type="title"/>
          </p:nvPr>
        </p:nvSpPr>
        <p:spPr>
          <a:xfrm>
            <a:off x="827584" y="513162"/>
            <a:ext cx="4805232" cy="491143"/>
          </a:xfrm>
        </p:spPr>
        <p:txBody>
          <a:bodyPr>
            <a:noAutofit/>
          </a:bodyPr>
          <a:lstStyle/>
          <a:p>
            <a:pPr algn="l"/>
            <a:r>
              <a:rPr lang="ru-RU" sz="1600" b="1" dirty="0">
                <a:solidFill>
                  <a:schemeClr val="bg1"/>
                </a:solidFill>
                <a:latin typeface="Segoe UI Light" panose="020B0502040204020203" pitchFamily="34" charset="0"/>
                <a:cs typeface="Segoe UI Light" panose="020B0502040204020203" pitchFamily="34" charset="0"/>
              </a:rPr>
              <a:t>Механизм воздействия травматического стресса на психику ребенка</a:t>
            </a:r>
            <a:endParaRPr lang="ru-RU" sz="1600" b="1" dirty="0">
              <a:solidFill>
                <a:schemeClr val="bg1"/>
              </a:solidFill>
              <a:latin typeface="Segoe UI Light" pitchFamily="34" charset="0"/>
              <a:ea typeface="+mn-ea"/>
              <a:cs typeface="Segoe UI Light" pitchFamily="34" charset="0"/>
            </a:endParaRPr>
          </a:p>
        </p:txBody>
      </p:sp>
      <p:sp>
        <p:nvSpPr>
          <p:cNvPr id="13" name="TextBox 12"/>
          <p:cNvSpPr txBox="1"/>
          <p:nvPr/>
        </p:nvSpPr>
        <p:spPr>
          <a:xfrm>
            <a:off x="1475656" y="1567065"/>
            <a:ext cx="184731" cy="369332"/>
          </a:xfrm>
          <a:prstGeom prst="rect">
            <a:avLst/>
          </a:prstGeom>
          <a:noFill/>
        </p:spPr>
        <p:txBody>
          <a:bodyPr wrap="none" rtlCol="0">
            <a:spAutoFit/>
          </a:bodyPr>
          <a:lstStyle/>
          <a:p>
            <a:endParaRPr lang="ru-RU" dirty="0"/>
          </a:p>
        </p:txBody>
      </p:sp>
      <p:grpSp>
        <p:nvGrpSpPr>
          <p:cNvPr id="9" name="Группа 8"/>
          <p:cNvGrpSpPr/>
          <p:nvPr/>
        </p:nvGrpSpPr>
        <p:grpSpPr>
          <a:xfrm>
            <a:off x="7682339" y="6093299"/>
            <a:ext cx="1469646" cy="767141"/>
            <a:chOff x="7682339" y="6093299"/>
            <a:chExt cx="1469646" cy="767141"/>
          </a:xfrm>
        </p:grpSpPr>
        <p:sp>
          <p:nvSpPr>
            <p:cNvPr id="10" name="Прямоугольный треугольник 15"/>
            <p:cNvSpPr/>
            <p:nvPr/>
          </p:nvSpPr>
          <p:spPr>
            <a:xfrm rot="16200000" flipH="1">
              <a:off x="7838898" y="6451197"/>
              <a:ext cx="123347" cy="436466"/>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Lst>
              <a:ahLst/>
              <a:cxnLst>
                <a:cxn ang="0">
                  <a:pos x="connsiteX0" y="connsiteY0"/>
                </a:cxn>
                <a:cxn ang="0">
                  <a:pos x="connsiteX1" y="connsiteY1"/>
                </a:cxn>
                <a:cxn ang="0">
                  <a:pos x="connsiteX2" y="connsiteY2"/>
                </a:cxn>
                <a:cxn ang="0">
                  <a:pos x="connsiteX3" y="connsiteY3"/>
                </a:cxn>
              </a:cxnLst>
              <a:rect l="l" t="t" r="r" b="b"/>
              <a:pathLst>
                <a:path w="134960" h="338192">
                  <a:moveTo>
                    <a:pt x="0" y="338192"/>
                  </a:moveTo>
                  <a:cubicBezTo>
                    <a:pt x="263" y="231992"/>
                    <a:pt x="1330" y="106200"/>
                    <a:pt x="1593" y="0"/>
                  </a:cubicBezTo>
                  <a:lnTo>
                    <a:pt x="134960" y="301142"/>
                  </a:lnTo>
                  <a:cubicBezTo>
                    <a:pt x="80449" y="342417"/>
                    <a:pt x="54511" y="296917"/>
                    <a:pt x="0" y="338192"/>
                  </a:cubicBezTo>
                  <a:close/>
                </a:path>
              </a:pathLst>
            </a:custGeom>
            <a:solidFill>
              <a:srgbClr val="D883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Трапеция 2"/>
            <p:cNvSpPr/>
            <p:nvPr/>
          </p:nvSpPr>
          <p:spPr>
            <a:xfrm flipH="1">
              <a:off x="7838121" y="6093299"/>
              <a:ext cx="1311534" cy="76714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1760" h="3808972">
                  <a:moveTo>
                    <a:pt x="0" y="3796872"/>
                  </a:moveTo>
                  <a:lnTo>
                    <a:pt x="0" y="13100"/>
                  </a:lnTo>
                  <a:lnTo>
                    <a:pt x="3396921" y="0"/>
                  </a:lnTo>
                  <a:lnTo>
                    <a:pt x="6601760" y="3808972"/>
                  </a:lnTo>
                  <a:lnTo>
                    <a:pt x="0" y="3796872"/>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2" name="Трапеция 2"/>
            <p:cNvSpPr/>
            <p:nvPr/>
          </p:nvSpPr>
          <p:spPr>
            <a:xfrm flipH="1">
              <a:off x="7691020" y="6290733"/>
              <a:ext cx="1460965" cy="326269"/>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87924" h="4009703">
                  <a:moveTo>
                    <a:pt x="2858" y="3916875"/>
                  </a:moveTo>
                  <a:cubicBezTo>
                    <a:pt x="1905" y="2611250"/>
                    <a:pt x="953" y="1305625"/>
                    <a:pt x="0" y="0"/>
                  </a:cubicBezTo>
                  <a:lnTo>
                    <a:pt x="4320663" y="9045"/>
                  </a:lnTo>
                  <a:lnTo>
                    <a:pt x="5287924" y="4009703"/>
                  </a:lnTo>
                  <a:cubicBezTo>
                    <a:pt x="3411317" y="4004773"/>
                    <a:pt x="1879465" y="3921805"/>
                    <a:pt x="2858" y="3916875"/>
                  </a:cubicBezTo>
                  <a:close/>
                </a:path>
              </a:pathLst>
            </a:custGeom>
            <a:gradFill>
              <a:gsLst>
                <a:gs pos="0">
                  <a:schemeClr val="accent5">
                    <a:lumMod val="60000"/>
                    <a:lumOff val="40000"/>
                  </a:schemeClr>
                </a:gs>
                <a:gs pos="22000">
                  <a:srgbClr val="F68E26"/>
                </a:gs>
                <a:gs pos="51000">
                  <a:srgbClr val="F68616"/>
                </a:gs>
                <a:gs pos="70000">
                  <a:srgbClr val="EF7B11"/>
                </a:gs>
                <a:gs pos="97000">
                  <a:srgbClr val="D7560F"/>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a:t>43</a:t>
              </a:r>
            </a:p>
          </p:txBody>
        </p:sp>
      </p:grpSp>
      <p:sp>
        <p:nvSpPr>
          <p:cNvPr id="15" name="Прямоугольник 14"/>
          <p:cNvSpPr/>
          <p:nvPr/>
        </p:nvSpPr>
        <p:spPr>
          <a:xfrm>
            <a:off x="678511" y="1928339"/>
            <a:ext cx="7925937" cy="3631763"/>
          </a:xfrm>
          <a:prstGeom prst="rect">
            <a:avLst/>
          </a:prstGeom>
        </p:spPr>
        <p:txBody>
          <a:bodyPr wrap="square">
            <a:spAutoFit/>
          </a:bodyPr>
          <a:lstStyle/>
          <a:p>
            <a:pPr algn="just">
              <a:lnSpc>
                <a:spcPct val="115000"/>
              </a:lnSpc>
              <a:spcAft>
                <a:spcPts val="0"/>
              </a:spcAft>
            </a:pPr>
            <a:r>
              <a:rPr lang="ru-RU" u="sng" dirty="0">
                <a:latin typeface="Segoe UI Light" panose="020B0502040204020203" pitchFamily="34" charset="0"/>
                <a:ea typeface="Times New Roman" panose="02020603050405020304" pitchFamily="18" charset="0"/>
                <a:cs typeface="Segoe UI Light" panose="020B0502040204020203" pitchFamily="34" charset="0"/>
              </a:rPr>
              <a:t>В дошкольном периоде</a:t>
            </a:r>
            <a:r>
              <a:rPr lang="ru-RU" dirty="0">
                <a:latin typeface="Segoe UI Light" panose="020B0502040204020203" pitchFamily="34" charset="0"/>
                <a:ea typeface="Times New Roman" panose="02020603050405020304" pitchFamily="18" charset="0"/>
                <a:cs typeface="Segoe UI Light" panose="020B0502040204020203" pitchFamily="34" charset="0"/>
              </a:rPr>
              <a:t> у ребенка формируется три базовые иллюзии, выступающие в роли психологических защит:</a:t>
            </a:r>
          </a:p>
          <a:p>
            <a:pPr algn="just">
              <a:lnSpc>
                <a:spcPct val="115000"/>
              </a:lnSpc>
              <a:spcAft>
                <a:spcPts val="0"/>
              </a:spcAft>
            </a:pPr>
            <a:endParaRPr lang="ru-RU" sz="1400" dirty="0">
              <a:latin typeface="Segoe UI Light" panose="020B0502040204020203" pitchFamily="34" charset="0"/>
              <a:ea typeface="Times New Roman" panose="02020603050405020304" pitchFamily="18" charset="0"/>
              <a:cs typeface="Segoe UI Light" panose="020B0502040204020203" pitchFamily="34" charset="0"/>
            </a:endParaRPr>
          </a:p>
          <a:p>
            <a:pPr lvl="0" algn="just">
              <a:lnSpc>
                <a:spcPct val="115000"/>
              </a:lnSpc>
              <a:spcAft>
                <a:spcPts val="0"/>
              </a:spcAft>
              <a:tabLst>
                <a:tab pos="457200" algn="l"/>
              </a:tabLst>
            </a:pPr>
            <a:r>
              <a:rPr lang="ru-RU" dirty="0">
                <a:latin typeface="Segoe UI Light" panose="020B0502040204020203" pitchFamily="34" charset="0"/>
                <a:ea typeface="Times New Roman" panose="02020603050405020304" pitchFamily="18" charset="0"/>
                <a:cs typeface="Segoe UI Light" panose="020B0502040204020203" pitchFamily="34" charset="0"/>
              </a:rPr>
              <a:t>  Иллюзия собственного бессмертия «Могут умереть все кроме меня»;</a:t>
            </a:r>
          </a:p>
          <a:p>
            <a:pPr lvl="0" algn="just">
              <a:lnSpc>
                <a:spcPct val="115000"/>
              </a:lnSpc>
              <a:spcAft>
                <a:spcPts val="0"/>
              </a:spcAft>
              <a:tabLst>
                <a:tab pos="457200" algn="l"/>
              </a:tabLst>
            </a:pPr>
            <a:endParaRPr lang="ru-RU" sz="1400" dirty="0">
              <a:latin typeface="Segoe UI Light" panose="020B0502040204020203" pitchFamily="34" charset="0"/>
              <a:ea typeface="Times New Roman" panose="02020603050405020304" pitchFamily="18" charset="0"/>
              <a:cs typeface="Segoe UI Light" panose="020B0502040204020203" pitchFamily="34" charset="0"/>
            </a:endParaRPr>
          </a:p>
          <a:p>
            <a:pPr lvl="0" algn="just">
              <a:lnSpc>
                <a:spcPct val="115000"/>
              </a:lnSpc>
              <a:spcAft>
                <a:spcPts val="0"/>
              </a:spcAft>
              <a:tabLst>
                <a:tab pos="457200" algn="l"/>
              </a:tabLst>
            </a:pPr>
            <a:r>
              <a:rPr lang="ru-RU" dirty="0">
                <a:latin typeface="Segoe UI Light" panose="020B0502040204020203" pitchFamily="34" charset="0"/>
                <a:ea typeface="Times New Roman" panose="02020603050405020304" pitchFamily="18" charset="0"/>
                <a:cs typeface="Segoe UI Light" panose="020B0502040204020203" pitchFamily="34" charset="0"/>
              </a:rPr>
              <a:t>  Иллюзия простоты мироустройства «Мир очень прост: в нем есть только черное и белое, добро и зло, наши и не наши, жертвы и агрессоры»;</a:t>
            </a:r>
          </a:p>
          <a:p>
            <a:pPr lvl="0" algn="just">
              <a:lnSpc>
                <a:spcPct val="115000"/>
              </a:lnSpc>
              <a:spcAft>
                <a:spcPts val="0"/>
              </a:spcAft>
              <a:tabLst>
                <a:tab pos="457200" algn="l"/>
              </a:tabLst>
            </a:pPr>
            <a:endParaRPr lang="ru-RU" sz="1400" dirty="0">
              <a:latin typeface="Segoe UI Light" panose="020B0502040204020203" pitchFamily="34" charset="0"/>
              <a:ea typeface="Times New Roman" panose="02020603050405020304" pitchFamily="18" charset="0"/>
              <a:cs typeface="Segoe UI Light" panose="020B0502040204020203" pitchFamily="34" charset="0"/>
            </a:endParaRPr>
          </a:p>
          <a:p>
            <a:pPr lvl="0" algn="just">
              <a:lnSpc>
                <a:spcPct val="115000"/>
              </a:lnSpc>
              <a:spcAft>
                <a:spcPts val="0"/>
              </a:spcAft>
              <a:tabLst>
                <a:tab pos="457200" algn="l"/>
              </a:tabLst>
            </a:pPr>
            <a:r>
              <a:rPr lang="ru-RU" dirty="0">
                <a:latin typeface="Segoe UI Light" panose="020B0502040204020203" pitchFamily="34" charset="0"/>
                <a:ea typeface="Times New Roman" panose="02020603050405020304" pitchFamily="18" charset="0"/>
                <a:cs typeface="Segoe UI Light" panose="020B0502040204020203" pitchFamily="34" charset="0"/>
              </a:rPr>
              <a:t>  Иллюзия справедливости «Каждый получает по заслугам» или «Мир справедлив».</a:t>
            </a:r>
          </a:p>
          <a:p>
            <a:pPr lvl="0" algn="just">
              <a:lnSpc>
                <a:spcPct val="115000"/>
              </a:lnSpc>
              <a:spcAft>
                <a:spcPts val="0"/>
              </a:spcAft>
              <a:tabLst>
                <a:tab pos="457200" algn="l"/>
              </a:tabLst>
            </a:pPr>
            <a:endParaRPr lang="ru-RU" sz="1400" dirty="0">
              <a:latin typeface="Segoe UI Light" panose="020B0502040204020203" pitchFamily="34" charset="0"/>
              <a:ea typeface="Times New Roman" panose="02020603050405020304" pitchFamily="18" charset="0"/>
              <a:cs typeface="Segoe UI Light" panose="020B0502040204020203" pitchFamily="34" charset="0"/>
            </a:endParaRPr>
          </a:p>
          <a:p>
            <a:pPr algn="just">
              <a:lnSpc>
                <a:spcPct val="115000"/>
              </a:lnSpc>
              <a:spcAft>
                <a:spcPts val="0"/>
              </a:spcAft>
            </a:pPr>
            <a:r>
              <a:rPr lang="ru-RU" u="sng" dirty="0">
                <a:latin typeface="Segoe UI Light" panose="020B0502040204020203" pitchFamily="34" charset="0"/>
                <a:ea typeface="Times New Roman" panose="02020603050405020304" pitchFamily="18" charset="0"/>
                <a:cs typeface="Segoe UI Light" panose="020B0502040204020203" pitchFamily="34" charset="0"/>
              </a:rPr>
              <a:t>Травматический стресс разрушает эти иллюзии.</a:t>
            </a:r>
            <a:endParaRPr lang="ru-RU" sz="1400" dirty="0">
              <a:effectLst/>
              <a:latin typeface="Segoe UI Light" panose="020B0502040204020203" pitchFamily="34" charset="0"/>
              <a:ea typeface="Times New Roman" panose="02020603050405020304" pitchFamily="18" charset="0"/>
              <a:cs typeface="Segoe UI Light" panose="020B0502040204020203" pitchFamily="34" charset="0"/>
            </a:endParaRPr>
          </a:p>
        </p:txBody>
      </p:sp>
      <p:sp>
        <p:nvSpPr>
          <p:cNvPr id="16" name="Прямоугольник 15"/>
          <p:cNvSpPr/>
          <p:nvPr/>
        </p:nvSpPr>
        <p:spPr>
          <a:xfrm>
            <a:off x="725785" y="2978778"/>
            <a:ext cx="72008" cy="72008"/>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0" name="Прямоугольник 29"/>
          <p:cNvSpPr/>
          <p:nvPr/>
        </p:nvSpPr>
        <p:spPr>
          <a:xfrm>
            <a:off x="725785" y="3534924"/>
            <a:ext cx="72008" cy="72008"/>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1" name="Прямоугольник 30"/>
          <p:cNvSpPr/>
          <p:nvPr/>
        </p:nvSpPr>
        <p:spPr>
          <a:xfrm>
            <a:off x="725785" y="4401443"/>
            <a:ext cx="72008" cy="72008"/>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158267743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Группа 3"/>
          <p:cNvGrpSpPr/>
          <p:nvPr/>
        </p:nvGrpSpPr>
        <p:grpSpPr>
          <a:xfrm flipH="1" flipV="1">
            <a:off x="-27518" y="-10"/>
            <a:ext cx="6030313" cy="1340777"/>
            <a:chOff x="8289058" y="6085680"/>
            <a:chExt cx="4448633" cy="774761"/>
          </a:xfrm>
        </p:grpSpPr>
        <p:sp>
          <p:nvSpPr>
            <p:cNvPr id="6" name="Прямоугольный треугольник 15"/>
            <p:cNvSpPr/>
            <p:nvPr/>
          </p:nvSpPr>
          <p:spPr>
            <a:xfrm rot="16200000" flipH="1">
              <a:off x="8405691" y="6447274"/>
              <a:ext cx="145913" cy="379180"/>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 name="connsiteX0" fmla="*/ 0 w 134960"/>
                <a:gd name="connsiteY0" fmla="*/ 325797 h 325797"/>
                <a:gd name="connsiteX1" fmla="*/ 5070 w 134960"/>
                <a:gd name="connsiteY1" fmla="*/ 0 h 325797"/>
                <a:gd name="connsiteX2" fmla="*/ 134960 w 134960"/>
                <a:gd name="connsiteY2" fmla="*/ 288747 h 325797"/>
                <a:gd name="connsiteX3" fmla="*/ 0 w 134960"/>
                <a:gd name="connsiteY3" fmla="*/ 325797 h 325797"/>
                <a:gd name="connsiteX0" fmla="*/ 0 w 134960"/>
                <a:gd name="connsiteY0" fmla="*/ 327313 h 327313"/>
                <a:gd name="connsiteX1" fmla="*/ 15252 w 134960"/>
                <a:gd name="connsiteY1" fmla="*/ 0 h 327313"/>
                <a:gd name="connsiteX2" fmla="*/ 134960 w 134960"/>
                <a:gd name="connsiteY2" fmla="*/ 290263 h 327313"/>
                <a:gd name="connsiteX3" fmla="*/ 0 w 134960"/>
                <a:gd name="connsiteY3" fmla="*/ 327313 h 327313"/>
              </a:gdLst>
              <a:ahLst/>
              <a:cxnLst>
                <a:cxn ang="0">
                  <a:pos x="connsiteX0" y="connsiteY0"/>
                </a:cxn>
                <a:cxn ang="0">
                  <a:pos x="connsiteX1" y="connsiteY1"/>
                </a:cxn>
                <a:cxn ang="0">
                  <a:pos x="connsiteX2" y="connsiteY2"/>
                </a:cxn>
                <a:cxn ang="0">
                  <a:pos x="connsiteX3" y="connsiteY3"/>
                </a:cxn>
              </a:cxnLst>
              <a:rect l="l" t="t" r="r" b="b"/>
              <a:pathLst>
                <a:path w="134960" h="327313">
                  <a:moveTo>
                    <a:pt x="0" y="327313"/>
                  </a:moveTo>
                  <a:cubicBezTo>
                    <a:pt x="263" y="221113"/>
                    <a:pt x="14989" y="106200"/>
                    <a:pt x="15252" y="0"/>
                  </a:cubicBezTo>
                  <a:cubicBezTo>
                    <a:pt x="59708" y="100381"/>
                    <a:pt x="90504" y="189882"/>
                    <a:pt x="134960" y="290263"/>
                  </a:cubicBezTo>
                  <a:cubicBezTo>
                    <a:pt x="80449" y="331538"/>
                    <a:pt x="54511" y="286038"/>
                    <a:pt x="0" y="327313"/>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Трапеция 2"/>
            <p:cNvSpPr/>
            <p:nvPr/>
          </p:nvSpPr>
          <p:spPr>
            <a:xfrm flipH="1">
              <a:off x="8309609" y="6085680"/>
              <a:ext cx="4401829" cy="77476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 name="connsiteX0" fmla="*/ 0 w 6601760"/>
                <a:gd name="connsiteY0" fmla="*/ 3783774 h 3795874"/>
                <a:gd name="connsiteX1" fmla="*/ 0 w 6601760"/>
                <a:gd name="connsiteY1" fmla="*/ 2 h 3795874"/>
                <a:gd name="connsiteX2" fmla="*/ 5327252 w 6601760"/>
                <a:gd name="connsiteY2" fmla="*/ 138240 h 3795874"/>
                <a:gd name="connsiteX3" fmla="*/ 6601760 w 6601760"/>
                <a:gd name="connsiteY3" fmla="*/ 3795874 h 3795874"/>
                <a:gd name="connsiteX4" fmla="*/ 0 w 6601760"/>
                <a:gd name="connsiteY4" fmla="*/ 3783774 h 3795874"/>
                <a:gd name="connsiteX0" fmla="*/ 0 w 5963047"/>
                <a:gd name="connsiteY0" fmla="*/ 3783774 h 3795874"/>
                <a:gd name="connsiteX1" fmla="*/ 0 w 5963047"/>
                <a:gd name="connsiteY1" fmla="*/ 2 h 3795874"/>
                <a:gd name="connsiteX2" fmla="*/ 5327252 w 5963047"/>
                <a:gd name="connsiteY2" fmla="*/ 138240 h 3795874"/>
                <a:gd name="connsiteX3" fmla="*/ 5963047 w 5963047"/>
                <a:gd name="connsiteY3" fmla="*/ 3795874 h 3795874"/>
                <a:gd name="connsiteX4" fmla="*/ 0 w 5963047"/>
                <a:gd name="connsiteY4" fmla="*/ 3783774 h 3795874"/>
                <a:gd name="connsiteX0" fmla="*/ 0 w 5963047"/>
                <a:gd name="connsiteY0" fmla="*/ 3783774 h 3795874"/>
                <a:gd name="connsiteX1" fmla="*/ 0 w 5963047"/>
                <a:gd name="connsiteY1" fmla="*/ 2 h 3795874"/>
                <a:gd name="connsiteX2" fmla="*/ 5327252 w 5963047"/>
                <a:gd name="connsiteY2" fmla="*/ 43654 h 3795874"/>
                <a:gd name="connsiteX3" fmla="*/ 5963047 w 5963047"/>
                <a:gd name="connsiteY3" fmla="*/ 3795874 h 3795874"/>
                <a:gd name="connsiteX4" fmla="*/ 0 w 5963047"/>
                <a:gd name="connsiteY4" fmla="*/ 3783774 h 3795874"/>
                <a:gd name="connsiteX0" fmla="*/ 0 w 5963047"/>
                <a:gd name="connsiteY0" fmla="*/ 3834707 h 3846807"/>
                <a:gd name="connsiteX1" fmla="*/ 0 w 5963047"/>
                <a:gd name="connsiteY1" fmla="*/ 50935 h 3846807"/>
                <a:gd name="connsiteX2" fmla="*/ 5314349 w 5963047"/>
                <a:gd name="connsiteY2" fmla="*/ 0 h 3846807"/>
                <a:gd name="connsiteX3" fmla="*/ 5963047 w 5963047"/>
                <a:gd name="connsiteY3" fmla="*/ 3846807 h 3846807"/>
                <a:gd name="connsiteX4" fmla="*/ 0 w 5963047"/>
                <a:gd name="connsiteY4" fmla="*/ 3834707 h 3846807"/>
                <a:gd name="connsiteX0" fmla="*/ 0 w 5963047"/>
                <a:gd name="connsiteY0" fmla="*/ 3834707 h 3846807"/>
                <a:gd name="connsiteX1" fmla="*/ 0 w 5963047"/>
                <a:gd name="connsiteY1" fmla="*/ 50935 h 3846807"/>
                <a:gd name="connsiteX2" fmla="*/ 5018259 w 5963047"/>
                <a:gd name="connsiteY2" fmla="*/ 0 h 3846807"/>
                <a:gd name="connsiteX3" fmla="*/ 5963047 w 5963047"/>
                <a:gd name="connsiteY3" fmla="*/ 3846807 h 3846807"/>
                <a:gd name="connsiteX4" fmla="*/ 0 w 5963047"/>
                <a:gd name="connsiteY4" fmla="*/ 3834707 h 3846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63047" h="3846807">
                  <a:moveTo>
                    <a:pt x="0" y="3834707"/>
                  </a:moveTo>
                  <a:lnTo>
                    <a:pt x="0" y="50935"/>
                  </a:lnTo>
                  <a:lnTo>
                    <a:pt x="5018259" y="0"/>
                  </a:lnTo>
                  <a:lnTo>
                    <a:pt x="5963047" y="3846807"/>
                  </a:lnTo>
                  <a:lnTo>
                    <a:pt x="0" y="3834707"/>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err="1"/>
                <a:t>ттрн</a:t>
              </a:r>
              <a:endParaRPr lang="ru-RU" dirty="0"/>
            </a:p>
          </p:txBody>
        </p:sp>
        <p:sp>
          <p:nvSpPr>
            <p:cNvPr id="8" name="Трапеция 2"/>
            <p:cNvSpPr/>
            <p:nvPr/>
          </p:nvSpPr>
          <p:spPr>
            <a:xfrm flipH="1">
              <a:off x="8290813" y="6246868"/>
              <a:ext cx="4446878" cy="336814"/>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689860 w 5287924"/>
                <a:gd name="connsiteY2" fmla="*/ 102692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746042 w 5287924"/>
                <a:gd name="connsiteY2" fmla="*/ 196338 h 4009703"/>
                <a:gd name="connsiteX3" fmla="*/ 5287924 w 5287924"/>
                <a:gd name="connsiteY3" fmla="*/ 4009703 h 4009703"/>
                <a:gd name="connsiteX4" fmla="*/ 2858 w 5287924"/>
                <a:gd name="connsiteY4" fmla="*/ 3916875 h 4009703"/>
                <a:gd name="connsiteX0" fmla="*/ 28 w 5309173"/>
                <a:gd name="connsiteY0" fmla="*/ 4197819 h 4197905"/>
                <a:gd name="connsiteX1" fmla="*/ 21249 w 5309173"/>
                <a:gd name="connsiteY1" fmla="*/ 0 h 4197905"/>
                <a:gd name="connsiteX2" fmla="*/ 4767291 w 5309173"/>
                <a:gd name="connsiteY2" fmla="*/ 196338 h 4197905"/>
                <a:gd name="connsiteX3" fmla="*/ 5309173 w 5309173"/>
                <a:gd name="connsiteY3" fmla="*/ 4009703 h 4197905"/>
                <a:gd name="connsiteX4" fmla="*/ 28 w 5309173"/>
                <a:gd name="connsiteY4" fmla="*/ 4197819 h 4197905"/>
                <a:gd name="connsiteX0" fmla="*/ 28 w 5309173"/>
                <a:gd name="connsiteY0" fmla="*/ 4197819 h 4197905"/>
                <a:gd name="connsiteX1" fmla="*/ 21249 w 5309173"/>
                <a:gd name="connsiteY1" fmla="*/ 0 h 4197905"/>
                <a:gd name="connsiteX2" fmla="*/ 4807421 w 5309173"/>
                <a:gd name="connsiteY2" fmla="*/ 196338 h 4197905"/>
                <a:gd name="connsiteX3" fmla="*/ 5309173 w 5309173"/>
                <a:gd name="connsiteY3" fmla="*/ 4009703 h 4197905"/>
                <a:gd name="connsiteX4" fmla="*/ 28 w 5309173"/>
                <a:gd name="connsiteY4" fmla="*/ 4197819 h 4197905"/>
                <a:gd name="connsiteX0" fmla="*/ 50 w 5299162"/>
                <a:gd name="connsiteY0" fmla="*/ 4139296 h 4139419"/>
                <a:gd name="connsiteX1" fmla="*/ 11238 w 5299162"/>
                <a:gd name="connsiteY1" fmla="*/ 0 h 4139419"/>
                <a:gd name="connsiteX2" fmla="*/ 4797410 w 5299162"/>
                <a:gd name="connsiteY2" fmla="*/ 196338 h 4139419"/>
                <a:gd name="connsiteX3" fmla="*/ 5299162 w 5299162"/>
                <a:gd name="connsiteY3" fmla="*/ 4009703 h 4139419"/>
                <a:gd name="connsiteX4" fmla="*/ 50 w 5299162"/>
                <a:gd name="connsiteY4" fmla="*/ 4139296 h 4139419"/>
                <a:gd name="connsiteX0" fmla="*/ 50 w 5294145"/>
                <a:gd name="connsiteY0" fmla="*/ 4139296 h 4139419"/>
                <a:gd name="connsiteX1" fmla="*/ 11238 w 5294145"/>
                <a:gd name="connsiteY1" fmla="*/ 0 h 4139419"/>
                <a:gd name="connsiteX2" fmla="*/ 4797410 w 5294145"/>
                <a:gd name="connsiteY2" fmla="*/ 196338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72329 w 5294145"/>
                <a:gd name="connsiteY2" fmla="*/ 137815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52264 w 5294145"/>
                <a:gd name="connsiteY2" fmla="*/ 59776 h 4139419"/>
                <a:gd name="connsiteX3" fmla="*/ 5294145 w 5294145"/>
                <a:gd name="connsiteY3" fmla="*/ 4009703 h 4139419"/>
                <a:gd name="connsiteX4" fmla="*/ 50 w 5294145"/>
                <a:gd name="connsiteY4" fmla="*/ 4139296 h 4139419"/>
                <a:gd name="connsiteX0" fmla="*/ 50 w 5108803"/>
                <a:gd name="connsiteY0" fmla="*/ 4139296 h 4139419"/>
                <a:gd name="connsiteX1" fmla="*/ 11238 w 5108803"/>
                <a:gd name="connsiteY1" fmla="*/ 0 h 4139419"/>
                <a:gd name="connsiteX2" fmla="*/ 4752264 w 5108803"/>
                <a:gd name="connsiteY2" fmla="*/ 59776 h 4139419"/>
                <a:gd name="connsiteX3" fmla="*/ 5108803 w 5108803"/>
                <a:gd name="connsiteY3" fmla="*/ 4009703 h 4139419"/>
                <a:gd name="connsiteX4" fmla="*/ 50 w 5108803"/>
                <a:gd name="connsiteY4" fmla="*/ 4139296 h 4139419"/>
                <a:gd name="connsiteX0" fmla="*/ 50 w 5102063"/>
                <a:gd name="connsiteY0" fmla="*/ 4139296 h 4139468"/>
                <a:gd name="connsiteX1" fmla="*/ 11238 w 5102063"/>
                <a:gd name="connsiteY1" fmla="*/ 0 h 4139468"/>
                <a:gd name="connsiteX2" fmla="*/ 4752264 w 5102063"/>
                <a:gd name="connsiteY2" fmla="*/ 59776 h 4139468"/>
                <a:gd name="connsiteX3" fmla="*/ 5102063 w 5102063"/>
                <a:gd name="connsiteY3" fmla="*/ 4048722 h 4139468"/>
                <a:gd name="connsiteX4" fmla="*/ 50 w 5102063"/>
                <a:gd name="connsiteY4" fmla="*/ 4139296 h 4139468"/>
                <a:gd name="connsiteX0" fmla="*/ 29250 w 5131263"/>
                <a:gd name="connsiteY0" fmla="*/ 4139296 h 4139468"/>
                <a:gd name="connsiteX1" fmla="*/ 0 w 5131263"/>
                <a:gd name="connsiteY1" fmla="*/ 0 h 4139468"/>
                <a:gd name="connsiteX2" fmla="*/ 4781464 w 5131263"/>
                <a:gd name="connsiteY2" fmla="*/ 59776 h 4139468"/>
                <a:gd name="connsiteX3" fmla="*/ 5131263 w 5131263"/>
                <a:gd name="connsiteY3" fmla="*/ 4048722 h 4139468"/>
                <a:gd name="connsiteX4" fmla="*/ 29250 w 5131263"/>
                <a:gd name="connsiteY4" fmla="*/ 4139296 h 4139468"/>
                <a:gd name="connsiteX0" fmla="*/ 29250 w 5100934"/>
                <a:gd name="connsiteY0" fmla="*/ 4139296 h 4139296"/>
                <a:gd name="connsiteX1" fmla="*/ 0 w 5100934"/>
                <a:gd name="connsiteY1" fmla="*/ 0 h 4139296"/>
                <a:gd name="connsiteX2" fmla="*/ 4781464 w 5100934"/>
                <a:gd name="connsiteY2" fmla="*/ 59776 h 4139296"/>
                <a:gd name="connsiteX3" fmla="*/ 5100934 w 5100934"/>
                <a:gd name="connsiteY3" fmla="*/ 4107245 h 4139296"/>
                <a:gd name="connsiteX4" fmla="*/ 29250 w 5100934"/>
                <a:gd name="connsiteY4" fmla="*/ 4139296 h 413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00934" h="4139296">
                  <a:moveTo>
                    <a:pt x="29250" y="4139296"/>
                  </a:moveTo>
                  <a:cubicBezTo>
                    <a:pt x="28297" y="2833671"/>
                    <a:pt x="953" y="1305625"/>
                    <a:pt x="0" y="0"/>
                  </a:cubicBezTo>
                  <a:lnTo>
                    <a:pt x="4781464" y="59776"/>
                  </a:lnTo>
                  <a:lnTo>
                    <a:pt x="5100934" y="4107245"/>
                  </a:lnTo>
                  <a:lnTo>
                    <a:pt x="29250" y="4139296"/>
                  </a:lnTo>
                  <a:close/>
                </a:path>
              </a:pathLst>
            </a:custGeom>
            <a:gradFill>
              <a:gsLst>
                <a:gs pos="53000">
                  <a:srgbClr val="3483AA"/>
                </a:gs>
                <a:gs pos="0">
                  <a:srgbClr val="2D7193"/>
                </a:gs>
                <a:gs pos="100000">
                  <a:srgbClr val="3B96C3"/>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sp>
        <p:nvSpPr>
          <p:cNvPr id="2" name="Заголовок 1"/>
          <p:cNvSpPr>
            <a:spLocks noGrp="1"/>
          </p:cNvSpPr>
          <p:nvPr>
            <p:ph type="title"/>
          </p:nvPr>
        </p:nvSpPr>
        <p:spPr>
          <a:xfrm>
            <a:off x="827584" y="513162"/>
            <a:ext cx="4805232" cy="491143"/>
          </a:xfrm>
        </p:spPr>
        <p:txBody>
          <a:bodyPr>
            <a:noAutofit/>
          </a:bodyPr>
          <a:lstStyle/>
          <a:p>
            <a:pPr algn="l"/>
            <a:r>
              <a:rPr lang="ru-RU" sz="1600" b="1" dirty="0">
                <a:solidFill>
                  <a:schemeClr val="bg1"/>
                </a:solidFill>
                <a:latin typeface="Segoe UI Light" panose="020B0502040204020203" pitchFamily="34" charset="0"/>
                <a:cs typeface="Segoe UI Light" panose="020B0502040204020203" pitchFamily="34" charset="0"/>
              </a:rPr>
              <a:t>Особенности оказания ЭПП детям </a:t>
            </a:r>
            <a:br>
              <a:rPr lang="ru-RU" sz="1600" b="1" dirty="0">
                <a:solidFill>
                  <a:schemeClr val="bg1"/>
                </a:solidFill>
                <a:latin typeface="Segoe UI Light" panose="020B0502040204020203" pitchFamily="34" charset="0"/>
                <a:cs typeface="Segoe UI Light" panose="020B0502040204020203" pitchFamily="34" charset="0"/>
              </a:rPr>
            </a:br>
            <a:r>
              <a:rPr lang="ru-RU" sz="1600" b="1" dirty="0">
                <a:solidFill>
                  <a:schemeClr val="bg1"/>
                </a:solidFill>
                <a:latin typeface="Segoe UI Light" panose="020B0502040204020203" pitchFamily="34" charset="0"/>
                <a:cs typeface="Segoe UI Light" panose="020B0502040204020203" pitchFamily="34" charset="0"/>
              </a:rPr>
              <a:t>в зависимости от возрастных особенностей</a:t>
            </a:r>
          </a:p>
        </p:txBody>
      </p:sp>
      <p:sp>
        <p:nvSpPr>
          <p:cNvPr id="13" name="TextBox 12"/>
          <p:cNvSpPr txBox="1"/>
          <p:nvPr/>
        </p:nvSpPr>
        <p:spPr>
          <a:xfrm>
            <a:off x="1475656" y="1567065"/>
            <a:ext cx="184731" cy="369332"/>
          </a:xfrm>
          <a:prstGeom prst="rect">
            <a:avLst/>
          </a:prstGeom>
          <a:noFill/>
        </p:spPr>
        <p:txBody>
          <a:bodyPr wrap="none" rtlCol="0">
            <a:spAutoFit/>
          </a:bodyPr>
          <a:lstStyle/>
          <a:p>
            <a:endParaRPr lang="ru-RU" dirty="0"/>
          </a:p>
        </p:txBody>
      </p:sp>
      <p:graphicFrame>
        <p:nvGraphicFramePr>
          <p:cNvPr id="17" name="Таблица 16"/>
          <p:cNvGraphicFramePr>
            <a:graphicFrameLocks noGrp="1"/>
          </p:cNvGraphicFramePr>
          <p:nvPr>
            <p:extLst>
              <p:ext uri="{D42A27DB-BD31-4B8C-83A1-F6EECF244321}">
                <p14:modId xmlns:p14="http://schemas.microsoft.com/office/powerpoint/2010/main" val="3975699544"/>
              </p:ext>
            </p:extLst>
          </p:nvPr>
        </p:nvGraphicFramePr>
        <p:xfrm>
          <a:off x="395536" y="1178289"/>
          <a:ext cx="8496943" cy="5536122"/>
        </p:xfrm>
        <a:graphic>
          <a:graphicData uri="http://schemas.openxmlformats.org/drawingml/2006/table">
            <a:tbl>
              <a:tblPr firstRow="1" firstCol="1" bandRow="1">
                <a:tableStyleId>{5C22544A-7EE6-4342-B048-85BDC9FD1C3A}</a:tableStyleId>
              </a:tblPr>
              <a:tblGrid>
                <a:gridCol w="1034370">
                  <a:extLst>
                    <a:ext uri="{9D8B030D-6E8A-4147-A177-3AD203B41FA5}">
                      <a16:colId xmlns:a16="http://schemas.microsoft.com/office/drawing/2014/main" val="20000"/>
                    </a:ext>
                  </a:extLst>
                </a:gridCol>
                <a:gridCol w="3592330">
                  <a:extLst>
                    <a:ext uri="{9D8B030D-6E8A-4147-A177-3AD203B41FA5}">
                      <a16:colId xmlns:a16="http://schemas.microsoft.com/office/drawing/2014/main" val="20001"/>
                    </a:ext>
                  </a:extLst>
                </a:gridCol>
                <a:gridCol w="3870243">
                  <a:extLst>
                    <a:ext uri="{9D8B030D-6E8A-4147-A177-3AD203B41FA5}">
                      <a16:colId xmlns:a16="http://schemas.microsoft.com/office/drawing/2014/main" val="20002"/>
                    </a:ext>
                  </a:extLst>
                </a:gridCol>
              </a:tblGrid>
              <a:tr h="240867">
                <a:tc>
                  <a:txBody>
                    <a:bodyPr/>
                    <a:lstStyle/>
                    <a:p>
                      <a:pPr algn="ctr">
                        <a:lnSpc>
                          <a:spcPct val="115000"/>
                        </a:lnSpc>
                        <a:spcAft>
                          <a:spcPts val="0"/>
                        </a:spcAft>
                      </a:pPr>
                      <a:r>
                        <a:rPr lang="ru-RU" sz="1600" dirty="0">
                          <a:effectLst/>
                          <a:latin typeface="Segoe UI Light" panose="020B0502040204020203" pitchFamily="34" charset="0"/>
                          <a:cs typeface="Segoe UI Light" panose="020B0502040204020203" pitchFamily="34" charset="0"/>
                        </a:rPr>
                        <a:t>Возраст</a:t>
                      </a:r>
                      <a:endParaRPr lang="ru-RU" sz="1600" dirty="0">
                        <a:effectLst/>
                        <a:latin typeface="Segoe UI Light" panose="020B0502040204020203" pitchFamily="34" charset="0"/>
                        <a:ea typeface="Times New Roman" panose="02020603050405020304" pitchFamily="18" charset="0"/>
                        <a:cs typeface="Segoe UI Light" panose="020B0502040204020203" pitchFamily="34" charset="0"/>
                      </a:endParaRPr>
                    </a:p>
                  </a:txBody>
                  <a:tcPr marL="17245" marR="17245" marT="0" marB="0"/>
                </a:tc>
                <a:tc>
                  <a:txBody>
                    <a:bodyPr/>
                    <a:lstStyle/>
                    <a:p>
                      <a:pPr algn="ctr">
                        <a:lnSpc>
                          <a:spcPct val="115000"/>
                        </a:lnSpc>
                        <a:spcAft>
                          <a:spcPts val="0"/>
                        </a:spcAft>
                      </a:pPr>
                      <a:r>
                        <a:rPr lang="ru-RU" sz="1400" dirty="0">
                          <a:effectLst/>
                          <a:latin typeface="Segoe UI Light" panose="020B0502040204020203" pitchFamily="34" charset="0"/>
                          <a:cs typeface="Segoe UI Light" panose="020B0502040204020203" pitchFamily="34" charset="0"/>
                        </a:rPr>
                        <a:t>Особенности реагирования</a:t>
                      </a:r>
                      <a:endParaRPr lang="ru-RU" sz="1400" dirty="0">
                        <a:effectLst/>
                        <a:latin typeface="Segoe UI Light" panose="020B0502040204020203" pitchFamily="34" charset="0"/>
                        <a:ea typeface="Times New Roman" panose="02020603050405020304" pitchFamily="18" charset="0"/>
                        <a:cs typeface="Segoe UI Light" panose="020B0502040204020203" pitchFamily="34" charset="0"/>
                      </a:endParaRPr>
                    </a:p>
                  </a:txBody>
                  <a:tcPr marL="17245" marR="17245" marT="0" marB="0"/>
                </a:tc>
                <a:tc>
                  <a:txBody>
                    <a:bodyPr/>
                    <a:lstStyle/>
                    <a:p>
                      <a:pPr algn="ctr">
                        <a:lnSpc>
                          <a:spcPct val="115000"/>
                        </a:lnSpc>
                        <a:spcAft>
                          <a:spcPts val="0"/>
                        </a:spcAft>
                      </a:pPr>
                      <a:r>
                        <a:rPr lang="ru-RU" sz="1400" dirty="0">
                          <a:effectLst/>
                          <a:latin typeface="Segoe UI Light" panose="020B0502040204020203" pitchFamily="34" charset="0"/>
                          <a:cs typeface="Segoe UI Light" panose="020B0502040204020203" pitchFamily="34" charset="0"/>
                        </a:rPr>
                        <a:t>Особенности ЭПП</a:t>
                      </a:r>
                      <a:endParaRPr lang="ru-RU" sz="1400" dirty="0">
                        <a:effectLst/>
                        <a:latin typeface="Segoe UI Light" panose="020B0502040204020203" pitchFamily="34" charset="0"/>
                        <a:ea typeface="Times New Roman" panose="02020603050405020304" pitchFamily="18" charset="0"/>
                        <a:cs typeface="Segoe UI Light" panose="020B0502040204020203" pitchFamily="34" charset="0"/>
                      </a:endParaRPr>
                    </a:p>
                  </a:txBody>
                  <a:tcPr marL="17245" marR="17245" marT="0" marB="0"/>
                </a:tc>
                <a:extLst>
                  <a:ext uri="{0D108BD9-81ED-4DB2-BD59-A6C34878D82A}">
                    <a16:rowId xmlns:a16="http://schemas.microsoft.com/office/drawing/2014/main" val="10000"/>
                  </a:ext>
                </a:extLst>
              </a:tr>
              <a:tr h="2612770">
                <a:tc>
                  <a:txBody>
                    <a:bodyPr/>
                    <a:lstStyle/>
                    <a:p>
                      <a:pPr marL="71755" marR="71755" algn="ctr">
                        <a:lnSpc>
                          <a:spcPct val="115000"/>
                        </a:lnSpc>
                        <a:spcAft>
                          <a:spcPts val="0"/>
                        </a:spcAft>
                      </a:pPr>
                      <a:endParaRPr lang="ru-RU" sz="1600" dirty="0">
                        <a:effectLst/>
                        <a:latin typeface="Segoe UI Light" panose="020B0502040204020203" pitchFamily="34" charset="0"/>
                        <a:cs typeface="Segoe UI Light" panose="020B0502040204020203" pitchFamily="34" charset="0"/>
                      </a:endParaRPr>
                    </a:p>
                    <a:p>
                      <a:pPr marL="71755" marR="71755" algn="ctr">
                        <a:lnSpc>
                          <a:spcPct val="115000"/>
                        </a:lnSpc>
                        <a:spcAft>
                          <a:spcPts val="0"/>
                        </a:spcAft>
                      </a:pPr>
                      <a:r>
                        <a:rPr lang="ru-RU" sz="1600" dirty="0">
                          <a:effectLst/>
                          <a:latin typeface="Segoe UI Light" panose="020B0502040204020203" pitchFamily="34" charset="0"/>
                          <a:cs typeface="Segoe UI Light" panose="020B0502040204020203" pitchFamily="34" charset="0"/>
                        </a:rPr>
                        <a:t>Ранний возраст</a:t>
                      </a:r>
                    </a:p>
                    <a:p>
                      <a:pPr marL="71755" marR="71755" algn="ctr">
                        <a:lnSpc>
                          <a:spcPct val="115000"/>
                        </a:lnSpc>
                        <a:spcAft>
                          <a:spcPts val="0"/>
                        </a:spcAft>
                      </a:pPr>
                      <a:r>
                        <a:rPr lang="ru-RU" sz="1600" dirty="0">
                          <a:effectLst/>
                          <a:latin typeface="Segoe UI Light" panose="020B0502040204020203" pitchFamily="34" charset="0"/>
                          <a:cs typeface="Segoe UI Light" panose="020B0502040204020203" pitchFamily="34" charset="0"/>
                        </a:rPr>
                        <a:t>(до 3-х лет)</a:t>
                      </a:r>
                      <a:endParaRPr lang="ru-RU" sz="1600" dirty="0">
                        <a:effectLst/>
                        <a:latin typeface="Segoe UI Light" panose="020B0502040204020203" pitchFamily="34" charset="0"/>
                        <a:ea typeface="Times New Roman" panose="02020603050405020304" pitchFamily="18" charset="0"/>
                        <a:cs typeface="Segoe UI Light" panose="020B0502040204020203" pitchFamily="34" charset="0"/>
                      </a:endParaRPr>
                    </a:p>
                  </a:txBody>
                  <a:tcPr marL="17245" marR="17245" marT="0" marB="0" vert="vert270"/>
                </a:tc>
                <a:tc>
                  <a:txBody>
                    <a:bodyPr/>
                    <a:lstStyle/>
                    <a:p>
                      <a:pPr>
                        <a:lnSpc>
                          <a:spcPct val="115000"/>
                        </a:lnSpc>
                        <a:spcAft>
                          <a:spcPts val="0"/>
                        </a:spcAft>
                      </a:pPr>
                      <a:r>
                        <a:rPr lang="ru-RU" sz="1600" dirty="0">
                          <a:effectLst/>
                          <a:latin typeface="Segoe UI Light" panose="020B0502040204020203" pitchFamily="34" charset="0"/>
                          <a:cs typeface="Segoe UI Light" panose="020B0502040204020203" pitchFamily="34" charset="0"/>
                        </a:rPr>
                        <a:t>- Изменения, связанные с режимными моментами;</a:t>
                      </a:r>
                    </a:p>
                    <a:p>
                      <a:pPr>
                        <a:lnSpc>
                          <a:spcPct val="115000"/>
                        </a:lnSpc>
                        <a:spcAft>
                          <a:spcPts val="0"/>
                        </a:spcAft>
                      </a:pPr>
                      <a:r>
                        <a:rPr lang="ru-RU" sz="1600" dirty="0">
                          <a:effectLst/>
                          <a:latin typeface="Segoe UI Light" panose="020B0502040204020203" pitchFamily="34" charset="0"/>
                          <a:cs typeface="Segoe UI Light" panose="020B0502040204020203" pitchFamily="34" charset="0"/>
                        </a:rPr>
                        <a:t>- Бурные эмоциональные проявления; </a:t>
                      </a:r>
                    </a:p>
                    <a:p>
                      <a:pPr>
                        <a:lnSpc>
                          <a:spcPct val="115000"/>
                        </a:lnSpc>
                        <a:spcAft>
                          <a:spcPts val="0"/>
                        </a:spcAft>
                      </a:pPr>
                      <a:r>
                        <a:rPr lang="ru-RU" sz="1600" dirty="0">
                          <a:effectLst/>
                          <a:latin typeface="Segoe UI Light" panose="020B0502040204020203" pitchFamily="34" charset="0"/>
                          <a:cs typeface="Segoe UI Light" panose="020B0502040204020203" pitchFamily="34" charset="0"/>
                        </a:rPr>
                        <a:t>- Повышенная двигательная активность, появление психосоматических симптомов;</a:t>
                      </a:r>
                    </a:p>
                    <a:p>
                      <a:pPr>
                        <a:lnSpc>
                          <a:spcPct val="115000"/>
                        </a:lnSpc>
                        <a:spcAft>
                          <a:spcPts val="0"/>
                        </a:spcAft>
                      </a:pPr>
                      <a:r>
                        <a:rPr lang="ru-RU" sz="1600" dirty="0">
                          <a:effectLst/>
                          <a:latin typeface="Segoe UI Light" panose="020B0502040204020203" pitchFamily="34" charset="0"/>
                          <a:cs typeface="Segoe UI Light" panose="020B0502040204020203" pitchFamily="34" charset="0"/>
                        </a:rPr>
                        <a:t>- Воспоминания о психотравмирующих событиях могут проявляться в виде «</a:t>
                      </a:r>
                      <a:r>
                        <a:rPr lang="ru-RU" sz="1600" dirty="0" err="1">
                          <a:effectLst/>
                          <a:latin typeface="Segoe UI Light" panose="020B0502040204020203" pitchFamily="34" charset="0"/>
                          <a:cs typeface="Segoe UI Light" panose="020B0502040204020203" pitchFamily="34" charset="0"/>
                        </a:rPr>
                        <a:t>флешбеков</a:t>
                      </a:r>
                      <a:r>
                        <a:rPr lang="ru-RU" sz="1600" dirty="0">
                          <a:effectLst/>
                          <a:latin typeface="Segoe UI Light" panose="020B0502040204020203" pitchFamily="34" charset="0"/>
                          <a:cs typeface="Segoe UI Light" panose="020B0502040204020203" pitchFamily="34" charset="0"/>
                        </a:rPr>
                        <a:t>».</a:t>
                      </a:r>
                    </a:p>
                    <a:p>
                      <a:pPr algn="just">
                        <a:lnSpc>
                          <a:spcPct val="115000"/>
                        </a:lnSpc>
                        <a:spcAft>
                          <a:spcPts val="0"/>
                        </a:spcAft>
                      </a:pPr>
                      <a:r>
                        <a:rPr lang="ru-RU" sz="1600" dirty="0">
                          <a:effectLst/>
                          <a:latin typeface="Segoe UI Light" panose="020B0502040204020203" pitchFamily="34" charset="0"/>
                          <a:cs typeface="Segoe UI Light" panose="020B0502040204020203" pitchFamily="34" charset="0"/>
                        </a:rPr>
                        <a:t> </a:t>
                      </a:r>
                      <a:endParaRPr lang="ru-RU" sz="1600" dirty="0">
                        <a:effectLst/>
                        <a:latin typeface="Segoe UI Light" panose="020B0502040204020203" pitchFamily="34" charset="0"/>
                        <a:ea typeface="Times New Roman" panose="02020603050405020304" pitchFamily="18" charset="0"/>
                        <a:cs typeface="Segoe UI Light" panose="020B0502040204020203" pitchFamily="34" charset="0"/>
                      </a:endParaRPr>
                    </a:p>
                  </a:txBody>
                  <a:tcPr marL="17245" marR="17245" marT="0" marB="0"/>
                </a:tc>
                <a:tc>
                  <a:txBody>
                    <a:bodyPr/>
                    <a:lstStyle/>
                    <a:p>
                      <a:pPr>
                        <a:lnSpc>
                          <a:spcPct val="115000"/>
                        </a:lnSpc>
                        <a:spcAft>
                          <a:spcPts val="0"/>
                        </a:spcAft>
                      </a:pPr>
                      <a:r>
                        <a:rPr lang="ru-RU" sz="1600" dirty="0">
                          <a:effectLst/>
                          <a:latin typeface="Segoe UI Light" panose="020B0502040204020203" pitchFamily="34" charset="0"/>
                          <a:cs typeface="Segoe UI Light" panose="020B0502040204020203" pitchFamily="34" charset="0"/>
                        </a:rPr>
                        <a:t>- Воздействие на эмоциональное состояние детей через родителей (через их состояние и поведение).</a:t>
                      </a:r>
                    </a:p>
                    <a:p>
                      <a:pPr>
                        <a:lnSpc>
                          <a:spcPct val="115000"/>
                        </a:lnSpc>
                        <a:spcAft>
                          <a:spcPts val="0"/>
                        </a:spcAft>
                      </a:pPr>
                      <a:r>
                        <a:rPr lang="ru-RU" sz="1600" dirty="0">
                          <a:effectLst/>
                          <a:latin typeface="Segoe UI Light" panose="020B0502040204020203" pitchFamily="34" charset="0"/>
                          <a:cs typeface="Segoe UI Light" panose="020B0502040204020203" pitchFamily="34" charset="0"/>
                        </a:rPr>
                        <a:t>- Информационно-психологическая поддержка родителей.</a:t>
                      </a:r>
                      <a:endParaRPr lang="ru-RU" sz="1600" dirty="0">
                        <a:effectLst/>
                        <a:latin typeface="Segoe UI Light" panose="020B0502040204020203" pitchFamily="34" charset="0"/>
                        <a:ea typeface="Times New Roman" panose="02020603050405020304" pitchFamily="18" charset="0"/>
                        <a:cs typeface="Segoe UI Light" panose="020B0502040204020203" pitchFamily="34" charset="0"/>
                      </a:endParaRPr>
                    </a:p>
                  </a:txBody>
                  <a:tcPr marL="17245" marR="17245" marT="0" marB="0"/>
                </a:tc>
                <a:extLst>
                  <a:ext uri="{0D108BD9-81ED-4DB2-BD59-A6C34878D82A}">
                    <a16:rowId xmlns:a16="http://schemas.microsoft.com/office/drawing/2014/main" val="10001"/>
                  </a:ext>
                </a:extLst>
              </a:tr>
              <a:tr h="2349225">
                <a:tc>
                  <a:txBody>
                    <a:bodyPr/>
                    <a:lstStyle/>
                    <a:p>
                      <a:pPr marL="71755" marR="71755" algn="ctr">
                        <a:lnSpc>
                          <a:spcPct val="115000"/>
                        </a:lnSpc>
                        <a:spcAft>
                          <a:spcPts val="0"/>
                        </a:spcAft>
                      </a:pPr>
                      <a:endParaRPr lang="ru-RU" sz="1600" dirty="0">
                        <a:effectLst/>
                        <a:latin typeface="Segoe UI Light" panose="020B0502040204020203" pitchFamily="34" charset="0"/>
                        <a:cs typeface="Segoe UI Light" panose="020B0502040204020203" pitchFamily="34" charset="0"/>
                      </a:endParaRPr>
                    </a:p>
                    <a:p>
                      <a:pPr marL="71755" marR="71755" algn="ctr">
                        <a:lnSpc>
                          <a:spcPct val="115000"/>
                        </a:lnSpc>
                        <a:spcAft>
                          <a:spcPts val="0"/>
                        </a:spcAft>
                      </a:pPr>
                      <a:r>
                        <a:rPr lang="ru-RU" sz="1600" dirty="0">
                          <a:effectLst/>
                          <a:latin typeface="Segoe UI Light" panose="020B0502040204020203" pitchFamily="34" charset="0"/>
                          <a:cs typeface="Segoe UI Light" panose="020B0502040204020203" pitchFamily="34" charset="0"/>
                        </a:rPr>
                        <a:t>Дошкольный</a:t>
                      </a:r>
                    </a:p>
                    <a:p>
                      <a:pPr marL="71755" marR="71755" algn="ctr">
                        <a:lnSpc>
                          <a:spcPct val="115000"/>
                        </a:lnSpc>
                        <a:spcAft>
                          <a:spcPts val="0"/>
                        </a:spcAft>
                      </a:pPr>
                      <a:r>
                        <a:rPr lang="ru-RU" sz="1600" dirty="0">
                          <a:effectLst/>
                          <a:latin typeface="Segoe UI Light" panose="020B0502040204020203" pitchFamily="34" charset="0"/>
                          <a:cs typeface="Segoe UI Light" panose="020B0502040204020203" pitchFamily="34" charset="0"/>
                        </a:rPr>
                        <a:t>(3-7 лет)</a:t>
                      </a:r>
                      <a:endParaRPr lang="ru-RU" sz="1600" dirty="0">
                        <a:effectLst/>
                        <a:latin typeface="Segoe UI Light" panose="020B0502040204020203" pitchFamily="34" charset="0"/>
                        <a:ea typeface="Times New Roman" panose="02020603050405020304" pitchFamily="18" charset="0"/>
                        <a:cs typeface="Segoe UI Light" panose="020B0502040204020203" pitchFamily="34" charset="0"/>
                      </a:endParaRPr>
                    </a:p>
                  </a:txBody>
                  <a:tcPr marL="17245" marR="17245" marT="0" marB="0" vert="vert270"/>
                </a:tc>
                <a:tc>
                  <a:txBody>
                    <a:bodyPr/>
                    <a:lstStyle/>
                    <a:p>
                      <a:pPr>
                        <a:lnSpc>
                          <a:spcPct val="115000"/>
                        </a:lnSpc>
                        <a:spcAft>
                          <a:spcPts val="0"/>
                        </a:spcAft>
                      </a:pPr>
                      <a:r>
                        <a:rPr lang="ru-RU" sz="1600" dirty="0">
                          <a:effectLst/>
                          <a:latin typeface="Segoe UI Light" panose="020B0502040204020203" pitchFamily="34" charset="0"/>
                          <a:cs typeface="Segoe UI Light" panose="020B0502040204020203" pitchFamily="34" charset="0"/>
                        </a:rPr>
                        <a:t>- Реакция носит преимущественно пассивный характер;</a:t>
                      </a:r>
                    </a:p>
                    <a:p>
                      <a:pPr>
                        <a:lnSpc>
                          <a:spcPct val="115000"/>
                        </a:lnSpc>
                        <a:spcAft>
                          <a:spcPts val="0"/>
                        </a:spcAft>
                      </a:pPr>
                      <a:r>
                        <a:rPr lang="ru-RU" sz="1600" dirty="0">
                          <a:effectLst/>
                          <a:latin typeface="Segoe UI Light" panose="020B0502040204020203" pitchFamily="34" charset="0"/>
                          <a:cs typeface="Segoe UI Light" panose="020B0502040204020203" pitchFamily="34" charset="0"/>
                        </a:rPr>
                        <a:t>- Нарушение сна, недержание мочи, отказ от еды, уход в болезнь;</a:t>
                      </a:r>
                    </a:p>
                    <a:p>
                      <a:pPr>
                        <a:lnSpc>
                          <a:spcPct val="115000"/>
                        </a:lnSpc>
                        <a:spcAft>
                          <a:spcPts val="0"/>
                        </a:spcAft>
                      </a:pPr>
                      <a:r>
                        <a:rPr lang="ru-RU" sz="1600" dirty="0">
                          <a:effectLst/>
                          <a:latin typeface="Segoe UI Light" panose="020B0502040204020203" pitchFamily="34" charset="0"/>
                          <a:cs typeface="Segoe UI Light" panose="020B0502040204020203" pitchFamily="34" charset="0"/>
                        </a:rPr>
                        <a:t>-Повышенная возбудимость, подавленность, регресс в поведении, заикание, усиление симбиоза с родителями;</a:t>
                      </a:r>
                    </a:p>
                    <a:p>
                      <a:pPr>
                        <a:lnSpc>
                          <a:spcPct val="115000"/>
                        </a:lnSpc>
                        <a:spcAft>
                          <a:spcPts val="0"/>
                        </a:spcAft>
                      </a:pPr>
                      <a:r>
                        <a:rPr lang="ru-RU" sz="1600" dirty="0">
                          <a:effectLst/>
                          <a:latin typeface="Segoe UI Light" panose="020B0502040204020203" pitchFamily="34" charset="0"/>
                          <a:cs typeface="Segoe UI Light" panose="020B0502040204020203" pitchFamily="34" charset="0"/>
                        </a:rPr>
                        <a:t>- Нарушения речи.</a:t>
                      </a:r>
                      <a:endParaRPr lang="ru-RU" sz="1600" dirty="0">
                        <a:effectLst/>
                        <a:latin typeface="Segoe UI Light" panose="020B0502040204020203" pitchFamily="34" charset="0"/>
                        <a:ea typeface="Times New Roman" panose="02020603050405020304" pitchFamily="18" charset="0"/>
                        <a:cs typeface="Segoe UI Light" panose="020B0502040204020203" pitchFamily="34" charset="0"/>
                      </a:endParaRPr>
                    </a:p>
                  </a:txBody>
                  <a:tcPr marL="17245" marR="17245" marT="0" marB="0"/>
                </a:tc>
                <a:tc>
                  <a:txBody>
                    <a:bodyPr/>
                    <a:lstStyle/>
                    <a:p>
                      <a:pPr>
                        <a:lnSpc>
                          <a:spcPct val="115000"/>
                        </a:lnSpc>
                        <a:spcAft>
                          <a:spcPts val="0"/>
                        </a:spcAft>
                      </a:pPr>
                      <a:r>
                        <a:rPr lang="ru-RU" sz="1600" dirty="0">
                          <a:effectLst/>
                          <a:latin typeface="Segoe UI Light" panose="020B0502040204020203" pitchFamily="34" charset="0"/>
                          <a:cs typeface="Segoe UI Light" panose="020B0502040204020203" pitchFamily="34" charset="0"/>
                        </a:rPr>
                        <a:t>- Воздействие на эмоциональное состояние детей через игру;</a:t>
                      </a:r>
                    </a:p>
                    <a:p>
                      <a:pPr>
                        <a:lnSpc>
                          <a:spcPct val="115000"/>
                        </a:lnSpc>
                        <a:spcAft>
                          <a:spcPts val="0"/>
                        </a:spcAft>
                      </a:pPr>
                      <a:r>
                        <a:rPr lang="ru-RU" sz="1600" dirty="0">
                          <a:effectLst/>
                          <a:latin typeface="Segoe UI Light" panose="020B0502040204020203" pitchFamily="34" charset="0"/>
                          <a:cs typeface="Segoe UI Light" panose="020B0502040204020203" pitchFamily="34" charset="0"/>
                        </a:rPr>
                        <a:t>- Воздействие на детей через родителей (через их состояние и поведение);</a:t>
                      </a:r>
                    </a:p>
                    <a:p>
                      <a:pPr>
                        <a:lnSpc>
                          <a:spcPct val="115000"/>
                        </a:lnSpc>
                        <a:spcAft>
                          <a:spcPts val="0"/>
                        </a:spcAft>
                      </a:pPr>
                      <a:r>
                        <a:rPr lang="ru-RU" sz="1600" dirty="0">
                          <a:effectLst/>
                          <a:latin typeface="Segoe UI Light" panose="020B0502040204020203" pitchFamily="34" charset="0"/>
                          <a:cs typeface="Segoe UI Light" panose="020B0502040204020203" pitchFamily="34" charset="0"/>
                        </a:rPr>
                        <a:t> </a:t>
                      </a:r>
                      <a:endParaRPr lang="ru-RU" sz="1600" dirty="0">
                        <a:effectLst/>
                        <a:latin typeface="Segoe UI Light" panose="020B0502040204020203" pitchFamily="34" charset="0"/>
                        <a:ea typeface="Times New Roman" panose="02020603050405020304" pitchFamily="18" charset="0"/>
                        <a:cs typeface="Segoe UI Light" panose="020B0502040204020203" pitchFamily="34" charset="0"/>
                      </a:endParaRPr>
                    </a:p>
                  </a:txBody>
                  <a:tcPr marL="17245" marR="17245" marT="0" marB="0"/>
                </a:tc>
                <a:extLst>
                  <a:ext uri="{0D108BD9-81ED-4DB2-BD59-A6C34878D82A}">
                    <a16:rowId xmlns:a16="http://schemas.microsoft.com/office/drawing/2014/main" val="10002"/>
                  </a:ext>
                </a:extLst>
              </a:tr>
            </a:tbl>
          </a:graphicData>
        </a:graphic>
      </p:graphicFrame>
      <p:grpSp>
        <p:nvGrpSpPr>
          <p:cNvPr id="9" name="Группа 8"/>
          <p:cNvGrpSpPr/>
          <p:nvPr/>
        </p:nvGrpSpPr>
        <p:grpSpPr>
          <a:xfrm>
            <a:off x="7682339" y="6093299"/>
            <a:ext cx="1469646" cy="767141"/>
            <a:chOff x="7682339" y="6093299"/>
            <a:chExt cx="1469646" cy="767141"/>
          </a:xfrm>
        </p:grpSpPr>
        <p:sp>
          <p:nvSpPr>
            <p:cNvPr id="10" name="Прямоугольный треугольник 15"/>
            <p:cNvSpPr/>
            <p:nvPr/>
          </p:nvSpPr>
          <p:spPr>
            <a:xfrm rot="16200000" flipH="1">
              <a:off x="7838898" y="6451197"/>
              <a:ext cx="123347" cy="436466"/>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Lst>
              <a:ahLst/>
              <a:cxnLst>
                <a:cxn ang="0">
                  <a:pos x="connsiteX0" y="connsiteY0"/>
                </a:cxn>
                <a:cxn ang="0">
                  <a:pos x="connsiteX1" y="connsiteY1"/>
                </a:cxn>
                <a:cxn ang="0">
                  <a:pos x="connsiteX2" y="connsiteY2"/>
                </a:cxn>
                <a:cxn ang="0">
                  <a:pos x="connsiteX3" y="connsiteY3"/>
                </a:cxn>
              </a:cxnLst>
              <a:rect l="l" t="t" r="r" b="b"/>
              <a:pathLst>
                <a:path w="134960" h="338192">
                  <a:moveTo>
                    <a:pt x="0" y="338192"/>
                  </a:moveTo>
                  <a:cubicBezTo>
                    <a:pt x="263" y="231992"/>
                    <a:pt x="1330" y="106200"/>
                    <a:pt x="1593" y="0"/>
                  </a:cubicBezTo>
                  <a:lnTo>
                    <a:pt x="134960" y="301142"/>
                  </a:lnTo>
                  <a:cubicBezTo>
                    <a:pt x="80449" y="342417"/>
                    <a:pt x="54511" y="296917"/>
                    <a:pt x="0" y="338192"/>
                  </a:cubicBezTo>
                  <a:close/>
                </a:path>
              </a:pathLst>
            </a:custGeom>
            <a:solidFill>
              <a:srgbClr val="D883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Трапеция 2"/>
            <p:cNvSpPr/>
            <p:nvPr/>
          </p:nvSpPr>
          <p:spPr>
            <a:xfrm flipH="1">
              <a:off x="7838121" y="6093299"/>
              <a:ext cx="1311534" cy="76714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1760" h="3808972">
                  <a:moveTo>
                    <a:pt x="0" y="3796872"/>
                  </a:moveTo>
                  <a:lnTo>
                    <a:pt x="0" y="13100"/>
                  </a:lnTo>
                  <a:lnTo>
                    <a:pt x="3396921" y="0"/>
                  </a:lnTo>
                  <a:lnTo>
                    <a:pt x="6601760" y="3808972"/>
                  </a:lnTo>
                  <a:lnTo>
                    <a:pt x="0" y="3796872"/>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2" name="Трапеция 2"/>
            <p:cNvSpPr/>
            <p:nvPr/>
          </p:nvSpPr>
          <p:spPr>
            <a:xfrm flipH="1">
              <a:off x="7691020" y="6290733"/>
              <a:ext cx="1460965" cy="326269"/>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87924" h="4009703">
                  <a:moveTo>
                    <a:pt x="2858" y="3916875"/>
                  </a:moveTo>
                  <a:cubicBezTo>
                    <a:pt x="1905" y="2611250"/>
                    <a:pt x="953" y="1305625"/>
                    <a:pt x="0" y="0"/>
                  </a:cubicBezTo>
                  <a:lnTo>
                    <a:pt x="4320663" y="9045"/>
                  </a:lnTo>
                  <a:lnTo>
                    <a:pt x="5287924" y="4009703"/>
                  </a:lnTo>
                  <a:cubicBezTo>
                    <a:pt x="3411317" y="4004773"/>
                    <a:pt x="1879465" y="3921805"/>
                    <a:pt x="2858" y="3916875"/>
                  </a:cubicBezTo>
                  <a:close/>
                </a:path>
              </a:pathLst>
            </a:custGeom>
            <a:gradFill>
              <a:gsLst>
                <a:gs pos="0">
                  <a:schemeClr val="accent5">
                    <a:lumMod val="60000"/>
                    <a:lumOff val="40000"/>
                  </a:schemeClr>
                </a:gs>
                <a:gs pos="22000">
                  <a:srgbClr val="F68E26"/>
                </a:gs>
                <a:gs pos="51000">
                  <a:srgbClr val="F68616"/>
                </a:gs>
                <a:gs pos="70000">
                  <a:srgbClr val="EF7B11"/>
                </a:gs>
                <a:gs pos="97000">
                  <a:srgbClr val="D7560F"/>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a:t>44</a:t>
              </a:r>
            </a:p>
          </p:txBody>
        </p:sp>
      </p:grpSp>
    </p:spTree>
    <p:extLst>
      <p:ext uri="{BB962C8B-B14F-4D97-AF65-F5344CB8AC3E}">
        <p14:creationId xmlns:p14="http://schemas.microsoft.com/office/powerpoint/2010/main" val="405896940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Группа 3"/>
          <p:cNvGrpSpPr/>
          <p:nvPr/>
        </p:nvGrpSpPr>
        <p:grpSpPr>
          <a:xfrm flipH="1" flipV="1">
            <a:off x="-27518" y="-10"/>
            <a:ext cx="6030313" cy="1340777"/>
            <a:chOff x="8289058" y="6085680"/>
            <a:chExt cx="4448633" cy="774761"/>
          </a:xfrm>
        </p:grpSpPr>
        <p:sp>
          <p:nvSpPr>
            <p:cNvPr id="6" name="Прямоугольный треугольник 15"/>
            <p:cNvSpPr/>
            <p:nvPr/>
          </p:nvSpPr>
          <p:spPr>
            <a:xfrm rot="16200000" flipH="1">
              <a:off x="8405691" y="6447274"/>
              <a:ext cx="145913" cy="379180"/>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 name="connsiteX0" fmla="*/ 0 w 134960"/>
                <a:gd name="connsiteY0" fmla="*/ 325797 h 325797"/>
                <a:gd name="connsiteX1" fmla="*/ 5070 w 134960"/>
                <a:gd name="connsiteY1" fmla="*/ 0 h 325797"/>
                <a:gd name="connsiteX2" fmla="*/ 134960 w 134960"/>
                <a:gd name="connsiteY2" fmla="*/ 288747 h 325797"/>
                <a:gd name="connsiteX3" fmla="*/ 0 w 134960"/>
                <a:gd name="connsiteY3" fmla="*/ 325797 h 325797"/>
                <a:gd name="connsiteX0" fmla="*/ 0 w 134960"/>
                <a:gd name="connsiteY0" fmla="*/ 327313 h 327313"/>
                <a:gd name="connsiteX1" fmla="*/ 15252 w 134960"/>
                <a:gd name="connsiteY1" fmla="*/ 0 h 327313"/>
                <a:gd name="connsiteX2" fmla="*/ 134960 w 134960"/>
                <a:gd name="connsiteY2" fmla="*/ 290263 h 327313"/>
                <a:gd name="connsiteX3" fmla="*/ 0 w 134960"/>
                <a:gd name="connsiteY3" fmla="*/ 327313 h 327313"/>
              </a:gdLst>
              <a:ahLst/>
              <a:cxnLst>
                <a:cxn ang="0">
                  <a:pos x="connsiteX0" y="connsiteY0"/>
                </a:cxn>
                <a:cxn ang="0">
                  <a:pos x="connsiteX1" y="connsiteY1"/>
                </a:cxn>
                <a:cxn ang="0">
                  <a:pos x="connsiteX2" y="connsiteY2"/>
                </a:cxn>
                <a:cxn ang="0">
                  <a:pos x="connsiteX3" y="connsiteY3"/>
                </a:cxn>
              </a:cxnLst>
              <a:rect l="l" t="t" r="r" b="b"/>
              <a:pathLst>
                <a:path w="134960" h="327313">
                  <a:moveTo>
                    <a:pt x="0" y="327313"/>
                  </a:moveTo>
                  <a:cubicBezTo>
                    <a:pt x="263" y="221113"/>
                    <a:pt x="14989" y="106200"/>
                    <a:pt x="15252" y="0"/>
                  </a:cubicBezTo>
                  <a:cubicBezTo>
                    <a:pt x="59708" y="100381"/>
                    <a:pt x="90504" y="189882"/>
                    <a:pt x="134960" y="290263"/>
                  </a:cubicBezTo>
                  <a:cubicBezTo>
                    <a:pt x="80449" y="331538"/>
                    <a:pt x="54511" y="286038"/>
                    <a:pt x="0" y="327313"/>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Трапеция 2"/>
            <p:cNvSpPr/>
            <p:nvPr/>
          </p:nvSpPr>
          <p:spPr>
            <a:xfrm flipH="1">
              <a:off x="8309609" y="6085680"/>
              <a:ext cx="4401829" cy="77476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 name="connsiteX0" fmla="*/ 0 w 6601760"/>
                <a:gd name="connsiteY0" fmla="*/ 3783774 h 3795874"/>
                <a:gd name="connsiteX1" fmla="*/ 0 w 6601760"/>
                <a:gd name="connsiteY1" fmla="*/ 2 h 3795874"/>
                <a:gd name="connsiteX2" fmla="*/ 5327252 w 6601760"/>
                <a:gd name="connsiteY2" fmla="*/ 138240 h 3795874"/>
                <a:gd name="connsiteX3" fmla="*/ 6601760 w 6601760"/>
                <a:gd name="connsiteY3" fmla="*/ 3795874 h 3795874"/>
                <a:gd name="connsiteX4" fmla="*/ 0 w 6601760"/>
                <a:gd name="connsiteY4" fmla="*/ 3783774 h 3795874"/>
                <a:gd name="connsiteX0" fmla="*/ 0 w 5963047"/>
                <a:gd name="connsiteY0" fmla="*/ 3783774 h 3795874"/>
                <a:gd name="connsiteX1" fmla="*/ 0 w 5963047"/>
                <a:gd name="connsiteY1" fmla="*/ 2 h 3795874"/>
                <a:gd name="connsiteX2" fmla="*/ 5327252 w 5963047"/>
                <a:gd name="connsiteY2" fmla="*/ 138240 h 3795874"/>
                <a:gd name="connsiteX3" fmla="*/ 5963047 w 5963047"/>
                <a:gd name="connsiteY3" fmla="*/ 3795874 h 3795874"/>
                <a:gd name="connsiteX4" fmla="*/ 0 w 5963047"/>
                <a:gd name="connsiteY4" fmla="*/ 3783774 h 3795874"/>
                <a:gd name="connsiteX0" fmla="*/ 0 w 5963047"/>
                <a:gd name="connsiteY0" fmla="*/ 3783774 h 3795874"/>
                <a:gd name="connsiteX1" fmla="*/ 0 w 5963047"/>
                <a:gd name="connsiteY1" fmla="*/ 2 h 3795874"/>
                <a:gd name="connsiteX2" fmla="*/ 5327252 w 5963047"/>
                <a:gd name="connsiteY2" fmla="*/ 43654 h 3795874"/>
                <a:gd name="connsiteX3" fmla="*/ 5963047 w 5963047"/>
                <a:gd name="connsiteY3" fmla="*/ 3795874 h 3795874"/>
                <a:gd name="connsiteX4" fmla="*/ 0 w 5963047"/>
                <a:gd name="connsiteY4" fmla="*/ 3783774 h 3795874"/>
                <a:gd name="connsiteX0" fmla="*/ 0 w 5963047"/>
                <a:gd name="connsiteY0" fmla="*/ 3834707 h 3846807"/>
                <a:gd name="connsiteX1" fmla="*/ 0 w 5963047"/>
                <a:gd name="connsiteY1" fmla="*/ 50935 h 3846807"/>
                <a:gd name="connsiteX2" fmla="*/ 5314349 w 5963047"/>
                <a:gd name="connsiteY2" fmla="*/ 0 h 3846807"/>
                <a:gd name="connsiteX3" fmla="*/ 5963047 w 5963047"/>
                <a:gd name="connsiteY3" fmla="*/ 3846807 h 3846807"/>
                <a:gd name="connsiteX4" fmla="*/ 0 w 5963047"/>
                <a:gd name="connsiteY4" fmla="*/ 3834707 h 3846807"/>
                <a:gd name="connsiteX0" fmla="*/ 0 w 5963047"/>
                <a:gd name="connsiteY0" fmla="*/ 3834707 h 3846807"/>
                <a:gd name="connsiteX1" fmla="*/ 0 w 5963047"/>
                <a:gd name="connsiteY1" fmla="*/ 50935 h 3846807"/>
                <a:gd name="connsiteX2" fmla="*/ 5018259 w 5963047"/>
                <a:gd name="connsiteY2" fmla="*/ 0 h 3846807"/>
                <a:gd name="connsiteX3" fmla="*/ 5963047 w 5963047"/>
                <a:gd name="connsiteY3" fmla="*/ 3846807 h 3846807"/>
                <a:gd name="connsiteX4" fmla="*/ 0 w 5963047"/>
                <a:gd name="connsiteY4" fmla="*/ 3834707 h 3846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63047" h="3846807">
                  <a:moveTo>
                    <a:pt x="0" y="3834707"/>
                  </a:moveTo>
                  <a:lnTo>
                    <a:pt x="0" y="50935"/>
                  </a:lnTo>
                  <a:lnTo>
                    <a:pt x="5018259" y="0"/>
                  </a:lnTo>
                  <a:lnTo>
                    <a:pt x="5963047" y="3846807"/>
                  </a:lnTo>
                  <a:lnTo>
                    <a:pt x="0" y="3834707"/>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err="1"/>
                <a:t>ттрн</a:t>
              </a:r>
              <a:endParaRPr lang="ru-RU" dirty="0"/>
            </a:p>
          </p:txBody>
        </p:sp>
        <p:sp>
          <p:nvSpPr>
            <p:cNvPr id="8" name="Трапеция 2"/>
            <p:cNvSpPr/>
            <p:nvPr/>
          </p:nvSpPr>
          <p:spPr>
            <a:xfrm flipH="1">
              <a:off x="8290813" y="6246868"/>
              <a:ext cx="4446878" cy="336814"/>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689860 w 5287924"/>
                <a:gd name="connsiteY2" fmla="*/ 102692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746042 w 5287924"/>
                <a:gd name="connsiteY2" fmla="*/ 196338 h 4009703"/>
                <a:gd name="connsiteX3" fmla="*/ 5287924 w 5287924"/>
                <a:gd name="connsiteY3" fmla="*/ 4009703 h 4009703"/>
                <a:gd name="connsiteX4" fmla="*/ 2858 w 5287924"/>
                <a:gd name="connsiteY4" fmla="*/ 3916875 h 4009703"/>
                <a:gd name="connsiteX0" fmla="*/ 28 w 5309173"/>
                <a:gd name="connsiteY0" fmla="*/ 4197819 h 4197905"/>
                <a:gd name="connsiteX1" fmla="*/ 21249 w 5309173"/>
                <a:gd name="connsiteY1" fmla="*/ 0 h 4197905"/>
                <a:gd name="connsiteX2" fmla="*/ 4767291 w 5309173"/>
                <a:gd name="connsiteY2" fmla="*/ 196338 h 4197905"/>
                <a:gd name="connsiteX3" fmla="*/ 5309173 w 5309173"/>
                <a:gd name="connsiteY3" fmla="*/ 4009703 h 4197905"/>
                <a:gd name="connsiteX4" fmla="*/ 28 w 5309173"/>
                <a:gd name="connsiteY4" fmla="*/ 4197819 h 4197905"/>
                <a:gd name="connsiteX0" fmla="*/ 28 w 5309173"/>
                <a:gd name="connsiteY0" fmla="*/ 4197819 h 4197905"/>
                <a:gd name="connsiteX1" fmla="*/ 21249 w 5309173"/>
                <a:gd name="connsiteY1" fmla="*/ 0 h 4197905"/>
                <a:gd name="connsiteX2" fmla="*/ 4807421 w 5309173"/>
                <a:gd name="connsiteY2" fmla="*/ 196338 h 4197905"/>
                <a:gd name="connsiteX3" fmla="*/ 5309173 w 5309173"/>
                <a:gd name="connsiteY3" fmla="*/ 4009703 h 4197905"/>
                <a:gd name="connsiteX4" fmla="*/ 28 w 5309173"/>
                <a:gd name="connsiteY4" fmla="*/ 4197819 h 4197905"/>
                <a:gd name="connsiteX0" fmla="*/ 50 w 5299162"/>
                <a:gd name="connsiteY0" fmla="*/ 4139296 h 4139419"/>
                <a:gd name="connsiteX1" fmla="*/ 11238 w 5299162"/>
                <a:gd name="connsiteY1" fmla="*/ 0 h 4139419"/>
                <a:gd name="connsiteX2" fmla="*/ 4797410 w 5299162"/>
                <a:gd name="connsiteY2" fmla="*/ 196338 h 4139419"/>
                <a:gd name="connsiteX3" fmla="*/ 5299162 w 5299162"/>
                <a:gd name="connsiteY3" fmla="*/ 4009703 h 4139419"/>
                <a:gd name="connsiteX4" fmla="*/ 50 w 5299162"/>
                <a:gd name="connsiteY4" fmla="*/ 4139296 h 4139419"/>
                <a:gd name="connsiteX0" fmla="*/ 50 w 5294145"/>
                <a:gd name="connsiteY0" fmla="*/ 4139296 h 4139419"/>
                <a:gd name="connsiteX1" fmla="*/ 11238 w 5294145"/>
                <a:gd name="connsiteY1" fmla="*/ 0 h 4139419"/>
                <a:gd name="connsiteX2" fmla="*/ 4797410 w 5294145"/>
                <a:gd name="connsiteY2" fmla="*/ 196338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72329 w 5294145"/>
                <a:gd name="connsiteY2" fmla="*/ 137815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52264 w 5294145"/>
                <a:gd name="connsiteY2" fmla="*/ 59776 h 4139419"/>
                <a:gd name="connsiteX3" fmla="*/ 5294145 w 5294145"/>
                <a:gd name="connsiteY3" fmla="*/ 4009703 h 4139419"/>
                <a:gd name="connsiteX4" fmla="*/ 50 w 5294145"/>
                <a:gd name="connsiteY4" fmla="*/ 4139296 h 4139419"/>
                <a:gd name="connsiteX0" fmla="*/ 50 w 5108803"/>
                <a:gd name="connsiteY0" fmla="*/ 4139296 h 4139419"/>
                <a:gd name="connsiteX1" fmla="*/ 11238 w 5108803"/>
                <a:gd name="connsiteY1" fmla="*/ 0 h 4139419"/>
                <a:gd name="connsiteX2" fmla="*/ 4752264 w 5108803"/>
                <a:gd name="connsiteY2" fmla="*/ 59776 h 4139419"/>
                <a:gd name="connsiteX3" fmla="*/ 5108803 w 5108803"/>
                <a:gd name="connsiteY3" fmla="*/ 4009703 h 4139419"/>
                <a:gd name="connsiteX4" fmla="*/ 50 w 5108803"/>
                <a:gd name="connsiteY4" fmla="*/ 4139296 h 4139419"/>
                <a:gd name="connsiteX0" fmla="*/ 50 w 5102063"/>
                <a:gd name="connsiteY0" fmla="*/ 4139296 h 4139468"/>
                <a:gd name="connsiteX1" fmla="*/ 11238 w 5102063"/>
                <a:gd name="connsiteY1" fmla="*/ 0 h 4139468"/>
                <a:gd name="connsiteX2" fmla="*/ 4752264 w 5102063"/>
                <a:gd name="connsiteY2" fmla="*/ 59776 h 4139468"/>
                <a:gd name="connsiteX3" fmla="*/ 5102063 w 5102063"/>
                <a:gd name="connsiteY3" fmla="*/ 4048722 h 4139468"/>
                <a:gd name="connsiteX4" fmla="*/ 50 w 5102063"/>
                <a:gd name="connsiteY4" fmla="*/ 4139296 h 4139468"/>
                <a:gd name="connsiteX0" fmla="*/ 29250 w 5131263"/>
                <a:gd name="connsiteY0" fmla="*/ 4139296 h 4139468"/>
                <a:gd name="connsiteX1" fmla="*/ 0 w 5131263"/>
                <a:gd name="connsiteY1" fmla="*/ 0 h 4139468"/>
                <a:gd name="connsiteX2" fmla="*/ 4781464 w 5131263"/>
                <a:gd name="connsiteY2" fmla="*/ 59776 h 4139468"/>
                <a:gd name="connsiteX3" fmla="*/ 5131263 w 5131263"/>
                <a:gd name="connsiteY3" fmla="*/ 4048722 h 4139468"/>
                <a:gd name="connsiteX4" fmla="*/ 29250 w 5131263"/>
                <a:gd name="connsiteY4" fmla="*/ 4139296 h 4139468"/>
                <a:gd name="connsiteX0" fmla="*/ 29250 w 5100934"/>
                <a:gd name="connsiteY0" fmla="*/ 4139296 h 4139296"/>
                <a:gd name="connsiteX1" fmla="*/ 0 w 5100934"/>
                <a:gd name="connsiteY1" fmla="*/ 0 h 4139296"/>
                <a:gd name="connsiteX2" fmla="*/ 4781464 w 5100934"/>
                <a:gd name="connsiteY2" fmla="*/ 59776 h 4139296"/>
                <a:gd name="connsiteX3" fmla="*/ 5100934 w 5100934"/>
                <a:gd name="connsiteY3" fmla="*/ 4107245 h 4139296"/>
                <a:gd name="connsiteX4" fmla="*/ 29250 w 5100934"/>
                <a:gd name="connsiteY4" fmla="*/ 4139296 h 413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00934" h="4139296">
                  <a:moveTo>
                    <a:pt x="29250" y="4139296"/>
                  </a:moveTo>
                  <a:cubicBezTo>
                    <a:pt x="28297" y="2833671"/>
                    <a:pt x="953" y="1305625"/>
                    <a:pt x="0" y="0"/>
                  </a:cubicBezTo>
                  <a:lnTo>
                    <a:pt x="4781464" y="59776"/>
                  </a:lnTo>
                  <a:lnTo>
                    <a:pt x="5100934" y="4107245"/>
                  </a:lnTo>
                  <a:lnTo>
                    <a:pt x="29250" y="4139296"/>
                  </a:lnTo>
                  <a:close/>
                </a:path>
              </a:pathLst>
            </a:custGeom>
            <a:gradFill>
              <a:gsLst>
                <a:gs pos="53000">
                  <a:srgbClr val="3483AA"/>
                </a:gs>
                <a:gs pos="0">
                  <a:srgbClr val="2D7193"/>
                </a:gs>
                <a:gs pos="100000">
                  <a:srgbClr val="3B96C3"/>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sp>
        <p:nvSpPr>
          <p:cNvPr id="2" name="Заголовок 1"/>
          <p:cNvSpPr>
            <a:spLocks noGrp="1"/>
          </p:cNvSpPr>
          <p:nvPr>
            <p:ph type="title"/>
          </p:nvPr>
        </p:nvSpPr>
        <p:spPr>
          <a:xfrm>
            <a:off x="827584" y="513162"/>
            <a:ext cx="4805232" cy="491143"/>
          </a:xfrm>
        </p:spPr>
        <p:txBody>
          <a:bodyPr>
            <a:noAutofit/>
          </a:bodyPr>
          <a:lstStyle/>
          <a:p>
            <a:pPr algn="l"/>
            <a:r>
              <a:rPr lang="ru-RU" sz="1600" b="1" dirty="0">
                <a:solidFill>
                  <a:schemeClr val="bg1"/>
                </a:solidFill>
                <a:latin typeface="Segoe UI Light" panose="020B0502040204020203" pitchFamily="34" charset="0"/>
                <a:cs typeface="Segoe UI Light" panose="020B0502040204020203" pitchFamily="34" charset="0"/>
              </a:rPr>
              <a:t>Особенности оказания ЭПП детям </a:t>
            </a:r>
            <a:br>
              <a:rPr lang="ru-RU" sz="1600" b="1" dirty="0">
                <a:solidFill>
                  <a:schemeClr val="bg1"/>
                </a:solidFill>
                <a:latin typeface="Segoe UI Light" panose="020B0502040204020203" pitchFamily="34" charset="0"/>
                <a:cs typeface="Segoe UI Light" panose="020B0502040204020203" pitchFamily="34" charset="0"/>
              </a:rPr>
            </a:br>
            <a:r>
              <a:rPr lang="ru-RU" sz="1600" b="1" dirty="0">
                <a:solidFill>
                  <a:schemeClr val="bg1"/>
                </a:solidFill>
                <a:latin typeface="Segoe UI Light" panose="020B0502040204020203" pitchFamily="34" charset="0"/>
                <a:cs typeface="Segoe UI Light" panose="020B0502040204020203" pitchFamily="34" charset="0"/>
              </a:rPr>
              <a:t>в зависимости от возрастных особенностей</a:t>
            </a:r>
          </a:p>
        </p:txBody>
      </p:sp>
      <p:sp>
        <p:nvSpPr>
          <p:cNvPr id="13" name="TextBox 12"/>
          <p:cNvSpPr txBox="1"/>
          <p:nvPr/>
        </p:nvSpPr>
        <p:spPr>
          <a:xfrm>
            <a:off x="1475656" y="1567065"/>
            <a:ext cx="184731" cy="369332"/>
          </a:xfrm>
          <a:prstGeom prst="rect">
            <a:avLst/>
          </a:prstGeom>
          <a:noFill/>
        </p:spPr>
        <p:txBody>
          <a:bodyPr wrap="none" rtlCol="0">
            <a:spAutoFit/>
          </a:bodyPr>
          <a:lstStyle/>
          <a:p>
            <a:endParaRPr lang="ru-RU" dirty="0"/>
          </a:p>
        </p:txBody>
      </p:sp>
      <p:graphicFrame>
        <p:nvGraphicFramePr>
          <p:cNvPr id="17" name="Таблица 16"/>
          <p:cNvGraphicFramePr>
            <a:graphicFrameLocks noGrp="1"/>
          </p:cNvGraphicFramePr>
          <p:nvPr>
            <p:extLst>
              <p:ext uri="{D42A27DB-BD31-4B8C-83A1-F6EECF244321}">
                <p14:modId xmlns:p14="http://schemas.microsoft.com/office/powerpoint/2010/main" val="3380318571"/>
              </p:ext>
            </p:extLst>
          </p:nvPr>
        </p:nvGraphicFramePr>
        <p:xfrm>
          <a:off x="395536" y="1192251"/>
          <a:ext cx="8352928" cy="5166159"/>
        </p:xfrm>
        <a:graphic>
          <a:graphicData uri="http://schemas.openxmlformats.org/drawingml/2006/table">
            <a:tbl>
              <a:tblPr firstRow="1" firstCol="1" bandRow="1">
                <a:tableStyleId>{5C22544A-7EE6-4342-B048-85BDC9FD1C3A}</a:tableStyleId>
              </a:tblPr>
              <a:tblGrid>
                <a:gridCol w="1016839">
                  <a:extLst>
                    <a:ext uri="{9D8B030D-6E8A-4147-A177-3AD203B41FA5}">
                      <a16:colId xmlns:a16="http://schemas.microsoft.com/office/drawing/2014/main" val="20000"/>
                    </a:ext>
                  </a:extLst>
                </a:gridCol>
                <a:gridCol w="3531443">
                  <a:extLst>
                    <a:ext uri="{9D8B030D-6E8A-4147-A177-3AD203B41FA5}">
                      <a16:colId xmlns:a16="http://schemas.microsoft.com/office/drawing/2014/main" val="20001"/>
                    </a:ext>
                  </a:extLst>
                </a:gridCol>
                <a:gridCol w="3804646">
                  <a:extLst>
                    <a:ext uri="{9D8B030D-6E8A-4147-A177-3AD203B41FA5}">
                      <a16:colId xmlns:a16="http://schemas.microsoft.com/office/drawing/2014/main" val="20002"/>
                    </a:ext>
                  </a:extLst>
                </a:gridCol>
              </a:tblGrid>
              <a:tr h="229259">
                <a:tc>
                  <a:txBody>
                    <a:bodyPr/>
                    <a:lstStyle/>
                    <a:p>
                      <a:pPr algn="ctr">
                        <a:lnSpc>
                          <a:spcPct val="115000"/>
                        </a:lnSpc>
                        <a:spcAft>
                          <a:spcPts val="0"/>
                        </a:spcAft>
                      </a:pPr>
                      <a:r>
                        <a:rPr lang="ru-RU" sz="1600" dirty="0">
                          <a:effectLst/>
                          <a:latin typeface="Segoe UI Light" panose="020B0502040204020203" pitchFamily="34" charset="0"/>
                          <a:cs typeface="Segoe UI Light" panose="020B0502040204020203" pitchFamily="34" charset="0"/>
                        </a:rPr>
                        <a:t>Возраст</a:t>
                      </a:r>
                      <a:endParaRPr lang="ru-RU" sz="1600" dirty="0">
                        <a:effectLst/>
                        <a:latin typeface="Segoe UI Light" panose="020B0502040204020203" pitchFamily="34" charset="0"/>
                        <a:ea typeface="Times New Roman" panose="02020603050405020304" pitchFamily="18" charset="0"/>
                        <a:cs typeface="Segoe UI Light" panose="020B0502040204020203" pitchFamily="34" charset="0"/>
                      </a:endParaRPr>
                    </a:p>
                  </a:txBody>
                  <a:tcPr marL="17245" marR="17245" marT="0" marB="0"/>
                </a:tc>
                <a:tc>
                  <a:txBody>
                    <a:bodyPr/>
                    <a:lstStyle/>
                    <a:p>
                      <a:pPr algn="ctr">
                        <a:lnSpc>
                          <a:spcPct val="115000"/>
                        </a:lnSpc>
                        <a:spcAft>
                          <a:spcPts val="0"/>
                        </a:spcAft>
                      </a:pPr>
                      <a:r>
                        <a:rPr lang="ru-RU" sz="1600" dirty="0">
                          <a:effectLst/>
                          <a:latin typeface="Segoe UI Light" panose="020B0502040204020203" pitchFamily="34" charset="0"/>
                          <a:cs typeface="Segoe UI Light" panose="020B0502040204020203" pitchFamily="34" charset="0"/>
                        </a:rPr>
                        <a:t>Особенности реагирования</a:t>
                      </a:r>
                      <a:endParaRPr lang="ru-RU" sz="1600" dirty="0">
                        <a:effectLst/>
                        <a:latin typeface="Segoe UI Light" panose="020B0502040204020203" pitchFamily="34" charset="0"/>
                        <a:ea typeface="Times New Roman" panose="02020603050405020304" pitchFamily="18" charset="0"/>
                        <a:cs typeface="Segoe UI Light" panose="020B0502040204020203" pitchFamily="34" charset="0"/>
                      </a:endParaRPr>
                    </a:p>
                  </a:txBody>
                  <a:tcPr marL="17245" marR="17245" marT="0" marB="0"/>
                </a:tc>
                <a:tc>
                  <a:txBody>
                    <a:bodyPr/>
                    <a:lstStyle/>
                    <a:p>
                      <a:pPr algn="ctr">
                        <a:lnSpc>
                          <a:spcPct val="115000"/>
                        </a:lnSpc>
                        <a:spcAft>
                          <a:spcPts val="0"/>
                        </a:spcAft>
                      </a:pPr>
                      <a:r>
                        <a:rPr lang="ru-RU" sz="1600">
                          <a:effectLst/>
                          <a:latin typeface="Segoe UI Light" panose="020B0502040204020203" pitchFamily="34" charset="0"/>
                          <a:cs typeface="Segoe UI Light" panose="020B0502040204020203" pitchFamily="34" charset="0"/>
                        </a:rPr>
                        <a:t>Особенности ЭПП</a:t>
                      </a:r>
                      <a:endParaRPr lang="ru-RU" sz="1600">
                        <a:effectLst/>
                        <a:latin typeface="Segoe UI Light" panose="020B0502040204020203" pitchFamily="34" charset="0"/>
                        <a:ea typeface="Times New Roman" panose="02020603050405020304" pitchFamily="18" charset="0"/>
                        <a:cs typeface="Segoe UI Light" panose="020B0502040204020203" pitchFamily="34" charset="0"/>
                      </a:endParaRPr>
                    </a:p>
                  </a:txBody>
                  <a:tcPr marL="17245" marR="17245" marT="0" marB="0"/>
                </a:tc>
                <a:extLst>
                  <a:ext uri="{0D108BD9-81ED-4DB2-BD59-A6C34878D82A}">
                    <a16:rowId xmlns:a16="http://schemas.microsoft.com/office/drawing/2014/main" val="10000"/>
                  </a:ext>
                </a:extLst>
              </a:tr>
              <a:tr h="2471409">
                <a:tc>
                  <a:txBody>
                    <a:bodyPr/>
                    <a:lstStyle/>
                    <a:p>
                      <a:pPr algn="ctr"/>
                      <a:endParaRPr lang="ru-RU" sz="1600" b="1" kern="1200" dirty="0">
                        <a:solidFill>
                          <a:schemeClr val="lt1"/>
                        </a:solidFill>
                        <a:effectLst/>
                        <a:latin typeface="Segoe UI Light" panose="020B0502040204020203" pitchFamily="34" charset="0"/>
                        <a:ea typeface="+mn-ea"/>
                        <a:cs typeface="Segoe UI Light" panose="020B0502040204020203" pitchFamily="34" charset="0"/>
                      </a:endParaRPr>
                    </a:p>
                    <a:p>
                      <a:pPr algn="ctr"/>
                      <a:r>
                        <a:rPr lang="ru-RU" sz="1600" b="1" kern="1200" dirty="0">
                          <a:solidFill>
                            <a:schemeClr val="lt1"/>
                          </a:solidFill>
                          <a:effectLst/>
                          <a:latin typeface="Segoe UI Light" panose="020B0502040204020203" pitchFamily="34" charset="0"/>
                          <a:ea typeface="+mn-ea"/>
                          <a:cs typeface="Segoe UI Light" panose="020B0502040204020203" pitchFamily="34" charset="0"/>
                        </a:rPr>
                        <a:t>Младший школьный</a:t>
                      </a:r>
                    </a:p>
                    <a:p>
                      <a:pPr algn="ctr"/>
                      <a:r>
                        <a:rPr lang="ru-RU" sz="1600" b="1" kern="1200" dirty="0">
                          <a:solidFill>
                            <a:schemeClr val="lt1"/>
                          </a:solidFill>
                          <a:effectLst/>
                          <a:latin typeface="Segoe UI Light" panose="020B0502040204020203" pitchFamily="34" charset="0"/>
                          <a:ea typeface="+mn-ea"/>
                          <a:cs typeface="Segoe UI Light" panose="020B0502040204020203" pitchFamily="34" charset="0"/>
                        </a:rPr>
                        <a:t>(7-11)</a:t>
                      </a:r>
                      <a:endParaRPr lang="ru-RU" sz="1600" dirty="0">
                        <a:effectLst/>
                        <a:latin typeface="Segoe UI Light" panose="020B0502040204020203" pitchFamily="34" charset="0"/>
                        <a:ea typeface="Times New Roman" panose="02020603050405020304" pitchFamily="18" charset="0"/>
                        <a:cs typeface="Segoe UI Light" panose="020B0502040204020203" pitchFamily="34" charset="0"/>
                      </a:endParaRPr>
                    </a:p>
                  </a:txBody>
                  <a:tcPr marL="17245" marR="17245" marT="0" marB="0" vert="vert270"/>
                </a:tc>
                <a:tc>
                  <a:txBody>
                    <a:bodyPr/>
                    <a:lstStyle/>
                    <a:p>
                      <a:r>
                        <a:rPr lang="ru-RU" sz="1600" kern="1200" dirty="0">
                          <a:solidFill>
                            <a:schemeClr val="dk1"/>
                          </a:solidFill>
                          <a:effectLst/>
                          <a:latin typeface="Segoe UI Light" panose="020B0502040204020203" pitchFamily="34" charset="0"/>
                          <a:ea typeface="+mn-ea"/>
                          <a:cs typeface="Segoe UI Light" panose="020B0502040204020203" pitchFamily="34" charset="0"/>
                        </a:rPr>
                        <a:t>- Замкнутое, отстраненное поведение, отказ от действий, связанных с общением, потребность в обсуждении психотравмирующего события;</a:t>
                      </a:r>
                    </a:p>
                    <a:p>
                      <a:r>
                        <a:rPr lang="ru-RU" sz="1600" kern="1200" dirty="0">
                          <a:solidFill>
                            <a:schemeClr val="dk1"/>
                          </a:solidFill>
                          <a:effectLst/>
                          <a:latin typeface="Segoe UI Light" panose="020B0502040204020203" pitchFamily="34" charset="0"/>
                          <a:ea typeface="+mn-ea"/>
                          <a:cs typeface="Segoe UI Light" panose="020B0502040204020203" pitchFamily="34" charset="0"/>
                        </a:rPr>
                        <a:t>- Агрессивность, раздражительность;</a:t>
                      </a:r>
                    </a:p>
                    <a:p>
                      <a:r>
                        <a:rPr lang="ru-RU" sz="1600" kern="1200" dirty="0">
                          <a:solidFill>
                            <a:schemeClr val="dk1"/>
                          </a:solidFill>
                          <a:effectLst/>
                          <a:latin typeface="Segoe UI Light" panose="020B0502040204020203" pitchFamily="34" charset="0"/>
                          <a:ea typeface="+mn-ea"/>
                          <a:cs typeface="Segoe UI Light" panose="020B0502040204020203" pitchFamily="34" charset="0"/>
                        </a:rPr>
                        <a:t>- Трудности в выполнении  ежедневных обязанностей;</a:t>
                      </a:r>
                    </a:p>
                    <a:p>
                      <a:r>
                        <a:rPr lang="ru-RU" sz="1600" kern="1200" dirty="0">
                          <a:solidFill>
                            <a:schemeClr val="dk1"/>
                          </a:solidFill>
                          <a:effectLst/>
                          <a:latin typeface="Segoe UI Light" panose="020B0502040204020203" pitchFamily="34" charset="0"/>
                          <a:ea typeface="+mn-ea"/>
                          <a:cs typeface="Segoe UI Light" panose="020B0502040204020203" pitchFamily="34" charset="0"/>
                        </a:rPr>
                        <a:t>- Головные или желудочные боли, расстройство стула, нарушения сна;</a:t>
                      </a:r>
                    </a:p>
                    <a:p>
                      <a:r>
                        <a:rPr lang="ru-RU" sz="1600" kern="1200" dirty="0">
                          <a:solidFill>
                            <a:schemeClr val="dk1"/>
                          </a:solidFill>
                          <a:effectLst/>
                          <a:latin typeface="Segoe UI Light" panose="020B0502040204020203" pitchFamily="34" charset="0"/>
                          <a:ea typeface="+mn-ea"/>
                          <a:cs typeface="Segoe UI Light" panose="020B0502040204020203" pitchFamily="34" charset="0"/>
                        </a:rPr>
                        <a:t>- Регрессивные проявления</a:t>
                      </a:r>
                      <a:endParaRPr lang="ru-RU" sz="1600" dirty="0">
                        <a:effectLst/>
                        <a:latin typeface="Segoe UI Light" panose="020B0502040204020203" pitchFamily="34" charset="0"/>
                        <a:ea typeface="Times New Roman" panose="02020603050405020304" pitchFamily="18" charset="0"/>
                        <a:cs typeface="Segoe UI Light" panose="020B0502040204020203" pitchFamily="34" charset="0"/>
                      </a:endParaRPr>
                    </a:p>
                  </a:txBody>
                  <a:tcPr marL="17245" marR="17245" marT="0" marB="0"/>
                </a:tc>
                <a:tc>
                  <a:txBody>
                    <a:bodyPr/>
                    <a:lstStyle/>
                    <a:p>
                      <a:pPr>
                        <a:lnSpc>
                          <a:spcPct val="115000"/>
                        </a:lnSpc>
                        <a:spcAft>
                          <a:spcPts val="0"/>
                        </a:spcAft>
                      </a:pPr>
                      <a:r>
                        <a:rPr lang="ru-RU" sz="1600" kern="1200" dirty="0">
                          <a:solidFill>
                            <a:schemeClr val="dk1"/>
                          </a:solidFill>
                          <a:effectLst/>
                          <a:latin typeface="Segoe UI Light" panose="020B0502040204020203" pitchFamily="34" charset="0"/>
                          <a:ea typeface="+mn-ea"/>
                          <a:cs typeface="Segoe UI Light" panose="020B0502040204020203" pitchFamily="34" charset="0"/>
                        </a:rPr>
                        <a:t>- Информирование ребенка, соответственное возрасту. </a:t>
                      </a:r>
                      <a:endParaRPr lang="ru-RU" sz="1600" dirty="0">
                        <a:effectLst/>
                        <a:latin typeface="Segoe UI Light" panose="020B0502040204020203" pitchFamily="34" charset="0"/>
                        <a:ea typeface="Times New Roman" panose="02020603050405020304" pitchFamily="18" charset="0"/>
                        <a:cs typeface="Segoe UI Light" panose="020B0502040204020203" pitchFamily="34" charset="0"/>
                      </a:endParaRPr>
                    </a:p>
                  </a:txBody>
                  <a:tcPr marL="17245" marR="17245" marT="0" marB="0"/>
                </a:tc>
                <a:extLst>
                  <a:ext uri="{0D108BD9-81ED-4DB2-BD59-A6C34878D82A}">
                    <a16:rowId xmlns:a16="http://schemas.microsoft.com/office/drawing/2014/main" val="10001"/>
                  </a:ext>
                </a:extLst>
              </a:tr>
              <a:tr h="1794195">
                <a:tc>
                  <a:txBody>
                    <a:bodyPr/>
                    <a:lstStyle/>
                    <a:p>
                      <a:pPr algn="ctr"/>
                      <a:endParaRPr lang="ru-RU" sz="1600" b="1" kern="1200" dirty="0">
                        <a:solidFill>
                          <a:schemeClr val="lt1"/>
                        </a:solidFill>
                        <a:effectLst/>
                        <a:latin typeface="Segoe UI Light" panose="020B0502040204020203" pitchFamily="34" charset="0"/>
                        <a:ea typeface="+mn-ea"/>
                        <a:cs typeface="Segoe UI Light" panose="020B0502040204020203" pitchFamily="34" charset="0"/>
                      </a:endParaRPr>
                    </a:p>
                    <a:p>
                      <a:pPr algn="ctr"/>
                      <a:r>
                        <a:rPr lang="ru-RU" sz="1600" b="1" kern="1200" dirty="0">
                          <a:solidFill>
                            <a:schemeClr val="lt1"/>
                          </a:solidFill>
                          <a:effectLst/>
                          <a:latin typeface="Segoe UI Light" panose="020B0502040204020203" pitchFamily="34" charset="0"/>
                          <a:ea typeface="+mn-ea"/>
                          <a:cs typeface="Segoe UI Light" panose="020B0502040204020203" pitchFamily="34" charset="0"/>
                        </a:rPr>
                        <a:t>Подростковый</a:t>
                      </a:r>
                    </a:p>
                    <a:p>
                      <a:pPr algn="ctr"/>
                      <a:r>
                        <a:rPr lang="ru-RU" sz="1600" b="1" kern="1200" dirty="0">
                          <a:solidFill>
                            <a:schemeClr val="lt1"/>
                          </a:solidFill>
                          <a:effectLst/>
                          <a:latin typeface="Segoe UI Light" panose="020B0502040204020203" pitchFamily="34" charset="0"/>
                          <a:ea typeface="+mn-ea"/>
                          <a:cs typeface="Segoe UI Light" panose="020B0502040204020203" pitchFamily="34" charset="0"/>
                        </a:rPr>
                        <a:t>(11-15)</a:t>
                      </a:r>
                      <a:endParaRPr lang="ru-RU" sz="1600" dirty="0">
                        <a:effectLst/>
                        <a:latin typeface="Segoe UI Light" panose="020B0502040204020203" pitchFamily="34" charset="0"/>
                        <a:ea typeface="Times New Roman" panose="02020603050405020304" pitchFamily="18" charset="0"/>
                        <a:cs typeface="Segoe UI Light" panose="020B0502040204020203" pitchFamily="34" charset="0"/>
                      </a:endParaRPr>
                    </a:p>
                  </a:txBody>
                  <a:tcPr marL="17245" marR="17245" marT="0" marB="0" vert="vert270"/>
                </a:tc>
                <a:tc>
                  <a:txBody>
                    <a:bodyPr/>
                    <a:lstStyle/>
                    <a:p>
                      <a:r>
                        <a:rPr lang="ru-RU" sz="1600" kern="1200" dirty="0">
                          <a:solidFill>
                            <a:schemeClr val="dk1"/>
                          </a:solidFill>
                          <a:effectLst/>
                          <a:latin typeface="Segoe UI Light" panose="020B0502040204020203" pitchFamily="34" charset="0"/>
                          <a:ea typeface="+mn-ea"/>
                          <a:cs typeface="Segoe UI Light" panose="020B0502040204020203" pitchFamily="34" charset="0"/>
                        </a:rPr>
                        <a:t>- Агрессивное, деструктивное поведение;</a:t>
                      </a:r>
                    </a:p>
                    <a:p>
                      <a:r>
                        <a:rPr lang="ru-RU" sz="1600" kern="1200" dirty="0">
                          <a:solidFill>
                            <a:schemeClr val="dk1"/>
                          </a:solidFill>
                          <a:effectLst/>
                          <a:latin typeface="Segoe UI Light" panose="020B0502040204020203" pitchFamily="34" charset="0"/>
                          <a:ea typeface="+mn-ea"/>
                          <a:cs typeface="Segoe UI Light" panose="020B0502040204020203" pitchFamily="34" charset="0"/>
                        </a:rPr>
                        <a:t>- Протестные реакции, поиск эмоционально заряженных ситуаций;</a:t>
                      </a:r>
                    </a:p>
                    <a:p>
                      <a:r>
                        <a:rPr lang="ru-RU" sz="1600" kern="1200" dirty="0">
                          <a:solidFill>
                            <a:schemeClr val="dk1"/>
                          </a:solidFill>
                          <a:effectLst/>
                          <a:latin typeface="Segoe UI Light" panose="020B0502040204020203" pitchFamily="34" charset="0"/>
                          <a:ea typeface="+mn-ea"/>
                          <a:cs typeface="Segoe UI Light" panose="020B0502040204020203" pitchFamily="34" charset="0"/>
                        </a:rPr>
                        <a:t>- Демонстрация  безразличия, отчужденности от дружеской компании;</a:t>
                      </a:r>
                    </a:p>
                    <a:p>
                      <a:r>
                        <a:rPr lang="ru-RU" sz="1600" kern="1200" dirty="0">
                          <a:solidFill>
                            <a:schemeClr val="dk1"/>
                          </a:solidFill>
                          <a:effectLst/>
                          <a:latin typeface="Segoe UI Light" panose="020B0502040204020203" pitchFamily="34" charset="0"/>
                          <a:ea typeface="+mn-ea"/>
                          <a:cs typeface="Segoe UI Light" panose="020B0502040204020203" pitchFamily="34" charset="0"/>
                        </a:rPr>
                        <a:t>- Головные боли, трудности концентрации внимания;</a:t>
                      </a:r>
                    </a:p>
                    <a:p>
                      <a:r>
                        <a:rPr lang="ru-RU" sz="1600" kern="1200" dirty="0">
                          <a:solidFill>
                            <a:schemeClr val="dk1"/>
                          </a:solidFill>
                          <a:effectLst/>
                          <a:latin typeface="Segoe UI Light" panose="020B0502040204020203" pitchFamily="34" charset="0"/>
                          <a:ea typeface="+mn-ea"/>
                          <a:cs typeface="Segoe UI Light" panose="020B0502040204020203" pitchFamily="34" charset="0"/>
                        </a:rPr>
                        <a:t>- Затруднения в учебной деятельности</a:t>
                      </a:r>
                      <a:endParaRPr lang="ru-RU" sz="1600" dirty="0">
                        <a:effectLst/>
                        <a:latin typeface="Segoe UI Light" panose="020B0502040204020203" pitchFamily="34" charset="0"/>
                        <a:ea typeface="Times New Roman" panose="02020603050405020304" pitchFamily="18" charset="0"/>
                        <a:cs typeface="Segoe UI Light" panose="020B0502040204020203" pitchFamily="34" charset="0"/>
                      </a:endParaRPr>
                    </a:p>
                  </a:txBody>
                  <a:tcPr marL="17245" marR="17245" marT="0" marB="0"/>
                </a:tc>
                <a:tc>
                  <a:txBody>
                    <a:bodyPr/>
                    <a:lstStyle/>
                    <a:p>
                      <a:r>
                        <a:rPr lang="ru-RU" sz="1600" kern="1200" dirty="0">
                          <a:solidFill>
                            <a:schemeClr val="dk1"/>
                          </a:solidFill>
                          <a:effectLst/>
                          <a:latin typeface="Segoe UI Light" panose="020B0502040204020203" pitchFamily="34" charset="0"/>
                          <a:ea typeface="+mn-ea"/>
                          <a:cs typeface="Segoe UI Light" panose="020B0502040204020203" pitchFamily="34" charset="0"/>
                        </a:rPr>
                        <a:t>- Воздействие на эмоциональное состояние детей с помощью группы сверстников. </a:t>
                      </a:r>
                      <a:r>
                        <a:rPr lang="ru-RU" sz="1600" dirty="0">
                          <a:effectLst/>
                          <a:latin typeface="Segoe UI Light" panose="020B0502040204020203" pitchFamily="34" charset="0"/>
                          <a:cs typeface="Segoe UI Light" panose="020B0502040204020203" pitchFamily="34" charset="0"/>
                        </a:rPr>
                        <a:t> </a:t>
                      </a:r>
                      <a:endParaRPr lang="ru-RU" sz="1600" dirty="0">
                        <a:effectLst/>
                        <a:latin typeface="Segoe UI Light" panose="020B0502040204020203" pitchFamily="34" charset="0"/>
                        <a:ea typeface="Times New Roman" panose="02020603050405020304" pitchFamily="18" charset="0"/>
                        <a:cs typeface="Segoe UI Light" panose="020B0502040204020203" pitchFamily="34" charset="0"/>
                      </a:endParaRPr>
                    </a:p>
                  </a:txBody>
                  <a:tcPr marL="17245" marR="17245" marT="0" marB="0"/>
                </a:tc>
                <a:extLst>
                  <a:ext uri="{0D108BD9-81ED-4DB2-BD59-A6C34878D82A}">
                    <a16:rowId xmlns:a16="http://schemas.microsoft.com/office/drawing/2014/main" val="10002"/>
                  </a:ext>
                </a:extLst>
              </a:tr>
            </a:tbl>
          </a:graphicData>
        </a:graphic>
      </p:graphicFrame>
      <p:grpSp>
        <p:nvGrpSpPr>
          <p:cNvPr id="9" name="Группа 8"/>
          <p:cNvGrpSpPr/>
          <p:nvPr/>
        </p:nvGrpSpPr>
        <p:grpSpPr>
          <a:xfrm>
            <a:off x="7682339" y="6093299"/>
            <a:ext cx="1469646" cy="767141"/>
            <a:chOff x="7682339" y="6093299"/>
            <a:chExt cx="1469646" cy="767141"/>
          </a:xfrm>
        </p:grpSpPr>
        <p:sp>
          <p:nvSpPr>
            <p:cNvPr id="10" name="Прямоугольный треугольник 15"/>
            <p:cNvSpPr/>
            <p:nvPr/>
          </p:nvSpPr>
          <p:spPr>
            <a:xfrm rot="16200000" flipH="1">
              <a:off x="7838898" y="6451197"/>
              <a:ext cx="123347" cy="436466"/>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Lst>
              <a:ahLst/>
              <a:cxnLst>
                <a:cxn ang="0">
                  <a:pos x="connsiteX0" y="connsiteY0"/>
                </a:cxn>
                <a:cxn ang="0">
                  <a:pos x="connsiteX1" y="connsiteY1"/>
                </a:cxn>
                <a:cxn ang="0">
                  <a:pos x="connsiteX2" y="connsiteY2"/>
                </a:cxn>
                <a:cxn ang="0">
                  <a:pos x="connsiteX3" y="connsiteY3"/>
                </a:cxn>
              </a:cxnLst>
              <a:rect l="l" t="t" r="r" b="b"/>
              <a:pathLst>
                <a:path w="134960" h="338192">
                  <a:moveTo>
                    <a:pt x="0" y="338192"/>
                  </a:moveTo>
                  <a:cubicBezTo>
                    <a:pt x="263" y="231992"/>
                    <a:pt x="1330" y="106200"/>
                    <a:pt x="1593" y="0"/>
                  </a:cubicBezTo>
                  <a:lnTo>
                    <a:pt x="134960" y="301142"/>
                  </a:lnTo>
                  <a:cubicBezTo>
                    <a:pt x="80449" y="342417"/>
                    <a:pt x="54511" y="296917"/>
                    <a:pt x="0" y="338192"/>
                  </a:cubicBezTo>
                  <a:close/>
                </a:path>
              </a:pathLst>
            </a:custGeom>
            <a:solidFill>
              <a:srgbClr val="D883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Трапеция 2"/>
            <p:cNvSpPr/>
            <p:nvPr/>
          </p:nvSpPr>
          <p:spPr>
            <a:xfrm flipH="1">
              <a:off x="7838121" y="6093299"/>
              <a:ext cx="1311534" cy="76714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1760" h="3808972">
                  <a:moveTo>
                    <a:pt x="0" y="3796872"/>
                  </a:moveTo>
                  <a:lnTo>
                    <a:pt x="0" y="13100"/>
                  </a:lnTo>
                  <a:lnTo>
                    <a:pt x="3396921" y="0"/>
                  </a:lnTo>
                  <a:lnTo>
                    <a:pt x="6601760" y="3808972"/>
                  </a:lnTo>
                  <a:lnTo>
                    <a:pt x="0" y="3796872"/>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2" name="Трапеция 2"/>
            <p:cNvSpPr/>
            <p:nvPr/>
          </p:nvSpPr>
          <p:spPr>
            <a:xfrm flipH="1">
              <a:off x="7691020" y="6290733"/>
              <a:ext cx="1460965" cy="326269"/>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87924" h="4009703">
                  <a:moveTo>
                    <a:pt x="2858" y="3916875"/>
                  </a:moveTo>
                  <a:cubicBezTo>
                    <a:pt x="1905" y="2611250"/>
                    <a:pt x="953" y="1305625"/>
                    <a:pt x="0" y="0"/>
                  </a:cubicBezTo>
                  <a:lnTo>
                    <a:pt x="4320663" y="9045"/>
                  </a:lnTo>
                  <a:lnTo>
                    <a:pt x="5287924" y="4009703"/>
                  </a:lnTo>
                  <a:cubicBezTo>
                    <a:pt x="3411317" y="4004773"/>
                    <a:pt x="1879465" y="3921805"/>
                    <a:pt x="2858" y="3916875"/>
                  </a:cubicBezTo>
                  <a:close/>
                </a:path>
              </a:pathLst>
            </a:custGeom>
            <a:gradFill>
              <a:gsLst>
                <a:gs pos="0">
                  <a:schemeClr val="accent5">
                    <a:lumMod val="60000"/>
                    <a:lumOff val="40000"/>
                  </a:schemeClr>
                </a:gs>
                <a:gs pos="22000">
                  <a:srgbClr val="F68E26"/>
                </a:gs>
                <a:gs pos="51000">
                  <a:srgbClr val="F68616"/>
                </a:gs>
                <a:gs pos="70000">
                  <a:srgbClr val="EF7B11"/>
                </a:gs>
                <a:gs pos="97000">
                  <a:srgbClr val="D7560F"/>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a:t>45</a:t>
              </a:r>
            </a:p>
          </p:txBody>
        </p:sp>
      </p:grpSp>
    </p:spTree>
    <p:extLst>
      <p:ext uri="{BB962C8B-B14F-4D97-AF65-F5344CB8AC3E}">
        <p14:creationId xmlns:p14="http://schemas.microsoft.com/office/powerpoint/2010/main" val="273101028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Рисунок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252536" y="4211359"/>
            <a:ext cx="3096344" cy="2616895"/>
          </a:xfrm>
          <a:prstGeom prst="rect">
            <a:avLst/>
          </a:prstGeom>
        </p:spPr>
      </p:pic>
      <p:grpSp>
        <p:nvGrpSpPr>
          <p:cNvPr id="4" name="Группа 3"/>
          <p:cNvGrpSpPr/>
          <p:nvPr/>
        </p:nvGrpSpPr>
        <p:grpSpPr>
          <a:xfrm flipH="1" flipV="1">
            <a:off x="-27518" y="-10"/>
            <a:ext cx="6030313" cy="1340777"/>
            <a:chOff x="8289058" y="6085680"/>
            <a:chExt cx="4448633" cy="774761"/>
          </a:xfrm>
        </p:grpSpPr>
        <p:sp>
          <p:nvSpPr>
            <p:cNvPr id="6" name="Прямоугольный треугольник 15"/>
            <p:cNvSpPr/>
            <p:nvPr/>
          </p:nvSpPr>
          <p:spPr>
            <a:xfrm rot="16200000" flipH="1">
              <a:off x="8405691" y="6447274"/>
              <a:ext cx="145913" cy="379180"/>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 name="connsiteX0" fmla="*/ 0 w 134960"/>
                <a:gd name="connsiteY0" fmla="*/ 325797 h 325797"/>
                <a:gd name="connsiteX1" fmla="*/ 5070 w 134960"/>
                <a:gd name="connsiteY1" fmla="*/ 0 h 325797"/>
                <a:gd name="connsiteX2" fmla="*/ 134960 w 134960"/>
                <a:gd name="connsiteY2" fmla="*/ 288747 h 325797"/>
                <a:gd name="connsiteX3" fmla="*/ 0 w 134960"/>
                <a:gd name="connsiteY3" fmla="*/ 325797 h 325797"/>
                <a:gd name="connsiteX0" fmla="*/ 0 w 134960"/>
                <a:gd name="connsiteY0" fmla="*/ 327313 h 327313"/>
                <a:gd name="connsiteX1" fmla="*/ 15252 w 134960"/>
                <a:gd name="connsiteY1" fmla="*/ 0 h 327313"/>
                <a:gd name="connsiteX2" fmla="*/ 134960 w 134960"/>
                <a:gd name="connsiteY2" fmla="*/ 290263 h 327313"/>
                <a:gd name="connsiteX3" fmla="*/ 0 w 134960"/>
                <a:gd name="connsiteY3" fmla="*/ 327313 h 327313"/>
              </a:gdLst>
              <a:ahLst/>
              <a:cxnLst>
                <a:cxn ang="0">
                  <a:pos x="connsiteX0" y="connsiteY0"/>
                </a:cxn>
                <a:cxn ang="0">
                  <a:pos x="connsiteX1" y="connsiteY1"/>
                </a:cxn>
                <a:cxn ang="0">
                  <a:pos x="connsiteX2" y="connsiteY2"/>
                </a:cxn>
                <a:cxn ang="0">
                  <a:pos x="connsiteX3" y="connsiteY3"/>
                </a:cxn>
              </a:cxnLst>
              <a:rect l="l" t="t" r="r" b="b"/>
              <a:pathLst>
                <a:path w="134960" h="327313">
                  <a:moveTo>
                    <a:pt x="0" y="327313"/>
                  </a:moveTo>
                  <a:cubicBezTo>
                    <a:pt x="263" y="221113"/>
                    <a:pt x="14989" y="106200"/>
                    <a:pt x="15252" y="0"/>
                  </a:cubicBezTo>
                  <a:cubicBezTo>
                    <a:pt x="59708" y="100381"/>
                    <a:pt x="90504" y="189882"/>
                    <a:pt x="134960" y="290263"/>
                  </a:cubicBezTo>
                  <a:cubicBezTo>
                    <a:pt x="80449" y="331538"/>
                    <a:pt x="54511" y="286038"/>
                    <a:pt x="0" y="327313"/>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Трапеция 2"/>
            <p:cNvSpPr/>
            <p:nvPr/>
          </p:nvSpPr>
          <p:spPr>
            <a:xfrm flipH="1">
              <a:off x="8309609" y="6085680"/>
              <a:ext cx="4401829" cy="77476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 name="connsiteX0" fmla="*/ 0 w 6601760"/>
                <a:gd name="connsiteY0" fmla="*/ 3783774 h 3795874"/>
                <a:gd name="connsiteX1" fmla="*/ 0 w 6601760"/>
                <a:gd name="connsiteY1" fmla="*/ 2 h 3795874"/>
                <a:gd name="connsiteX2" fmla="*/ 5327252 w 6601760"/>
                <a:gd name="connsiteY2" fmla="*/ 138240 h 3795874"/>
                <a:gd name="connsiteX3" fmla="*/ 6601760 w 6601760"/>
                <a:gd name="connsiteY3" fmla="*/ 3795874 h 3795874"/>
                <a:gd name="connsiteX4" fmla="*/ 0 w 6601760"/>
                <a:gd name="connsiteY4" fmla="*/ 3783774 h 3795874"/>
                <a:gd name="connsiteX0" fmla="*/ 0 w 5963047"/>
                <a:gd name="connsiteY0" fmla="*/ 3783774 h 3795874"/>
                <a:gd name="connsiteX1" fmla="*/ 0 w 5963047"/>
                <a:gd name="connsiteY1" fmla="*/ 2 h 3795874"/>
                <a:gd name="connsiteX2" fmla="*/ 5327252 w 5963047"/>
                <a:gd name="connsiteY2" fmla="*/ 138240 h 3795874"/>
                <a:gd name="connsiteX3" fmla="*/ 5963047 w 5963047"/>
                <a:gd name="connsiteY3" fmla="*/ 3795874 h 3795874"/>
                <a:gd name="connsiteX4" fmla="*/ 0 w 5963047"/>
                <a:gd name="connsiteY4" fmla="*/ 3783774 h 3795874"/>
                <a:gd name="connsiteX0" fmla="*/ 0 w 5963047"/>
                <a:gd name="connsiteY0" fmla="*/ 3783774 h 3795874"/>
                <a:gd name="connsiteX1" fmla="*/ 0 w 5963047"/>
                <a:gd name="connsiteY1" fmla="*/ 2 h 3795874"/>
                <a:gd name="connsiteX2" fmla="*/ 5327252 w 5963047"/>
                <a:gd name="connsiteY2" fmla="*/ 43654 h 3795874"/>
                <a:gd name="connsiteX3" fmla="*/ 5963047 w 5963047"/>
                <a:gd name="connsiteY3" fmla="*/ 3795874 h 3795874"/>
                <a:gd name="connsiteX4" fmla="*/ 0 w 5963047"/>
                <a:gd name="connsiteY4" fmla="*/ 3783774 h 3795874"/>
                <a:gd name="connsiteX0" fmla="*/ 0 w 5963047"/>
                <a:gd name="connsiteY0" fmla="*/ 3834707 h 3846807"/>
                <a:gd name="connsiteX1" fmla="*/ 0 w 5963047"/>
                <a:gd name="connsiteY1" fmla="*/ 50935 h 3846807"/>
                <a:gd name="connsiteX2" fmla="*/ 5314349 w 5963047"/>
                <a:gd name="connsiteY2" fmla="*/ 0 h 3846807"/>
                <a:gd name="connsiteX3" fmla="*/ 5963047 w 5963047"/>
                <a:gd name="connsiteY3" fmla="*/ 3846807 h 3846807"/>
                <a:gd name="connsiteX4" fmla="*/ 0 w 5963047"/>
                <a:gd name="connsiteY4" fmla="*/ 3834707 h 3846807"/>
                <a:gd name="connsiteX0" fmla="*/ 0 w 5963047"/>
                <a:gd name="connsiteY0" fmla="*/ 3834707 h 3846807"/>
                <a:gd name="connsiteX1" fmla="*/ 0 w 5963047"/>
                <a:gd name="connsiteY1" fmla="*/ 50935 h 3846807"/>
                <a:gd name="connsiteX2" fmla="*/ 5018259 w 5963047"/>
                <a:gd name="connsiteY2" fmla="*/ 0 h 3846807"/>
                <a:gd name="connsiteX3" fmla="*/ 5963047 w 5963047"/>
                <a:gd name="connsiteY3" fmla="*/ 3846807 h 3846807"/>
                <a:gd name="connsiteX4" fmla="*/ 0 w 5963047"/>
                <a:gd name="connsiteY4" fmla="*/ 3834707 h 3846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63047" h="3846807">
                  <a:moveTo>
                    <a:pt x="0" y="3834707"/>
                  </a:moveTo>
                  <a:lnTo>
                    <a:pt x="0" y="50935"/>
                  </a:lnTo>
                  <a:lnTo>
                    <a:pt x="5018259" y="0"/>
                  </a:lnTo>
                  <a:lnTo>
                    <a:pt x="5963047" y="3846807"/>
                  </a:lnTo>
                  <a:lnTo>
                    <a:pt x="0" y="3834707"/>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err="1"/>
                <a:t>ттрн</a:t>
              </a:r>
              <a:endParaRPr lang="ru-RU" dirty="0"/>
            </a:p>
          </p:txBody>
        </p:sp>
        <p:sp>
          <p:nvSpPr>
            <p:cNvPr id="8" name="Трапеция 2"/>
            <p:cNvSpPr/>
            <p:nvPr/>
          </p:nvSpPr>
          <p:spPr>
            <a:xfrm flipH="1">
              <a:off x="8290813" y="6246868"/>
              <a:ext cx="4446878" cy="336814"/>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689860 w 5287924"/>
                <a:gd name="connsiteY2" fmla="*/ 102692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746042 w 5287924"/>
                <a:gd name="connsiteY2" fmla="*/ 196338 h 4009703"/>
                <a:gd name="connsiteX3" fmla="*/ 5287924 w 5287924"/>
                <a:gd name="connsiteY3" fmla="*/ 4009703 h 4009703"/>
                <a:gd name="connsiteX4" fmla="*/ 2858 w 5287924"/>
                <a:gd name="connsiteY4" fmla="*/ 3916875 h 4009703"/>
                <a:gd name="connsiteX0" fmla="*/ 28 w 5309173"/>
                <a:gd name="connsiteY0" fmla="*/ 4197819 h 4197905"/>
                <a:gd name="connsiteX1" fmla="*/ 21249 w 5309173"/>
                <a:gd name="connsiteY1" fmla="*/ 0 h 4197905"/>
                <a:gd name="connsiteX2" fmla="*/ 4767291 w 5309173"/>
                <a:gd name="connsiteY2" fmla="*/ 196338 h 4197905"/>
                <a:gd name="connsiteX3" fmla="*/ 5309173 w 5309173"/>
                <a:gd name="connsiteY3" fmla="*/ 4009703 h 4197905"/>
                <a:gd name="connsiteX4" fmla="*/ 28 w 5309173"/>
                <a:gd name="connsiteY4" fmla="*/ 4197819 h 4197905"/>
                <a:gd name="connsiteX0" fmla="*/ 28 w 5309173"/>
                <a:gd name="connsiteY0" fmla="*/ 4197819 h 4197905"/>
                <a:gd name="connsiteX1" fmla="*/ 21249 w 5309173"/>
                <a:gd name="connsiteY1" fmla="*/ 0 h 4197905"/>
                <a:gd name="connsiteX2" fmla="*/ 4807421 w 5309173"/>
                <a:gd name="connsiteY2" fmla="*/ 196338 h 4197905"/>
                <a:gd name="connsiteX3" fmla="*/ 5309173 w 5309173"/>
                <a:gd name="connsiteY3" fmla="*/ 4009703 h 4197905"/>
                <a:gd name="connsiteX4" fmla="*/ 28 w 5309173"/>
                <a:gd name="connsiteY4" fmla="*/ 4197819 h 4197905"/>
                <a:gd name="connsiteX0" fmla="*/ 50 w 5299162"/>
                <a:gd name="connsiteY0" fmla="*/ 4139296 h 4139419"/>
                <a:gd name="connsiteX1" fmla="*/ 11238 w 5299162"/>
                <a:gd name="connsiteY1" fmla="*/ 0 h 4139419"/>
                <a:gd name="connsiteX2" fmla="*/ 4797410 w 5299162"/>
                <a:gd name="connsiteY2" fmla="*/ 196338 h 4139419"/>
                <a:gd name="connsiteX3" fmla="*/ 5299162 w 5299162"/>
                <a:gd name="connsiteY3" fmla="*/ 4009703 h 4139419"/>
                <a:gd name="connsiteX4" fmla="*/ 50 w 5299162"/>
                <a:gd name="connsiteY4" fmla="*/ 4139296 h 4139419"/>
                <a:gd name="connsiteX0" fmla="*/ 50 w 5294145"/>
                <a:gd name="connsiteY0" fmla="*/ 4139296 h 4139419"/>
                <a:gd name="connsiteX1" fmla="*/ 11238 w 5294145"/>
                <a:gd name="connsiteY1" fmla="*/ 0 h 4139419"/>
                <a:gd name="connsiteX2" fmla="*/ 4797410 w 5294145"/>
                <a:gd name="connsiteY2" fmla="*/ 196338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72329 w 5294145"/>
                <a:gd name="connsiteY2" fmla="*/ 137815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52264 w 5294145"/>
                <a:gd name="connsiteY2" fmla="*/ 59776 h 4139419"/>
                <a:gd name="connsiteX3" fmla="*/ 5294145 w 5294145"/>
                <a:gd name="connsiteY3" fmla="*/ 4009703 h 4139419"/>
                <a:gd name="connsiteX4" fmla="*/ 50 w 5294145"/>
                <a:gd name="connsiteY4" fmla="*/ 4139296 h 4139419"/>
                <a:gd name="connsiteX0" fmla="*/ 50 w 5108803"/>
                <a:gd name="connsiteY0" fmla="*/ 4139296 h 4139419"/>
                <a:gd name="connsiteX1" fmla="*/ 11238 w 5108803"/>
                <a:gd name="connsiteY1" fmla="*/ 0 h 4139419"/>
                <a:gd name="connsiteX2" fmla="*/ 4752264 w 5108803"/>
                <a:gd name="connsiteY2" fmla="*/ 59776 h 4139419"/>
                <a:gd name="connsiteX3" fmla="*/ 5108803 w 5108803"/>
                <a:gd name="connsiteY3" fmla="*/ 4009703 h 4139419"/>
                <a:gd name="connsiteX4" fmla="*/ 50 w 5108803"/>
                <a:gd name="connsiteY4" fmla="*/ 4139296 h 4139419"/>
                <a:gd name="connsiteX0" fmla="*/ 50 w 5102063"/>
                <a:gd name="connsiteY0" fmla="*/ 4139296 h 4139468"/>
                <a:gd name="connsiteX1" fmla="*/ 11238 w 5102063"/>
                <a:gd name="connsiteY1" fmla="*/ 0 h 4139468"/>
                <a:gd name="connsiteX2" fmla="*/ 4752264 w 5102063"/>
                <a:gd name="connsiteY2" fmla="*/ 59776 h 4139468"/>
                <a:gd name="connsiteX3" fmla="*/ 5102063 w 5102063"/>
                <a:gd name="connsiteY3" fmla="*/ 4048722 h 4139468"/>
                <a:gd name="connsiteX4" fmla="*/ 50 w 5102063"/>
                <a:gd name="connsiteY4" fmla="*/ 4139296 h 4139468"/>
                <a:gd name="connsiteX0" fmla="*/ 29250 w 5131263"/>
                <a:gd name="connsiteY0" fmla="*/ 4139296 h 4139468"/>
                <a:gd name="connsiteX1" fmla="*/ 0 w 5131263"/>
                <a:gd name="connsiteY1" fmla="*/ 0 h 4139468"/>
                <a:gd name="connsiteX2" fmla="*/ 4781464 w 5131263"/>
                <a:gd name="connsiteY2" fmla="*/ 59776 h 4139468"/>
                <a:gd name="connsiteX3" fmla="*/ 5131263 w 5131263"/>
                <a:gd name="connsiteY3" fmla="*/ 4048722 h 4139468"/>
                <a:gd name="connsiteX4" fmla="*/ 29250 w 5131263"/>
                <a:gd name="connsiteY4" fmla="*/ 4139296 h 4139468"/>
                <a:gd name="connsiteX0" fmla="*/ 29250 w 5100934"/>
                <a:gd name="connsiteY0" fmla="*/ 4139296 h 4139296"/>
                <a:gd name="connsiteX1" fmla="*/ 0 w 5100934"/>
                <a:gd name="connsiteY1" fmla="*/ 0 h 4139296"/>
                <a:gd name="connsiteX2" fmla="*/ 4781464 w 5100934"/>
                <a:gd name="connsiteY2" fmla="*/ 59776 h 4139296"/>
                <a:gd name="connsiteX3" fmla="*/ 5100934 w 5100934"/>
                <a:gd name="connsiteY3" fmla="*/ 4107245 h 4139296"/>
                <a:gd name="connsiteX4" fmla="*/ 29250 w 5100934"/>
                <a:gd name="connsiteY4" fmla="*/ 4139296 h 413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00934" h="4139296">
                  <a:moveTo>
                    <a:pt x="29250" y="4139296"/>
                  </a:moveTo>
                  <a:cubicBezTo>
                    <a:pt x="28297" y="2833671"/>
                    <a:pt x="953" y="1305625"/>
                    <a:pt x="0" y="0"/>
                  </a:cubicBezTo>
                  <a:lnTo>
                    <a:pt x="4781464" y="59776"/>
                  </a:lnTo>
                  <a:lnTo>
                    <a:pt x="5100934" y="4107245"/>
                  </a:lnTo>
                  <a:lnTo>
                    <a:pt x="29250" y="4139296"/>
                  </a:lnTo>
                  <a:close/>
                </a:path>
              </a:pathLst>
            </a:custGeom>
            <a:gradFill>
              <a:gsLst>
                <a:gs pos="53000">
                  <a:srgbClr val="3483AA"/>
                </a:gs>
                <a:gs pos="0">
                  <a:srgbClr val="2D7193"/>
                </a:gs>
                <a:gs pos="100000">
                  <a:srgbClr val="3B96C3"/>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sp>
        <p:nvSpPr>
          <p:cNvPr id="2" name="Заголовок 1"/>
          <p:cNvSpPr>
            <a:spLocks noGrp="1"/>
          </p:cNvSpPr>
          <p:nvPr>
            <p:ph type="title"/>
          </p:nvPr>
        </p:nvSpPr>
        <p:spPr>
          <a:xfrm>
            <a:off x="827584" y="513162"/>
            <a:ext cx="4805232" cy="491143"/>
          </a:xfrm>
        </p:spPr>
        <p:txBody>
          <a:bodyPr>
            <a:noAutofit/>
          </a:bodyPr>
          <a:lstStyle/>
          <a:p>
            <a:pPr algn="l"/>
            <a:r>
              <a:rPr lang="ru-RU" sz="1600" b="1" dirty="0">
                <a:solidFill>
                  <a:schemeClr val="bg1"/>
                </a:solidFill>
                <a:latin typeface="Segoe UI Light" panose="020B0502040204020203" pitchFamily="34" charset="0"/>
                <a:cs typeface="Segoe UI Light" panose="020B0502040204020203" pitchFamily="34" charset="0"/>
              </a:rPr>
              <a:t>Особенности оказания ЭПП детям </a:t>
            </a:r>
            <a:br>
              <a:rPr lang="ru-RU" sz="1600" b="1" dirty="0">
                <a:solidFill>
                  <a:schemeClr val="bg1"/>
                </a:solidFill>
                <a:latin typeface="Segoe UI Light" panose="020B0502040204020203" pitchFamily="34" charset="0"/>
                <a:cs typeface="Segoe UI Light" panose="020B0502040204020203" pitchFamily="34" charset="0"/>
              </a:rPr>
            </a:br>
            <a:r>
              <a:rPr lang="ru-RU" sz="1600" b="1" dirty="0">
                <a:solidFill>
                  <a:schemeClr val="bg1"/>
                </a:solidFill>
                <a:latin typeface="Segoe UI Light" panose="020B0502040204020203" pitchFamily="34" charset="0"/>
                <a:cs typeface="Segoe UI Light" panose="020B0502040204020203" pitchFamily="34" charset="0"/>
              </a:rPr>
              <a:t>в зависимости от возрастных особенностей</a:t>
            </a:r>
          </a:p>
        </p:txBody>
      </p:sp>
      <p:sp>
        <p:nvSpPr>
          <p:cNvPr id="13" name="TextBox 12"/>
          <p:cNvSpPr txBox="1"/>
          <p:nvPr/>
        </p:nvSpPr>
        <p:spPr>
          <a:xfrm>
            <a:off x="1475656" y="1567065"/>
            <a:ext cx="184731" cy="369332"/>
          </a:xfrm>
          <a:prstGeom prst="rect">
            <a:avLst/>
          </a:prstGeom>
          <a:noFill/>
        </p:spPr>
        <p:txBody>
          <a:bodyPr wrap="none" rtlCol="0">
            <a:spAutoFit/>
          </a:bodyPr>
          <a:lstStyle/>
          <a:p>
            <a:endParaRPr lang="ru-RU" dirty="0"/>
          </a:p>
        </p:txBody>
      </p:sp>
      <p:graphicFrame>
        <p:nvGraphicFramePr>
          <p:cNvPr id="17" name="Таблица 16"/>
          <p:cNvGraphicFramePr>
            <a:graphicFrameLocks noGrp="1"/>
          </p:cNvGraphicFramePr>
          <p:nvPr>
            <p:extLst>
              <p:ext uri="{D42A27DB-BD31-4B8C-83A1-F6EECF244321}">
                <p14:modId xmlns:p14="http://schemas.microsoft.com/office/powerpoint/2010/main" val="2588697218"/>
              </p:ext>
            </p:extLst>
          </p:nvPr>
        </p:nvGraphicFramePr>
        <p:xfrm>
          <a:off x="395536" y="1374988"/>
          <a:ext cx="8419879" cy="3638187"/>
        </p:xfrm>
        <a:graphic>
          <a:graphicData uri="http://schemas.openxmlformats.org/drawingml/2006/table">
            <a:tbl>
              <a:tblPr firstRow="1" firstCol="1" bandRow="1">
                <a:tableStyleId>{5C22544A-7EE6-4342-B048-85BDC9FD1C3A}</a:tableStyleId>
              </a:tblPr>
              <a:tblGrid>
                <a:gridCol w="1024989">
                  <a:extLst>
                    <a:ext uri="{9D8B030D-6E8A-4147-A177-3AD203B41FA5}">
                      <a16:colId xmlns:a16="http://schemas.microsoft.com/office/drawing/2014/main" val="20000"/>
                    </a:ext>
                  </a:extLst>
                </a:gridCol>
                <a:gridCol w="3559749">
                  <a:extLst>
                    <a:ext uri="{9D8B030D-6E8A-4147-A177-3AD203B41FA5}">
                      <a16:colId xmlns:a16="http://schemas.microsoft.com/office/drawing/2014/main" val="20001"/>
                    </a:ext>
                  </a:extLst>
                </a:gridCol>
                <a:gridCol w="3835141">
                  <a:extLst>
                    <a:ext uri="{9D8B030D-6E8A-4147-A177-3AD203B41FA5}">
                      <a16:colId xmlns:a16="http://schemas.microsoft.com/office/drawing/2014/main" val="20002"/>
                    </a:ext>
                  </a:extLst>
                </a:gridCol>
              </a:tblGrid>
              <a:tr h="308845">
                <a:tc>
                  <a:txBody>
                    <a:bodyPr/>
                    <a:lstStyle/>
                    <a:p>
                      <a:pPr algn="ctr">
                        <a:lnSpc>
                          <a:spcPct val="115000"/>
                        </a:lnSpc>
                        <a:spcAft>
                          <a:spcPts val="0"/>
                        </a:spcAft>
                      </a:pPr>
                      <a:r>
                        <a:rPr lang="ru-RU" sz="1600" dirty="0">
                          <a:effectLst/>
                          <a:latin typeface="Segoe UI Light" panose="020B0502040204020203" pitchFamily="34" charset="0"/>
                          <a:cs typeface="Segoe UI Light" panose="020B0502040204020203" pitchFamily="34" charset="0"/>
                        </a:rPr>
                        <a:t>Возраст</a:t>
                      </a:r>
                      <a:endParaRPr lang="ru-RU" sz="1600" dirty="0">
                        <a:effectLst/>
                        <a:latin typeface="Segoe UI Light" panose="020B0502040204020203" pitchFamily="34" charset="0"/>
                        <a:ea typeface="Times New Roman" panose="02020603050405020304" pitchFamily="18" charset="0"/>
                        <a:cs typeface="Segoe UI Light" panose="020B0502040204020203" pitchFamily="34" charset="0"/>
                      </a:endParaRPr>
                    </a:p>
                  </a:txBody>
                  <a:tcPr marL="17245" marR="17245" marT="0" marB="0"/>
                </a:tc>
                <a:tc>
                  <a:txBody>
                    <a:bodyPr/>
                    <a:lstStyle/>
                    <a:p>
                      <a:pPr algn="ctr">
                        <a:lnSpc>
                          <a:spcPct val="115000"/>
                        </a:lnSpc>
                        <a:spcAft>
                          <a:spcPts val="0"/>
                        </a:spcAft>
                      </a:pPr>
                      <a:r>
                        <a:rPr lang="ru-RU" sz="1600" dirty="0">
                          <a:effectLst/>
                          <a:latin typeface="Segoe UI Light" panose="020B0502040204020203" pitchFamily="34" charset="0"/>
                          <a:cs typeface="Segoe UI Light" panose="020B0502040204020203" pitchFamily="34" charset="0"/>
                        </a:rPr>
                        <a:t>Особенности реагирования</a:t>
                      </a:r>
                      <a:endParaRPr lang="ru-RU" sz="1600" dirty="0">
                        <a:effectLst/>
                        <a:latin typeface="Segoe UI Light" panose="020B0502040204020203" pitchFamily="34" charset="0"/>
                        <a:ea typeface="Times New Roman" panose="02020603050405020304" pitchFamily="18" charset="0"/>
                        <a:cs typeface="Segoe UI Light" panose="020B0502040204020203" pitchFamily="34" charset="0"/>
                      </a:endParaRPr>
                    </a:p>
                  </a:txBody>
                  <a:tcPr marL="17245" marR="17245" marT="0" marB="0"/>
                </a:tc>
                <a:tc>
                  <a:txBody>
                    <a:bodyPr/>
                    <a:lstStyle/>
                    <a:p>
                      <a:pPr algn="ctr">
                        <a:lnSpc>
                          <a:spcPct val="115000"/>
                        </a:lnSpc>
                        <a:spcAft>
                          <a:spcPts val="0"/>
                        </a:spcAft>
                      </a:pPr>
                      <a:r>
                        <a:rPr lang="ru-RU" sz="1600">
                          <a:effectLst/>
                          <a:latin typeface="Segoe UI Light" panose="020B0502040204020203" pitchFamily="34" charset="0"/>
                          <a:cs typeface="Segoe UI Light" panose="020B0502040204020203" pitchFamily="34" charset="0"/>
                        </a:rPr>
                        <a:t>Особенности ЭПП</a:t>
                      </a:r>
                      <a:endParaRPr lang="ru-RU" sz="1600">
                        <a:effectLst/>
                        <a:latin typeface="Segoe UI Light" panose="020B0502040204020203" pitchFamily="34" charset="0"/>
                        <a:ea typeface="Times New Roman" panose="02020603050405020304" pitchFamily="18" charset="0"/>
                        <a:cs typeface="Segoe UI Light" panose="020B0502040204020203" pitchFamily="34" charset="0"/>
                      </a:endParaRPr>
                    </a:p>
                  </a:txBody>
                  <a:tcPr marL="17245" marR="17245" marT="0" marB="0"/>
                </a:tc>
                <a:extLst>
                  <a:ext uri="{0D108BD9-81ED-4DB2-BD59-A6C34878D82A}">
                    <a16:rowId xmlns:a16="http://schemas.microsoft.com/office/drawing/2014/main" val="10000"/>
                  </a:ext>
                </a:extLst>
              </a:tr>
              <a:tr h="3329342">
                <a:tc>
                  <a:txBody>
                    <a:bodyPr/>
                    <a:lstStyle/>
                    <a:p>
                      <a:pPr algn="ctr"/>
                      <a:endParaRPr lang="ru-RU" sz="1600" b="1" kern="1200" dirty="0">
                        <a:solidFill>
                          <a:schemeClr val="lt1"/>
                        </a:solidFill>
                        <a:effectLst/>
                        <a:latin typeface="Segoe UI Light" panose="020B0502040204020203" pitchFamily="34" charset="0"/>
                        <a:ea typeface="+mn-ea"/>
                        <a:cs typeface="Segoe UI Light" panose="020B0502040204020203" pitchFamily="34" charset="0"/>
                      </a:endParaRPr>
                    </a:p>
                    <a:p>
                      <a:pPr algn="ctr"/>
                      <a:r>
                        <a:rPr lang="ru-RU" sz="1600" b="1" kern="1200" dirty="0">
                          <a:solidFill>
                            <a:schemeClr val="lt1"/>
                          </a:solidFill>
                          <a:effectLst/>
                          <a:latin typeface="Segoe UI Light" panose="020B0502040204020203" pitchFamily="34" charset="0"/>
                          <a:ea typeface="+mn-ea"/>
                          <a:cs typeface="Segoe UI Light" panose="020B0502040204020203" pitchFamily="34" charset="0"/>
                        </a:rPr>
                        <a:t>Юношеский</a:t>
                      </a:r>
                    </a:p>
                    <a:p>
                      <a:pPr algn="ctr"/>
                      <a:r>
                        <a:rPr lang="ru-RU" sz="1600" b="1" kern="1200" dirty="0">
                          <a:solidFill>
                            <a:schemeClr val="lt1"/>
                          </a:solidFill>
                          <a:effectLst/>
                          <a:latin typeface="Segoe UI Light" panose="020B0502040204020203" pitchFamily="34" charset="0"/>
                          <a:ea typeface="+mn-ea"/>
                          <a:cs typeface="Segoe UI Light" panose="020B0502040204020203" pitchFamily="34" charset="0"/>
                        </a:rPr>
                        <a:t>(15-18)</a:t>
                      </a:r>
                      <a:endParaRPr lang="ru-RU" sz="1600" dirty="0">
                        <a:effectLst/>
                        <a:latin typeface="Segoe UI Light" panose="020B0502040204020203" pitchFamily="34" charset="0"/>
                        <a:ea typeface="Times New Roman" panose="02020603050405020304" pitchFamily="18" charset="0"/>
                        <a:cs typeface="Segoe UI Light" panose="020B0502040204020203" pitchFamily="34" charset="0"/>
                      </a:endParaRPr>
                    </a:p>
                  </a:txBody>
                  <a:tcPr marL="17245" marR="17245" marT="0" marB="0" vert="vert270"/>
                </a:tc>
                <a:tc>
                  <a:txBody>
                    <a:bodyPr/>
                    <a:lstStyle/>
                    <a:p>
                      <a:r>
                        <a:rPr lang="ru-RU" sz="1600" kern="1200" dirty="0">
                          <a:solidFill>
                            <a:schemeClr val="dk1"/>
                          </a:solidFill>
                          <a:effectLst/>
                          <a:latin typeface="Segoe UI Light" panose="020B0502040204020203" pitchFamily="34" charset="0"/>
                          <a:ea typeface="+mn-ea"/>
                          <a:cs typeface="Segoe UI Light" panose="020B0502040204020203" pitchFamily="34" charset="0"/>
                        </a:rPr>
                        <a:t>-Проявления стрессовых реакций такие же, как и у взрослых. </a:t>
                      </a:r>
                    </a:p>
                    <a:p>
                      <a:r>
                        <a:rPr lang="ru-RU" sz="1600" kern="1200" dirty="0">
                          <a:solidFill>
                            <a:schemeClr val="dk1"/>
                          </a:solidFill>
                          <a:effectLst/>
                          <a:latin typeface="Segoe UI Light" panose="020B0502040204020203" pitchFamily="34" charset="0"/>
                          <a:ea typeface="+mn-ea"/>
                          <a:cs typeface="Segoe UI Light" panose="020B0502040204020203" pitchFamily="34" charset="0"/>
                        </a:rPr>
                        <a:t>Проявления ПТСР:</a:t>
                      </a:r>
                    </a:p>
                    <a:p>
                      <a:r>
                        <a:rPr lang="ru-RU" sz="1600" kern="1200" dirty="0">
                          <a:solidFill>
                            <a:schemeClr val="dk1"/>
                          </a:solidFill>
                          <a:effectLst/>
                          <a:latin typeface="Segoe UI Light" panose="020B0502040204020203" pitchFamily="34" charset="0"/>
                          <a:ea typeface="+mn-ea"/>
                          <a:cs typeface="Segoe UI Light" panose="020B0502040204020203" pitchFamily="34" charset="0"/>
                        </a:rPr>
                        <a:t>- Регресс;</a:t>
                      </a:r>
                    </a:p>
                    <a:p>
                      <a:r>
                        <a:rPr lang="ru-RU" sz="1600" kern="1200" dirty="0">
                          <a:solidFill>
                            <a:schemeClr val="dk1"/>
                          </a:solidFill>
                          <a:effectLst/>
                          <a:latin typeface="Segoe UI Light" panose="020B0502040204020203" pitchFamily="34" charset="0"/>
                          <a:ea typeface="+mn-ea"/>
                          <a:cs typeface="Segoe UI Light" panose="020B0502040204020203" pitchFamily="34" charset="0"/>
                        </a:rPr>
                        <a:t>- Нарушение межличностных отношений с окружающими;</a:t>
                      </a:r>
                    </a:p>
                    <a:p>
                      <a:r>
                        <a:rPr lang="ru-RU" sz="1600" kern="1200" dirty="0">
                          <a:solidFill>
                            <a:schemeClr val="dk1"/>
                          </a:solidFill>
                          <a:effectLst/>
                          <a:latin typeface="Segoe UI Light" panose="020B0502040204020203" pitchFamily="34" charset="0"/>
                          <a:ea typeface="+mn-ea"/>
                          <a:cs typeface="Segoe UI Light" panose="020B0502040204020203" pitchFamily="34" charset="0"/>
                        </a:rPr>
                        <a:t>- </a:t>
                      </a:r>
                      <a:r>
                        <a:rPr lang="ru-RU" sz="1600" kern="1200" dirty="0" err="1">
                          <a:solidFill>
                            <a:schemeClr val="dk1"/>
                          </a:solidFill>
                          <a:effectLst/>
                          <a:latin typeface="Segoe UI Light" panose="020B0502040204020203" pitchFamily="34" charset="0"/>
                          <a:ea typeface="+mn-ea"/>
                          <a:cs typeface="Segoe UI Light" panose="020B0502040204020203" pitchFamily="34" charset="0"/>
                        </a:rPr>
                        <a:t>Манипулятивное</a:t>
                      </a:r>
                      <a:r>
                        <a:rPr lang="ru-RU" sz="1600" kern="1200" dirty="0">
                          <a:solidFill>
                            <a:schemeClr val="dk1"/>
                          </a:solidFill>
                          <a:effectLst/>
                          <a:latin typeface="Segoe UI Light" panose="020B0502040204020203" pitchFamily="34" charset="0"/>
                          <a:ea typeface="+mn-ea"/>
                          <a:cs typeface="Segoe UI Light" panose="020B0502040204020203" pitchFamily="34" charset="0"/>
                        </a:rPr>
                        <a:t> поведение с целью получения вторичной выгоды;</a:t>
                      </a:r>
                    </a:p>
                    <a:p>
                      <a:r>
                        <a:rPr lang="ru-RU" sz="1600" kern="1200" dirty="0">
                          <a:solidFill>
                            <a:schemeClr val="dk1"/>
                          </a:solidFill>
                          <a:effectLst/>
                          <a:latin typeface="Segoe UI Light" panose="020B0502040204020203" pitchFamily="34" charset="0"/>
                          <a:ea typeface="+mn-ea"/>
                          <a:cs typeface="Segoe UI Light" panose="020B0502040204020203" pitchFamily="34" charset="0"/>
                        </a:rPr>
                        <a:t>- Социальная </a:t>
                      </a:r>
                      <a:r>
                        <a:rPr lang="ru-RU" sz="1600" kern="1200" dirty="0" err="1">
                          <a:solidFill>
                            <a:schemeClr val="dk1"/>
                          </a:solidFill>
                          <a:effectLst/>
                          <a:latin typeface="Segoe UI Light" panose="020B0502040204020203" pitchFamily="34" charset="0"/>
                          <a:ea typeface="+mn-ea"/>
                          <a:cs typeface="Segoe UI Light" panose="020B0502040204020203" pitchFamily="34" charset="0"/>
                        </a:rPr>
                        <a:t>дезадаптация</a:t>
                      </a:r>
                      <a:r>
                        <a:rPr lang="ru-RU" sz="1600" kern="1200" dirty="0">
                          <a:solidFill>
                            <a:schemeClr val="dk1"/>
                          </a:solidFill>
                          <a:effectLst/>
                          <a:latin typeface="Segoe UI Light" panose="020B0502040204020203" pitchFamily="34" charset="0"/>
                          <a:ea typeface="+mn-ea"/>
                          <a:cs typeface="Segoe UI Light" panose="020B0502040204020203" pitchFamily="34" charset="0"/>
                        </a:rPr>
                        <a:t>;</a:t>
                      </a:r>
                    </a:p>
                    <a:p>
                      <a:r>
                        <a:rPr lang="ru-RU" sz="1600" kern="1200" dirty="0">
                          <a:solidFill>
                            <a:schemeClr val="dk1"/>
                          </a:solidFill>
                          <a:effectLst/>
                          <a:latin typeface="Segoe UI Light" panose="020B0502040204020203" pitchFamily="34" charset="0"/>
                          <a:ea typeface="+mn-ea"/>
                          <a:cs typeface="Segoe UI Light" panose="020B0502040204020203" pitchFamily="34" charset="0"/>
                        </a:rPr>
                        <a:t>- Переоценка своих жизненных планов и целей.</a:t>
                      </a:r>
                      <a:endParaRPr lang="ru-RU" sz="1600" dirty="0">
                        <a:effectLst/>
                        <a:latin typeface="Segoe UI Light" panose="020B0502040204020203" pitchFamily="34" charset="0"/>
                        <a:ea typeface="Times New Roman" panose="02020603050405020304" pitchFamily="18" charset="0"/>
                        <a:cs typeface="Segoe UI Light" panose="020B0502040204020203" pitchFamily="34" charset="0"/>
                      </a:endParaRPr>
                    </a:p>
                  </a:txBody>
                  <a:tcPr marL="17245" marR="17245" marT="0" marB="0"/>
                </a:tc>
                <a:tc>
                  <a:txBody>
                    <a:bodyPr/>
                    <a:lstStyle/>
                    <a:p>
                      <a:pPr marL="285750" indent="-285750">
                        <a:lnSpc>
                          <a:spcPct val="115000"/>
                        </a:lnSpc>
                        <a:spcAft>
                          <a:spcPts val="0"/>
                        </a:spcAft>
                        <a:buFontTx/>
                        <a:buChar char="-"/>
                      </a:pPr>
                      <a:r>
                        <a:rPr lang="ru-RU" sz="1600" kern="1200" dirty="0">
                          <a:solidFill>
                            <a:schemeClr val="dk1"/>
                          </a:solidFill>
                          <a:effectLst/>
                          <a:latin typeface="Segoe UI Light" panose="020B0502040204020203" pitchFamily="34" charset="0"/>
                          <a:ea typeface="+mn-ea"/>
                          <a:cs typeface="Segoe UI Light" panose="020B0502040204020203" pitchFamily="34" charset="0"/>
                        </a:rPr>
                        <a:t>Оказание ЭПП при острых реакциях на стресс, как и у взрослых. </a:t>
                      </a:r>
                    </a:p>
                    <a:p>
                      <a:pPr marL="0" indent="0">
                        <a:lnSpc>
                          <a:spcPct val="115000"/>
                        </a:lnSpc>
                        <a:spcAft>
                          <a:spcPts val="0"/>
                        </a:spcAft>
                        <a:buFontTx/>
                        <a:buNone/>
                      </a:pPr>
                      <a:endParaRPr lang="ru-RU" sz="1600" kern="1200" dirty="0">
                        <a:solidFill>
                          <a:schemeClr val="dk1"/>
                        </a:solidFill>
                        <a:effectLst/>
                        <a:latin typeface="Segoe UI Light" panose="020B0502040204020203" pitchFamily="34" charset="0"/>
                        <a:ea typeface="+mn-ea"/>
                        <a:cs typeface="Segoe UI Light" panose="020B0502040204020203" pitchFamily="34" charset="0"/>
                      </a:endParaRPr>
                    </a:p>
                    <a:p>
                      <a:pPr marL="0" indent="0" algn="ctr">
                        <a:lnSpc>
                          <a:spcPct val="115000"/>
                        </a:lnSpc>
                        <a:spcAft>
                          <a:spcPts val="0"/>
                        </a:spcAft>
                        <a:buFontTx/>
                        <a:buNone/>
                      </a:pPr>
                      <a:r>
                        <a:rPr lang="ru-RU" sz="1600" kern="1200" dirty="0">
                          <a:solidFill>
                            <a:schemeClr val="dk1"/>
                          </a:solidFill>
                          <a:effectLst/>
                          <a:latin typeface="Segoe UI Light" panose="020B0502040204020203" pitchFamily="34" charset="0"/>
                          <a:ea typeface="+mn-ea"/>
                          <a:cs typeface="Segoe UI Light" panose="020B0502040204020203" pitchFamily="34" charset="0"/>
                        </a:rPr>
                        <a:t>При  ПТСР коррекционная работа со  специалистом (психологом, психотерапевтом).</a:t>
                      </a:r>
                      <a:endParaRPr lang="ru-RU" sz="1600" dirty="0">
                        <a:effectLst/>
                        <a:latin typeface="Segoe UI Light" panose="020B0502040204020203" pitchFamily="34" charset="0"/>
                        <a:ea typeface="Times New Roman" panose="02020603050405020304" pitchFamily="18" charset="0"/>
                        <a:cs typeface="Segoe UI Light" panose="020B0502040204020203" pitchFamily="34" charset="0"/>
                      </a:endParaRPr>
                    </a:p>
                  </a:txBody>
                  <a:tcPr marL="17245" marR="17245" marT="0" marB="0"/>
                </a:tc>
                <a:extLst>
                  <a:ext uri="{0D108BD9-81ED-4DB2-BD59-A6C34878D82A}">
                    <a16:rowId xmlns:a16="http://schemas.microsoft.com/office/drawing/2014/main" val="10001"/>
                  </a:ext>
                </a:extLst>
              </a:tr>
            </a:tbl>
          </a:graphicData>
        </a:graphic>
      </p:graphicFrame>
      <p:grpSp>
        <p:nvGrpSpPr>
          <p:cNvPr id="9" name="Группа 8"/>
          <p:cNvGrpSpPr/>
          <p:nvPr/>
        </p:nvGrpSpPr>
        <p:grpSpPr>
          <a:xfrm>
            <a:off x="7682339" y="6093299"/>
            <a:ext cx="1469646" cy="767141"/>
            <a:chOff x="7682339" y="6093299"/>
            <a:chExt cx="1469646" cy="767141"/>
          </a:xfrm>
        </p:grpSpPr>
        <p:sp>
          <p:nvSpPr>
            <p:cNvPr id="10" name="Прямоугольный треугольник 15"/>
            <p:cNvSpPr/>
            <p:nvPr/>
          </p:nvSpPr>
          <p:spPr>
            <a:xfrm rot="16200000" flipH="1">
              <a:off x="7838898" y="6451197"/>
              <a:ext cx="123347" cy="436466"/>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Lst>
              <a:ahLst/>
              <a:cxnLst>
                <a:cxn ang="0">
                  <a:pos x="connsiteX0" y="connsiteY0"/>
                </a:cxn>
                <a:cxn ang="0">
                  <a:pos x="connsiteX1" y="connsiteY1"/>
                </a:cxn>
                <a:cxn ang="0">
                  <a:pos x="connsiteX2" y="connsiteY2"/>
                </a:cxn>
                <a:cxn ang="0">
                  <a:pos x="connsiteX3" y="connsiteY3"/>
                </a:cxn>
              </a:cxnLst>
              <a:rect l="l" t="t" r="r" b="b"/>
              <a:pathLst>
                <a:path w="134960" h="338192">
                  <a:moveTo>
                    <a:pt x="0" y="338192"/>
                  </a:moveTo>
                  <a:cubicBezTo>
                    <a:pt x="263" y="231992"/>
                    <a:pt x="1330" y="106200"/>
                    <a:pt x="1593" y="0"/>
                  </a:cubicBezTo>
                  <a:lnTo>
                    <a:pt x="134960" y="301142"/>
                  </a:lnTo>
                  <a:cubicBezTo>
                    <a:pt x="80449" y="342417"/>
                    <a:pt x="54511" y="296917"/>
                    <a:pt x="0" y="338192"/>
                  </a:cubicBezTo>
                  <a:close/>
                </a:path>
              </a:pathLst>
            </a:custGeom>
            <a:solidFill>
              <a:srgbClr val="D883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Трапеция 2"/>
            <p:cNvSpPr/>
            <p:nvPr/>
          </p:nvSpPr>
          <p:spPr>
            <a:xfrm flipH="1">
              <a:off x="7838121" y="6093299"/>
              <a:ext cx="1311534" cy="76714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1760" h="3808972">
                  <a:moveTo>
                    <a:pt x="0" y="3796872"/>
                  </a:moveTo>
                  <a:lnTo>
                    <a:pt x="0" y="13100"/>
                  </a:lnTo>
                  <a:lnTo>
                    <a:pt x="3396921" y="0"/>
                  </a:lnTo>
                  <a:lnTo>
                    <a:pt x="6601760" y="3808972"/>
                  </a:lnTo>
                  <a:lnTo>
                    <a:pt x="0" y="3796872"/>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2" name="Трапеция 2"/>
            <p:cNvSpPr/>
            <p:nvPr/>
          </p:nvSpPr>
          <p:spPr>
            <a:xfrm flipH="1">
              <a:off x="7691020" y="6290733"/>
              <a:ext cx="1460965" cy="326269"/>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87924" h="4009703">
                  <a:moveTo>
                    <a:pt x="2858" y="3916875"/>
                  </a:moveTo>
                  <a:cubicBezTo>
                    <a:pt x="1905" y="2611250"/>
                    <a:pt x="953" y="1305625"/>
                    <a:pt x="0" y="0"/>
                  </a:cubicBezTo>
                  <a:lnTo>
                    <a:pt x="4320663" y="9045"/>
                  </a:lnTo>
                  <a:lnTo>
                    <a:pt x="5287924" y="4009703"/>
                  </a:lnTo>
                  <a:cubicBezTo>
                    <a:pt x="3411317" y="4004773"/>
                    <a:pt x="1879465" y="3921805"/>
                    <a:pt x="2858" y="3916875"/>
                  </a:cubicBezTo>
                  <a:close/>
                </a:path>
              </a:pathLst>
            </a:custGeom>
            <a:gradFill>
              <a:gsLst>
                <a:gs pos="0">
                  <a:schemeClr val="accent5">
                    <a:lumMod val="60000"/>
                    <a:lumOff val="40000"/>
                  </a:schemeClr>
                </a:gs>
                <a:gs pos="22000">
                  <a:srgbClr val="F68E26"/>
                </a:gs>
                <a:gs pos="51000">
                  <a:srgbClr val="F68616"/>
                </a:gs>
                <a:gs pos="70000">
                  <a:srgbClr val="EF7B11"/>
                </a:gs>
                <a:gs pos="97000">
                  <a:srgbClr val="D7560F"/>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a:t>46</a:t>
              </a:r>
            </a:p>
          </p:txBody>
        </p:sp>
      </p:grpSp>
    </p:spTree>
    <p:extLst>
      <p:ext uri="{BB962C8B-B14F-4D97-AF65-F5344CB8AC3E}">
        <p14:creationId xmlns:p14="http://schemas.microsoft.com/office/powerpoint/2010/main" val="260613265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Группа 3"/>
          <p:cNvGrpSpPr/>
          <p:nvPr/>
        </p:nvGrpSpPr>
        <p:grpSpPr>
          <a:xfrm flipH="1" flipV="1">
            <a:off x="-27518" y="-10"/>
            <a:ext cx="6030313" cy="1340777"/>
            <a:chOff x="8289058" y="6085680"/>
            <a:chExt cx="4448633" cy="774761"/>
          </a:xfrm>
        </p:grpSpPr>
        <p:sp>
          <p:nvSpPr>
            <p:cNvPr id="6" name="Прямоугольный треугольник 15"/>
            <p:cNvSpPr/>
            <p:nvPr/>
          </p:nvSpPr>
          <p:spPr>
            <a:xfrm rot="16200000" flipH="1">
              <a:off x="8405691" y="6447274"/>
              <a:ext cx="145913" cy="379180"/>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 name="connsiteX0" fmla="*/ 0 w 134960"/>
                <a:gd name="connsiteY0" fmla="*/ 325797 h 325797"/>
                <a:gd name="connsiteX1" fmla="*/ 5070 w 134960"/>
                <a:gd name="connsiteY1" fmla="*/ 0 h 325797"/>
                <a:gd name="connsiteX2" fmla="*/ 134960 w 134960"/>
                <a:gd name="connsiteY2" fmla="*/ 288747 h 325797"/>
                <a:gd name="connsiteX3" fmla="*/ 0 w 134960"/>
                <a:gd name="connsiteY3" fmla="*/ 325797 h 325797"/>
                <a:gd name="connsiteX0" fmla="*/ 0 w 134960"/>
                <a:gd name="connsiteY0" fmla="*/ 327313 h 327313"/>
                <a:gd name="connsiteX1" fmla="*/ 15252 w 134960"/>
                <a:gd name="connsiteY1" fmla="*/ 0 h 327313"/>
                <a:gd name="connsiteX2" fmla="*/ 134960 w 134960"/>
                <a:gd name="connsiteY2" fmla="*/ 290263 h 327313"/>
                <a:gd name="connsiteX3" fmla="*/ 0 w 134960"/>
                <a:gd name="connsiteY3" fmla="*/ 327313 h 327313"/>
              </a:gdLst>
              <a:ahLst/>
              <a:cxnLst>
                <a:cxn ang="0">
                  <a:pos x="connsiteX0" y="connsiteY0"/>
                </a:cxn>
                <a:cxn ang="0">
                  <a:pos x="connsiteX1" y="connsiteY1"/>
                </a:cxn>
                <a:cxn ang="0">
                  <a:pos x="connsiteX2" y="connsiteY2"/>
                </a:cxn>
                <a:cxn ang="0">
                  <a:pos x="connsiteX3" y="connsiteY3"/>
                </a:cxn>
              </a:cxnLst>
              <a:rect l="l" t="t" r="r" b="b"/>
              <a:pathLst>
                <a:path w="134960" h="327313">
                  <a:moveTo>
                    <a:pt x="0" y="327313"/>
                  </a:moveTo>
                  <a:cubicBezTo>
                    <a:pt x="263" y="221113"/>
                    <a:pt x="14989" y="106200"/>
                    <a:pt x="15252" y="0"/>
                  </a:cubicBezTo>
                  <a:cubicBezTo>
                    <a:pt x="59708" y="100381"/>
                    <a:pt x="90504" y="189882"/>
                    <a:pt x="134960" y="290263"/>
                  </a:cubicBezTo>
                  <a:cubicBezTo>
                    <a:pt x="80449" y="331538"/>
                    <a:pt x="54511" y="286038"/>
                    <a:pt x="0" y="327313"/>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Трапеция 2"/>
            <p:cNvSpPr/>
            <p:nvPr/>
          </p:nvSpPr>
          <p:spPr>
            <a:xfrm flipH="1">
              <a:off x="8309609" y="6085680"/>
              <a:ext cx="4401829" cy="77476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 name="connsiteX0" fmla="*/ 0 w 6601760"/>
                <a:gd name="connsiteY0" fmla="*/ 3783774 h 3795874"/>
                <a:gd name="connsiteX1" fmla="*/ 0 w 6601760"/>
                <a:gd name="connsiteY1" fmla="*/ 2 h 3795874"/>
                <a:gd name="connsiteX2" fmla="*/ 5327252 w 6601760"/>
                <a:gd name="connsiteY2" fmla="*/ 138240 h 3795874"/>
                <a:gd name="connsiteX3" fmla="*/ 6601760 w 6601760"/>
                <a:gd name="connsiteY3" fmla="*/ 3795874 h 3795874"/>
                <a:gd name="connsiteX4" fmla="*/ 0 w 6601760"/>
                <a:gd name="connsiteY4" fmla="*/ 3783774 h 3795874"/>
                <a:gd name="connsiteX0" fmla="*/ 0 w 5963047"/>
                <a:gd name="connsiteY0" fmla="*/ 3783774 h 3795874"/>
                <a:gd name="connsiteX1" fmla="*/ 0 w 5963047"/>
                <a:gd name="connsiteY1" fmla="*/ 2 h 3795874"/>
                <a:gd name="connsiteX2" fmla="*/ 5327252 w 5963047"/>
                <a:gd name="connsiteY2" fmla="*/ 138240 h 3795874"/>
                <a:gd name="connsiteX3" fmla="*/ 5963047 w 5963047"/>
                <a:gd name="connsiteY3" fmla="*/ 3795874 h 3795874"/>
                <a:gd name="connsiteX4" fmla="*/ 0 w 5963047"/>
                <a:gd name="connsiteY4" fmla="*/ 3783774 h 3795874"/>
                <a:gd name="connsiteX0" fmla="*/ 0 w 5963047"/>
                <a:gd name="connsiteY0" fmla="*/ 3783774 h 3795874"/>
                <a:gd name="connsiteX1" fmla="*/ 0 w 5963047"/>
                <a:gd name="connsiteY1" fmla="*/ 2 h 3795874"/>
                <a:gd name="connsiteX2" fmla="*/ 5327252 w 5963047"/>
                <a:gd name="connsiteY2" fmla="*/ 43654 h 3795874"/>
                <a:gd name="connsiteX3" fmla="*/ 5963047 w 5963047"/>
                <a:gd name="connsiteY3" fmla="*/ 3795874 h 3795874"/>
                <a:gd name="connsiteX4" fmla="*/ 0 w 5963047"/>
                <a:gd name="connsiteY4" fmla="*/ 3783774 h 3795874"/>
                <a:gd name="connsiteX0" fmla="*/ 0 w 5963047"/>
                <a:gd name="connsiteY0" fmla="*/ 3834707 h 3846807"/>
                <a:gd name="connsiteX1" fmla="*/ 0 w 5963047"/>
                <a:gd name="connsiteY1" fmla="*/ 50935 h 3846807"/>
                <a:gd name="connsiteX2" fmla="*/ 5314349 w 5963047"/>
                <a:gd name="connsiteY2" fmla="*/ 0 h 3846807"/>
                <a:gd name="connsiteX3" fmla="*/ 5963047 w 5963047"/>
                <a:gd name="connsiteY3" fmla="*/ 3846807 h 3846807"/>
                <a:gd name="connsiteX4" fmla="*/ 0 w 5963047"/>
                <a:gd name="connsiteY4" fmla="*/ 3834707 h 3846807"/>
                <a:gd name="connsiteX0" fmla="*/ 0 w 5963047"/>
                <a:gd name="connsiteY0" fmla="*/ 3834707 h 3846807"/>
                <a:gd name="connsiteX1" fmla="*/ 0 w 5963047"/>
                <a:gd name="connsiteY1" fmla="*/ 50935 h 3846807"/>
                <a:gd name="connsiteX2" fmla="*/ 5018259 w 5963047"/>
                <a:gd name="connsiteY2" fmla="*/ 0 h 3846807"/>
                <a:gd name="connsiteX3" fmla="*/ 5963047 w 5963047"/>
                <a:gd name="connsiteY3" fmla="*/ 3846807 h 3846807"/>
                <a:gd name="connsiteX4" fmla="*/ 0 w 5963047"/>
                <a:gd name="connsiteY4" fmla="*/ 3834707 h 3846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63047" h="3846807">
                  <a:moveTo>
                    <a:pt x="0" y="3834707"/>
                  </a:moveTo>
                  <a:lnTo>
                    <a:pt x="0" y="50935"/>
                  </a:lnTo>
                  <a:lnTo>
                    <a:pt x="5018259" y="0"/>
                  </a:lnTo>
                  <a:lnTo>
                    <a:pt x="5963047" y="3846807"/>
                  </a:lnTo>
                  <a:lnTo>
                    <a:pt x="0" y="3834707"/>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err="1"/>
                <a:t>ттрн</a:t>
              </a:r>
              <a:endParaRPr lang="ru-RU" dirty="0"/>
            </a:p>
          </p:txBody>
        </p:sp>
        <p:sp>
          <p:nvSpPr>
            <p:cNvPr id="8" name="Трапеция 2"/>
            <p:cNvSpPr/>
            <p:nvPr/>
          </p:nvSpPr>
          <p:spPr>
            <a:xfrm flipH="1">
              <a:off x="8290813" y="6246868"/>
              <a:ext cx="4446878" cy="336814"/>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689860 w 5287924"/>
                <a:gd name="connsiteY2" fmla="*/ 102692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746042 w 5287924"/>
                <a:gd name="connsiteY2" fmla="*/ 196338 h 4009703"/>
                <a:gd name="connsiteX3" fmla="*/ 5287924 w 5287924"/>
                <a:gd name="connsiteY3" fmla="*/ 4009703 h 4009703"/>
                <a:gd name="connsiteX4" fmla="*/ 2858 w 5287924"/>
                <a:gd name="connsiteY4" fmla="*/ 3916875 h 4009703"/>
                <a:gd name="connsiteX0" fmla="*/ 28 w 5309173"/>
                <a:gd name="connsiteY0" fmla="*/ 4197819 h 4197905"/>
                <a:gd name="connsiteX1" fmla="*/ 21249 w 5309173"/>
                <a:gd name="connsiteY1" fmla="*/ 0 h 4197905"/>
                <a:gd name="connsiteX2" fmla="*/ 4767291 w 5309173"/>
                <a:gd name="connsiteY2" fmla="*/ 196338 h 4197905"/>
                <a:gd name="connsiteX3" fmla="*/ 5309173 w 5309173"/>
                <a:gd name="connsiteY3" fmla="*/ 4009703 h 4197905"/>
                <a:gd name="connsiteX4" fmla="*/ 28 w 5309173"/>
                <a:gd name="connsiteY4" fmla="*/ 4197819 h 4197905"/>
                <a:gd name="connsiteX0" fmla="*/ 28 w 5309173"/>
                <a:gd name="connsiteY0" fmla="*/ 4197819 h 4197905"/>
                <a:gd name="connsiteX1" fmla="*/ 21249 w 5309173"/>
                <a:gd name="connsiteY1" fmla="*/ 0 h 4197905"/>
                <a:gd name="connsiteX2" fmla="*/ 4807421 w 5309173"/>
                <a:gd name="connsiteY2" fmla="*/ 196338 h 4197905"/>
                <a:gd name="connsiteX3" fmla="*/ 5309173 w 5309173"/>
                <a:gd name="connsiteY3" fmla="*/ 4009703 h 4197905"/>
                <a:gd name="connsiteX4" fmla="*/ 28 w 5309173"/>
                <a:gd name="connsiteY4" fmla="*/ 4197819 h 4197905"/>
                <a:gd name="connsiteX0" fmla="*/ 50 w 5299162"/>
                <a:gd name="connsiteY0" fmla="*/ 4139296 h 4139419"/>
                <a:gd name="connsiteX1" fmla="*/ 11238 w 5299162"/>
                <a:gd name="connsiteY1" fmla="*/ 0 h 4139419"/>
                <a:gd name="connsiteX2" fmla="*/ 4797410 w 5299162"/>
                <a:gd name="connsiteY2" fmla="*/ 196338 h 4139419"/>
                <a:gd name="connsiteX3" fmla="*/ 5299162 w 5299162"/>
                <a:gd name="connsiteY3" fmla="*/ 4009703 h 4139419"/>
                <a:gd name="connsiteX4" fmla="*/ 50 w 5299162"/>
                <a:gd name="connsiteY4" fmla="*/ 4139296 h 4139419"/>
                <a:gd name="connsiteX0" fmla="*/ 50 w 5294145"/>
                <a:gd name="connsiteY0" fmla="*/ 4139296 h 4139419"/>
                <a:gd name="connsiteX1" fmla="*/ 11238 w 5294145"/>
                <a:gd name="connsiteY1" fmla="*/ 0 h 4139419"/>
                <a:gd name="connsiteX2" fmla="*/ 4797410 w 5294145"/>
                <a:gd name="connsiteY2" fmla="*/ 196338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72329 w 5294145"/>
                <a:gd name="connsiteY2" fmla="*/ 137815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52264 w 5294145"/>
                <a:gd name="connsiteY2" fmla="*/ 59776 h 4139419"/>
                <a:gd name="connsiteX3" fmla="*/ 5294145 w 5294145"/>
                <a:gd name="connsiteY3" fmla="*/ 4009703 h 4139419"/>
                <a:gd name="connsiteX4" fmla="*/ 50 w 5294145"/>
                <a:gd name="connsiteY4" fmla="*/ 4139296 h 4139419"/>
                <a:gd name="connsiteX0" fmla="*/ 50 w 5108803"/>
                <a:gd name="connsiteY0" fmla="*/ 4139296 h 4139419"/>
                <a:gd name="connsiteX1" fmla="*/ 11238 w 5108803"/>
                <a:gd name="connsiteY1" fmla="*/ 0 h 4139419"/>
                <a:gd name="connsiteX2" fmla="*/ 4752264 w 5108803"/>
                <a:gd name="connsiteY2" fmla="*/ 59776 h 4139419"/>
                <a:gd name="connsiteX3" fmla="*/ 5108803 w 5108803"/>
                <a:gd name="connsiteY3" fmla="*/ 4009703 h 4139419"/>
                <a:gd name="connsiteX4" fmla="*/ 50 w 5108803"/>
                <a:gd name="connsiteY4" fmla="*/ 4139296 h 4139419"/>
                <a:gd name="connsiteX0" fmla="*/ 50 w 5102063"/>
                <a:gd name="connsiteY0" fmla="*/ 4139296 h 4139468"/>
                <a:gd name="connsiteX1" fmla="*/ 11238 w 5102063"/>
                <a:gd name="connsiteY1" fmla="*/ 0 h 4139468"/>
                <a:gd name="connsiteX2" fmla="*/ 4752264 w 5102063"/>
                <a:gd name="connsiteY2" fmla="*/ 59776 h 4139468"/>
                <a:gd name="connsiteX3" fmla="*/ 5102063 w 5102063"/>
                <a:gd name="connsiteY3" fmla="*/ 4048722 h 4139468"/>
                <a:gd name="connsiteX4" fmla="*/ 50 w 5102063"/>
                <a:gd name="connsiteY4" fmla="*/ 4139296 h 4139468"/>
                <a:gd name="connsiteX0" fmla="*/ 29250 w 5131263"/>
                <a:gd name="connsiteY0" fmla="*/ 4139296 h 4139468"/>
                <a:gd name="connsiteX1" fmla="*/ 0 w 5131263"/>
                <a:gd name="connsiteY1" fmla="*/ 0 h 4139468"/>
                <a:gd name="connsiteX2" fmla="*/ 4781464 w 5131263"/>
                <a:gd name="connsiteY2" fmla="*/ 59776 h 4139468"/>
                <a:gd name="connsiteX3" fmla="*/ 5131263 w 5131263"/>
                <a:gd name="connsiteY3" fmla="*/ 4048722 h 4139468"/>
                <a:gd name="connsiteX4" fmla="*/ 29250 w 5131263"/>
                <a:gd name="connsiteY4" fmla="*/ 4139296 h 4139468"/>
                <a:gd name="connsiteX0" fmla="*/ 29250 w 5100934"/>
                <a:gd name="connsiteY0" fmla="*/ 4139296 h 4139296"/>
                <a:gd name="connsiteX1" fmla="*/ 0 w 5100934"/>
                <a:gd name="connsiteY1" fmla="*/ 0 h 4139296"/>
                <a:gd name="connsiteX2" fmla="*/ 4781464 w 5100934"/>
                <a:gd name="connsiteY2" fmla="*/ 59776 h 4139296"/>
                <a:gd name="connsiteX3" fmla="*/ 5100934 w 5100934"/>
                <a:gd name="connsiteY3" fmla="*/ 4107245 h 4139296"/>
                <a:gd name="connsiteX4" fmla="*/ 29250 w 5100934"/>
                <a:gd name="connsiteY4" fmla="*/ 4139296 h 413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00934" h="4139296">
                  <a:moveTo>
                    <a:pt x="29250" y="4139296"/>
                  </a:moveTo>
                  <a:cubicBezTo>
                    <a:pt x="28297" y="2833671"/>
                    <a:pt x="953" y="1305625"/>
                    <a:pt x="0" y="0"/>
                  </a:cubicBezTo>
                  <a:lnTo>
                    <a:pt x="4781464" y="59776"/>
                  </a:lnTo>
                  <a:lnTo>
                    <a:pt x="5100934" y="4107245"/>
                  </a:lnTo>
                  <a:lnTo>
                    <a:pt x="29250" y="4139296"/>
                  </a:lnTo>
                  <a:close/>
                </a:path>
              </a:pathLst>
            </a:custGeom>
            <a:gradFill>
              <a:gsLst>
                <a:gs pos="53000">
                  <a:srgbClr val="3483AA"/>
                </a:gs>
                <a:gs pos="0">
                  <a:srgbClr val="2D7193"/>
                </a:gs>
                <a:gs pos="100000">
                  <a:srgbClr val="3B96C3"/>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sp>
        <p:nvSpPr>
          <p:cNvPr id="2" name="Заголовок 1"/>
          <p:cNvSpPr>
            <a:spLocks noGrp="1"/>
          </p:cNvSpPr>
          <p:nvPr>
            <p:ph type="title"/>
          </p:nvPr>
        </p:nvSpPr>
        <p:spPr>
          <a:xfrm>
            <a:off x="827584" y="513162"/>
            <a:ext cx="4805232" cy="491143"/>
          </a:xfrm>
        </p:spPr>
        <p:txBody>
          <a:bodyPr>
            <a:noAutofit/>
          </a:bodyPr>
          <a:lstStyle/>
          <a:p>
            <a:pPr algn="l"/>
            <a:r>
              <a:rPr lang="ru-RU" sz="2000" b="1" dirty="0">
                <a:solidFill>
                  <a:schemeClr val="bg1"/>
                </a:solidFill>
                <a:latin typeface="Segoe UI Light" panose="020B0502040204020203" pitchFamily="34" charset="0"/>
                <a:ea typeface="+mn-ea"/>
                <a:cs typeface="Segoe UI Light" panose="020B0502040204020203" pitchFamily="34" charset="0"/>
              </a:rPr>
              <a:t>Особенности переживания горя детьми</a:t>
            </a:r>
          </a:p>
        </p:txBody>
      </p:sp>
      <p:sp>
        <p:nvSpPr>
          <p:cNvPr id="13" name="TextBox 12"/>
          <p:cNvSpPr txBox="1"/>
          <p:nvPr/>
        </p:nvSpPr>
        <p:spPr>
          <a:xfrm>
            <a:off x="1475656" y="1567065"/>
            <a:ext cx="184731" cy="369332"/>
          </a:xfrm>
          <a:prstGeom prst="rect">
            <a:avLst/>
          </a:prstGeom>
          <a:noFill/>
        </p:spPr>
        <p:txBody>
          <a:bodyPr wrap="none" rtlCol="0">
            <a:spAutoFit/>
          </a:bodyPr>
          <a:lstStyle/>
          <a:p>
            <a:endParaRPr lang="ru-RU" dirty="0"/>
          </a:p>
        </p:txBody>
      </p:sp>
      <p:grpSp>
        <p:nvGrpSpPr>
          <p:cNvPr id="9" name="Группа 8"/>
          <p:cNvGrpSpPr/>
          <p:nvPr/>
        </p:nvGrpSpPr>
        <p:grpSpPr>
          <a:xfrm>
            <a:off x="7682339" y="6093299"/>
            <a:ext cx="1469646" cy="767141"/>
            <a:chOff x="7682339" y="6093299"/>
            <a:chExt cx="1469646" cy="767141"/>
          </a:xfrm>
        </p:grpSpPr>
        <p:sp>
          <p:nvSpPr>
            <p:cNvPr id="10" name="Прямоугольный треугольник 15"/>
            <p:cNvSpPr/>
            <p:nvPr/>
          </p:nvSpPr>
          <p:spPr>
            <a:xfrm rot="16200000" flipH="1">
              <a:off x="7838898" y="6451197"/>
              <a:ext cx="123347" cy="436466"/>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Lst>
              <a:ahLst/>
              <a:cxnLst>
                <a:cxn ang="0">
                  <a:pos x="connsiteX0" y="connsiteY0"/>
                </a:cxn>
                <a:cxn ang="0">
                  <a:pos x="connsiteX1" y="connsiteY1"/>
                </a:cxn>
                <a:cxn ang="0">
                  <a:pos x="connsiteX2" y="connsiteY2"/>
                </a:cxn>
                <a:cxn ang="0">
                  <a:pos x="connsiteX3" y="connsiteY3"/>
                </a:cxn>
              </a:cxnLst>
              <a:rect l="l" t="t" r="r" b="b"/>
              <a:pathLst>
                <a:path w="134960" h="338192">
                  <a:moveTo>
                    <a:pt x="0" y="338192"/>
                  </a:moveTo>
                  <a:cubicBezTo>
                    <a:pt x="263" y="231992"/>
                    <a:pt x="1330" y="106200"/>
                    <a:pt x="1593" y="0"/>
                  </a:cubicBezTo>
                  <a:lnTo>
                    <a:pt x="134960" y="301142"/>
                  </a:lnTo>
                  <a:cubicBezTo>
                    <a:pt x="80449" y="342417"/>
                    <a:pt x="54511" y="296917"/>
                    <a:pt x="0" y="338192"/>
                  </a:cubicBezTo>
                  <a:close/>
                </a:path>
              </a:pathLst>
            </a:custGeom>
            <a:solidFill>
              <a:srgbClr val="D883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Трапеция 2"/>
            <p:cNvSpPr/>
            <p:nvPr/>
          </p:nvSpPr>
          <p:spPr>
            <a:xfrm flipH="1">
              <a:off x="7838121" y="6093299"/>
              <a:ext cx="1311534" cy="76714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1760" h="3808972">
                  <a:moveTo>
                    <a:pt x="0" y="3796872"/>
                  </a:moveTo>
                  <a:lnTo>
                    <a:pt x="0" y="13100"/>
                  </a:lnTo>
                  <a:lnTo>
                    <a:pt x="3396921" y="0"/>
                  </a:lnTo>
                  <a:lnTo>
                    <a:pt x="6601760" y="3808972"/>
                  </a:lnTo>
                  <a:lnTo>
                    <a:pt x="0" y="3796872"/>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2" name="Трапеция 2"/>
            <p:cNvSpPr/>
            <p:nvPr/>
          </p:nvSpPr>
          <p:spPr>
            <a:xfrm flipH="1">
              <a:off x="7691020" y="6290733"/>
              <a:ext cx="1460965" cy="326269"/>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87924" h="4009703">
                  <a:moveTo>
                    <a:pt x="2858" y="3916875"/>
                  </a:moveTo>
                  <a:cubicBezTo>
                    <a:pt x="1905" y="2611250"/>
                    <a:pt x="953" y="1305625"/>
                    <a:pt x="0" y="0"/>
                  </a:cubicBezTo>
                  <a:lnTo>
                    <a:pt x="4320663" y="9045"/>
                  </a:lnTo>
                  <a:lnTo>
                    <a:pt x="5287924" y="4009703"/>
                  </a:lnTo>
                  <a:cubicBezTo>
                    <a:pt x="3411317" y="4004773"/>
                    <a:pt x="1879465" y="3921805"/>
                    <a:pt x="2858" y="3916875"/>
                  </a:cubicBezTo>
                  <a:close/>
                </a:path>
              </a:pathLst>
            </a:custGeom>
            <a:gradFill>
              <a:gsLst>
                <a:gs pos="0">
                  <a:schemeClr val="accent5">
                    <a:lumMod val="60000"/>
                    <a:lumOff val="40000"/>
                  </a:schemeClr>
                </a:gs>
                <a:gs pos="22000">
                  <a:srgbClr val="F68E26"/>
                </a:gs>
                <a:gs pos="51000">
                  <a:srgbClr val="F68616"/>
                </a:gs>
                <a:gs pos="70000">
                  <a:srgbClr val="EF7B11"/>
                </a:gs>
                <a:gs pos="97000">
                  <a:srgbClr val="D7560F"/>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a:t>47</a:t>
              </a:r>
            </a:p>
          </p:txBody>
        </p:sp>
      </p:grpSp>
      <p:sp>
        <p:nvSpPr>
          <p:cNvPr id="15" name="Прямоугольник 14"/>
          <p:cNvSpPr/>
          <p:nvPr/>
        </p:nvSpPr>
        <p:spPr>
          <a:xfrm>
            <a:off x="486168" y="1643773"/>
            <a:ext cx="8171664" cy="4206088"/>
          </a:xfrm>
          <a:prstGeom prst="rect">
            <a:avLst/>
          </a:prstGeom>
        </p:spPr>
        <p:txBody>
          <a:bodyPr wrap="square">
            <a:spAutoFit/>
          </a:bodyPr>
          <a:lstStyle/>
          <a:p>
            <a:pPr marL="342900" indent="-342900" algn="just">
              <a:lnSpc>
                <a:spcPct val="115000"/>
              </a:lnSpc>
              <a:spcAft>
                <a:spcPts val="0"/>
              </a:spcAft>
              <a:buAutoNum type="arabicPeriod"/>
            </a:pPr>
            <a:r>
              <a:rPr lang="ru-RU" b="1" u="sng" dirty="0">
                <a:latin typeface="Segoe UI Light" panose="020B0502040204020203" pitchFamily="34" charset="0"/>
                <a:ea typeface="Times New Roman" panose="02020603050405020304" pitchFamily="18" charset="0"/>
                <a:cs typeface="Segoe UI Light" panose="020B0502040204020203" pitchFamily="34" charset="0"/>
              </a:rPr>
              <a:t>В раннем возрасте (до 3 лет) </a:t>
            </a:r>
            <a:r>
              <a:rPr lang="ru-RU" dirty="0">
                <a:latin typeface="Segoe UI Light" panose="020B0502040204020203" pitchFamily="34" charset="0"/>
                <a:ea typeface="Times New Roman" panose="02020603050405020304" pitchFamily="18" charset="0"/>
                <a:cs typeface="Segoe UI Light" panose="020B0502040204020203" pitchFamily="34" charset="0"/>
              </a:rPr>
              <a:t>смерть родителя не может быть осознана, но ребенок сразу заметит отсутствие родителя и эмоциональные перемены в других близких. Поиск умершего родителя – типичное выражение горя в этой возрастной группе. </a:t>
            </a:r>
          </a:p>
          <a:p>
            <a:pPr algn="just">
              <a:lnSpc>
                <a:spcPct val="115000"/>
              </a:lnSpc>
              <a:spcAft>
                <a:spcPts val="0"/>
              </a:spcAft>
            </a:pPr>
            <a:r>
              <a:rPr lang="ru-RU" b="1" u="sng" dirty="0">
                <a:latin typeface="Segoe UI Light" panose="020B0502040204020203" pitchFamily="34" charset="0"/>
                <a:ea typeface="Times New Roman" panose="02020603050405020304" pitchFamily="18" charset="0"/>
                <a:cs typeface="Segoe UI Light" panose="020B0502040204020203" pitchFamily="34" charset="0"/>
              </a:rPr>
              <a:t>2. В дошкольном возрасте (3-7 лет). </a:t>
            </a:r>
            <a:r>
              <a:rPr lang="ru-RU" dirty="0">
                <a:latin typeface="Segoe UI Light" panose="020B0502040204020203" pitchFamily="34" charset="0"/>
                <a:ea typeface="Times New Roman" panose="02020603050405020304" pitchFamily="18" charset="0"/>
                <a:cs typeface="Segoe UI Light" panose="020B0502040204020203" pitchFamily="34" charset="0"/>
              </a:rPr>
              <a:t>Период печали, гнева, тревоги, плача непродолжителен, возможен регресс в психическом развитии, соматические расстройства. В этом возрасте для детей доступно «чувство вины».</a:t>
            </a:r>
          </a:p>
          <a:p>
            <a:pPr algn="just">
              <a:lnSpc>
                <a:spcPct val="115000"/>
              </a:lnSpc>
              <a:spcAft>
                <a:spcPts val="0"/>
              </a:spcAft>
            </a:pPr>
            <a:r>
              <a:rPr lang="ru-RU" b="1" u="sng" dirty="0">
                <a:latin typeface="Segoe UI Light" panose="020B0502040204020203" pitchFamily="34" charset="0"/>
                <a:ea typeface="Times New Roman" panose="02020603050405020304" pitchFamily="18" charset="0"/>
                <a:cs typeface="Segoe UI Light" panose="020B0502040204020203" pitchFamily="34" charset="0"/>
              </a:rPr>
              <a:t>3. Младшие школьники (7-11 лет) </a:t>
            </a:r>
            <a:r>
              <a:rPr lang="ru-RU" dirty="0">
                <a:latin typeface="Segoe UI Light" panose="020B0502040204020203" pitchFamily="34" charset="0"/>
                <a:ea typeface="Times New Roman" panose="02020603050405020304" pitchFamily="18" charset="0"/>
                <a:cs typeface="Segoe UI Light" panose="020B0502040204020203" pitchFamily="34" charset="0"/>
              </a:rPr>
              <a:t>часто задумываются о смерти и понимают ее реальность, но им трудно вообразить себе, что они или их близкие люди могут умереть. </a:t>
            </a:r>
          </a:p>
          <a:p>
            <a:pPr algn="just">
              <a:lnSpc>
                <a:spcPct val="115000"/>
              </a:lnSpc>
              <a:spcAft>
                <a:spcPts val="0"/>
              </a:spcAft>
            </a:pPr>
            <a:r>
              <a:rPr lang="ru-RU" b="1" u="sng" dirty="0">
                <a:latin typeface="Segoe UI Light" panose="020B0502040204020203" pitchFamily="34" charset="0"/>
                <a:ea typeface="Times New Roman" panose="02020603050405020304" pitchFamily="18" charset="0"/>
                <a:cs typeface="Segoe UI Light" panose="020B0502040204020203" pitchFamily="34" charset="0"/>
              </a:rPr>
              <a:t>4. В подростковом возрасте (11-15 лет) </a:t>
            </a:r>
            <a:r>
              <a:rPr lang="ru-RU" dirty="0">
                <a:latin typeface="Segoe UI Light" panose="020B0502040204020203" pitchFamily="34" charset="0"/>
                <a:ea typeface="Times New Roman" panose="02020603050405020304" pitchFamily="18" charset="0"/>
                <a:cs typeface="Segoe UI Light" panose="020B0502040204020203" pitchFamily="34" charset="0"/>
              </a:rPr>
              <a:t>реакции горя одновременно похожи на реакции и взрослых и детей. Возможен регресс поэтому реакции могут быть больше похожи на детские. </a:t>
            </a:r>
          </a:p>
        </p:txBody>
      </p:sp>
    </p:spTree>
    <p:extLst>
      <p:ext uri="{BB962C8B-B14F-4D97-AF65-F5344CB8AC3E}">
        <p14:creationId xmlns:p14="http://schemas.microsoft.com/office/powerpoint/2010/main" val="3132546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Группа 3"/>
          <p:cNvGrpSpPr/>
          <p:nvPr/>
        </p:nvGrpSpPr>
        <p:grpSpPr>
          <a:xfrm flipH="1" flipV="1">
            <a:off x="-27518" y="-10"/>
            <a:ext cx="6030313" cy="1340777"/>
            <a:chOff x="8289058" y="6085680"/>
            <a:chExt cx="4448633" cy="774761"/>
          </a:xfrm>
        </p:grpSpPr>
        <p:sp>
          <p:nvSpPr>
            <p:cNvPr id="6" name="Прямоугольный треугольник 15"/>
            <p:cNvSpPr/>
            <p:nvPr/>
          </p:nvSpPr>
          <p:spPr>
            <a:xfrm rot="16200000" flipH="1">
              <a:off x="8405691" y="6447274"/>
              <a:ext cx="145913" cy="379180"/>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 name="connsiteX0" fmla="*/ 0 w 134960"/>
                <a:gd name="connsiteY0" fmla="*/ 325797 h 325797"/>
                <a:gd name="connsiteX1" fmla="*/ 5070 w 134960"/>
                <a:gd name="connsiteY1" fmla="*/ 0 h 325797"/>
                <a:gd name="connsiteX2" fmla="*/ 134960 w 134960"/>
                <a:gd name="connsiteY2" fmla="*/ 288747 h 325797"/>
                <a:gd name="connsiteX3" fmla="*/ 0 w 134960"/>
                <a:gd name="connsiteY3" fmla="*/ 325797 h 325797"/>
                <a:gd name="connsiteX0" fmla="*/ 0 w 134960"/>
                <a:gd name="connsiteY0" fmla="*/ 327313 h 327313"/>
                <a:gd name="connsiteX1" fmla="*/ 15252 w 134960"/>
                <a:gd name="connsiteY1" fmla="*/ 0 h 327313"/>
                <a:gd name="connsiteX2" fmla="*/ 134960 w 134960"/>
                <a:gd name="connsiteY2" fmla="*/ 290263 h 327313"/>
                <a:gd name="connsiteX3" fmla="*/ 0 w 134960"/>
                <a:gd name="connsiteY3" fmla="*/ 327313 h 327313"/>
              </a:gdLst>
              <a:ahLst/>
              <a:cxnLst>
                <a:cxn ang="0">
                  <a:pos x="connsiteX0" y="connsiteY0"/>
                </a:cxn>
                <a:cxn ang="0">
                  <a:pos x="connsiteX1" y="connsiteY1"/>
                </a:cxn>
                <a:cxn ang="0">
                  <a:pos x="connsiteX2" y="connsiteY2"/>
                </a:cxn>
                <a:cxn ang="0">
                  <a:pos x="connsiteX3" y="connsiteY3"/>
                </a:cxn>
              </a:cxnLst>
              <a:rect l="l" t="t" r="r" b="b"/>
              <a:pathLst>
                <a:path w="134960" h="327313">
                  <a:moveTo>
                    <a:pt x="0" y="327313"/>
                  </a:moveTo>
                  <a:cubicBezTo>
                    <a:pt x="263" y="221113"/>
                    <a:pt x="14989" y="106200"/>
                    <a:pt x="15252" y="0"/>
                  </a:cubicBezTo>
                  <a:cubicBezTo>
                    <a:pt x="59708" y="100381"/>
                    <a:pt x="90504" y="189882"/>
                    <a:pt x="134960" y="290263"/>
                  </a:cubicBezTo>
                  <a:cubicBezTo>
                    <a:pt x="80449" y="331538"/>
                    <a:pt x="54511" y="286038"/>
                    <a:pt x="0" y="327313"/>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Трапеция 2"/>
            <p:cNvSpPr/>
            <p:nvPr/>
          </p:nvSpPr>
          <p:spPr>
            <a:xfrm flipH="1">
              <a:off x="8309609" y="6085680"/>
              <a:ext cx="4401829" cy="77476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 name="connsiteX0" fmla="*/ 0 w 6601760"/>
                <a:gd name="connsiteY0" fmla="*/ 3783774 h 3795874"/>
                <a:gd name="connsiteX1" fmla="*/ 0 w 6601760"/>
                <a:gd name="connsiteY1" fmla="*/ 2 h 3795874"/>
                <a:gd name="connsiteX2" fmla="*/ 5327252 w 6601760"/>
                <a:gd name="connsiteY2" fmla="*/ 138240 h 3795874"/>
                <a:gd name="connsiteX3" fmla="*/ 6601760 w 6601760"/>
                <a:gd name="connsiteY3" fmla="*/ 3795874 h 3795874"/>
                <a:gd name="connsiteX4" fmla="*/ 0 w 6601760"/>
                <a:gd name="connsiteY4" fmla="*/ 3783774 h 3795874"/>
                <a:gd name="connsiteX0" fmla="*/ 0 w 5963047"/>
                <a:gd name="connsiteY0" fmla="*/ 3783774 h 3795874"/>
                <a:gd name="connsiteX1" fmla="*/ 0 w 5963047"/>
                <a:gd name="connsiteY1" fmla="*/ 2 h 3795874"/>
                <a:gd name="connsiteX2" fmla="*/ 5327252 w 5963047"/>
                <a:gd name="connsiteY2" fmla="*/ 138240 h 3795874"/>
                <a:gd name="connsiteX3" fmla="*/ 5963047 w 5963047"/>
                <a:gd name="connsiteY3" fmla="*/ 3795874 h 3795874"/>
                <a:gd name="connsiteX4" fmla="*/ 0 w 5963047"/>
                <a:gd name="connsiteY4" fmla="*/ 3783774 h 3795874"/>
                <a:gd name="connsiteX0" fmla="*/ 0 w 5963047"/>
                <a:gd name="connsiteY0" fmla="*/ 3783774 h 3795874"/>
                <a:gd name="connsiteX1" fmla="*/ 0 w 5963047"/>
                <a:gd name="connsiteY1" fmla="*/ 2 h 3795874"/>
                <a:gd name="connsiteX2" fmla="*/ 5327252 w 5963047"/>
                <a:gd name="connsiteY2" fmla="*/ 43654 h 3795874"/>
                <a:gd name="connsiteX3" fmla="*/ 5963047 w 5963047"/>
                <a:gd name="connsiteY3" fmla="*/ 3795874 h 3795874"/>
                <a:gd name="connsiteX4" fmla="*/ 0 w 5963047"/>
                <a:gd name="connsiteY4" fmla="*/ 3783774 h 3795874"/>
                <a:gd name="connsiteX0" fmla="*/ 0 w 5963047"/>
                <a:gd name="connsiteY0" fmla="*/ 3834707 h 3846807"/>
                <a:gd name="connsiteX1" fmla="*/ 0 w 5963047"/>
                <a:gd name="connsiteY1" fmla="*/ 50935 h 3846807"/>
                <a:gd name="connsiteX2" fmla="*/ 5314349 w 5963047"/>
                <a:gd name="connsiteY2" fmla="*/ 0 h 3846807"/>
                <a:gd name="connsiteX3" fmla="*/ 5963047 w 5963047"/>
                <a:gd name="connsiteY3" fmla="*/ 3846807 h 3846807"/>
                <a:gd name="connsiteX4" fmla="*/ 0 w 5963047"/>
                <a:gd name="connsiteY4" fmla="*/ 3834707 h 3846807"/>
                <a:gd name="connsiteX0" fmla="*/ 0 w 5963047"/>
                <a:gd name="connsiteY0" fmla="*/ 3834707 h 3846807"/>
                <a:gd name="connsiteX1" fmla="*/ 0 w 5963047"/>
                <a:gd name="connsiteY1" fmla="*/ 50935 h 3846807"/>
                <a:gd name="connsiteX2" fmla="*/ 5018259 w 5963047"/>
                <a:gd name="connsiteY2" fmla="*/ 0 h 3846807"/>
                <a:gd name="connsiteX3" fmla="*/ 5963047 w 5963047"/>
                <a:gd name="connsiteY3" fmla="*/ 3846807 h 3846807"/>
                <a:gd name="connsiteX4" fmla="*/ 0 w 5963047"/>
                <a:gd name="connsiteY4" fmla="*/ 3834707 h 3846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63047" h="3846807">
                  <a:moveTo>
                    <a:pt x="0" y="3834707"/>
                  </a:moveTo>
                  <a:lnTo>
                    <a:pt x="0" y="50935"/>
                  </a:lnTo>
                  <a:lnTo>
                    <a:pt x="5018259" y="0"/>
                  </a:lnTo>
                  <a:lnTo>
                    <a:pt x="5963047" y="3846807"/>
                  </a:lnTo>
                  <a:lnTo>
                    <a:pt x="0" y="3834707"/>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err="1"/>
                <a:t>ттрн</a:t>
              </a:r>
              <a:endParaRPr lang="ru-RU" dirty="0"/>
            </a:p>
          </p:txBody>
        </p:sp>
        <p:sp>
          <p:nvSpPr>
            <p:cNvPr id="8" name="Трапеция 2"/>
            <p:cNvSpPr/>
            <p:nvPr/>
          </p:nvSpPr>
          <p:spPr>
            <a:xfrm flipH="1">
              <a:off x="8290813" y="6246868"/>
              <a:ext cx="4446878" cy="336814"/>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689860 w 5287924"/>
                <a:gd name="connsiteY2" fmla="*/ 102692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746042 w 5287924"/>
                <a:gd name="connsiteY2" fmla="*/ 196338 h 4009703"/>
                <a:gd name="connsiteX3" fmla="*/ 5287924 w 5287924"/>
                <a:gd name="connsiteY3" fmla="*/ 4009703 h 4009703"/>
                <a:gd name="connsiteX4" fmla="*/ 2858 w 5287924"/>
                <a:gd name="connsiteY4" fmla="*/ 3916875 h 4009703"/>
                <a:gd name="connsiteX0" fmla="*/ 28 w 5309173"/>
                <a:gd name="connsiteY0" fmla="*/ 4197819 h 4197905"/>
                <a:gd name="connsiteX1" fmla="*/ 21249 w 5309173"/>
                <a:gd name="connsiteY1" fmla="*/ 0 h 4197905"/>
                <a:gd name="connsiteX2" fmla="*/ 4767291 w 5309173"/>
                <a:gd name="connsiteY2" fmla="*/ 196338 h 4197905"/>
                <a:gd name="connsiteX3" fmla="*/ 5309173 w 5309173"/>
                <a:gd name="connsiteY3" fmla="*/ 4009703 h 4197905"/>
                <a:gd name="connsiteX4" fmla="*/ 28 w 5309173"/>
                <a:gd name="connsiteY4" fmla="*/ 4197819 h 4197905"/>
                <a:gd name="connsiteX0" fmla="*/ 28 w 5309173"/>
                <a:gd name="connsiteY0" fmla="*/ 4197819 h 4197905"/>
                <a:gd name="connsiteX1" fmla="*/ 21249 w 5309173"/>
                <a:gd name="connsiteY1" fmla="*/ 0 h 4197905"/>
                <a:gd name="connsiteX2" fmla="*/ 4807421 w 5309173"/>
                <a:gd name="connsiteY2" fmla="*/ 196338 h 4197905"/>
                <a:gd name="connsiteX3" fmla="*/ 5309173 w 5309173"/>
                <a:gd name="connsiteY3" fmla="*/ 4009703 h 4197905"/>
                <a:gd name="connsiteX4" fmla="*/ 28 w 5309173"/>
                <a:gd name="connsiteY4" fmla="*/ 4197819 h 4197905"/>
                <a:gd name="connsiteX0" fmla="*/ 50 w 5299162"/>
                <a:gd name="connsiteY0" fmla="*/ 4139296 h 4139419"/>
                <a:gd name="connsiteX1" fmla="*/ 11238 w 5299162"/>
                <a:gd name="connsiteY1" fmla="*/ 0 h 4139419"/>
                <a:gd name="connsiteX2" fmla="*/ 4797410 w 5299162"/>
                <a:gd name="connsiteY2" fmla="*/ 196338 h 4139419"/>
                <a:gd name="connsiteX3" fmla="*/ 5299162 w 5299162"/>
                <a:gd name="connsiteY3" fmla="*/ 4009703 h 4139419"/>
                <a:gd name="connsiteX4" fmla="*/ 50 w 5299162"/>
                <a:gd name="connsiteY4" fmla="*/ 4139296 h 4139419"/>
                <a:gd name="connsiteX0" fmla="*/ 50 w 5294145"/>
                <a:gd name="connsiteY0" fmla="*/ 4139296 h 4139419"/>
                <a:gd name="connsiteX1" fmla="*/ 11238 w 5294145"/>
                <a:gd name="connsiteY1" fmla="*/ 0 h 4139419"/>
                <a:gd name="connsiteX2" fmla="*/ 4797410 w 5294145"/>
                <a:gd name="connsiteY2" fmla="*/ 196338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72329 w 5294145"/>
                <a:gd name="connsiteY2" fmla="*/ 137815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52264 w 5294145"/>
                <a:gd name="connsiteY2" fmla="*/ 59776 h 4139419"/>
                <a:gd name="connsiteX3" fmla="*/ 5294145 w 5294145"/>
                <a:gd name="connsiteY3" fmla="*/ 4009703 h 4139419"/>
                <a:gd name="connsiteX4" fmla="*/ 50 w 5294145"/>
                <a:gd name="connsiteY4" fmla="*/ 4139296 h 4139419"/>
                <a:gd name="connsiteX0" fmla="*/ 50 w 5108803"/>
                <a:gd name="connsiteY0" fmla="*/ 4139296 h 4139419"/>
                <a:gd name="connsiteX1" fmla="*/ 11238 w 5108803"/>
                <a:gd name="connsiteY1" fmla="*/ 0 h 4139419"/>
                <a:gd name="connsiteX2" fmla="*/ 4752264 w 5108803"/>
                <a:gd name="connsiteY2" fmla="*/ 59776 h 4139419"/>
                <a:gd name="connsiteX3" fmla="*/ 5108803 w 5108803"/>
                <a:gd name="connsiteY3" fmla="*/ 4009703 h 4139419"/>
                <a:gd name="connsiteX4" fmla="*/ 50 w 5108803"/>
                <a:gd name="connsiteY4" fmla="*/ 4139296 h 4139419"/>
                <a:gd name="connsiteX0" fmla="*/ 50 w 5102063"/>
                <a:gd name="connsiteY0" fmla="*/ 4139296 h 4139468"/>
                <a:gd name="connsiteX1" fmla="*/ 11238 w 5102063"/>
                <a:gd name="connsiteY1" fmla="*/ 0 h 4139468"/>
                <a:gd name="connsiteX2" fmla="*/ 4752264 w 5102063"/>
                <a:gd name="connsiteY2" fmla="*/ 59776 h 4139468"/>
                <a:gd name="connsiteX3" fmla="*/ 5102063 w 5102063"/>
                <a:gd name="connsiteY3" fmla="*/ 4048722 h 4139468"/>
                <a:gd name="connsiteX4" fmla="*/ 50 w 5102063"/>
                <a:gd name="connsiteY4" fmla="*/ 4139296 h 4139468"/>
                <a:gd name="connsiteX0" fmla="*/ 29250 w 5131263"/>
                <a:gd name="connsiteY0" fmla="*/ 4139296 h 4139468"/>
                <a:gd name="connsiteX1" fmla="*/ 0 w 5131263"/>
                <a:gd name="connsiteY1" fmla="*/ 0 h 4139468"/>
                <a:gd name="connsiteX2" fmla="*/ 4781464 w 5131263"/>
                <a:gd name="connsiteY2" fmla="*/ 59776 h 4139468"/>
                <a:gd name="connsiteX3" fmla="*/ 5131263 w 5131263"/>
                <a:gd name="connsiteY3" fmla="*/ 4048722 h 4139468"/>
                <a:gd name="connsiteX4" fmla="*/ 29250 w 5131263"/>
                <a:gd name="connsiteY4" fmla="*/ 4139296 h 4139468"/>
                <a:gd name="connsiteX0" fmla="*/ 29250 w 5100934"/>
                <a:gd name="connsiteY0" fmla="*/ 4139296 h 4139296"/>
                <a:gd name="connsiteX1" fmla="*/ 0 w 5100934"/>
                <a:gd name="connsiteY1" fmla="*/ 0 h 4139296"/>
                <a:gd name="connsiteX2" fmla="*/ 4781464 w 5100934"/>
                <a:gd name="connsiteY2" fmla="*/ 59776 h 4139296"/>
                <a:gd name="connsiteX3" fmla="*/ 5100934 w 5100934"/>
                <a:gd name="connsiteY3" fmla="*/ 4107245 h 4139296"/>
                <a:gd name="connsiteX4" fmla="*/ 29250 w 5100934"/>
                <a:gd name="connsiteY4" fmla="*/ 4139296 h 413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00934" h="4139296">
                  <a:moveTo>
                    <a:pt x="29250" y="4139296"/>
                  </a:moveTo>
                  <a:cubicBezTo>
                    <a:pt x="28297" y="2833671"/>
                    <a:pt x="953" y="1305625"/>
                    <a:pt x="0" y="0"/>
                  </a:cubicBezTo>
                  <a:lnTo>
                    <a:pt x="4781464" y="59776"/>
                  </a:lnTo>
                  <a:lnTo>
                    <a:pt x="5100934" y="4107245"/>
                  </a:lnTo>
                  <a:lnTo>
                    <a:pt x="29250" y="4139296"/>
                  </a:lnTo>
                  <a:close/>
                </a:path>
              </a:pathLst>
            </a:custGeom>
            <a:gradFill>
              <a:gsLst>
                <a:gs pos="53000">
                  <a:srgbClr val="3483AA"/>
                </a:gs>
                <a:gs pos="0">
                  <a:srgbClr val="2D7193"/>
                </a:gs>
                <a:gs pos="100000">
                  <a:srgbClr val="3B96C3"/>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sp>
        <p:nvSpPr>
          <p:cNvPr id="2" name="Заголовок 1"/>
          <p:cNvSpPr>
            <a:spLocks noGrp="1"/>
          </p:cNvSpPr>
          <p:nvPr>
            <p:ph type="title"/>
          </p:nvPr>
        </p:nvSpPr>
        <p:spPr>
          <a:xfrm>
            <a:off x="827584" y="513162"/>
            <a:ext cx="4805232" cy="491143"/>
          </a:xfrm>
        </p:spPr>
        <p:txBody>
          <a:bodyPr>
            <a:normAutofit fontScale="90000"/>
          </a:bodyPr>
          <a:lstStyle/>
          <a:p>
            <a:pPr algn="l"/>
            <a:r>
              <a:rPr lang="ru-RU" sz="1600" b="1" dirty="0">
                <a:solidFill>
                  <a:schemeClr val="bg1"/>
                </a:solidFill>
                <a:latin typeface="Segoe UI Light" panose="020B0502040204020203" pitchFamily="34" charset="0"/>
                <a:cs typeface="Segoe UI Light" panose="020B0502040204020203" pitchFamily="34" charset="0"/>
              </a:rPr>
              <a:t>Особенности организации работы психолога с детьми</a:t>
            </a:r>
            <a:endParaRPr lang="ru-RU" sz="1600" b="1" dirty="0">
              <a:solidFill>
                <a:schemeClr val="bg1"/>
              </a:solidFill>
              <a:latin typeface="Segoe UI Light" pitchFamily="34" charset="0"/>
              <a:ea typeface="+mn-ea"/>
              <a:cs typeface="Segoe UI Light" pitchFamily="34" charset="0"/>
            </a:endParaRPr>
          </a:p>
        </p:txBody>
      </p:sp>
      <p:sp>
        <p:nvSpPr>
          <p:cNvPr id="13" name="TextBox 12"/>
          <p:cNvSpPr txBox="1"/>
          <p:nvPr/>
        </p:nvSpPr>
        <p:spPr>
          <a:xfrm>
            <a:off x="1475656" y="1567065"/>
            <a:ext cx="184731" cy="369332"/>
          </a:xfrm>
          <a:prstGeom prst="rect">
            <a:avLst/>
          </a:prstGeom>
          <a:noFill/>
        </p:spPr>
        <p:txBody>
          <a:bodyPr wrap="none" rtlCol="0">
            <a:spAutoFit/>
          </a:bodyPr>
          <a:lstStyle/>
          <a:p>
            <a:endParaRPr lang="ru-RU" dirty="0"/>
          </a:p>
        </p:txBody>
      </p:sp>
      <p:grpSp>
        <p:nvGrpSpPr>
          <p:cNvPr id="9" name="Группа 8"/>
          <p:cNvGrpSpPr/>
          <p:nvPr/>
        </p:nvGrpSpPr>
        <p:grpSpPr>
          <a:xfrm>
            <a:off x="7682339" y="6093299"/>
            <a:ext cx="1469646" cy="767141"/>
            <a:chOff x="7682339" y="6093299"/>
            <a:chExt cx="1469646" cy="767141"/>
          </a:xfrm>
        </p:grpSpPr>
        <p:sp>
          <p:nvSpPr>
            <p:cNvPr id="10" name="Прямоугольный треугольник 15"/>
            <p:cNvSpPr/>
            <p:nvPr/>
          </p:nvSpPr>
          <p:spPr>
            <a:xfrm rot="16200000" flipH="1">
              <a:off x="7838898" y="6451197"/>
              <a:ext cx="123347" cy="436466"/>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Lst>
              <a:ahLst/>
              <a:cxnLst>
                <a:cxn ang="0">
                  <a:pos x="connsiteX0" y="connsiteY0"/>
                </a:cxn>
                <a:cxn ang="0">
                  <a:pos x="connsiteX1" y="connsiteY1"/>
                </a:cxn>
                <a:cxn ang="0">
                  <a:pos x="connsiteX2" y="connsiteY2"/>
                </a:cxn>
                <a:cxn ang="0">
                  <a:pos x="connsiteX3" y="connsiteY3"/>
                </a:cxn>
              </a:cxnLst>
              <a:rect l="l" t="t" r="r" b="b"/>
              <a:pathLst>
                <a:path w="134960" h="338192">
                  <a:moveTo>
                    <a:pt x="0" y="338192"/>
                  </a:moveTo>
                  <a:cubicBezTo>
                    <a:pt x="263" y="231992"/>
                    <a:pt x="1330" y="106200"/>
                    <a:pt x="1593" y="0"/>
                  </a:cubicBezTo>
                  <a:lnTo>
                    <a:pt x="134960" y="301142"/>
                  </a:lnTo>
                  <a:cubicBezTo>
                    <a:pt x="80449" y="342417"/>
                    <a:pt x="54511" y="296917"/>
                    <a:pt x="0" y="338192"/>
                  </a:cubicBezTo>
                  <a:close/>
                </a:path>
              </a:pathLst>
            </a:custGeom>
            <a:solidFill>
              <a:srgbClr val="D883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Трапеция 2"/>
            <p:cNvSpPr/>
            <p:nvPr/>
          </p:nvSpPr>
          <p:spPr>
            <a:xfrm flipH="1">
              <a:off x="7838121" y="6093299"/>
              <a:ext cx="1311534" cy="76714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1760" h="3808972">
                  <a:moveTo>
                    <a:pt x="0" y="3796872"/>
                  </a:moveTo>
                  <a:lnTo>
                    <a:pt x="0" y="13100"/>
                  </a:lnTo>
                  <a:lnTo>
                    <a:pt x="3396921" y="0"/>
                  </a:lnTo>
                  <a:lnTo>
                    <a:pt x="6601760" y="3808972"/>
                  </a:lnTo>
                  <a:lnTo>
                    <a:pt x="0" y="3796872"/>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2" name="Трапеция 2"/>
            <p:cNvSpPr/>
            <p:nvPr/>
          </p:nvSpPr>
          <p:spPr>
            <a:xfrm flipH="1">
              <a:off x="7691020" y="6290733"/>
              <a:ext cx="1460965" cy="326269"/>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87924" h="4009703">
                  <a:moveTo>
                    <a:pt x="2858" y="3916875"/>
                  </a:moveTo>
                  <a:cubicBezTo>
                    <a:pt x="1905" y="2611250"/>
                    <a:pt x="953" y="1305625"/>
                    <a:pt x="0" y="0"/>
                  </a:cubicBezTo>
                  <a:lnTo>
                    <a:pt x="4320663" y="9045"/>
                  </a:lnTo>
                  <a:lnTo>
                    <a:pt x="5287924" y="4009703"/>
                  </a:lnTo>
                  <a:cubicBezTo>
                    <a:pt x="3411317" y="4004773"/>
                    <a:pt x="1879465" y="3921805"/>
                    <a:pt x="2858" y="3916875"/>
                  </a:cubicBezTo>
                  <a:close/>
                </a:path>
              </a:pathLst>
            </a:custGeom>
            <a:gradFill>
              <a:gsLst>
                <a:gs pos="0">
                  <a:schemeClr val="accent5">
                    <a:lumMod val="60000"/>
                    <a:lumOff val="40000"/>
                  </a:schemeClr>
                </a:gs>
                <a:gs pos="22000">
                  <a:srgbClr val="F68E26"/>
                </a:gs>
                <a:gs pos="51000">
                  <a:srgbClr val="F68616"/>
                </a:gs>
                <a:gs pos="70000">
                  <a:srgbClr val="EF7B11"/>
                </a:gs>
                <a:gs pos="97000">
                  <a:srgbClr val="D7560F"/>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a:t>48</a:t>
              </a:r>
            </a:p>
          </p:txBody>
        </p:sp>
      </p:grpSp>
      <p:sp>
        <p:nvSpPr>
          <p:cNvPr id="15" name="Прямоугольник 14"/>
          <p:cNvSpPr/>
          <p:nvPr/>
        </p:nvSpPr>
        <p:spPr>
          <a:xfrm>
            <a:off x="564166" y="1210480"/>
            <a:ext cx="7968274" cy="2294795"/>
          </a:xfrm>
          <a:prstGeom prst="rect">
            <a:avLst/>
          </a:prstGeom>
        </p:spPr>
        <p:txBody>
          <a:bodyPr wrap="square">
            <a:spAutoFit/>
          </a:bodyPr>
          <a:lstStyle/>
          <a:p>
            <a:pPr indent="540385" algn="just">
              <a:lnSpc>
                <a:spcPct val="115000"/>
              </a:lnSpc>
              <a:spcAft>
                <a:spcPts val="0"/>
              </a:spcAft>
            </a:pPr>
            <a:r>
              <a:rPr lang="ru-RU" b="1" dirty="0">
                <a:latin typeface="Segoe UI Light" panose="020B0502040204020203" pitchFamily="34" charset="0"/>
                <a:ea typeface="Times New Roman" panose="02020603050405020304" pitchFamily="18" charset="0"/>
                <a:cs typeface="Segoe UI Light" panose="020B0502040204020203" pitchFamily="34" charset="0"/>
              </a:rPr>
              <a:t>Основной задачей </a:t>
            </a:r>
            <a:r>
              <a:rPr lang="ru-RU" b="1" i="1" dirty="0">
                <a:latin typeface="Segoe UI Light" panose="020B0502040204020203" pitchFamily="34" charset="0"/>
                <a:ea typeface="Times New Roman" panose="02020603050405020304" pitchFamily="18" charset="0"/>
                <a:cs typeface="Segoe UI Light" panose="020B0502040204020203" pitchFamily="34" charset="0"/>
              </a:rPr>
              <a:t>ЭПП </a:t>
            </a:r>
            <a:r>
              <a:rPr lang="ru-RU" b="1" dirty="0">
                <a:latin typeface="Segoe UI Light" panose="020B0502040204020203" pitchFamily="34" charset="0"/>
                <a:ea typeface="Times New Roman" panose="02020603050405020304" pitchFamily="18" charset="0"/>
                <a:cs typeface="Segoe UI Light" panose="020B0502040204020203" pitchFamily="34" charset="0"/>
              </a:rPr>
              <a:t>пострадавшим детям и подросткам </a:t>
            </a:r>
            <a:r>
              <a:rPr lang="ru-RU" b="1" u="sng" dirty="0">
                <a:latin typeface="Segoe UI Light" panose="020B0502040204020203" pitchFamily="34" charset="0"/>
                <a:ea typeface="Times New Roman" panose="02020603050405020304" pitchFamily="18" charset="0"/>
                <a:cs typeface="Segoe UI Light" panose="020B0502040204020203" pitchFamily="34" charset="0"/>
              </a:rPr>
              <a:t>является </a:t>
            </a:r>
            <a:r>
              <a:rPr lang="ru-RU" b="1" i="1" u="sng" dirty="0">
                <a:latin typeface="Segoe UI Light" panose="020B0502040204020203" pitchFamily="34" charset="0"/>
                <a:ea typeface="Times New Roman" panose="02020603050405020304" pitchFamily="18" charset="0"/>
                <a:cs typeface="Segoe UI Light" panose="020B0502040204020203" pitchFamily="34" charset="0"/>
              </a:rPr>
              <a:t>экспресс-коррекция наиболее острой симптоматики</a:t>
            </a:r>
            <a:r>
              <a:rPr lang="ru-RU" b="1" u="sng" dirty="0">
                <a:latin typeface="Segoe UI Light" panose="020B0502040204020203" pitchFamily="34" charset="0"/>
                <a:ea typeface="Times New Roman" panose="02020603050405020304" pitchFamily="18" charset="0"/>
                <a:cs typeface="Segoe UI Light" panose="020B0502040204020203" pitchFamily="34" charset="0"/>
              </a:rPr>
              <a:t>: </a:t>
            </a:r>
            <a:endParaRPr lang="ru-RU" dirty="0">
              <a:latin typeface="Segoe UI Light" panose="020B0502040204020203" pitchFamily="34" charset="0"/>
              <a:ea typeface="Times New Roman" panose="02020603050405020304" pitchFamily="18" charset="0"/>
              <a:cs typeface="Segoe UI Light" panose="020B0502040204020203" pitchFamily="34" charset="0"/>
            </a:endParaRPr>
          </a:p>
          <a:p>
            <a:pPr indent="540385" algn="just">
              <a:lnSpc>
                <a:spcPct val="115000"/>
              </a:lnSpc>
              <a:spcAft>
                <a:spcPts val="0"/>
              </a:spcAft>
            </a:pPr>
            <a:r>
              <a:rPr lang="ru-RU" dirty="0">
                <a:latin typeface="Segoe UI Light" panose="020B0502040204020203" pitchFamily="34" charset="0"/>
                <a:ea typeface="Times New Roman" panose="02020603050405020304" pitchFamily="18" charset="0"/>
                <a:cs typeface="Segoe UI Light" panose="020B0502040204020203" pitchFamily="34" charset="0"/>
              </a:rPr>
              <a:t>- Восстановление нормального сна и питания (что создает благоприятные условия для восстановления центральной нервной системы); </a:t>
            </a:r>
          </a:p>
          <a:p>
            <a:pPr indent="540385" algn="just">
              <a:lnSpc>
                <a:spcPct val="115000"/>
              </a:lnSpc>
              <a:spcAft>
                <a:spcPts val="0"/>
              </a:spcAft>
            </a:pPr>
            <a:r>
              <a:rPr lang="ru-RU" dirty="0">
                <a:latin typeface="Segoe UI Light" panose="020B0502040204020203" pitchFamily="34" charset="0"/>
                <a:ea typeface="Times New Roman" panose="02020603050405020304" pitchFamily="18" charset="0"/>
                <a:cs typeface="Segoe UI Light" panose="020B0502040204020203" pitchFamily="34" charset="0"/>
              </a:rPr>
              <a:t>- Обеспечение стабильного уровня общей активности; </a:t>
            </a:r>
          </a:p>
          <a:p>
            <a:pPr indent="540385" algn="just">
              <a:lnSpc>
                <a:spcPct val="115000"/>
              </a:lnSpc>
              <a:spcAft>
                <a:spcPts val="0"/>
              </a:spcAft>
            </a:pPr>
            <a:r>
              <a:rPr lang="ru-RU" dirty="0">
                <a:latin typeface="Segoe UI Light" panose="020B0502040204020203" pitchFamily="34" charset="0"/>
                <a:ea typeface="Times New Roman" panose="02020603050405020304" pitchFamily="18" charset="0"/>
                <a:cs typeface="Segoe UI Light" panose="020B0502040204020203" pitchFamily="34" charset="0"/>
              </a:rPr>
              <a:t>- Преодоление острых фобий, депрессивных состояний, тревоги, </a:t>
            </a:r>
            <a:r>
              <a:rPr lang="ru-RU" dirty="0" err="1">
                <a:latin typeface="Segoe UI Light" panose="020B0502040204020203" pitchFamily="34" charset="0"/>
                <a:ea typeface="Times New Roman" panose="02020603050405020304" pitchFamily="18" charset="0"/>
                <a:cs typeface="Segoe UI Light" panose="020B0502040204020203" pitchFamily="34" charset="0"/>
              </a:rPr>
              <a:t>флэшбэк</a:t>
            </a:r>
            <a:r>
              <a:rPr lang="ru-RU" dirty="0">
                <a:latin typeface="Segoe UI Light" panose="020B0502040204020203" pitchFamily="34" charset="0"/>
                <a:ea typeface="Times New Roman" panose="02020603050405020304" pitchFamily="18" charset="0"/>
                <a:cs typeface="Segoe UI Light" panose="020B0502040204020203" pitchFamily="34" charset="0"/>
              </a:rPr>
              <a:t>-эффектов.</a:t>
            </a:r>
            <a:endParaRPr lang="ru-RU" dirty="0">
              <a:effectLst/>
              <a:latin typeface="Segoe UI Light" panose="020B0502040204020203" pitchFamily="34" charset="0"/>
              <a:ea typeface="Times New Roman" panose="02020603050405020304" pitchFamily="18" charset="0"/>
              <a:cs typeface="Segoe UI Light" panose="020B0502040204020203" pitchFamily="34" charset="0"/>
            </a:endParaRPr>
          </a:p>
        </p:txBody>
      </p:sp>
      <p:sp>
        <p:nvSpPr>
          <p:cNvPr id="16" name="Прямоугольник 15"/>
          <p:cNvSpPr/>
          <p:nvPr/>
        </p:nvSpPr>
        <p:spPr>
          <a:xfrm>
            <a:off x="564166" y="3429000"/>
            <a:ext cx="8112290" cy="3250442"/>
          </a:xfrm>
          <a:prstGeom prst="rect">
            <a:avLst/>
          </a:prstGeom>
        </p:spPr>
        <p:txBody>
          <a:bodyPr wrap="square">
            <a:spAutoFit/>
          </a:bodyPr>
          <a:lstStyle/>
          <a:p>
            <a:pPr indent="270510" algn="just">
              <a:lnSpc>
                <a:spcPct val="115000"/>
              </a:lnSpc>
              <a:spcAft>
                <a:spcPts val="0"/>
              </a:spcAft>
            </a:pPr>
            <a:r>
              <a:rPr lang="ru-RU" b="1" u="sng" dirty="0">
                <a:latin typeface="Segoe UI Light" panose="020B0502040204020203" pitchFamily="34" charset="0"/>
                <a:ea typeface="Times New Roman" panose="02020603050405020304" pitchFamily="18" charset="0"/>
                <a:cs typeface="Segoe UI Light" panose="020B0502040204020203" pitchFamily="34" charset="0"/>
              </a:rPr>
              <a:t>Специфика работы при оказании ЭПП: </a:t>
            </a:r>
            <a:endParaRPr lang="ru-RU" b="1" dirty="0">
              <a:latin typeface="Segoe UI Light" panose="020B0502040204020203" pitchFamily="34" charset="0"/>
              <a:ea typeface="Times New Roman" panose="02020603050405020304" pitchFamily="18" charset="0"/>
              <a:cs typeface="Segoe UI Light" panose="020B0502040204020203" pitchFamily="34" charset="0"/>
            </a:endParaRPr>
          </a:p>
          <a:p>
            <a:pPr indent="270510" algn="just">
              <a:lnSpc>
                <a:spcPct val="115000"/>
              </a:lnSpc>
              <a:spcAft>
                <a:spcPts val="0"/>
              </a:spcAft>
            </a:pPr>
            <a:r>
              <a:rPr lang="ru-RU" dirty="0">
                <a:latin typeface="Segoe UI Light" panose="020B0502040204020203" pitchFamily="34" charset="0"/>
                <a:ea typeface="Times New Roman" panose="02020603050405020304" pitchFamily="18" charset="0"/>
                <a:cs typeface="Segoe UI Light" panose="020B0502040204020203" pitchFamily="34" charset="0"/>
              </a:rPr>
              <a:t>- Родители могут не осознавать необходимость оказания ребенку психологической помощи; </a:t>
            </a:r>
          </a:p>
          <a:p>
            <a:pPr indent="270510" algn="just">
              <a:lnSpc>
                <a:spcPct val="115000"/>
              </a:lnSpc>
              <a:spcAft>
                <a:spcPts val="0"/>
              </a:spcAft>
            </a:pPr>
            <a:r>
              <a:rPr lang="ru-RU" dirty="0">
                <a:latin typeface="Segoe UI Light" panose="020B0502040204020203" pitchFamily="34" charset="0"/>
                <a:ea typeface="Times New Roman" panose="02020603050405020304" pitchFamily="18" charset="0"/>
                <a:cs typeface="Segoe UI Light" panose="020B0502040204020203" pitchFamily="34" charset="0"/>
              </a:rPr>
              <a:t>- Отсутствует строгая регулярность встреч, четкая регламентация отношений с пострадавшим ребенком;</a:t>
            </a:r>
          </a:p>
          <a:p>
            <a:pPr indent="270510" algn="just">
              <a:lnSpc>
                <a:spcPct val="115000"/>
              </a:lnSpc>
              <a:spcAft>
                <a:spcPts val="0"/>
              </a:spcAft>
            </a:pPr>
            <a:r>
              <a:rPr lang="ru-RU" dirty="0">
                <a:latin typeface="Segoe UI Light" panose="020B0502040204020203" pitchFamily="34" charset="0"/>
                <a:ea typeface="Times New Roman" panose="02020603050405020304" pitchFamily="18" charset="0"/>
                <a:cs typeface="Segoe UI Light" panose="020B0502040204020203" pitchFamily="34" charset="0"/>
              </a:rPr>
              <a:t>- В некоторых случаях работа с детьми может проводиться в неорганизованных условиях (на месте ЧС, в больнице);</a:t>
            </a:r>
          </a:p>
          <a:p>
            <a:pPr indent="270510" algn="just">
              <a:lnSpc>
                <a:spcPct val="115000"/>
              </a:lnSpc>
              <a:spcAft>
                <a:spcPts val="0"/>
              </a:spcAft>
            </a:pPr>
            <a:r>
              <a:rPr lang="ru-RU" dirty="0">
                <a:latin typeface="Segoe UI Light" panose="020B0502040204020203" pitchFamily="34" charset="0"/>
                <a:ea typeface="Times New Roman" panose="02020603050405020304" pitchFamily="18" charset="0"/>
                <a:cs typeface="Segoe UI Light" panose="020B0502040204020203" pitchFamily="34" charset="0"/>
              </a:rPr>
              <a:t>- Оказание психологической помощи может проходить на протяжении достаточно длительного времени.</a:t>
            </a:r>
          </a:p>
          <a:p>
            <a:pPr indent="270510" algn="just">
              <a:lnSpc>
                <a:spcPct val="115000"/>
              </a:lnSpc>
              <a:spcAft>
                <a:spcPts val="0"/>
              </a:spcAft>
            </a:pPr>
            <a:r>
              <a:rPr lang="ru-RU" dirty="0">
                <a:latin typeface="Segoe UI Light" panose="020B0502040204020203" pitchFamily="34" charset="0"/>
                <a:ea typeface="Times New Roman" panose="02020603050405020304" pitchFamily="18" charset="0"/>
                <a:cs typeface="Segoe UI Light" panose="020B0502040204020203" pitchFamily="34" charset="0"/>
              </a:rPr>
              <a:t>- Психологическая помощь также может быть разовой и краткосрочной. </a:t>
            </a:r>
            <a:endParaRPr lang="ru-RU" dirty="0">
              <a:effectLst/>
              <a:latin typeface="Segoe UI Light" panose="020B0502040204020203" pitchFamily="34" charset="0"/>
              <a:ea typeface="Times New Roman" panose="02020603050405020304" pitchFamily="18" charset="0"/>
              <a:cs typeface="Segoe UI Light" panose="020B0502040204020203" pitchFamily="34" charset="0"/>
            </a:endParaRPr>
          </a:p>
        </p:txBody>
      </p:sp>
    </p:spTree>
    <p:extLst>
      <p:ext uri="{BB962C8B-B14F-4D97-AF65-F5344CB8AC3E}">
        <p14:creationId xmlns:p14="http://schemas.microsoft.com/office/powerpoint/2010/main" val="262930126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Группа 3"/>
          <p:cNvGrpSpPr/>
          <p:nvPr/>
        </p:nvGrpSpPr>
        <p:grpSpPr>
          <a:xfrm flipH="1" flipV="1">
            <a:off x="-27518" y="-10"/>
            <a:ext cx="6030313" cy="1340777"/>
            <a:chOff x="8289058" y="6085680"/>
            <a:chExt cx="4448633" cy="774761"/>
          </a:xfrm>
        </p:grpSpPr>
        <p:sp>
          <p:nvSpPr>
            <p:cNvPr id="6" name="Прямоугольный треугольник 15"/>
            <p:cNvSpPr/>
            <p:nvPr/>
          </p:nvSpPr>
          <p:spPr>
            <a:xfrm rot="16200000" flipH="1">
              <a:off x="8405691" y="6447274"/>
              <a:ext cx="145913" cy="379180"/>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 name="connsiteX0" fmla="*/ 0 w 134960"/>
                <a:gd name="connsiteY0" fmla="*/ 325797 h 325797"/>
                <a:gd name="connsiteX1" fmla="*/ 5070 w 134960"/>
                <a:gd name="connsiteY1" fmla="*/ 0 h 325797"/>
                <a:gd name="connsiteX2" fmla="*/ 134960 w 134960"/>
                <a:gd name="connsiteY2" fmla="*/ 288747 h 325797"/>
                <a:gd name="connsiteX3" fmla="*/ 0 w 134960"/>
                <a:gd name="connsiteY3" fmla="*/ 325797 h 325797"/>
                <a:gd name="connsiteX0" fmla="*/ 0 w 134960"/>
                <a:gd name="connsiteY0" fmla="*/ 327313 h 327313"/>
                <a:gd name="connsiteX1" fmla="*/ 15252 w 134960"/>
                <a:gd name="connsiteY1" fmla="*/ 0 h 327313"/>
                <a:gd name="connsiteX2" fmla="*/ 134960 w 134960"/>
                <a:gd name="connsiteY2" fmla="*/ 290263 h 327313"/>
                <a:gd name="connsiteX3" fmla="*/ 0 w 134960"/>
                <a:gd name="connsiteY3" fmla="*/ 327313 h 327313"/>
              </a:gdLst>
              <a:ahLst/>
              <a:cxnLst>
                <a:cxn ang="0">
                  <a:pos x="connsiteX0" y="connsiteY0"/>
                </a:cxn>
                <a:cxn ang="0">
                  <a:pos x="connsiteX1" y="connsiteY1"/>
                </a:cxn>
                <a:cxn ang="0">
                  <a:pos x="connsiteX2" y="connsiteY2"/>
                </a:cxn>
                <a:cxn ang="0">
                  <a:pos x="connsiteX3" y="connsiteY3"/>
                </a:cxn>
              </a:cxnLst>
              <a:rect l="l" t="t" r="r" b="b"/>
              <a:pathLst>
                <a:path w="134960" h="327313">
                  <a:moveTo>
                    <a:pt x="0" y="327313"/>
                  </a:moveTo>
                  <a:cubicBezTo>
                    <a:pt x="263" y="221113"/>
                    <a:pt x="14989" y="106200"/>
                    <a:pt x="15252" y="0"/>
                  </a:cubicBezTo>
                  <a:cubicBezTo>
                    <a:pt x="59708" y="100381"/>
                    <a:pt x="90504" y="189882"/>
                    <a:pt x="134960" y="290263"/>
                  </a:cubicBezTo>
                  <a:cubicBezTo>
                    <a:pt x="80449" y="331538"/>
                    <a:pt x="54511" y="286038"/>
                    <a:pt x="0" y="327313"/>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Трапеция 2"/>
            <p:cNvSpPr/>
            <p:nvPr/>
          </p:nvSpPr>
          <p:spPr>
            <a:xfrm flipH="1">
              <a:off x="8309609" y="6085680"/>
              <a:ext cx="4401829" cy="77476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 name="connsiteX0" fmla="*/ 0 w 6601760"/>
                <a:gd name="connsiteY0" fmla="*/ 3783774 h 3795874"/>
                <a:gd name="connsiteX1" fmla="*/ 0 w 6601760"/>
                <a:gd name="connsiteY1" fmla="*/ 2 h 3795874"/>
                <a:gd name="connsiteX2" fmla="*/ 5327252 w 6601760"/>
                <a:gd name="connsiteY2" fmla="*/ 138240 h 3795874"/>
                <a:gd name="connsiteX3" fmla="*/ 6601760 w 6601760"/>
                <a:gd name="connsiteY3" fmla="*/ 3795874 h 3795874"/>
                <a:gd name="connsiteX4" fmla="*/ 0 w 6601760"/>
                <a:gd name="connsiteY4" fmla="*/ 3783774 h 3795874"/>
                <a:gd name="connsiteX0" fmla="*/ 0 w 5963047"/>
                <a:gd name="connsiteY0" fmla="*/ 3783774 h 3795874"/>
                <a:gd name="connsiteX1" fmla="*/ 0 w 5963047"/>
                <a:gd name="connsiteY1" fmla="*/ 2 h 3795874"/>
                <a:gd name="connsiteX2" fmla="*/ 5327252 w 5963047"/>
                <a:gd name="connsiteY2" fmla="*/ 138240 h 3795874"/>
                <a:gd name="connsiteX3" fmla="*/ 5963047 w 5963047"/>
                <a:gd name="connsiteY3" fmla="*/ 3795874 h 3795874"/>
                <a:gd name="connsiteX4" fmla="*/ 0 w 5963047"/>
                <a:gd name="connsiteY4" fmla="*/ 3783774 h 3795874"/>
                <a:gd name="connsiteX0" fmla="*/ 0 w 5963047"/>
                <a:gd name="connsiteY0" fmla="*/ 3783774 h 3795874"/>
                <a:gd name="connsiteX1" fmla="*/ 0 w 5963047"/>
                <a:gd name="connsiteY1" fmla="*/ 2 h 3795874"/>
                <a:gd name="connsiteX2" fmla="*/ 5327252 w 5963047"/>
                <a:gd name="connsiteY2" fmla="*/ 43654 h 3795874"/>
                <a:gd name="connsiteX3" fmla="*/ 5963047 w 5963047"/>
                <a:gd name="connsiteY3" fmla="*/ 3795874 h 3795874"/>
                <a:gd name="connsiteX4" fmla="*/ 0 w 5963047"/>
                <a:gd name="connsiteY4" fmla="*/ 3783774 h 3795874"/>
                <a:gd name="connsiteX0" fmla="*/ 0 w 5963047"/>
                <a:gd name="connsiteY0" fmla="*/ 3834707 h 3846807"/>
                <a:gd name="connsiteX1" fmla="*/ 0 w 5963047"/>
                <a:gd name="connsiteY1" fmla="*/ 50935 h 3846807"/>
                <a:gd name="connsiteX2" fmla="*/ 5314349 w 5963047"/>
                <a:gd name="connsiteY2" fmla="*/ 0 h 3846807"/>
                <a:gd name="connsiteX3" fmla="*/ 5963047 w 5963047"/>
                <a:gd name="connsiteY3" fmla="*/ 3846807 h 3846807"/>
                <a:gd name="connsiteX4" fmla="*/ 0 w 5963047"/>
                <a:gd name="connsiteY4" fmla="*/ 3834707 h 3846807"/>
                <a:gd name="connsiteX0" fmla="*/ 0 w 5963047"/>
                <a:gd name="connsiteY0" fmla="*/ 3834707 h 3846807"/>
                <a:gd name="connsiteX1" fmla="*/ 0 w 5963047"/>
                <a:gd name="connsiteY1" fmla="*/ 50935 h 3846807"/>
                <a:gd name="connsiteX2" fmla="*/ 5018259 w 5963047"/>
                <a:gd name="connsiteY2" fmla="*/ 0 h 3846807"/>
                <a:gd name="connsiteX3" fmla="*/ 5963047 w 5963047"/>
                <a:gd name="connsiteY3" fmla="*/ 3846807 h 3846807"/>
                <a:gd name="connsiteX4" fmla="*/ 0 w 5963047"/>
                <a:gd name="connsiteY4" fmla="*/ 3834707 h 3846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63047" h="3846807">
                  <a:moveTo>
                    <a:pt x="0" y="3834707"/>
                  </a:moveTo>
                  <a:lnTo>
                    <a:pt x="0" y="50935"/>
                  </a:lnTo>
                  <a:lnTo>
                    <a:pt x="5018259" y="0"/>
                  </a:lnTo>
                  <a:lnTo>
                    <a:pt x="5963047" y="3846807"/>
                  </a:lnTo>
                  <a:lnTo>
                    <a:pt x="0" y="3834707"/>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err="1"/>
                <a:t>ттрн</a:t>
              </a:r>
              <a:endParaRPr lang="ru-RU" dirty="0"/>
            </a:p>
          </p:txBody>
        </p:sp>
        <p:sp>
          <p:nvSpPr>
            <p:cNvPr id="8" name="Трапеция 2"/>
            <p:cNvSpPr/>
            <p:nvPr/>
          </p:nvSpPr>
          <p:spPr>
            <a:xfrm flipH="1">
              <a:off x="8290813" y="6246868"/>
              <a:ext cx="4446878" cy="336814"/>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689860 w 5287924"/>
                <a:gd name="connsiteY2" fmla="*/ 102692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746042 w 5287924"/>
                <a:gd name="connsiteY2" fmla="*/ 196338 h 4009703"/>
                <a:gd name="connsiteX3" fmla="*/ 5287924 w 5287924"/>
                <a:gd name="connsiteY3" fmla="*/ 4009703 h 4009703"/>
                <a:gd name="connsiteX4" fmla="*/ 2858 w 5287924"/>
                <a:gd name="connsiteY4" fmla="*/ 3916875 h 4009703"/>
                <a:gd name="connsiteX0" fmla="*/ 28 w 5309173"/>
                <a:gd name="connsiteY0" fmla="*/ 4197819 h 4197905"/>
                <a:gd name="connsiteX1" fmla="*/ 21249 w 5309173"/>
                <a:gd name="connsiteY1" fmla="*/ 0 h 4197905"/>
                <a:gd name="connsiteX2" fmla="*/ 4767291 w 5309173"/>
                <a:gd name="connsiteY2" fmla="*/ 196338 h 4197905"/>
                <a:gd name="connsiteX3" fmla="*/ 5309173 w 5309173"/>
                <a:gd name="connsiteY3" fmla="*/ 4009703 h 4197905"/>
                <a:gd name="connsiteX4" fmla="*/ 28 w 5309173"/>
                <a:gd name="connsiteY4" fmla="*/ 4197819 h 4197905"/>
                <a:gd name="connsiteX0" fmla="*/ 28 w 5309173"/>
                <a:gd name="connsiteY0" fmla="*/ 4197819 h 4197905"/>
                <a:gd name="connsiteX1" fmla="*/ 21249 w 5309173"/>
                <a:gd name="connsiteY1" fmla="*/ 0 h 4197905"/>
                <a:gd name="connsiteX2" fmla="*/ 4807421 w 5309173"/>
                <a:gd name="connsiteY2" fmla="*/ 196338 h 4197905"/>
                <a:gd name="connsiteX3" fmla="*/ 5309173 w 5309173"/>
                <a:gd name="connsiteY3" fmla="*/ 4009703 h 4197905"/>
                <a:gd name="connsiteX4" fmla="*/ 28 w 5309173"/>
                <a:gd name="connsiteY4" fmla="*/ 4197819 h 4197905"/>
                <a:gd name="connsiteX0" fmla="*/ 50 w 5299162"/>
                <a:gd name="connsiteY0" fmla="*/ 4139296 h 4139419"/>
                <a:gd name="connsiteX1" fmla="*/ 11238 w 5299162"/>
                <a:gd name="connsiteY1" fmla="*/ 0 h 4139419"/>
                <a:gd name="connsiteX2" fmla="*/ 4797410 w 5299162"/>
                <a:gd name="connsiteY2" fmla="*/ 196338 h 4139419"/>
                <a:gd name="connsiteX3" fmla="*/ 5299162 w 5299162"/>
                <a:gd name="connsiteY3" fmla="*/ 4009703 h 4139419"/>
                <a:gd name="connsiteX4" fmla="*/ 50 w 5299162"/>
                <a:gd name="connsiteY4" fmla="*/ 4139296 h 4139419"/>
                <a:gd name="connsiteX0" fmla="*/ 50 w 5294145"/>
                <a:gd name="connsiteY0" fmla="*/ 4139296 h 4139419"/>
                <a:gd name="connsiteX1" fmla="*/ 11238 w 5294145"/>
                <a:gd name="connsiteY1" fmla="*/ 0 h 4139419"/>
                <a:gd name="connsiteX2" fmla="*/ 4797410 w 5294145"/>
                <a:gd name="connsiteY2" fmla="*/ 196338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72329 w 5294145"/>
                <a:gd name="connsiteY2" fmla="*/ 137815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52264 w 5294145"/>
                <a:gd name="connsiteY2" fmla="*/ 59776 h 4139419"/>
                <a:gd name="connsiteX3" fmla="*/ 5294145 w 5294145"/>
                <a:gd name="connsiteY3" fmla="*/ 4009703 h 4139419"/>
                <a:gd name="connsiteX4" fmla="*/ 50 w 5294145"/>
                <a:gd name="connsiteY4" fmla="*/ 4139296 h 4139419"/>
                <a:gd name="connsiteX0" fmla="*/ 50 w 5108803"/>
                <a:gd name="connsiteY0" fmla="*/ 4139296 h 4139419"/>
                <a:gd name="connsiteX1" fmla="*/ 11238 w 5108803"/>
                <a:gd name="connsiteY1" fmla="*/ 0 h 4139419"/>
                <a:gd name="connsiteX2" fmla="*/ 4752264 w 5108803"/>
                <a:gd name="connsiteY2" fmla="*/ 59776 h 4139419"/>
                <a:gd name="connsiteX3" fmla="*/ 5108803 w 5108803"/>
                <a:gd name="connsiteY3" fmla="*/ 4009703 h 4139419"/>
                <a:gd name="connsiteX4" fmla="*/ 50 w 5108803"/>
                <a:gd name="connsiteY4" fmla="*/ 4139296 h 4139419"/>
                <a:gd name="connsiteX0" fmla="*/ 50 w 5102063"/>
                <a:gd name="connsiteY0" fmla="*/ 4139296 h 4139468"/>
                <a:gd name="connsiteX1" fmla="*/ 11238 w 5102063"/>
                <a:gd name="connsiteY1" fmla="*/ 0 h 4139468"/>
                <a:gd name="connsiteX2" fmla="*/ 4752264 w 5102063"/>
                <a:gd name="connsiteY2" fmla="*/ 59776 h 4139468"/>
                <a:gd name="connsiteX3" fmla="*/ 5102063 w 5102063"/>
                <a:gd name="connsiteY3" fmla="*/ 4048722 h 4139468"/>
                <a:gd name="connsiteX4" fmla="*/ 50 w 5102063"/>
                <a:gd name="connsiteY4" fmla="*/ 4139296 h 4139468"/>
                <a:gd name="connsiteX0" fmla="*/ 29250 w 5131263"/>
                <a:gd name="connsiteY0" fmla="*/ 4139296 h 4139468"/>
                <a:gd name="connsiteX1" fmla="*/ 0 w 5131263"/>
                <a:gd name="connsiteY1" fmla="*/ 0 h 4139468"/>
                <a:gd name="connsiteX2" fmla="*/ 4781464 w 5131263"/>
                <a:gd name="connsiteY2" fmla="*/ 59776 h 4139468"/>
                <a:gd name="connsiteX3" fmla="*/ 5131263 w 5131263"/>
                <a:gd name="connsiteY3" fmla="*/ 4048722 h 4139468"/>
                <a:gd name="connsiteX4" fmla="*/ 29250 w 5131263"/>
                <a:gd name="connsiteY4" fmla="*/ 4139296 h 4139468"/>
                <a:gd name="connsiteX0" fmla="*/ 29250 w 5100934"/>
                <a:gd name="connsiteY0" fmla="*/ 4139296 h 4139296"/>
                <a:gd name="connsiteX1" fmla="*/ 0 w 5100934"/>
                <a:gd name="connsiteY1" fmla="*/ 0 h 4139296"/>
                <a:gd name="connsiteX2" fmla="*/ 4781464 w 5100934"/>
                <a:gd name="connsiteY2" fmla="*/ 59776 h 4139296"/>
                <a:gd name="connsiteX3" fmla="*/ 5100934 w 5100934"/>
                <a:gd name="connsiteY3" fmla="*/ 4107245 h 4139296"/>
                <a:gd name="connsiteX4" fmla="*/ 29250 w 5100934"/>
                <a:gd name="connsiteY4" fmla="*/ 4139296 h 413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00934" h="4139296">
                  <a:moveTo>
                    <a:pt x="29250" y="4139296"/>
                  </a:moveTo>
                  <a:cubicBezTo>
                    <a:pt x="28297" y="2833671"/>
                    <a:pt x="953" y="1305625"/>
                    <a:pt x="0" y="0"/>
                  </a:cubicBezTo>
                  <a:lnTo>
                    <a:pt x="4781464" y="59776"/>
                  </a:lnTo>
                  <a:lnTo>
                    <a:pt x="5100934" y="4107245"/>
                  </a:lnTo>
                  <a:lnTo>
                    <a:pt x="29250" y="4139296"/>
                  </a:lnTo>
                  <a:close/>
                </a:path>
              </a:pathLst>
            </a:custGeom>
            <a:gradFill>
              <a:gsLst>
                <a:gs pos="53000">
                  <a:srgbClr val="3483AA"/>
                </a:gs>
                <a:gs pos="0">
                  <a:srgbClr val="2D7193"/>
                </a:gs>
                <a:gs pos="100000">
                  <a:srgbClr val="3B96C3"/>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sp>
        <p:nvSpPr>
          <p:cNvPr id="2" name="Заголовок 1"/>
          <p:cNvSpPr>
            <a:spLocks noGrp="1"/>
          </p:cNvSpPr>
          <p:nvPr>
            <p:ph type="title"/>
          </p:nvPr>
        </p:nvSpPr>
        <p:spPr>
          <a:xfrm>
            <a:off x="827584" y="513162"/>
            <a:ext cx="4805232" cy="491143"/>
          </a:xfrm>
        </p:spPr>
        <p:txBody>
          <a:bodyPr>
            <a:normAutofit fontScale="90000"/>
          </a:bodyPr>
          <a:lstStyle/>
          <a:p>
            <a:pPr algn="l"/>
            <a:r>
              <a:rPr lang="ru-RU" sz="1800" b="1" dirty="0">
                <a:solidFill>
                  <a:schemeClr val="bg1"/>
                </a:solidFill>
                <a:latin typeface="Segoe UI Light" panose="020B0502040204020203" pitchFamily="34" charset="0"/>
                <a:cs typeface="Segoe UI Light" panose="020B0502040204020203" pitchFamily="34" charset="0"/>
              </a:rPr>
              <a:t>Методы работы с симптомами психотравмы у детей </a:t>
            </a:r>
            <a:endParaRPr lang="ru-RU" sz="1800" b="1" dirty="0">
              <a:solidFill>
                <a:schemeClr val="bg1"/>
              </a:solidFill>
              <a:latin typeface="Segoe UI Light" pitchFamily="34" charset="0"/>
              <a:ea typeface="+mn-ea"/>
              <a:cs typeface="Segoe UI Light" pitchFamily="34" charset="0"/>
            </a:endParaRPr>
          </a:p>
        </p:txBody>
      </p:sp>
      <p:grpSp>
        <p:nvGrpSpPr>
          <p:cNvPr id="9" name="Группа 8"/>
          <p:cNvGrpSpPr/>
          <p:nvPr/>
        </p:nvGrpSpPr>
        <p:grpSpPr>
          <a:xfrm>
            <a:off x="7682339" y="6093299"/>
            <a:ext cx="1469646" cy="767141"/>
            <a:chOff x="7682339" y="6093299"/>
            <a:chExt cx="1469646" cy="767141"/>
          </a:xfrm>
        </p:grpSpPr>
        <p:sp>
          <p:nvSpPr>
            <p:cNvPr id="10" name="Прямоугольный треугольник 15"/>
            <p:cNvSpPr/>
            <p:nvPr/>
          </p:nvSpPr>
          <p:spPr>
            <a:xfrm rot="16200000" flipH="1">
              <a:off x="7838898" y="6451197"/>
              <a:ext cx="123347" cy="436466"/>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Lst>
              <a:ahLst/>
              <a:cxnLst>
                <a:cxn ang="0">
                  <a:pos x="connsiteX0" y="connsiteY0"/>
                </a:cxn>
                <a:cxn ang="0">
                  <a:pos x="connsiteX1" y="connsiteY1"/>
                </a:cxn>
                <a:cxn ang="0">
                  <a:pos x="connsiteX2" y="connsiteY2"/>
                </a:cxn>
                <a:cxn ang="0">
                  <a:pos x="connsiteX3" y="connsiteY3"/>
                </a:cxn>
              </a:cxnLst>
              <a:rect l="l" t="t" r="r" b="b"/>
              <a:pathLst>
                <a:path w="134960" h="338192">
                  <a:moveTo>
                    <a:pt x="0" y="338192"/>
                  </a:moveTo>
                  <a:cubicBezTo>
                    <a:pt x="263" y="231992"/>
                    <a:pt x="1330" y="106200"/>
                    <a:pt x="1593" y="0"/>
                  </a:cubicBezTo>
                  <a:lnTo>
                    <a:pt x="134960" y="301142"/>
                  </a:lnTo>
                  <a:cubicBezTo>
                    <a:pt x="80449" y="342417"/>
                    <a:pt x="54511" y="296917"/>
                    <a:pt x="0" y="338192"/>
                  </a:cubicBezTo>
                  <a:close/>
                </a:path>
              </a:pathLst>
            </a:custGeom>
            <a:solidFill>
              <a:srgbClr val="D883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Трапеция 2"/>
            <p:cNvSpPr/>
            <p:nvPr/>
          </p:nvSpPr>
          <p:spPr>
            <a:xfrm flipH="1">
              <a:off x="7838121" y="6093299"/>
              <a:ext cx="1311534" cy="76714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1760" h="3808972">
                  <a:moveTo>
                    <a:pt x="0" y="3796872"/>
                  </a:moveTo>
                  <a:lnTo>
                    <a:pt x="0" y="13100"/>
                  </a:lnTo>
                  <a:lnTo>
                    <a:pt x="3396921" y="0"/>
                  </a:lnTo>
                  <a:lnTo>
                    <a:pt x="6601760" y="3808972"/>
                  </a:lnTo>
                  <a:lnTo>
                    <a:pt x="0" y="3796872"/>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2" name="Трапеция 2"/>
            <p:cNvSpPr/>
            <p:nvPr/>
          </p:nvSpPr>
          <p:spPr>
            <a:xfrm flipH="1">
              <a:off x="7691020" y="6290733"/>
              <a:ext cx="1460965" cy="326269"/>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87924" h="4009703">
                  <a:moveTo>
                    <a:pt x="2858" y="3916875"/>
                  </a:moveTo>
                  <a:cubicBezTo>
                    <a:pt x="1905" y="2611250"/>
                    <a:pt x="953" y="1305625"/>
                    <a:pt x="0" y="0"/>
                  </a:cubicBezTo>
                  <a:lnTo>
                    <a:pt x="4320663" y="9045"/>
                  </a:lnTo>
                  <a:lnTo>
                    <a:pt x="5287924" y="4009703"/>
                  </a:lnTo>
                  <a:cubicBezTo>
                    <a:pt x="3411317" y="4004773"/>
                    <a:pt x="1879465" y="3921805"/>
                    <a:pt x="2858" y="3916875"/>
                  </a:cubicBezTo>
                  <a:close/>
                </a:path>
              </a:pathLst>
            </a:custGeom>
            <a:gradFill>
              <a:gsLst>
                <a:gs pos="0">
                  <a:schemeClr val="accent5">
                    <a:lumMod val="60000"/>
                    <a:lumOff val="40000"/>
                  </a:schemeClr>
                </a:gs>
                <a:gs pos="22000">
                  <a:srgbClr val="F68E26"/>
                </a:gs>
                <a:gs pos="51000">
                  <a:srgbClr val="F68616"/>
                </a:gs>
                <a:gs pos="70000">
                  <a:srgbClr val="EF7B11"/>
                </a:gs>
                <a:gs pos="97000">
                  <a:srgbClr val="D7560F"/>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a:t>49</a:t>
              </a:r>
            </a:p>
          </p:txBody>
        </p:sp>
      </p:grpSp>
      <p:sp>
        <p:nvSpPr>
          <p:cNvPr id="13" name="Прямоугольник 12"/>
          <p:cNvSpPr/>
          <p:nvPr/>
        </p:nvSpPr>
        <p:spPr>
          <a:xfrm>
            <a:off x="700449" y="1410337"/>
            <a:ext cx="4572000" cy="2616422"/>
          </a:xfrm>
          <a:prstGeom prst="rect">
            <a:avLst/>
          </a:prstGeom>
        </p:spPr>
        <p:txBody>
          <a:bodyPr>
            <a:spAutoFit/>
          </a:bodyPr>
          <a:lstStyle/>
          <a:p>
            <a:pPr marL="342900" lvl="0" indent="-342900" algn="just">
              <a:lnSpc>
                <a:spcPct val="115000"/>
              </a:lnSpc>
              <a:spcAft>
                <a:spcPts val="0"/>
              </a:spcAft>
              <a:buFont typeface="Arial" panose="020B0604020202020204" pitchFamily="34" charset="0"/>
              <a:buChar char="•"/>
              <a:tabLst>
                <a:tab pos="457200" algn="l"/>
              </a:tabLst>
            </a:pPr>
            <a:r>
              <a:rPr lang="ru-RU" sz="1600" dirty="0" err="1">
                <a:latin typeface="Segoe UI Light" panose="020B0502040204020203" pitchFamily="34" charset="0"/>
                <a:ea typeface="Times New Roman" panose="02020603050405020304" pitchFamily="18" charset="0"/>
                <a:cs typeface="Segoe UI Light" panose="020B0502040204020203" pitchFamily="34" charset="0"/>
              </a:rPr>
              <a:t>Игротерапия</a:t>
            </a:r>
            <a:endParaRPr lang="ru-RU" sz="1600" dirty="0">
              <a:latin typeface="Segoe UI Light" panose="020B0502040204020203" pitchFamily="34" charset="0"/>
              <a:ea typeface="Times New Roman" panose="02020603050405020304" pitchFamily="18" charset="0"/>
              <a:cs typeface="Segoe UI Light" panose="020B0502040204020203" pitchFamily="34" charset="0"/>
            </a:endParaRPr>
          </a:p>
          <a:p>
            <a:pPr marL="342900" lvl="0" indent="-342900" algn="just">
              <a:lnSpc>
                <a:spcPct val="115000"/>
              </a:lnSpc>
              <a:spcAft>
                <a:spcPts val="0"/>
              </a:spcAft>
              <a:buFont typeface="Arial" panose="020B0604020202020204" pitchFamily="34" charset="0"/>
              <a:buChar char="•"/>
              <a:tabLst>
                <a:tab pos="457200" algn="l"/>
              </a:tabLst>
            </a:pPr>
            <a:r>
              <a:rPr lang="ru-RU" sz="1600" dirty="0" err="1">
                <a:latin typeface="Segoe UI Light" panose="020B0502040204020203" pitchFamily="34" charset="0"/>
                <a:ea typeface="Times New Roman" panose="02020603050405020304" pitchFamily="18" charset="0"/>
                <a:cs typeface="Segoe UI Light" panose="020B0502040204020203" pitchFamily="34" charset="0"/>
              </a:rPr>
              <a:t>Изотерапия</a:t>
            </a:r>
            <a:endParaRPr lang="ru-RU" sz="1600" dirty="0">
              <a:latin typeface="Segoe UI Light" panose="020B0502040204020203" pitchFamily="34" charset="0"/>
              <a:ea typeface="Times New Roman" panose="02020603050405020304" pitchFamily="18" charset="0"/>
              <a:cs typeface="Segoe UI Light" panose="020B0502040204020203" pitchFamily="34" charset="0"/>
            </a:endParaRPr>
          </a:p>
          <a:p>
            <a:pPr marL="342900" lvl="0" indent="-342900" algn="just">
              <a:lnSpc>
                <a:spcPct val="115000"/>
              </a:lnSpc>
              <a:spcAft>
                <a:spcPts val="0"/>
              </a:spcAft>
              <a:buFont typeface="Arial" panose="020B0604020202020204" pitchFamily="34" charset="0"/>
              <a:buChar char="•"/>
              <a:tabLst>
                <a:tab pos="457200" algn="l"/>
              </a:tabLst>
            </a:pPr>
            <a:r>
              <a:rPr lang="ru-RU" sz="1600" dirty="0">
                <a:latin typeface="Segoe UI Light" panose="020B0502040204020203" pitchFamily="34" charset="0"/>
                <a:ea typeface="Times New Roman" panose="02020603050405020304" pitchFamily="18" charset="0"/>
                <a:cs typeface="Segoe UI Light" panose="020B0502040204020203" pitchFamily="34" charset="0"/>
              </a:rPr>
              <a:t>Музыкотерапия</a:t>
            </a:r>
          </a:p>
          <a:p>
            <a:pPr marL="342900" lvl="0" indent="-342900" algn="just">
              <a:lnSpc>
                <a:spcPct val="115000"/>
              </a:lnSpc>
              <a:spcAft>
                <a:spcPts val="0"/>
              </a:spcAft>
              <a:buFont typeface="Arial" panose="020B0604020202020204" pitchFamily="34" charset="0"/>
              <a:buChar char="•"/>
              <a:tabLst>
                <a:tab pos="457200" algn="l"/>
              </a:tabLst>
            </a:pPr>
            <a:r>
              <a:rPr lang="ru-RU" sz="1600" dirty="0" err="1">
                <a:latin typeface="Segoe UI Light" panose="020B0502040204020203" pitchFamily="34" charset="0"/>
                <a:ea typeface="Times New Roman" panose="02020603050405020304" pitchFamily="18" charset="0"/>
                <a:cs typeface="Segoe UI Light" panose="020B0502040204020203" pitchFamily="34" charset="0"/>
              </a:rPr>
              <a:t>Имаготерапия</a:t>
            </a:r>
            <a:r>
              <a:rPr lang="ru-RU" sz="1600" dirty="0">
                <a:latin typeface="Segoe UI Light" panose="020B0502040204020203" pitchFamily="34" charset="0"/>
                <a:ea typeface="Times New Roman" panose="02020603050405020304" pitchFamily="18" charset="0"/>
                <a:cs typeface="Segoe UI Light" panose="020B0502040204020203" pitchFamily="34" charset="0"/>
              </a:rPr>
              <a:t>                  </a:t>
            </a:r>
          </a:p>
          <a:p>
            <a:pPr marL="342900" lvl="0" indent="-342900" algn="just">
              <a:lnSpc>
                <a:spcPct val="115000"/>
              </a:lnSpc>
              <a:spcAft>
                <a:spcPts val="0"/>
              </a:spcAft>
              <a:buFont typeface="Arial" panose="020B0604020202020204" pitchFamily="34" charset="0"/>
              <a:buChar char="•"/>
              <a:tabLst>
                <a:tab pos="457200" algn="l"/>
              </a:tabLst>
            </a:pPr>
            <a:r>
              <a:rPr lang="ru-RU" sz="1600" dirty="0">
                <a:latin typeface="Segoe UI Light" panose="020B0502040204020203" pitchFamily="34" charset="0"/>
                <a:ea typeface="Times New Roman" panose="02020603050405020304" pitchFamily="18" charset="0"/>
                <a:cs typeface="Segoe UI Light" panose="020B0502040204020203" pitchFamily="34" charset="0"/>
              </a:rPr>
              <a:t>Песочная терапия            </a:t>
            </a:r>
          </a:p>
          <a:p>
            <a:pPr marL="342900" lvl="0" indent="-342900" algn="just">
              <a:lnSpc>
                <a:spcPct val="115000"/>
              </a:lnSpc>
              <a:spcAft>
                <a:spcPts val="0"/>
              </a:spcAft>
              <a:buFont typeface="Arial" panose="020B0604020202020204" pitchFamily="34" charset="0"/>
              <a:buChar char="•"/>
              <a:tabLst>
                <a:tab pos="457200" algn="l"/>
              </a:tabLst>
            </a:pPr>
            <a:r>
              <a:rPr lang="ru-RU" sz="1600" dirty="0">
                <a:latin typeface="Segoe UI Light" panose="020B0502040204020203" pitchFamily="34" charset="0"/>
                <a:ea typeface="Times New Roman" panose="02020603050405020304" pitchFamily="18" charset="0"/>
                <a:cs typeface="Segoe UI Light" panose="020B0502040204020203" pitchFamily="34" charset="0"/>
              </a:rPr>
              <a:t>Ролевые игры                  </a:t>
            </a:r>
          </a:p>
          <a:p>
            <a:pPr marL="342900" lvl="0" indent="-342900" algn="just">
              <a:lnSpc>
                <a:spcPct val="115000"/>
              </a:lnSpc>
              <a:spcAft>
                <a:spcPts val="0"/>
              </a:spcAft>
              <a:buFont typeface="Arial" panose="020B0604020202020204" pitchFamily="34" charset="0"/>
              <a:buChar char="•"/>
              <a:tabLst>
                <a:tab pos="457200" algn="l"/>
              </a:tabLst>
            </a:pPr>
            <a:r>
              <a:rPr lang="ru-RU" sz="1600" dirty="0">
                <a:latin typeface="Segoe UI Light" panose="020B0502040204020203" pitchFamily="34" charset="0"/>
                <a:ea typeface="Times New Roman" panose="02020603050405020304" pitchFamily="18" charset="0"/>
                <a:cs typeface="Segoe UI Light" panose="020B0502040204020203" pitchFamily="34" charset="0"/>
              </a:rPr>
              <a:t>Пальчиковые игры            </a:t>
            </a:r>
          </a:p>
          <a:p>
            <a:pPr marL="342900" lvl="0" indent="-342900" algn="just">
              <a:lnSpc>
                <a:spcPct val="115000"/>
              </a:lnSpc>
              <a:spcAft>
                <a:spcPts val="0"/>
              </a:spcAft>
              <a:buFont typeface="Arial" panose="020B0604020202020204" pitchFamily="34" charset="0"/>
              <a:buChar char="•"/>
              <a:tabLst>
                <a:tab pos="457200" algn="l"/>
              </a:tabLst>
            </a:pPr>
            <a:r>
              <a:rPr lang="ru-RU" sz="1600" dirty="0" err="1">
                <a:latin typeface="Segoe UI Light" panose="020B0502040204020203" pitchFamily="34" charset="0"/>
                <a:ea typeface="Times New Roman" panose="02020603050405020304" pitchFamily="18" charset="0"/>
                <a:cs typeface="Segoe UI Light" panose="020B0502040204020203" pitchFamily="34" charset="0"/>
              </a:rPr>
              <a:t>Телесноориентированная</a:t>
            </a:r>
            <a:r>
              <a:rPr lang="ru-RU" sz="1600" dirty="0">
                <a:latin typeface="Segoe UI Light" panose="020B0502040204020203" pitchFamily="34" charset="0"/>
                <a:ea typeface="Times New Roman" panose="02020603050405020304" pitchFamily="18" charset="0"/>
                <a:cs typeface="Segoe UI Light" panose="020B0502040204020203" pitchFamily="34" charset="0"/>
              </a:rPr>
              <a:t> терапия                                                                                </a:t>
            </a:r>
          </a:p>
          <a:p>
            <a:pPr marL="342900" lvl="0" indent="-342900" algn="just">
              <a:lnSpc>
                <a:spcPct val="115000"/>
              </a:lnSpc>
              <a:spcAft>
                <a:spcPts val="0"/>
              </a:spcAft>
              <a:buFont typeface="Arial" panose="020B0604020202020204" pitchFamily="34" charset="0"/>
              <a:buChar char="•"/>
              <a:tabLst>
                <a:tab pos="457200" algn="l"/>
              </a:tabLst>
            </a:pPr>
            <a:r>
              <a:rPr lang="ru-RU" sz="1600" dirty="0" err="1">
                <a:latin typeface="Segoe UI Light" panose="020B0502040204020203" pitchFamily="34" charset="0"/>
                <a:ea typeface="Times New Roman" panose="02020603050405020304" pitchFamily="18" charset="0"/>
                <a:cs typeface="Segoe UI Light" panose="020B0502040204020203" pitchFamily="34" charset="0"/>
              </a:rPr>
              <a:t>Сказкотерапия</a:t>
            </a:r>
            <a:r>
              <a:rPr lang="ru-RU" sz="1600" dirty="0">
                <a:latin typeface="Segoe UI Light" panose="020B0502040204020203" pitchFamily="34" charset="0"/>
                <a:ea typeface="Times New Roman" panose="02020603050405020304" pitchFamily="18" charset="0"/>
                <a:cs typeface="Segoe UI Light" panose="020B0502040204020203" pitchFamily="34" charset="0"/>
              </a:rPr>
              <a:t> </a:t>
            </a:r>
            <a:endParaRPr lang="ru-RU" sz="1600" dirty="0">
              <a:latin typeface="Segoe UI Light" panose="020B0502040204020203" pitchFamily="34" charset="0"/>
              <a:cs typeface="Segoe UI Light" panose="020B0502040204020203" pitchFamily="34" charset="0"/>
            </a:endParaRPr>
          </a:p>
        </p:txBody>
      </p:sp>
      <p:sp>
        <p:nvSpPr>
          <p:cNvPr id="16" name="Прямоугольник 15"/>
          <p:cNvSpPr/>
          <p:nvPr/>
        </p:nvSpPr>
        <p:spPr>
          <a:xfrm>
            <a:off x="678511" y="4096330"/>
            <a:ext cx="8262664" cy="2434834"/>
          </a:xfrm>
          <a:prstGeom prst="rect">
            <a:avLst/>
          </a:prstGeom>
        </p:spPr>
        <p:txBody>
          <a:bodyPr wrap="square">
            <a:spAutoFit/>
          </a:bodyPr>
          <a:lstStyle/>
          <a:p>
            <a:pPr algn="just">
              <a:lnSpc>
                <a:spcPct val="115000"/>
              </a:lnSpc>
              <a:spcAft>
                <a:spcPts val="1000"/>
              </a:spcAft>
            </a:pPr>
            <a:r>
              <a:rPr lang="ru-RU" sz="1600" b="1" dirty="0">
                <a:latin typeface="Segoe UI Light" panose="020B0502040204020203" pitchFamily="34" charset="0"/>
                <a:ea typeface="Times New Roman" panose="02020603050405020304" pitchFamily="18" charset="0"/>
                <a:cs typeface="Segoe UI Light" panose="020B0502040204020203" pitchFamily="34" charset="0"/>
              </a:rPr>
              <a:t>Основной задачей работы</a:t>
            </a:r>
            <a:r>
              <a:rPr lang="ru-RU" sz="1600" dirty="0">
                <a:latin typeface="Segoe UI Light" panose="020B0502040204020203" pitchFamily="34" charset="0"/>
                <a:ea typeface="Times New Roman" panose="02020603050405020304" pitchFamily="18" charset="0"/>
                <a:cs typeface="Segoe UI Light" panose="020B0502040204020203" pitchFamily="34" charset="0"/>
              </a:rPr>
              <a:t> с отсроченными последствиями психотравмы становится - восстановление нормального социального и внутрисемейного функционирования детей:</a:t>
            </a:r>
          </a:p>
          <a:p>
            <a:pPr marL="342900" lvl="0" indent="-342900" algn="just">
              <a:lnSpc>
                <a:spcPct val="115000"/>
              </a:lnSpc>
              <a:spcAft>
                <a:spcPts val="1000"/>
              </a:spcAft>
              <a:buFont typeface="Wingdings" panose="05000000000000000000" pitchFamily="2" charset="2"/>
              <a:buChar char=""/>
              <a:tabLst>
                <a:tab pos="457200" algn="l"/>
              </a:tabLst>
            </a:pPr>
            <a:r>
              <a:rPr lang="ru-RU" sz="1600" dirty="0">
                <a:latin typeface="Segoe UI Light" panose="020B0502040204020203" pitchFamily="34" charset="0"/>
                <a:ea typeface="Times New Roman" panose="02020603050405020304" pitchFamily="18" charset="0"/>
                <a:cs typeface="Segoe UI Light" panose="020B0502040204020203" pitchFamily="34" charset="0"/>
              </a:rPr>
              <a:t>Регулярное посещение школы (детского сада);</a:t>
            </a:r>
          </a:p>
          <a:p>
            <a:pPr marL="342900" lvl="0" indent="-342900" algn="just">
              <a:lnSpc>
                <a:spcPct val="115000"/>
              </a:lnSpc>
              <a:spcAft>
                <a:spcPts val="1000"/>
              </a:spcAft>
              <a:buFont typeface="Wingdings" panose="05000000000000000000" pitchFamily="2" charset="2"/>
              <a:buChar char=""/>
              <a:tabLst>
                <a:tab pos="457200" algn="l"/>
              </a:tabLst>
            </a:pPr>
            <a:r>
              <a:rPr lang="ru-RU" sz="1600" dirty="0">
                <a:latin typeface="Segoe UI Light" panose="020B0502040204020203" pitchFamily="34" charset="0"/>
                <a:ea typeface="Times New Roman" panose="02020603050405020304" pitchFamily="18" charset="0"/>
                <a:cs typeface="Segoe UI Light" panose="020B0502040204020203" pitchFamily="34" charset="0"/>
              </a:rPr>
              <a:t>Преодоление нарушений общения с родителями и </a:t>
            </a:r>
            <a:r>
              <a:rPr lang="ru-RU" sz="1600" dirty="0" err="1">
                <a:latin typeface="Segoe UI Light" panose="020B0502040204020203" pitchFamily="34" charset="0"/>
                <a:ea typeface="Times New Roman" panose="02020603050405020304" pitchFamily="18" charset="0"/>
                <a:cs typeface="Segoe UI Light" panose="020B0502040204020203" pitchFamily="34" charset="0"/>
              </a:rPr>
              <a:t>сиблингами</a:t>
            </a:r>
            <a:r>
              <a:rPr lang="ru-RU" sz="1600" dirty="0">
                <a:latin typeface="Segoe UI Light" panose="020B0502040204020203" pitchFamily="34" charset="0"/>
                <a:ea typeface="Times New Roman" panose="02020603050405020304" pitchFamily="18" charset="0"/>
                <a:cs typeface="Segoe UI Light" panose="020B0502040204020203" pitchFamily="34" charset="0"/>
              </a:rPr>
              <a:t> (братьями/сестрами), возникших в следствии психотравмы;</a:t>
            </a:r>
          </a:p>
          <a:p>
            <a:pPr marL="342900" lvl="0" indent="-342900" algn="just">
              <a:lnSpc>
                <a:spcPct val="115000"/>
              </a:lnSpc>
              <a:spcAft>
                <a:spcPts val="1000"/>
              </a:spcAft>
              <a:buFont typeface="Wingdings" panose="05000000000000000000" pitchFamily="2" charset="2"/>
              <a:buChar char=""/>
              <a:tabLst>
                <a:tab pos="457200" algn="l"/>
              </a:tabLst>
            </a:pPr>
            <a:r>
              <a:rPr lang="ru-RU" sz="1600" dirty="0">
                <a:latin typeface="Segoe UI Light" panose="020B0502040204020203" pitchFamily="34" charset="0"/>
                <a:ea typeface="Times New Roman" panose="02020603050405020304" pitchFamily="18" charset="0"/>
                <a:cs typeface="Segoe UI Light" panose="020B0502040204020203" pitchFamily="34" charset="0"/>
              </a:rPr>
              <a:t>Работа с ближайшим окружением ребенка – в первую очередь, с родителями и педагогами.</a:t>
            </a:r>
            <a:endParaRPr lang="ru-RU" sz="1600" dirty="0">
              <a:effectLst/>
              <a:latin typeface="Segoe UI Light" panose="020B0502040204020203" pitchFamily="34" charset="0"/>
              <a:ea typeface="Times New Roman" panose="02020603050405020304" pitchFamily="18" charset="0"/>
              <a:cs typeface="Segoe UI Light" panose="020B0502040204020203" pitchFamily="34" charset="0"/>
            </a:endParaRPr>
          </a:p>
        </p:txBody>
      </p:sp>
    </p:spTree>
    <p:extLst>
      <p:ext uri="{BB962C8B-B14F-4D97-AF65-F5344CB8AC3E}">
        <p14:creationId xmlns:p14="http://schemas.microsoft.com/office/powerpoint/2010/main" val="192716521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Группа 3"/>
          <p:cNvGrpSpPr/>
          <p:nvPr/>
        </p:nvGrpSpPr>
        <p:grpSpPr>
          <a:xfrm flipH="1" flipV="1">
            <a:off x="-27518" y="-10"/>
            <a:ext cx="6030313" cy="1340777"/>
            <a:chOff x="8289058" y="6085680"/>
            <a:chExt cx="4448633" cy="774761"/>
          </a:xfrm>
        </p:grpSpPr>
        <p:sp>
          <p:nvSpPr>
            <p:cNvPr id="6" name="Прямоугольный треугольник 15"/>
            <p:cNvSpPr/>
            <p:nvPr/>
          </p:nvSpPr>
          <p:spPr>
            <a:xfrm rot="16200000" flipH="1">
              <a:off x="8405691" y="6447274"/>
              <a:ext cx="145913" cy="379180"/>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 name="connsiteX0" fmla="*/ 0 w 134960"/>
                <a:gd name="connsiteY0" fmla="*/ 325797 h 325797"/>
                <a:gd name="connsiteX1" fmla="*/ 5070 w 134960"/>
                <a:gd name="connsiteY1" fmla="*/ 0 h 325797"/>
                <a:gd name="connsiteX2" fmla="*/ 134960 w 134960"/>
                <a:gd name="connsiteY2" fmla="*/ 288747 h 325797"/>
                <a:gd name="connsiteX3" fmla="*/ 0 w 134960"/>
                <a:gd name="connsiteY3" fmla="*/ 325797 h 325797"/>
                <a:gd name="connsiteX0" fmla="*/ 0 w 134960"/>
                <a:gd name="connsiteY0" fmla="*/ 327313 h 327313"/>
                <a:gd name="connsiteX1" fmla="*/ 15252 w 134960"/>
                <a:gd name="connsiteY1" fmla="*/ 0 h 327313"/>
                <a:gd name="connsiteX2" fmla="*/ 134960 w 134960"/>
                <a:gd name="connsiteY2" fmla="*/ 290263 h 327313"/>
                <a:gd name="connsiteX3" fmla="*/ 0 w 134960"/>
                <a:gd name="connsiteY3" fmla="*/ 327313 h 327313"/>
              </a:gdLst>
              <a:ahLst/>
              <a:cxnLst>
                <a:cxn ang="0">
                  <a:pos x="connsiteX0" y="connsiteY0"/>
                </a:cxn>
                <a:cxn ang="0">
                  <a:pos x="connsiteX1" y="connsiteY1"/>
                </a:cxn>
                <a:cxn ang="0">
                  <a:pos x="connsiteX2" y="connsiteY2"/>
                </a:cxn>
                <a:cxn ang="0">
                  <a:pos x="connsiteX3" y="connsiteY3"/>
                </a:cxn>
              </a:cxnLst>
              <a:rect l="l" t="t" r="r" b="b"/>
              <a:pathLst>
                <a:path w="134960" h="327313">
                  <a:moveTo>
                    <a:pt x="0" y="327313"/>
                  </a:moveTo>
                  <a:cubicBezTo>
                    <a:pt x="263" y="221113"/>
                    <a:pt x="14989" y="106200"/>
                    <a:pt x="15252" y="0"/>
                  </a:cubicBezTo>
                  <a:cubicBezTo>
                    <a:pt x="59708" y="100381"/>
                    <a:pt x="90504" y="189882"/>
                    <a:pt x="134960" y="290263"/>
                  </a:cubicBezTo>
                  <a:cubicBezTo>
                    <a:pt x="80449" y="331538"/>
                    <a:pt x="54511" y="286038"/>
                    <a:pt x="0" y="327313"/>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Трапеция 2"/>
            <p:cNvSpPr/>
            <p:nvPr/>
          </p:nvSpPr>
          <p:spPr>
            <a:xfrm flipH="1">
              <a:off x="8309609" y="6085680"/>
              <a:ext cx="4401829" cy="77476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 name="connsiteX0" fmla="*/ 0 w 6601760"/>
                <a:gd name="connsiteY0" fmla="*/ 3783774 h 3795874"/>
                <a:gd name="connsiteX1" fmla="*/ 0 w 6601760"/>
                <a:gd name="connsiteY1" fmla="*/ 2 h 3795874"/>
                <a:gd name="connsiteX2" fmla="*/ 5327252 w 6601760"/>
                <a:gd name="connsiteY2" fmla="*/ 138240 h 3795874"/>
                <a:gd name="connsiteX3" fmla="*/ 6601760 w 6601760"/>
                <a:gd name="connsiteY3" fmla="*/ 3795874 h 3795874"/>
                <a:gd name="connsiteX4" fmla="*/ 0 w 6601760"/>
                <a:gd name="connsiteY4" fmla="*/ 3783774 h 3795874"/>
                <a:gd name="connsiteX0" fmla="*/ 0 w 5963047"/>
                <a:gd name="connsiteY0" fmla="*/ 3783774 h 3795874"/>
                <a:gd name="connsiteX1" fmla="*/ 0 w 5963047"/>
                <a:gd name="connsiteY1" fmla="*/ 2 h 3795874"/>
                <a:gd name="connsiteX2" fmla="*/ 5327252 w 5963047"/>
                <a:gd name="connsiteY2" fmla="*/ 138240 h 3795874"/>
                <a:gd name="connsiteX3" fmla="*/ 5963047 w 5963047"/>
                <a:gd name="connsiteY3" fmla="*/ 3795874 h 3795874"/>
                <a:gd name="connsiteX4" fmla="*/ 0 w 5963047"/>
                <a:gd name="connsiteY4" fmla="*/ 3783774 h 3795874"/>
                <a:gd name="connsiteX0" fmla="*/ 0 w 5963047"/>
                <a:gd name="connsiteY0" fmla="*/ 3783774 h 3795874"/>
                <a:gd name="connsiteX1" fmla="*/ 0 w 5963047"/>
                <a:gd name="connsiteY1" fmla="*/ 2 h 3795874"/>
                <a:gd name="connsiteX2" fmla="*/ 5327252 w 5963047"/>
                <a:gd name="connsiteY2" fmla="*/ 43654 h 3795874"/>
                <a:gd name="connsiteX3" fmla="*/ 5963047 w 5963047"/>
                <a:gd name="connsiteY3" fmla="*/ 3795874 h 3795874"/>
                <a:gd name="connsiteX4" fmla="*/ 0 w 5963047"/>
                <a:gd name="connsiteY4" fmla="*/ 3783774 h 3795874"/>
                <a:gd name="connsiteX0" fmla="*/ 0 w 5963047"/>
                <a:gd name="connsiteY0" fmla="*/ 3834707 h 3846807"/>
                <a:gd name="connsiteX1" fmla="*/ 0 w 5963047"/>
                <a:gd name="connsiteY1" fmla="*/ 50935 h 3846807"/>
                <a:gd name="connsiteX2" fmla="*/ 5314349 w 5963047"/>
                <a:gd name="connsiteY2" fmla="*/ 0 h 3846807"/>
                <a:gd name="connsiteX3" fmla="*/ 5963047 w 5963047"/>
                <a:gd name="connsiteY3" fmla="*/ 3846807 h 3846807"/>
                <a:gd name="connsiteX4" fmla="*/ 0 w 5963047"/>
                <a:gd name="connsiteY4" fmla="*/ 3834707 h 3846807"/>
                <a:gd name="connsiteX0" fmla="*/ 0 w 5963047"/>
                <a:gd name="connsiteY0" fmla="*/ 3834707 h 3846807"/>
                <a:gd name="connsiteX1" fmla="*/ 0 w 5963047"/>
                <a:gd name="connsiteY1" fmla="*/ 50935 h 3846807"/>
                <a:gd name="connsiteX2" fmla="*/ 5018259 w 5963047"/>
                <a:gd name="connsiteY2" fmla="*/ 0 h 3846807"/>
                <a:gd name="connsiteX3" fmla="*/ 5963047 w 5963047"/>
                <a:gd name="connsiteY3" fmla="*/ 3846807 h 3846807"/>
                <a:gd name="connsiteX4" fmla="*/ 0 w 5963047"/>
                <a:gd name="connsiteY4" fmla="*/ 3834707 h 3846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63047" h="3846807">
                  <a:moveTo>
                    <a:pt x="0" y="3834707"/>
                  </a:moveTo>
                  <a:lnTo>
                    <a:pt x="0" y="50935"/>
                  </a:lnTo>
                  <a:lnTo>
                    <a:pt x="5018259" y="0"/>
                  </a:lnTo>
                  <a:lnTo>
                    <a:pt x="5963047" y="3846807"/>
                  </a:lnTo>
                  <a:lnTo>
                    <a:pt x="0" y="3834707"/>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err="1"/>
                <a:t>ттрн</a:t>
              </a:r>
              <a:endParaRPr lang="ru-RU" dirty="0"/>
            </a:p>
          </p:txBody>
        </p:sp>
        <p:sp>
          <p:nvSpPr>
            <p:cNvPr id="8" name="Трапеция 2"/>
            <p:cNvSpPr/>
            <p:nvPr/>
          </p:nvSpPr>
          <p:spPr>
            <a:xfrm flipH="1">
              <a:off x="8290813" y="6246868"/>
              <a:ext cx="4446878" cy="336814"/>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689860 w 5287924"/>
                <a:gd name="connsiteY2" fmla="*/ 102692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746042 w 5287924"/>
                <a:gd name="connsiteY2" fmla="*/ 196338 h 4009703"/>
                <a:gd name="connsiteX3" fmla="*/ 5287924 w 5287924"/>
                <a:gd name="connsiteY3" fmla="*/ 4009703 h 4009703"/>
                <a:gd name="connsiteX4" fmla="*/ 2858 w 5287924"/>
                <a:gd name="connsiteY4" fmla="*/ 3916875 h 4009703"/>
                <a:gd name="connsiteX0" fmla="*/ 28 w 5309173"/>
                <a:gd name="connsiteY0" fmla="*/ 4197819 h 4197905"/>
                <a:gd name="connsiteX1" fmla="*/ 21249 w 5309173"/>
                <a:gd name="connsiteY1" fmla="*/ 0 h 4197905"/>
                <a:gd name="connsiteX2" fmla="*/ 4767291 w 5309173"/>
                <a:gd name="connsiteY2" fmla="*/ 196338 h 4197905"/>
                <a:gd name="connsiteX3" fmla="*/ 5309173 w 5309173"/>
                <a:gd name="connsiteY3" fmla="*/ 4009703 h 4197905"/>
                <a:gd name="connsiteX4" fmla="*/ 28 w 5309173"/>
                <a:gd name="connsiteY4" fmla="*/ 4197819 h 4197905"/>
                <a:gd name="connsiteX0" fmla="*/ 28 w 5309173"/>
                <a:gd name="connsiteY0" fmla="*/ 4197819 h 4197905"/>
                <a:gd name="connsiteX1" fmla="*/ 21249 w 5309173"/>
                <a:gd name="connsiteY1" fmla="*/ 0 h 4197905"/>
                <a:gd name="connsiteX2" fmla="*/ 4807421 w 5309173"/>
                <a:gd name="connsiteY2" fmla="*/ 196338 h 4197905"/>
                <a:gd name="connsiteX3" fmla="*/ 5309173 w 5309173"/>
                <a:gd name="connsiteY3" fmla="*/ 4009703 h 4197905"/>
                <a:gd name="connsiteX4" fmla="*/ 28 w 5309173"/>
                <a:gd name="connsiteY4" fmla="*/ 4197819 h 4197905"/>
                <a:gd name="connsiteX0" fmla="*/ 50 w 5299162"/>
                <a:gd name="connsiteY0" fmla="*/ 4139296 h 4139419"/>
                <a:gd name="connsiteX1" fmla="*/ 11238 w 5299162"/>
                <a:gd name="connsiteY1" fmla="*/ 0 h 4139419"/>
                <a:gd name="connsiteX2" fmla="*/ 4797410 w 5299162"/>
                <a:gd name="connsiteY2" fmla="*/ 196338 h 4139419"/>
                <a:gd name="connsiteX3" fmla="*/ 5299162 w 5299162"/>
                <a:gd name="connsiteY3" fmla="*/ 4009703 h 4139419"/>
                <a:gd name="connsiteX4" fmla="*/ 50 w 5299162"/>
                <a:gd name="connsiteY4" fmla="*/ 4139296 h 4139419"/>
                <a:gd name="connsiteX0" fmla="*/ 50 w 5294145"/>
                <a:gd name="connsiteY0" fmla="*/ 4139296 h 4139419"/>
                <a:gd name="connsiteX1" fmla="*/ 11238 w 5294145"/>
                <a:gd name="connsiteY1" fmla="*/ 0 h 4139419"/>
                <a:gd name="connsiteX2" fmla="*/ 4797410 w 5294145"/>
                <a:gd name="connsiteY2" fmla="*/ 196338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72329 w 5294145"/>
                <a:gd name="connsiteY2" fmla="*/ 137815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52264 w 5294145"/>
                <a:gd name="connsiteY2" fmla="*/ 59776 h 4139419"/>
                <a:gd name="connsiteX3" fmla="*/ 5294145 w 5294145"/>
                <a:gd name="connsiteY3" fmla="*/ 4009703 h 4139419"/>
                <a:gd name="connsiteX4" fmla="*/ 50 w 5294145"/>
                <a:gd name="connsiteY4" fmla="*/ 4139296 h 4139419"/>
                <a:gd name="connsiteX0" fmla="*/ 50 w 5108803"/>
                <a:gd name="connsiteY0" fmla="*/ 4139296 h 4139419"/>
                <a:gd name="connsiteX1" fmla="*/ 11238 w 5108803"/>
                <a:gd name="connsiteY1" fmla="*/ 0 h 4139419"/>
                <a:gd name="connsiteX2" fmla="*/ 4752264 w 5108803"/>
                <a:gd name="connsiteY2" fmla="*/ 59776 h 4139419"/>
                <a:gd name="connsiteX3" fmla="*/ 5108803 w 5108803"/>
                <a:gd name="connsiteY3" fmla="*/ 4009703 h 4139419"/>
                <a:gd name="connsiteX4" fmla="*/ 50 w 5108803"/>
                <a:gd name="connsiteY4" fmla="*/ 4139296 h 4139419"/>
                <a:gd name="connsiteX0" fmla="*/ 50 w 5102063"/>
                <a:gd name="connsiteY0" fmla="*/ 4139296 h 4139468"/>
                <a:gd name="connsiteX1" fmla="*/ 11238 w 5102063"/>
                <a:gd name="connsiteY1" fmla="*/ 0 h 4139468"/>
                <a:gd name="connsiteX2" fmla="*/ 4752264 w 5102063"/>
                <a:gd name="connsiteY2" fmla="*/ 59776 h 4139468"/>
                <a:gd name="connsiteX3" fmla="*/ 5102063 w 5102063"/>
                <a:gd name="connsiteY3" fmla="*/ 4048722 h 4139468"/>
                <a:gd name="connsiteX4" fmla="*/ 50 w 5102063"/>
                <a:gd name="connsiteY4" fmla="*/ 4139296 h 4139468"/>
                <a:gd name="connsiteX0" fmla="*/ 29250 w 5131263"/>
                <a:gd name="connsiteY0" fmla="*/ 4139296 h 4139468"/>
                <a:gd name="connsiteX1" fmla="*/ 0 w 5131263"/>
                <a:gd name="connsiteY1" fmla="*/ 0 h 4139468"/>
                <a:gd name="connsiteX2" fmla="*/ 4781464 w 5131263"/>
                <a:gd name="connsiteY2" fmla="*/ 59776 h 4139468"/>
                <a:gd name="connsiteX3" fmla="*/ 5131263 w 5131263"/>
                <a:gd name="connsiteY3" fmla="*/ 4048722 h 4139468"/>
                <a:gd name="connsiteX4" fmla="*/ 29250 w 5131263"/>
                <a:gd name="connsiteY4" fmla="*/ 4139296 h 4139468"/>
                <a:gd name="connsiteX0" fmla="*/ 29250 w 5100934"/>
                <a:gd name="connsiteY0" fmla="*/ 4139296 h 4139296"/>
                <a:gd name="connsiteX1" fmla="*/ 0 w 5100934"/>
                <a:gd name="connsiteY1" fmla="*/ 0 h 4139296"/>
                <a:gd name="connsiteX2" fmla="*/ 4781464 w 5100934"/>
                <a:gd name="connsiteY2" fmla="*/ 59776 h 4139296"/>
                <a:gd name="connsiteX3" fmla="*/ 5100934 w 5100934"/>
                <a:gd name="connsiteY3" fmla="*/ 4107245 h 4139296"/>
                <a:gd name="connsiteX4" fmla="*/ 29250 w 5100934"/>
                <a:gd name="connsiteY4" fmla="*/ 4139296 h 413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00934" h="4139296">
                  <a:moveTo>
                    <a:pt x="29250" y="4139296"/>
                  </a:moveTo>
                  <a:cubicBezTo>
                    <a:pt x="28297" y="2833671"/>
                    <a:pt x="953" y="1305625"/>
                    <a:pt x="0" y="0"/>
                  </a:cubicBezTo>
                  <a:lnTo>
                    <a:pt x="4781464" y="59776"/>
                  </a:lnTo>
                  <a:lnTo>
                    <a:pt x="5100934" y="4107245"/>
                  </a:lnTo>
                  <a:lnTo>
                    <a:pt x="29250" y="4139296"/>
                  </a:lnTo>
                  <a:close/>
                </a:path>
              </a:pathLst>
            </a:custGeom>
            <a:gradFill>
              <a:gsLst>
                <a:gs pos="53000">
                  <a:srgbClr val="3483AA"/>
                </a:gs>
                <a:gs pos="0">
                  <a:srgbClr val="2D7193"/>
                </a:gs>
                <a:gs pos="100000">
                  <a:srgbClr val="3B96C3"/>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sp>
        <p:nvSpPr>
          <p:cNvPr id="2" name="Заголовок 1"/>
          <p:cNvSpPr>
            <a:spLocks noGrp="1"/>
          </p:cNvSpPr>
          <p:nvPr>
            <p:ph type="title"/>
          </p:nvPr>
        </p:nvSpPr>
        <p:spPr>
          <a:xfrm>
            <a:off x="827584" y="513162"/>
            <a:ext cx="4805232" cy="491143"/>
          </a:xfrm>
        </p:spPr>
        <p:txBody>
          <a:bodyPr>
            <a:normAutofit fontScale="90000"/>
          </a:bodyPr>
          <a:lstStyle/>
          <a:p>
            <a:pPr algn="l"/>
            <a:r>
              <a:rPr lang="ru-RU" sz="1800" b="1" dirty="0">
                <a:solidFill>
                  <a:schemeClr val="bg1"/>
                </a:solidFill>
                <a:latin typeface="Segoe UI Light" panose="020B0502040204020203" pitchFamily="34" charset="0"/>
                <a:cs typeface="Segoe UI Light" panose="020B0502040204020203" pitchFamily="34" charset="0"/>
              </a:rPr>
              <a:t>Методы работы с симптомами психотравмы у детей </a:t>
            </a:r>
            <a:endParaRPr lang="ru-RU" sz="1800" b="1" dirty="0">
              <a:solidFill>
                <a:schemeClr val="bg1"/>
              </a:solidFill>
              <a:latin typeface="Segoe UI Light" pitchFamily="34" charset="0"/>
              <a:ea typeface="+mn-ea"/>
              <a:cs typeface="Segoe UI Light" pitchFamily="34" charset="0"/>
            </a:endParaRPr>
          </a:p>
        </p:txBody>
      </p:sp>
      <p:grpSp>
        <p:nvGrpSpPr>
          <p:cNvPr id="9" name="Группа 8"/>
          <p:cNvGrpSpPr/>
          <p:nvPr/>
        </p:nvGrpSpPr>
        <p:grpSpPr>
          <a:xfrm>
            <a:off x="7682339" y="6093299"/>
            <a:ext cx="1469646" cy="767141"/>
            <a:chOff x="7682339" y="6093299"/>
            <a:chExt cx="1469646" cy="767141"/>
          </a:xfrm>
        </p:grpSpPr>
        <p:sp>
          <p:nvSpPr>
            <p:cNvPr id="10" name="Прямоугольный треугольник 15"/>
            <p:cNvSpPr/>
            <p:nvPr/>
          </p:nvSpPr>
          <p:spPr>
            <a:xfrm rot="16200000" flipH="1">
              <a:off x="7838898" y="6451197"/>
              <a:ext cx="123347" cy="436466"/>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Lst>
              <a:ahLst/>
              <a:cxnLst>
                <a:cxn ang="0">
                  <a:pos x="connsiteX0" y="connsiteY0"/>
                </a:cxn>
                <a:cxn ang="0">
                  <a:pos x="connsiteX1" y="connsiteY1"/>
                </a:cxn>
                <a:cxn ang="0">
                  <a:pos x="connsiteX2" y="connsiteY2"/>
                </a:cxn>
                <a:cxn ang="0">
                  <a:pos x="connsiteX3" y="connsiteY3"/>
                </a:cxn>
              </a:cxnLst>
              <a:rect l="l" t="t" r="r" b="b"/>
              <a:pathLst>
                <a:path w="134960" h="338192">
                  <a:moveTo>
                    <a:pt x="0" y="338192"/>
                  </a:moveTo>
                  <a:cubicBezTo>
                    <a:pt x="263" y="231992"/>
                    <a:pt x="1330" y="106200"/>
                    <a:pt x="1593" y="0"/>
                  </a:cubicBezTo>
                  <a:lnTo>
                    <a:pt x="134960" y="301142"/>
                  </a:lnTo>
                  <a:cubicBezTo>
                    <a:pt x="80449" y="342417"/>
                    <a:pt x="54511" y="296917"/>
                    <a:pt x="0" y="338192"/>
                  </a:cubicBezTo>
                  <a:close/>
                </a:path>
              </a:pathLst>
            </a:custGeom>
            <a:solidFill>
              <a:srgbClr val="D883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Трапеция 2"/>
            <p:cNvSpPr/>
            <p:nvPr/>
          </p:nvSpPr>
          <p:spPr>
            <a:xfrm flipH="1">
              <a:off x="7838121" y="6093299"/>
              <a:ext cx="1311534" cy="76714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1760" h="3808972">
                  <a:moveTo>
                    <a:pt x="0" y="3796872"/>
                  </a:moveTo>
                  <a:lnTo>
                    <a:pt x="0" y="13100"/>
                  </a:lnTo>
                  <a:lnTo>
                    <a:pt x="3396921" y="0"/>
                  </a:lnTo>
                  <a:lnTo>
                    <a:pt x="6601760" y="3808972"/>
                  </a:lnTo>
                  <a:lnTo>
                    <a:pt x="0" y="3796872"/>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2" name="Трапеция 2"/>
            <p:cNvSpPr/>
            <p:nvPr/>
          </p:nvSpPr>
          <p:spPr>
            <a:xfrm flipH="1">
              <a:off x="7691020" y="6290733"/>
              <a:ext cx="1460965" cy="326269"/>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87924" h="4009703">
                  <a:moveTo>
                    <a:pt x="2858" y="3916875"/>
                  </a:moveTo>
                  <a:cubicBezTo>
                    <a:pt x="1905" y="2611250"/>
                    <a:pt x="953" y="1305625"/>
                    <a:pt x="0" y="0"/>
                  </a:cubicBezTo>
                  <a:lnTo>
                    <a:pt x="4320663" y="9045"/>
                  </a:lnTo>
                  <a:lnTo>
                    <a:pt x="5287924" y="4009703"/>
                  </a:lnTo>
                  <a:cubicBezTo>
                    <a:pt x="3411317" y="4004773"/>
                    <a:pt x="1879465" y="3921805"/>
                    <a:pt x="2858" y="3916875"/>
                  </a:cubicBezTo>
                  <a:close/>
                </a:path>
              </a:pathLst>
            </a:custGeom>
            <a:gradFill>
              <a:gsLst>
                <a:gs pos="0">
                  <a:schemeClr val="accent5">
                    <a:lumMod val="60000"/>
                    <a:lumOff val="40000"/>
                  </a:schemeClr>
                </a:gs>
                <a:gs pos="22000">
                  <a:srgbClr val="F68E26"/>
                </a:gs>
                <a:gs pos="51000">
                  <a:srgbClr val="F68616"/>
                </a:gs>
                <a:gs pos="70000">
                  <a:srgbClr val="EF7B11"/>
                </a:gs>
                <a:gs pos="97000">
                  <a:srgbClr val="D7560F"/>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a:t>50</a:t>
              </a:r>
            </a:p>
          </p:txBody>
        </p:sp>
      </p:grpSp>
      <p:sp>
        <p:nvSpPr>
          <p:cNvPr id="15" name="TextBox 14">
            <a:extLst>
              <a:ext uri="{FF2B5EF4-FFF2-40B4-BE49-F238E27FC236}">
                <a16:creationId xmlns:a16="http://schemas.microsoft.com/office/drawing/2014/main" id="{D66946CB-3FA2-4CD4-E3F0-5AA781CC343C}"/>
              </a:ext>
            </a:extLst>
          </p:cNvPr>
          <p:cNvSpPr txBox="1"/>
          <p:nvPr/>
        </p:nvSpPr>
        <p:spPr>
          <a:xfrm>
            <a:off x="215516" y="1408447"/>
            <a:ext cx="8712967" cy="5078313"/>
          </a:xfrm>
          <a:prstGeom prst="rect">
            <a:avLst/>
          </a:prstGeom>
          <a:noFill/>
        </p:spPr>
        <p:txBody>
          <a:bodyPr wrap="square">
            <a:spAutoFit/>
          </a:bodyPr>
          <a:lstStyle/>
          <a:p>
            <a:pPr algn="just"/>
            <a:r>
              <a:rPr lang="ru-RU" b="1" u="sng" dirty="0">
                <a:latin typeface="Segoe UI Light" panose="020B0502040204020203" pitchFamily="34" charset="0"/>
                <a:cs typeface="Segoe UI Light" panose="020B0502040204020203" pitchFamily="34" charset="0"/>
              </a:rPr>
              <a:t>Нарушение сна =</a:t>
            </a:r>
            <a:r>
              <a:rPr lang="en-US" b="1" u="sng" dirty="0">
                <a:latin typeface="Segoe UI Light" panose="020B0502040204020203" pitchFamily="34" charset="0"/>
                <a:cs typeface="Segoe UI Light" panose="020B0502040204020203" pitchFamily="34" charset="0"/>
              </a:rPr>
              <a:t>&gt;</a:t>
            </a:r>
            <a:r>
              <a:rPr lang="ru-RU" dirty="0">
                <a:latin typeface="Segoe UI Light" panose="020B0502040204020203" pitchFamily="34" charset="0"/>
                <a:cs typeface="Segoe UI Light" panose="020B0502040204020203" pitchFamily="34" charset="0"/>
              </a:rPr>
              <a:t>релаксация и контроль за ритмом дыхания. </a:t>
            </a:r>
          </a:p>
          <a:p>
            <a:pPr algn="just"/>
            <a:endParaRPr lang="ru-RU" dirty="0">
              <a:latin typeface="Segoe UI Light" panose="020B0502040204020203" pitchFamily="34" charset="0"/>
              <a:cs typeface="Segoe UI Light" panose="020B0502040204020203" pitchFamily="34" charset="0"/>
            </a:endParaRPr>
          </a:p>
          <a:p>
            <a:pPr algn="just"/>
            <a:r>
              <a:rPr lang="ru-RU" b="1" u="sng" dirty="0">
                <a:latin typeface="Segoe UI Light" panose="020B0502040204020203" pitchFamily="34" charset="0"/>
                <a:cs typeface="Segoe UI Light" panose="020B0502040204020203" pitchFamily="34" charset="0"/>
              </a:rPr>
              <a:t>Восстановление общего уровня активности =</a:t>
            </a:r>
            <a:r>
              <a:rPr lang="en-US" b="1" u="sng" dirty="0">
                <a:latin typeface="Segoe UI Light" panose="020B0502040204020203" pitchFamily="34" charset="0"/>
                <a:cs typeface="Segoe UI Light" panose="020B0502040204020203" pitchFamily="34" charset="0"/>
              </a:rPr>
              <a:t>&gt;</a:t>
            </a:r>
            <a:r>
              <a:rPr lang="ru-RU" dirty="0">
                <a:latin typeface="Segoe UI Light" panose="020B0502040204020203" pitchFamily="34" charset="0"/>
                <a:cs typeface="Segoe UI Light" panose="020B0502040204020203" pitchFamily="34" charset="0"/>
              </a:rPr>
              <a:t>формы, зависят от степени исходной:</a:t>
            </a:r>
          </a:p>
          <a:p>
            <a:pPr algn="just"/>
            <a:r>
              <a:rPr lang="ru-RU" i="1" u="sng" dirty="0">
                <a:latin typeface="Segoe UI Light" panose="020B0502040204020203" pitchFamily="34" charset="0"/>
                <a:cs typeface="Segoe UI Light" panose="020B0502040204020203" pitchFamily="34" charset="0"/>
              </a:rPr>
              <a:t>При сниженной активности: </a:t>
            </a:r>
            <a:r>
              <a:rPr lang="ru-RU" dirty="0">
                <a:latin typeface="Segoe UI Light" panose="020B0502040204020203" pitchFamily="34" charset="0"/>
                <a:cs typeface="Segoe UI Light" panose="020B0502040204020203" pitchFamily="34" charset="0"/>
              </a:rPr>
              <a:t>простые задания на выбор: рисование, игру в куклы, собирание </a:t>
            </a:r>
            <a:r>
              <a:rPr lang="ru-RU" dirty="0" err="1">
                <a:latin typeface="Segoe UI Light" panose="020B0502040204020203" pitchFamily="34" charset="0"/>
                <a:cs typeface="Segoe UI Light" panose="020B0502040204020203" pitchFamily="34" charset="0"/>
              </a:rPr>
              <a:t>пазлов</a:t>
            </a:r>
            <a:r>
              <a:rPr lang="ru-RU" dirty="0">
                <a:latin typeface="Segoe UI Light" panose="020B0502040204020203" pitchFamily="34" charset="0"/>
                <a:cs typeface="Segoe UI Light" panose="020B0502040204020203" pitchFamily="34" charset="0"/>
              </a:rPr>
              <a:t>, а также разнообразные материалы для творчества;</a:t>
            </a:r>
          </a:p>
          <a:p>
            <a:pPr algn="ctr"/>
            <a:r>
              <a:rPr lang="ru-RU" i="1" dirty="0">
                <a:latin typeface="Segoe UI Light" panose="020B0502040204020203" pitchFamily="34" charset="0"/>
                <a:cs typeface="Segoe UI Light" panose="020B0502040204020203" pitchFamily="34" charset="0"/>
              </a:rPr>
              <a:t>При выполнении задачи восстановления двигательной активности специфические психотерапевтические и </a:t>
            </a:r>
            <a:r>
              <a:rPr lang="ru-RU" i="1" dirty="0" err="1">
                <a:latin typeface="Segoe UI Light" panose="020B0502040204020203" pitchFamily="34" charset="0"/>
                <a:cs typeface="Segoe UI Light" panose="020B0502040204020203" pitchFamily="34" charset="0"/>
              </a:rPr>
              <a:t>психокоррекционные</a:t>
            </a:r>
            <a:r>
              <a:rPr lang="ru-RU" i="1" dirty="0">
                <a:latin typeface="Segoe UI Light" panose="020B0502040204020203" pitchFamily="34" charset="0"/>
                <a:cs typeface="Segoe UI Light" panose="020B0502040204020203" pitchFamily="34" charset="0"/>
              </a:rPr>
              <a:t> техники практически не используются, стимулируется свободная игра, двигательная и художественная активность. </a:t>
            </a:r>
          </a:p>
          <a:p>
            <a:pPr algn="just"/>
            <a:endParaRPr lang="ru-RU" b="1" u="sng" dirty="0">
              <a:latin typeface="Segoe UI Light" panose="020B0502040204020203" pitchFamily="34" charset="0"/>
              <a:cs typeface="Segoe UI Light" panose="020B0502040204020203" pitchFamily="34" charset="0"/>
            </a:endParaRPr>
          </a:p>
          <a:p>
            <a:pPr algn="just"/>
            <a:r>
              <a:rPr lang="ru-RU" b="1" u="sng" dirty="0">
                <a:latin typeface="Segoe UI Light" panose="020B0502040204020203" pitchFamily="34" charset="0"/>
                <a:cs typeface="Segoe UI Light" panose="020B0502040204020203" pitchFamily="34" charset="0"/>
              </a:rPr>
              <a:t>Структурирование активности ребенка и </a:t>
            </a:r>
            <a:r>
              <a:rPr lang="ru-RU" b="1" u="sng" dirty="0" err="1">
                <a:latin typeface="Segoe UI Light" panose="020B0502040204020203" pitchFamily="34" charset="0"/>
                <a:cs typeface="Segoe UI Light" panose="020B0502040204020203" pitchFamily="34" charset="0"/>
              </a:rPr>
              <a:t>отреагирование</a:t>
            </a:r>
            <a:r>
              <a:rPr lang="ru-RU" b="1" u="sng" dirty="0">
                <a:latin typeface="Segoe UI Light" panose="020B0502040204020203" pitchFamily="34" charset="0"/>
                <a:cs typeface="Segoe UI Light" panose="020B0502040204020203" pitchFamily="34" charset="0"/>
              </a:rPr>
              <a:t> агрессии =</a:t>
            </a:r>
            <a:r>
              <a:rPr lang="en-US" b="1" u="sng" dirty="0">
                <a:latin typeface="Segoe UI Light" panose="020B0502040204020203" pitchFamily="34" charset="0"/>
                <a:cs typeface="Segoe UI Light" panose="020B0502040204020203" pitchFamily="34" charset="0"/>
              </a:rPr>
              <a:t>&gt; </a:t>
            </a:r>
            <a:r>
              <a:rPr lang="ru-RU" dirty="0">
                <a:latin typeface="Segoe UI Light" panose="020B0502040204020203" pitchFamily="34" charset="0"/>
                <a:cs typeface="Segoe UI Light" panose="020B0502040204020203" pitchFamily="34" charset="0"/>
              </a:rPr>
              <a:t>эффективен метод </a:t>
            </a:r>
            <a:r>
              <a:rPr lang="ru-RU" dirty="0" err="1">
                <a:latin typeface="Segoe UI Light" panose="020B0502040204020203" pitchFamily="34" charset="0"/>
                <a:cs typeface="Segoe UI Light" panose="020B0502040204020203" pitchFamily="34" charset="0"/>
              </a:rPr>
              <a:t>игротерапии</a:t>
            </a:r>
            <a:r>
              <a:rPr lang="ru-RU" dirty="0">
                <a:latin typeface="Segoe UI Light" panose="020B0502040204020203" pitchFamily="34" charset="0"/>
                <a:cs typeface="Segoe UI Light" panose="020B0502040204020203" pitchFamily="34" charset="0"/>
              </a:rPr>
              <a:t>, арт-терапии и др.</a:t>
            </a:r>
            <a:endParaRPr lang="ru-RU" b="1" u="sng" dirty="0">
              <a:latin typeface="Segoe UI Light" panose="020B0502040204020203" pitchFamily="34" charset="0"/>
              <a:cs typeface="Segoe UI Light" panose="020B0502040204020203" pitchFamily="34" charset="0"/>
            </a:endParaRPr>
          </a:p>
          <a:p>
            <a:pPr algn="just"/>
            <a:r>
              <a:rPr lang="ru-RU" i="1" u="sng" dirty="0" err="1">
                <a:latin typeface="Segoe UI Light" panose="020B0502040204020203" pitchFamily="34" charset="0"/>
                <a:cs typeface="Segoe UI Light" panose="020B0502040204020203" pitchFamily="34" charset="0"/>
              </a:rPr>
              <a:t>Отреагирование</a:t>
            </a:r>
            <a:r>
              <a:rPr lang="ru-RU" i="1" u="sng" dirty="0">
                <a:latin typeface="Segoe UI Light" panose="020B0502040204020203" pitchFamily="34" charset="0"/>
                <a:cs typeface="Segoe UI Light" panose="020B0502040204020203" pitchFamily="34" charset="0"/>
              </a:rPr>
              <a:t> агрессии:</a:t>
            </a:r>
          </a:p>
          <a:p>
            <a:pPr algn="just"/>
            <a:r>
              <a:rPr lang="ru-RU" dirty="0">
                <a:latin typeface="Segoe UI Light" panose="020B0502040204020203" pitchFamily="34" charset="0"/>
                <a:cs typeface="Segoe UI Light" panose="020B0502040204020203" pitchFamily="34" charset="0"/>
              </a:rPr>
              <a:t>- Фехтование надувными мечами (надуваются из воздушных шаров);</a:t>
            </a:r>
          </a:p>
          <a:p>
            <a:pPr algn="just"/>
            <a:r>
              <a:rPr lang="ru-RU" dirty="0">
                <a:latin typeface="Segoe UI Light" panose="020B0502040204020203" pitchFamily="34" charset="0"/>
                <a:cs typeface="Segoe UI Light" panose="020B0502040204020203" pitchFamily="34" charset="0"/>
              </a:rPr>
              <a:t>- Прокалывание воздушных шаров;</a:t>
            </a:r>
          </a:p>
          <a:p>
            <a:pPr algn="just"/>
            <a:r>
              <a:rPr lang="ru-RU" dirty="0">
                <a:latin typeface="Segoe UI Light" panose="020B0502040204020203" pitchFamily="34" charset="0"/>
                <a:cs typeface="Segoe UI Light" panose="020B0502040204020203" pitchFamily="34" charset="0"/>
              </a:rPr>
              <a:t>- Игры с игрушками, изображающими агрессивных персонажей (Волк, Баба Яга);</a:t>
            </a:r>
          </a:p>
          <a:p>
            <a:pPr algn="just"/>
            <a:r>
              <a:rPr lang="ru-RU" dirty="0">
                <a:latin typeface="Segoe UI Light" panose="020B0502040204020203" pitchFamily="34" charset="0"/>
                <a:cs typeface="Segoe UI Light" panose="020B0502040204020203" pitchFamily="34" charset="0"/>
              </a:rPr>
              <a:t>- Создание рисунка с агрессивным сюжетом;</a:t>
            </a:r>
          </a:p>
          <a:p>
            <a:pPr algn="just"/>
            <a:r>
              <a:rPr lang="ru-RU" dirty="0">
                <a:latin typeface="Segoe UI Light" panose="020B0502040204020203" pitchFamily="34" charset="0"/>
                <a:cs typeface="Segoe UI Light" panose="020B0502040204020203" pitchFamily="34" charset="0"/>
              </a:rPr>
              <a:t>- Разрывание бумаги или картона.</a:t>
            </a:r>
          </a:p>
        </p:txBody>
      </p:sp>
    </p:spTree>
    <p:extLst>
      <p:ext uri="{BB962C8B-B14F-4D97-AF65-F5344CB8AC3E}">
        <p14:creationId xmlns:p14="http://schemas.microsoft.com/office/powerpoint/2010/main" val="385126070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Группа 3"/>
          <p:cNvGrpSpPr/>
          <p:nvPr/>
        </p:nvGrpSpPr>
        <p:grpSpPr>
          <a:xfrm flipH="1" flipV="1">
            <a:off x="-27518" y="-10"/>
            <a:ext cx="6030313" cy="1340777"/>
            <a:chOff x="8289058" y="6085680"/>
            <a:chExt cx="4448633" cy="774761"/>
          </a:xfrm>
        </p:grpSpPr>
        <p:sp>
          <p:nvSpPr>
            <p:cNvPr id="6" name="Прямоугольный треугольник 15"/>
            <p:cNvSpPr/>
            <p:nvPr/>
          </p:nvSpPr>
          <p:spPr>
            <a:xfrm rot="16200000" flipH="1">
              <a:off x="8405691" y="6447274"/>
              <a:ext cx="145913" cy="379180"/>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 name="connsiteX0" fmla="*/ 0 w 134960"/>
                <a:gd name="connsiteY0" fmla="*/ 325797 h 325797"/>
                <a:gd name="connsiteX1" fmla="*/ 5070 w 134960"/>
                <a:gd name="connsiteY1" fmla="*/ 0 h 325797"/>
                <a:gd name="connsiteX2" fmla="*/ 134960 w 134960"/>
                <a:gd name="connsiteY2" fmla="*/ 288747 h 325797"/>
                <a:gd name="connsiteX3" fmla="*/ 0 w 134960"/>
                <a:gd name="connsiteY3" fmla="*/ 325797 h 325797"/>
                <a:gd name="connsiteX0" fmla="*/ 0 w 134960"/>
                <a:gd name="connsiteY0" fmla="*/ 327313 h 327313"/>
                <a:gd name="connsiteX1" fmla="*/ 15252 w 134960"/>
                <a:gd name="connsiteY1" fmla="*/ 0 h 327313"/>
                <a:gd name="connsiteX2" fmla="*/ 134960 w 134960"/>
                <a:gd name="connsiteY2" fmla="*/ 290263 h 327313"/>
                <a:gd name="connsiteX3" fmla="*/ 0 w 134960"/>
                <a:gd name="connsiteY3" fmla="*/ 327313 h 327313"/>
              </a:gdLst>
              <a:ahLst/>
              <a:cxnLst>
                <a:cxn ang="0">
                  <a:pos x="connsiteX0" y="connsiteY0"/>
                </a:cxn>
                <a:cxn ang="0">
                  <a:pos x="connsiteX1" y="connsiteY1"/>
                </a:cxn>
                <a:cxn ang="0">
                  <a:pos x="connsiteX2" y="connsiteY2"/>
                </a:cxn>
                <a:cxn ang="0">
                  <a:pos x="connsiteX3" y="connsiteY3"/>
                </a:cxn>
              </a:cxnLst>
              <a:rect l="l" t="t" r="r" b="b"/>
              <a:pathLst>
                <a:path w="134960" h="327313">
                  <a:moveTo>
                    <a:pt x="0" y="327313"/>
                  </a:moveTo>
                  <a:cubicBezTo>
                    <a:pt x="263" y="221113"/>
                    <a:pt x="14989" y="106200"/>
                    <a:pt x="15252" y="0"/>
                  </a:cubicBezTo>
                  <a:cubicBezTo>
                    <a:pt x="59708" y="100381"/>
                    <a:pt x="90504" y="189882"/>
                    <a:pt x="134960" y="290263"/>
                  </a:cubicBezTo>
                  <a:cubicBezTo>
                    <a:pt x="80449" y="331538"/>
                    <a:pt x="54511" y="286038"/>
                    <a:pt x="0" y="327313"/>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Трапеция 2"/>
            <p:cNvSpPr/>
            <p:nvPr/>
          </p:nvSpPr>
          <p:spPr>
            <a:xfrm flipH="1">
              <a:off x="8309609" y="6085680"/>
              <a:ext cx="4401829" cy="77476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 name="connsiteX0" fmla="*/ 0 w 6601760"/>
                <a:gd name="connsiteY0" fmla="*/ 3783774 h 3795874"/>
                <a:gd name="connsiteX1" fmla="*/ 0 w 6601760"/>
                <a:gd name="connsiteY1" fmla="*/ 2 h 3795874"/>
                <a:gd name="connsiteX2" fmla="*/ 5327252 w 6601760"/>
                <a:gd name="connsiteY2" fmla="*/ 138240 h 3795874"/>
                <a:gd name="connsiteX3" fmla="*/ 6601760 w 6601760"/>
                <a:gd name="connsiteY3" fmla="*/ 3795874 h 3795874"/>
                <a:gd name="connsiteX4" fmla="*/ 0 w 6601760"/>
                <a:gd name="connsiteY4" fmla="*/ 3783774 h 3795874"/>
                <a:gd name="connsiteX0" fmla="*/ 0 w 5963047"/>
                <a:gd name="connsiteY0" fmla="*/ 3783774 h 3795874"/>
                <a:gd name="connsiteX1" fmla="*/ 0 w 5963047"/>
                <a:gd name="connsiteY1" fmla="*/ 2 h 3795874"/>
                <a:gd name="connsiteX2" fmla="*/ 5327252 w 5963047"/>
                <a:gd name="connsiteY2" fmla="*/ 138240 h 3795874"/>
                <a:gd name="connsiteX3" fmla="*/ 5963047 w 5963047"/>
                <a:gd name="connsiteY3" fmla="*/ 3795874 h 3795874"/>
                <a:gd name="connsiteX4" fmla="*/ 0 w 5963047"/>
                <a:gd name="connsiteY4" fmla="*/ 3783774 h 3795874"/>
                <a:gd name="connsiteX0" fmla="*/ 0 w 5963047"/>
                <a:gd name="connsiteY0" fmla="*/ 3783774 h 3795874"/>
                <a:gd name="connsiteX1" fmla="*/ 0 w 5963047"/>
                <a:gd name="connsiteY1" fmla="*/ 2 h 3795874"/>
                <a:gd name="connsiteX2" fmla="*/ 5327252 w 5963047"/>
                <a:gd name="connsiteY2" fmla="*/ 43654 h 3795874"/>
                <a:gd name="connsiteX3" fmla="*/ 5963047 w 5963047"/>
                <a:gd name="connsiteY3" fmla="*/ 3795874 h 3795874"/>
                <a:gd name="connsiteX4" fmla="*/ 0 w 5963047"/>
                <a:gd name="connsiteY4" fmla="*/ 3783774 h 3795874"/>
                <a:gd name="connsiteX0" fmla="*/ 0 w 5963047"/>
                <a:gd name="connsiteY0" fmla="*/ 3834707 h 3846807"/>
                <a:gd name="connsiteX1" fmla="*/ 0 w 5963047"/>
                <a:gd name="connsiteY1" fmla="*/ 50935 h 3846807"/>
                <a:gd name="connsiteX2" fmla="*/ 5314349 w 5963047"/>
                <a:gd name="connsiteY2" fmla="*/ 0 h 3846807"/>
                <a:gd name="connsiteX3" fmla="*/ 5963047 w 5963047"/>
                <a:gd name="connsiteY3" fmla="*/ 3846807 h 3846807"/>
                <a:gd name="connsiteX4" fmla="*/ 0 w 5963047"/>
                <a:gd name="connsiteY4" fmla="*/ 3834707 h 3846807"/>
                <a:gd name="connsiteX0" fmla="*/ 0 w 5963047"/>
                <a:gd name="connsiteY0" fmla="*/ 3834707 h 3846807"/>
                <a:gd name="connsiteX1" fmla="*/ 0 w 5963047"/>
                <a:gd name="connsiteY1" fmla="*/ 50935 h 3846807"/>
                <a:gd name="connsiteX2" fmla="*/ 5018259 w 5963047"/>
                <a:gd name="connsiteY2" fmla="*/ 0 h 3846807"/>
                <a:gd name="connsiteX3" fmla="*/ 5963047 w 5963047"/>
                <a:gd name="connsiteY3" fmla="*/ 3846807 h 3846807"/>
                <a:gd name="connsiteX4" fmla="*/ 0 w 5963047"/>
                <a:gd name="connsiteY4" fmla="*/ 3834707 h 3846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63047" h="3846807">
                  <a:moveTo>
                    <a:pt x="0" y="3834707"/>
                  </a:moveTo>
                  <a:lnTo>
                    <a:pt x="0" y="50935"/>
                  </a:lnTo>
                  <a:lnTo>
                    <a:pt x="5018259" y="0"/>
                  </a:lnTo>
                  <a:lnTo>
                    <a:pt x="5963047" y="3846807"/>
                  </a:lnTo>
                  <a:lnTo>
                    <a:pt x="0" y="3834707"/>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err="1"/>
                <a:t>ттрн</a:t>
              </a:r>
              <a:endParaRPr lang="ru-RU" dirty="0"/>
            </a:p>
          </p:txBody>
        </p:sp>
        <p:sp>
          <p:nvSpPr>
            <p:cNvPr id="8" name="Трапеция 2"/>
            <p:cNvSpPr/>
            <p:nvPr/>
          </p:nvSpPr>
          <p:spPr>
            <a:xfrm flipH="1">
              <a:off x="8290813" y="6246868"/>
              <a:ext cx="4446878" cy="336814"/>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689860 w 5287924"/>
                <a:gd name="connsiteY2" fmla="*/ 102692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746042 w 5287924"/>
                <a:gd name="connsiteY2" fmla="*/ 196338 h 4009703"/>
                <a:gd name="connsiteX3" fmla="*/ 5287924 w 5287924"/>
                <a:gd name="connsiteY3" fmla="*/ 4009703 h 4009703"/>
                <a:gd name="connsiteX4" fmla="*/ 2858 w 5287924"/>
                <a:gd name="connsiteY4" fmla="*/ 3916875 h 4009703"/>
                <a:gd name="connsiteX0" fmla="*/ 28 w 5309173"/>
                <a:gd name="connsiteY0" fmla="*/ 4197819 h 4197905"/>
                <a:gd name="connsiteX1" fmla="*/ 21249 w 5309173"/>
                <a:gd name="connsiteY1" fmla="*/ 0 h 4197905"/>
                <a:gd name="connsiteX2" fmla="*/ 4767291 w 5309173"/>
                <a:gd name="connsiteY2" fmla="*/ 196338 h 4197905"/>
                <a:gd name="connsiteX3" fmla="*/ 5309173 w 5309173"/>
                <a:gd name="connsiteY3" fmla="*/ 4009703 h 4197905"/>
                <a:gd name="connsiteX4" fmla="*/ 28 w 5309173"/>
                <a:gd name="connsiteY4" fmla="*/ 4197819 h 4197905"/>
                <a:gd name="connsiteX0" fmla="*/ 28 w 5309173"/>
                <a:gd name="connsiteY0" fmla="*/ 4197819 h 4197905"/>
                <a:gd name="connsiteX1" fmla="*/ 21249 w 5309173"/>
                <a:gd name="connsiteY1" fmla="*/ 0 h 4197905"/>
                <a:gd name="connsiteX2" fmla="*/ 4807421 w 5309173"/>
                <a:gd name="connsiteY2" fmla="*/ 196338 h 4197905"/>
                <a:gd name="connsiteX3" fmla="*/ 5309173 w 5309173"/>
                <a:gd name="connsiteY3" fmla="*/ 4009703 h 4197905"/>
                <a:gd name="connsiteX4" fmla="*/ 28 w 5309173"/>
                <a:gd name="connsiteY4" fmla="*/ 4197819 h 4197905"/>
                <a:gd name="connsiteX0" fmla="*/ 50 w 5299162"/>
                <a:gd name="connsiteY0" fmla="*/ 4139296 h 4139419"/>
                <a:gd name="connsiteX1" fmla="*/ 11238 w 5299162"/>
                <a:gd name="connsiteY1" fmla="*/ 0 h 4139419"/>
                <a:gd name="connsiteX2" fmla="*/ 4797410 w 5299162"/>
                <a:gd name="connsiteY2" fmla="*/ 196338 h 4139419"/>
                <a:gd name="connsiteX3" fmla="*/ 5299162 w 5299162"/>
                <a:gd name="connsiteY3" fmla="*/ 4009703 h 4139419"/>
                <a:gd name="connsiteX4" fmla="*/ 50 w 5299162"/>
                <a:gd name="connsiteY4" fmla="*/ 4139296 h 4139419"/>
                <a:gd name="connsiteX0" fmla="*/ 50 w 5294145"/>
                <a:gd name="connsiteY0" fmla="*/ 4139296 h 4139419"/>
                <a:gd name="connsiteX1" fmla="*/ 11238 w 5294145"/>
                <a:gd name="connsiteY1" fmla="*/ 0 h 4139419"/>
                <a:gd name="connsiteX2" fmla="*/ 4797410 w 5294145"/>
                <a:gd name="connsiteY2" fmla="*/ 196338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72329 w 5294145"/>
                <a:gd name="connsiteY2" fmla="*/ 137815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52264 w 5294145"/>
                <a:gd name="connsiteY2" fmla="*/ 59776 h 4139419"/>
                <a:gd name="connsiteX3" fmla="*/ 5294145 w 5294145"/>
                <a:gd name="connsiteY3" fmla="*/ 4009703 h 4139419"/>
                <a:gd name="connsiteX4" fmla="*/ 50 w 5294145"/>
                <a:gd name="connsiteY4" fmla="*/ 4139296 h 4139419"/>
                <a:gd name="connsiteX0" fmla="*/ 50 w 5108803"/>
                <a:gd name="connsiteY0" fmla="*/ 4139296 h 4139419"/>
                <a:gd name="connsiteX1" fmla="*/ 11238 w 5108803"/>
                <a:gd name="connsiteY1" fmla="*/ 0 h 4139419"/>
                <a:gd name="connsiteX2" fmla="*/ 4752264 w 5108803"/>
                <a:gd name="connsiteY2" fmla="*/ 59776 h 4139419"/>
                <a:gd name="connsiteX3" fmla="*/ 5108803 w 5108803"/>
                <a:gd name="connsiteY3" fmla="*/ 4009703 h 4139419"/>
                <a:gd name="connsiteX4" fmla="*/ 50 w 5108803"/>
                <a:gd name="connsiteY4" fmla="*/ 4139296 h 4139419"/>
                <a:gd name="connsiteX0" fmla="*/ 50 w 5102063"/>
                <a:gd name="connsiteY0" fmla="*/ 4139296 h 4139468"/>
                <a:gd name="connsiteX1" fmla="*/ 11238 w 5102063"/>
                <a:gd name="connsiteY1" fmla="*/ 0 h 4139468"/>
                <a:gd name="connsiteX2" fmla="*/ 4752264 w 5102063"/>
                <a:gd name="connsiteY2" fmla="*/ 59776 h 4139468"/>
                <a:gd name="connsiteX3" fmla="*/ 5102063 w 5102063"/>
                <a:gd name="connsiteY3" fmla="*/ 4048722 h 4139468"/>
                <a:gd name="connsiteX4" fmla="*/ 50 w 5102063"/>
                <a:gd name="connsiteY4" fmla="*/ 4139296 h 4139468"/>
                <a:gd name="connsiteX0" fmla="*/ 29250 w 5131263"/>
                <a:gd name="connsiteY0" fmla="*/ 4139296 h 4139468"/>
                <a:gd name="connsiteX1" fmla="*/ 0 w 5131263"/>
                <a:gd name="connsiteY1" fmla="*/ 0 h 4139468"/>
                <a:gd name="connsiteX2" fmla="*/ 4781464 w 5131263"/>
                <a:gd name="connsiteY2" fmla="*/ 59776 h 4139468"/>
                <a:gd name="connsiteX3" fmla="*/ 5131263 w 5131263"/>
                <a:gd name="connsiteY3" fmla="*/ 4048722 h 4139468"/>
                <a:gd name="connsiteX4" fmla="*/ 29250 w 5131263"/>
                <a:gd name="connsiteY4" fmla="*/ 4139296 h 4139468"/>
                <a:gd name="connsiteX0" fmla="*/ 29250 w 5100934"/>
                <a:gd name="connsiteY0" fmla="*/ 4139296 h 4139296"/>
                <a:gd name="connsiteX1" fmla="*/ 0 w 5100934"/>
                <a:gd name="connsiteY1" fmla="*/ 0 h 4139296"/>
                <a:gd name="connsiteX2" fmla="*/ 4781464 w 5100934"/>
                <a:gd name="connsiteY2" fmla="*/ 59776 h 4139296"/>
                <a:gd name="connsiteX3" fmla="*/ 5100934 w 5100934"/>
                <a:gd name="connsiteY3" fmla="*/ 4107245 h 4139296"/>
                <a:gd name="connsiteX4" fmla="*/ 29250 w 5100934"/>
                <a:gd name="connsiteY4" fmla="*/ 4139296 h 413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00934" h="4139296">
                  <a:moveTo>
                    <a:pt x="29250" y="4139296"/>
                  </a:moveTo>
                  <a:cubicBezTo>
                    <a:pt x="28297" y="2833671"/>
                    <a:pt x="953" y="1305625"/>
                    <a:pt x="0" y="0"/>
                  </a:cubicBezTo>
                  <a:lnTo>
                    <a:pt x="4781464" y="59776"/>
                  </a:lnTo>
                  <a:lnTo>
                    <a:pt x="5100934" y="4107245"/>
                  </a:lnTo>
                  <a:lnTo>
                    <a:pt x="29250" y="4139296"/>
                  </a:lnTo>
                  <a:close/>
                </a:path>
              </a:pathLst>
            </a:custGeom>
            <a:gradFill>
              <a:gsLst>
                <a:gs pos="53000">
                  <a:srgbClr val="3483AA"/>
                </a:gs>
                <a:gs pos="0">
                  <a:srgbClr val="2D7193"/>
                </a:gs>
                <a:gs pos="100000">
                  <a:srgbClr val="3B96C3"/>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sp>
        <p:nvSpPr>
          <p:cNvPr id="2" name="Заголовок 1"/>
          <p:cNvSpPr>
            <a:spLocks noGrp="1"/>
          </p:cNvSpPr>
          <p:nvPr>
            <p:ph type="title"/>
          </p:nvPr>
        </p:nvSpPr>
        <p:spPr>
          <a:xfrm>
            <a:off x="827584" y="513162"/>
            <a:ext cx="4805232" cy="491143"/>
          </a:xfrm>
        </p:spPr>
        <p:txBody>
          <a:bodyPr>
            <a:normAutofit/>
          </a:bodyPr>
          <a:lstStyle/>
          <a:p>
            <a:pPr algn="l"/>
            <a:r>
              <a:rPr lang="ru-RU" sz="2400" b="1" dirty="0">
                <a:solidFill>
                  <a:schemeClr val="bg1"/>
                </a:solidFill>
                <a:latin typeface="Segoe UI Light" panose="020B0502040204020203" pitchFamily="34" charset="0"/>
                <a:cs typeface="Segoe UI Light" panose="020B0502040204020203" pitchFamily="34" charset="0"/>
              </a:rPr>
              <a:t>Рекомендации для родителей</a:t>
            </a:r>
            <a:endParaRPr lang="ru-RU" sz="2400" b="1" dirty="0">
              <a:solidFill>
                <a:schemeClr val="bg1"/>
              </a:solidFill>
              <a:latin typeface="Segoe UI Light" pitchFamily="34" charset="0"/>
              <a:ea typeface="+mn-ea"/>
              <a:cs typeface="Segoe UI Light" pitchFamily="34" charset="0"/>
            </a:endParaRPr>
          </a:p>
        </p:txBody>
      </p:sp>
      <p:grpSp>
        <p:nvGrpSpPr>
          <p:cNvPr id="9" name="Группа 8"/>
          <p:cNvGrpSpPr/>
          <p:nvPr/>
        </p:nvGrpSpPr>
        <p:grpSpPr>
          <a:xfrm>
            <a:off x="7682339" y="6093299"/>
            <a:ext cx="1469646" cy="767141"/>
            <a:chOff x="7682339" y="6093299"/>
            <a:chExt cx="1469646" cy="767141"/>
          </a:xfrm>
        </p:grpSpPr>
        <p:sp>
          <p:nvSpPr>
            <p:cNvPr id="10" name="Прямоугольный треугольник 15"/>
            <p:cNvSpPr/>
            <p:nvPr/>
          </p:nvSpPr>
          <p:spPr>
            <a:xfrm rot="16200000" flipH="1">
              <a:off x="7838898" y="6451197"/>
              <a:ext cx="123347" cy="436466"/>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Lst>
              <a:ahLst/>
              <a:cxnLst>
                <a:cxn ang="0">
                  <a:pos x="connsiteX0" y="connsiteY0"/>
                </a:cxn>
                <a:cxn ang="0">
                  <a:pos x="connsiteX1" y="connsiteY1"/>
                </a:cxn>
                <a:cxn ang="0">
                  <a:pos x="connsiteX2" y="connsiteY2"/>
                </a:cxn>
                <a:cxn ang="0">
                  <a:pos x="connsiteX3" y="connsiteY3"/>
                </a:cxn>
              </a:cxnLst>
              <a:rect l="l" t="t" r="r" b="b"/>
              <a:pathLst>
                <a:path w="134960" h="338192">
                  <a:moveTo>
                    <a:pt x="0" y="338192"/>
                  </a:moveTo>
                  <a:cubicBezTo>
                    <a:pt x="263" y="231992"/>
                    <a:pt x="1330" y="106200"/>
                    <a:pt x="1593" y="0"/>
                  </a:cubicBezTo>
                  <a:lnTo>
                    <a:pt x="134960" y="301142"/>
                  </a:lnTo>
                  <a:cubicBezTo>
                    <a:pt x="80449" y="342417"/>
                    <a:pt x="54511" y="296917"/>
                    <a:pt x="0" y="338192"/>
                  </a:cubicBezTo>
                  <a:close/>
                </a:path>
              </a:pathLst>
            </a:custGeom>
            <a:solidFill>
              <a:srgbClr val="D883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Трапеция 2"/>
            <p:cNvSpPr/>
            <p:nvPr/>
          </p:nvSpPr>
          <p:spPr>
            <a:xfrm flipH="1">
              <a:off x="7838121" y="6093299"/>
              <a:ext cx="1311534" cy="76714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1760" h="3808972">
                  <a:moveTo>
                    <a:pt x="0" y="3796872"/>
                  </a:moveTo>
                  <a:lnTo>
                    <a:pt x="0" y="13100"/>
                  </a:lnTo>
                  <a:lnTo>
                    <a:pt x="3396921" y="0"/>
                  </a:lnTo>
                  <a:lnTo>
                    <a:pt x="6601760" y="3808972"/>
                  </a:lnTo>
                  <a:lnTo>
                    <a:pt x="0" y="3796872"/>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2" name="Трапеция 2"/>
            <p:cNvSpPr/>
            <p:nvPr/>
          </p:nvSpPr>
          <p:spPr>
            <a:xfrm flipH="1">
              <a:off x="7691020" y="6290733"/>
              <a:ext cx="1460965" cy="326269"/>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87924" h="4009703">
                  <a:moveTo>
                    <a:pt x="2858" y="3916875"/>
                  </a:moveTo>
                  <a:cubicBezTo>
                    <a:pt x="1905" y="2611250"/>
                    <a:pt x="953" y="1305625"/>
                    <a:pt x="0" y="0"/>
                  </a:cubicBezTo>
                  <a:lnTo>
                    <a:pt x="4320663" y="9045"/>
                  </a:lnTo>
                  <a:lnTo>
                    <a:pt x="5287924" y="4009703"/>
                  </a:lnTo>
                  <a:cubicBezTo>
                    <a:pt x="3411317" y="4004773"/>
                    <a:pt x="1879465" y="3921805"/>
                    <a:pt x="2858" y="3916875"/>
                  </a:cubicBezTo>
                  <a:close/>
                </a:path>
              </a:pathLst>
            </a:custGeom>
            <a:gradFill>
              <a:gsLst>
                <a:gs pos="0">
                  <a:schemeClr val="accent5">
                    <a:lumMod val="60000"/>
                    <a:lumOff val="40000"/>
                  </a:schemeClr>
                </a:gs>
                <a:gs pos="22000">
                  <a:srgbClr val="F68E26"/>
                </a:gs>
                <a:gs pos="51000">
                  <a:srgbClr val="F68616"/>
                </a:gs>
                <a:gs pos="70000">
                  <a:srgbClr val="EF7B11"/>
                </a:gs>
                <a:gs pos="97000">
                  <a:srgbClr val="D7560F"/>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a:t>51</a:t>
              </a:r>
            </a:p>
          </p:txBody>
        </p:sp>
      </p:grpSp>
      <p:sp>
        <p:nvSpPr>
          <p:cNvPr id="15" name="TextBox 14">
            <a:extLst>
              <a:ext uri="{FF2B5EF4-FFF2-40B4-BE49-F238E27FC236}">
                <a16:creationId xmlns:a16="http://schemas.microsoft.com/office/drawing/2014/main" id="{D66946CB-3FA2-4CD4-E3F0-5AA781CC343C}"/>
              </a:ext>
            </a:extLst>
          </p:cNvPr>
          <p:cNvSpPr txBox="1"/>
          <p:nvPr/>
        </p:nvSpPr>
        <p:spPr>
          <a:xfrm>
            <a:off x="467543" y="1524739"/>
            <a:ext cx="8208913" cy="4524315"/>
          </a:xfrm>
          <a:prstGeom prst="rect">
            <a:avLst/>
          </a:prstGeom>
          <a:noFill/>
        </p:spPr>
        <p:txBody>
          <a:bodyPr wrap="square">
            <a:spAutoFit/>
          </a:bodyPr>
          <a:lstStyle/>
          <a:p>
            <a:pPr algn="just"/>
            <a:r>
              <a:rPr lang="ru-RU" dirty="0">
                <a:latin typeface="Segoe UI Light" panose="020B0502040204020203" pitchFamily="34" charset="0"/>
                <a:cs typeface="Segoe UI Light" panose="020B0502040204020203" pitchFamily="34" charset="0"/>
              </a:rPr>
              <a:t>- У ребенка могут возникнуть регрессивные проявления в поведении, это связано с повышенной потребностью в ощущении безопасности, внимании родителей, их заботе. Важно дать ребенку побыть «маленьким» не требовать от него взрослого и серьезного поведения. </a:t>
            </a:r>
          </a:p>
          <a:p>
            <a:pPr algn="just"/>
            <a:r>
              <a:rPr lang="ru-RU" dirty="0">
                <a:latin typeface="Segoe UI Light" panose="020B0502040204020203" pitchFamily="34" charset="0"/>
                <a:cs typeface="Segoe UI Light" panose="020B0502040204020203" pitchFamily="34" charset="0"/>
              </a:rPr>
              <a:t>- Нужно постараться сохранить привычный для ребенка образ жизни;</a:t>
            </a:r>
          </a:p>
          <a:p>
            <a:pPr algn="just"/>
            <a:r>
              <a:rPr lang="ru-RU" dirty="0">
                <a:latin typeface="Segoe UI Light" panose="020B0502040204020203" pitchFamily="34" charset="0"/>
                <a:cs typeface="Segoe UI Light" panose="020B0502040204020203" pitchFamily="34" charset="0"/>
              </a:rPr>
              <a:t>- Постараться оградить детей от информации, передаваемой в СМИ, так как дети очень чувствительны и могут остро реагировать на все, что напоминает им о психотравмирующем событии;</a:t>
            </a:r>
          </a:p>
          <a:p>
            <a:pPr algn="just"/>
            <a:r>
              <a:rPr lang="ru-RU" dirty="0">
                <a:latin typeface="Segoe UI Light" panose="020B0502040204020203" pitchFamily="34" charset="0"/>
                <a:cs typeface="Segoe UI Light" panose="020B0502040204020203" pitchFamily="34" charset="0"/>
              </a:rPr>
              <a:t>- Если ребенок сам начинает разговор о произошедших событиях, задавать конкретные вопросы – давать честные ответы, разрешать ребенку говорить о переживаниях, связанных с произошедшими событиями тогда, когда этого ему захочется;</a:t>
            </a:r>
          </a:p>
          <a:p>
            <a:pPr algn="just"/>
            <a:r>
              <a:rPr lang="ru-RU" dirty="0">
                <a:latin typeface="Segoe UI Light" panose="020B0502040204020203" pitchFamily="34" charset="0"/>
                <a:cs typeface="Segoe UI Light" panose="020B0502040204020203" pitchFamily="34" charset="0"/>
              </a:rPr>
              <a:t>- Поощрять выражение ребенком собственных чувств через игру или рисунки;</a:t>
            </a:r>
          </a:p>
          <a:p>
            <a:pPr algn="just"/>
            <a:r>
              <a:rPr lang="ru-RU" dirty="0">
                <a:latin typeface="Segoe UI Light" panose="020B0502040204020203" pitchFamily="34" charset="0"/>
                <a:cs typeface="Segoe UI Light" panose="020B0502040204020203" pitchFamily="34" charset="0"/>
              </a:rPr>
              <a:t>- Внимательно следить за изменениями в поведении ребёнка: если что-то насторожило, то немедленно обратиться к специалисту;</a:t>
            </a:r>
          </a:p>
          <a:p>
            <a:pPr algn="just"/>
            <a:r>
              <a:rPr lang="ru-RU" dirty="0">
                <a:latin typeface="Segoe UI Light" panose="020B0502040204020203" pitchFamily="34" charset="0"/>
                <a:cs typeface="Segoe UI Light" panose="020B0502040204020203" pitchFamily="34" charset="0"/>
              </a:rPr>
              <a:t>- Открыто выражать свои собственные переживания.</a:t>
            </a:r>
          </a:p>
        </p:txBody>
      </p:sp>
    </p:spTree>
    <p:extLst>
      <p:ext uri="{BB962C8B-B14F-4D97-AF65-F5344CB8AC3E}">
        <p14:creationId xmlns:p14="http://schemas.microsoft.com/office/powerpoint/2010/main" val="168961055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Группа 3"/>
          <p:cNvGrpSpPr/>
          <p:nvPr/>
        </p:nvGrpSpPr>
        <p:grpSpPr>
          <a:xfrm flipH="1" flipV="1">
            <a:off x="-27518" y="-10"/>
            <a:ext cx="6030313" cy="1340777"/>
            <a:chOff x="8289058" y="6085680"/>
            <a:chExt cx="4448633" cy="774761"/>
          </a:xfrm>
        </p:grpSpPr>
        <p:sp>
          <p:nvSpPr>
            <p:cNvPr id="6" name="Прямоугольный треугольник 15"/>
            <p:cNvSpPr/>
            <p:nvPr/>
          </p:nvSpPr>
          <p:spPr>
            <a:xfrm rot="16200000" flipH="1">
              <a:off x="8405691" y="6447274"/>
              <a:ext cx="145913" cy="379180"/>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 name="connsiteX0" fmla="*/ 0 w 134960"/>
                <a:gd name="connsiteY0" fmla="*/ 325797 h 325797"/>
                <a:gd name="connsiteX1" fmla="*/ 5070 w 134960"/>
                <a:gd name="connsiteY1" fmla="*/ 0 h 325797"/>
                <a:gd name="connsiteX2" fmla="*/ 134960 w 134960"/>
                <a:gd name="connsiteY2" fmla="*/ 288747 h 325797"/>
                <a:gd name="connsiteX3" fmla="*/ 0 w 134960"/>
                <a:gd name="connsiteY3" fmla="*/ 325797 h 325797"/>
                <a:gd name="connsiteX0" fmla="*/ 0 w 134960"/>
                <a:gd name="connsiteY0" fmla="*/ 327313 h 327313"/>
                <a:gd name="connsiteX1" fmla="*/ 15252 w 134960"/>
                <a:gd name="connsiteY1" fmla="*/ 0 h 327313"/>
                <a:gd name="connsiteX2" fmla="*/ 134960 w 134960"/>
                <a:gd name="connsiteY2" fmla="*/ 290263 h 327313"/>
                <a:gd name="connsiteX3" fmla="*/ 0 w 134960"/>
                <a:gd name="connsiteY3" fmla="*/ 327313 h 327313"/>
              </a:gdLst>
              <a:ahLst/>
              <a:cxnLst>
                <a:cxn ang="0">
                  <a:pos x="connsiteX0" y="connsiteY0"/>
                </a:cxn>
                <a:cxn ang="0">
                  <a:pos x="connsiteX1" y="connsiteY1"/>
                </a:cxn>
                <a:cxn ang="0">
                  <a:pos x="connsiteX2" y="connsiteY2"/>
                </a:cxn>
                <a:cxn ang="0">
                  <a:pos x="connsiteX3" y="connsiteY3"/>
                </a:cxn>
              </a:cxnLst>
              <a:rect l="l" t="t" r="r" b="b"/>
              <a:pathLst>
                <a:path w="134960" h="327313">
                  <a:moveTo>
                    <a:pt x="0" y="327313"/>
                  </a:moveTo>
                  <a:cubicBezTo>
                    <a:pt x="263" y="221113"/>
                    <a:pt x="14989" y="106200"/>
                    <a:pt x="15252" y="0"/>
                  </a:cubicBezTo>
                  <a:cubicBezTo>
                    <a:pt x="59708" y="100381"/>
                    <a:pt x="90504" y="189882"/>
                    <a:pt x="134960" y="290263"/>
                  </a:cubicBezTo>
                  <a:cubicBezTo>
                    <a:pt x="80449" y="331538"/>
                    <a:pt x="54511" y="286038"/>
                    <a:pt x="0" y="327313"/>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Трапеция 2"/>
            <p:cNvSpPr/>
            <p:nvPr/>
          </p:nvSpPr>
          <p:spPr>
            <a:xfrm flipH="1">
              <a:off x="8309609" y="6085680"/>
              <a:ext cx="4401829" cy="77476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 name="connsiteX0" fmla="*/ 0 w 6601760"/>
                <a:gd name="connsiteY0" fmla="*/ 3783774 h 3795874"/>
                <a:gd name="connsiteX1" fmla="*/ 0 w 6601760"/>
                <a:gd name="connsiteY1" fmla="*/ 2 h 3795874"/>
                <a:gd name="connsiteX2" fmla="*/ 5327252 w 6601760"/>
                <a:gd name="connsiteY2" fmla="*/ 138240 h 3795874"/>
                <a:gd name="connsiteX3" fmla="*/ 6601760 w 6601760"/>
                <a:gd name="connsiteY3" fmla="*/ 3795874 h 3795874"/>
                <a:gd name="connsiteX4" fmla="*/ 0 w 6601760"/>
                <a:gd name="connsiteY4" fmla="*/ 3783774 h 3795874"/>
                <a:gd name="connsiteX0" fmla="*/ 0 w 5963047"/>
                <a:gd name="connsiteY0" fmla="*/ 3783774 h 3795874"/>
                <a:gd name="connsiteX1" fmla="*/ 0 w 5963047"/>
                <a:gd name="connsiteY1" fmla="*/ 2 h 3795874"/>
                <a:gd name="connsiteX2" fmla="*/ 5327252 w 5963047"/>
                <a:gd name="connsiteY2" fmla="*/ 138240 h 3795874"/>
                <a:gd name="connsiteX3" fmla="*/ 5963047 w 5963047"/>
                <a:gd name="connsiteY3" fmla="*/ 3795874 h 3795874"/>
                <a:gd name="connsiteX4" fmla="*/ 0 w 5963047"/>
                <a:gd name="connsiteY4" fmla="*/ 3783774 h 3795874"/>
                <a:gd name="connsiteX0" fmla="*/ 0 w 5963047"/>
                <a:gd name="connsiteY0" fmla="*/ 3783774 h 3795874"/>
                <a:gd name="connsiteX1" fmla="*/ 0 w 5963047"/>
                <a:gd name="connsiteY1" fmla="*/ 2 h 3795874"/>
                <a:gd name="connsiteX2" fmla="*/ 5327252 w 5963047"/>
                <a:gd name="connsiteY2" fmla="*/ 43654 h 3795874"/>
                <a:gd name="connsiteX3" fmla="*/ 5963047 w 5963047"/>
                <a:gd name="connsiteY3" fmla="*/ 3795874 h 3795874"/>
                <a:gd name="connsiteX4" fmla="*/ 0 w 5963047"/>
                <a:gd name="connsiteY4" fmla="*/ 3783774 h 3795874"/>
                <a:gd name="connsiteX0" fmla="*/ 0 w 5963047"/>
                <a:gd name="connsiteY0" fmla="*/ 3834707 h 3846807"/>
                <a:gd name="connsiteX1" fmla="*/ 0 w 5963047"/>
                <a:gd name="connsiteY1" fmla="*/ 50935 h 3846807"/>
                <a:gd name="connsiteX2" fmla="*/ 5314349 w 5963047"/>
                <a:gd name="connsiteY2" fmla="*/ 0 h 3846807"/>
                <a:gd name="connsiteX3" fmla="*/ 5963047 w 5963047"/>
                <a:gd name="connsiteY3" fmla="*/ 3846807 h 3846807"/>
                <a:gd name="connsiteX4" fmla="*/ 0 w 5963047"/>
                <a:gd name="connsiteY4" fmla="*/ 3834707 h 3846807"/>
                <a:gd name="connsiteX0" fmla="*/ 0 w 5963047"/>
                <a:gd name="connsiteY0" fmla="*/ 3834707 h 3846807"/>
                <a:gd name="connsiteX1" fmla="*/ 0 w 5963047"/>
                <a:gd name="connsiteY1" fmla="*/ 50935 h 3846807"/>
                <a:gd name="connsiteX2" fmla="*/ 5018259 w 5963047"/>
                <a:gd name="connsiteY2" fmla="*/ 0 h 3846807"/>
                <a:gd name="connsiteX3" fmla="*/ 5963047 w 5963047"/>
                <a:gd name="connsiteY3" fmla="*/ 3846807 h 3846807"/>
                <a:gd name="connsiteX4" fmla="*/ 0 w 5963047"/>
                <a:gd name="connsiteY4" fmla="*/ 3834707 h 3846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63047" h="3846807">
                  <a:moveTo>
                    <a:pt x="0" y="3834707"/>
                  </a:moveTo>
                  <a:lnTo>
                    <a:pt x="0" y="50935"/>
                  </a:lnTo>
                  <a:lnTo>
                    <a:pt x="5018259" y="0"/>
                  </a:lnTo>
                  <a:lnTo>
                    <a:pt x="5963047" y="3846807"/>
                  </a:lnTo>
                  <a:lnTo>
                    <a:pt x="0" y="3834707"/>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err="1"/>
                <a:t>ттрн</a:t>
              </a:r>
              <a:endParaRPr lang="ru-RU" dirty="0"/>
            </a:p>
          </p:txBody>
        </p:sp>
        <p:sp>
          <p:nvSpPr>
            <p:cNvPr id="8" name="Трапеция 2"/>
            <p:cNvSpPr/>
            <p:nvPr/>
          </p:nvSpPr>
          <p:spPr>
            <a:xfrm flipH="1">
              <a:off x="8290813" y="6246868"/>
              <a:ext cx="4446878" cy="336814"/>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689860 w 5287924"/>
                <a:gd name="connsiteY2" fmla="*/ 102692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746042 w 5287924"/>
                <a:gd name="connsiteY2" fmla="*/ 196338 h 4009703"/>
                <a:gd name="connsiteX3" fmla="*/ 5287924 w 5287924"/>
                <a:gd name="connsiteY3" fmla="*/ 4009703 h 4009703"/>
                <a:gd name="connsiteX4" fmla="*/ 2858 w 5287924"/>
                <a:gd name="connsiteY4" fmla="*/ 3916875 h 4009703"/>
                <a:gd name="connsiteX0" fmla="*/ 28 w 5309173"/>
                <a:gd name="connsiteY0" fmla="*/ 4197819 h 4197905"/>
                <a:gd name="connsiteX1" fmla="*/ 21249 w 5309173"/>
                <a:gd name="connsiteY1" fmla="*/ 0 h 4197905"/>
                <a:gd name="connsiteX2" fmla="*/ 4767291 w 5309173"/>
                <a:gd name="connsiteY2" fmla="*/ 196338 h 4197905"/>
                <a:gd name="connsiteX3" fmla="*/ 5309173 w 5309173"/>
                <a:gd name="connsiteY3" fmla="*/ 4009703 h 4197905"/>
                <a:gd name="connsiteX4" fmla="*/ 28 w 5309173"/>
                <a:gd name="connsiteY4" fmla="*/ 4197819 h 4197905"/>
                <a:gd name="connsiteX0" fmla="*/ 28 w 5309173"/>
                <a:gd name="connsiteY0" fmla="*/ 4197819 h 4197905"/>
                <a:gd name="connsiteX1" fmla="*/ 21249 w 5309173"/>
                <a:gd name="connsiteY1" fmla="*/ 0 h 4197905"/>
                <a:gd name="connsiteX2" fmla="*/ 4807421 w 5309173"/>
                <a:gd name="connsiteY2" fmla="*/ 196338 h 4197905"/>
                <a:gd name="connsiteX3" fmla="*/ 5309173 w 5309173"/>
                <a:gd name="connsiteY3" fmla="*/ 4009703 h 4197905"/>
                <a:gd name="connsiteX4" fmla="*/ 28 w 5309173"/>
                <a:gd name="connsiteY4" fmla="*/ 4197819 h 4197905"/>
                <a:gd name="connsiteX0" fmla="*/ 50 w 5299162"/>
                <a:gd name="connsiteY0" fmla="*/ 4139296 h 4139419"/>
                <a:gd name="connsiteX1" fmla="*/ 11238 w 5299162"/>
                <a:gd name="connsiteY1" fmla="*/ 0 h 4139419"/>
                <a:gd name="connsiteX2" fmla="*/ 4797410 w 5299162"/>
                <a:gd name="connsiteY2" fmla="*/ 196338 h 4139419"/>
                <a:gd name="connsiteX3" fmla="*/ 5299162 w 5299162"/>
                <a:gd name="connsiteY3" fmla="*/ 4009703 h 4139419"/>
                <a:gd name="connsiteX4" fmla="*/ 50 w 5299162"/>
                <a:gd name="connsiteY4" fmla="*/ 4139296 h 4139419"/>
                <a:gd name="connsiteX0" fmla="*/ 50 w 5294145"/>
                <a:gd name="connsiteY0" fmla="*/ 4139296 h 4139419"/>
                <a:gd name="connsiteX1" fmla="*/ 11238 w 5294145"/>
                <a:gd name="connsiteY1" fmla="*/ 0 h 4139419"/>
                <a:gd name="connsiteX2" fmla="*/ 4797410 w 5294145"/>
                <a:gd name="connsiteY2" fmla="*/ 196338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72329 w 5294145"/>
                <a:gd name="connsiteY2" fmla="*/ 137815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52264 w 5294145"/>
                <a:gd name="connsiteY2" fmla="*/ 59776 h 4139419"/>
                <a:gd name="connsiteX3" fmla="*/ 5294145 w 5294145"/>
                <a:gd name="connsiteY3" fmla="*/ 4009703 h 4139419"/>
                <a:gd name="connsiteX4" fmla="*/ 50 w 5294145"/>
                <a:gd name="connsiteY4" fmla="*/ 4139296 h 4139419"/>
                <a:gd name="connsiteX0" fmla="*/ 50 w 5108803"/>
                <a:gd name="connsiteY0" fmla="*/ 4139296 h 4139419"/>
                <a:gd name="connsiteX1" fmla="*/ 11238 w 5108803"/>
                <a:gd name="connsiteY1" fmla="*/ 0 h 4139419"/>
                <a:gd name="connsiteX2" fmla="*/ 4752264 w 5108803"/>
                <a:gd name="connsiteY2" fmla="*/ 59776 h 4139419"/>
                <a:gd name="connsiteX3" fmla="*/ 5108803 w 5108803"/>
                <a:gd name="connsiteY3" fmla="*/ 4009703 h 4139419"/>
                <a:gd name="connsiteX4" fmla="*/ 50 w 5108803"/>
                <a:gd name="connsiteY4" fmla="*/ 4139296 h 4139419"/>
                <a:gd name="connsiteX0" fmla="*/ 50 w 5102063"/>
                <a:gd name="connsiteY0" fmla="*/ 4139296 h 4139468"/>
                <a:gd name="connsiteX1" fmla="*/ 11238 w 5102063"/>
                <a:gd name="connsiteY1" fmla="*/ 0 h 4139468"/>
                <a:gd name="connsiteX2" fmla="*/ 4752264 w 5102063"/>
                <a:gd name="connsiteY2" fmla="*/ 59776 h 4139468"/>
                <a:gd name="connsiteX3" fmla="*/ 5102063 w 5102063"/>
                <a:gd name="connsiteY3" fmla="*/ 4048722 h 4139468"/>
                <a:gd name="connsiteX4" fmla="*/ 50 w 5102063"/>
                <a:gd name="connsiteY4" fmla="*/ 4139296 h 4139468"/>
                <a:gd name="connsiteX0" fmla="*/ 29250 w 5131263"/>
                <a:gd name="connsiteY0" fmla="*/ 4139296 h 4139468"/>
                <a:gd name="connsiteX1" fmla="*/ 0 w 5131263"/>
                <a:gd name="connsiteY1" fmla="*/ 0 h 4139468"/>
                <a:gd name="connsiteX2" fmla="*/ 4781464 w 5131263"/>
                <a:gd name="connsiteY2" fmla="*/ 59776 h 4139468"/>
                <a:gd name="connsiteX3" fmla="*/ 5131263 w 5131263"/>
                <a:gd name="connsiteY3" fmla="*/ 4048722 h 4139468"/>
                <a:gd name="connsiteX4" fmla="*/ 29250 w 5131263"/>
                <a:gd name="connsiteY4" fmla="*/ 4139296 h 4139468"/>
                <a:gd name="connsiteX0" fmla="*/ 29250 w 5100934"/>
                <a:gd name="connsiteY0" fmla="*/ 4139296 h 4139296"/>
                <a:gd name="connsiteX1" fmla="*/ 0 w 5100934"/>
                <a:gd name="connsiteY1" fmla="*/ 0 h 4139296"/>
                <a:gd name="connsiteX2" fmla="*/ 4781464 w 5100934"/>
                <a:gd name="connsiteY2" fmla="*/ 59776 h 4139296"/>
                <a:gd name="connsiteX3" fmla="*/ 5100934 w 5100934"/>
                <a:gd name="connsiteY3" fmla="*/ 4107245 h 4139296"/>
                <a:gd name="connsiteX4" fmla="*/ 29250 w 5100934"/>
                <a:gd name="connsiteY4" fmla="*/ 4139296 h 413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00934" h="4139296">
                  <a:moveTo>
                    <a:pt x="29250" y="4139296"/>
                  </a:moveTo>
                  <a:cubicBezTo>
                    <a:pt x="28297" y="2833671"/>
                    <a:pt x="953" y="1305625"/>
                    <a:pt x="0" y="0"/>
                  </a:cubicBezTo>
                  <a:lnTo>
                    <a:pt x="4781464" y="59776"/>
                  </a:lnTo>
                  <a:lnTo>
                    <a:pt x="5100934" y="4107245"/>
                  </a:lnTo>
                  <a:lnTo>
                    <a:pt x="29250" y="4139296"/>
                  </a:lnTo>
                  <a:close/>
                </a:path>
              </a:pathLst>
            </a:custGeom>
            <a:gradFill>
              <a:gsLst>
                <a:gs pos="53000">
                  <a:srgbClr val="3483AA"/>
                </a:gs>
                <a:gs pos="0">
                  <a:srgbClr val="2D7193"/>
                </a:gs>
                <a:gs pos="100000">
                  <a:srgbClr val="3B96C3"/>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sp>
        <p:nvSpPr>
          <p:cNvPr id="2" name="Заголовок 1"/>
          <p:cNvSpPr>
            <a:spLocks noGrp="1"/>
          </p:cNvSpPr>
          <p:nvPr>
            <p:ph type="title"/>
          </p:nvPr>
        </p:nvSpPr>
        <p:spPr>
          <a:xfrm>
            <a:off x="827584" y="513162"/>
            <a:ext cx="4805232" cy="491143"/>
          </a:xfrm>
        </p:spPr>
        <p:txBody>
          <a:bodyPr>
            <a:normAutofit/>
          </a:bodyPr>
          <a:lstStyle/>
          <a:p>
            <a:pPr algn="l"/>
            <a:r>
              <a:rPr lang="ru-RU" sz="2400" b="1" dirty="0">
                <a:solidFill>
                  <a:schemeClr val="bg1"/>
                </a:solidFill>
                <a:latin typeface="Segoe UI Light" panose="020B0502040204020203" pitchFamily="34" charset="0"/>
                <a:cs typeface="Segoe UI Light" panose="020B0502040204020203" pitchFamily="34" charset="0"/>
              </a:rPr>
              <a:t>Вопрос-ответ</a:t>
            </a:r>
            <a:endParaRPr lang="ru-RU" sz="2400" b="1" dirty="0">
              <a:solidFill>
                <a:schemeClr val="bg1"/>
              </a:solidFill>
              <a:latin typeface="Segoe UI Light" pitchFamily="34" charset="0"/>
              <a:ea typeface="+mn-ea"/>
              <a:cs typeface="Segoe UI Light" pitchFamily="34" charset="0"/>
            </a:endParaRPr>
          </a:p>
        </p:txBody>
      </p:sp>
      <p:grpSp>
        <p:nvGrpSpPr>
          <p:cNvPr id="9" name="Группа 8"/>
          <p:cNvGrpSpPr/>
          <p:nvPr/>
        </p:nvGrpSpPr>
        <p:grpSpPr>
          <a:xfrm>
            <a:off x="7682339" y="6093299"/>
            <a:ext cx="1469646" cy="767141"/>
            <a:chOff x="7682339" y="6093299"/>
            <a:chExt cx="1469646" cy="767141"/>
          </a:xfrm>
        </p:grpSpPr>
        <p:sp>
          <p:nvSpPr>
            <p:cNvPr id="10" name="Прямоугольный треугольник 15"/>
            <p:cNvSpPr/>
            <p:nvPr/>
          </p:nvSpPr>
          <p:spPr>
            <a:xfrm rot="16200000" flipH="1">
              <a:off x="7838898" y="6451197"/>
              <a:ext cx="123347" cy="436466"/>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Lst>
              <a:ahLst/>
              <a:cxnLst>
                <a:cxn ang="0">
                  <a:pos x="connsiteX0" y="connsiteY0"/>
                </a:cxn>
                <a:cxn ang="0">
                  <a:pos x="connsiteX1" y="connsiteY1"/>
                </a:cxn>
                <a:cxn ang="0">
                  <a:pos x="connsiteX2" y="connsiteY2"/>
                </a:cxn>
                <a:cxn ang="0">
                  <a:pos x="connsiteX3" y="connsiteY3"/>
                </a:cxn>
              </a:cxnLst>
              <a:rect l="l" t="t" r="r" b="b"/>
              <a:pathLst>
                <a:path w="134960" h="338192">
                  <a:moveTo>
                    <a:pt x="0" y="338192"/>
                  </a:moveTo>
                  <a:cubicBezTo>
                    <a:pt x="263" y="231992"/>
                    <a:pt x="1330" y="106200"/>
                    <a:pt x="1593" y="0"/>
                  </a:cubicBezTo>
                  <a:lnTo>
                    <a:pt x="134960" y="301142"/>
                  </a:lnTo>
                  <a:cubicBezTo>
                    <a:pt x="80449" y="342417"/>
                    <a:pt x="54511" y="296917"/>
                    <a:pt x="0" y="338192"/>
                  </a:cubicBezTo>
                  <a:close/>
                </a:path>
              </a:pathLst>
            </a:custGeom>
            <a:solidFill>
              <a:srgbClr val="D883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Трапеция 2"/>
            <p:cNvSpPr/>
            <p:nvPr/>
          </p:nvSpPr>
          <p:spPr>
            <a:xfrm flipH="1">
              <a:off x="7838121" y="6093299"/>
              <a:ext cx="1311534" cy="76714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1760" h="3808972">
                  <a:moveTo>
                    <a:pt x="0" y="3796872"/>
                  </a:moveTo>
                  <a:lnTo>
                    <a:pt x="0" y="13100"/>
                  </a:lnTo>
                  <a:lnTo>
                    <a:pt x="3396921" y="0"/>
                  </a:lnTo>
                  <a:lnTo>
                    <a:pt x="6601760" y="3808972"/>
                  </a:lnTo>
                  <a:lnTo>
                    <a:pt x="0" y="3796872"/>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2" name="Трапеция 2"/>
            <p:cNvSpPr/>
            <p:nvPr/>
          </p:nvSpPr>
          <p:spPr>
            <a:xfrm flipH="1">
              <a:off x="7691020" y="6290733"/>
              <a:ext cx="1460965" cy="326269"/>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87924" h="4009703">
                  <a:moveTo>
                    <a:pt x="2858" y="3916875"/>
                  </a:moveTo>
                  <a:cubicBezTo>
                    <a:pt x="1905" y="2611250"/>
                    <a:pt x="953" y="1305625"/>
                    <a:pt x="0" y="0"/>
                  </a:cubicBezTo>
                  <a:lnTo>
                    <a:pt x="4320663" y="9045"/>
                  </a:lnTo>
                  <a:lnTo>
                    <a:pt x="5287924" y="4009703"/>
                  </a:lnTo>
                  <a:cubicBezTo>
                    <a:pt x="3411317" y="4004773"/>
                    <a:pt x="1879465" y="3921805"/>
                    <a:pt x="2858" y="3916875"/>
                  </a:cubicBezTo>
                  <a:close/>
                </a:path>
              </a:pathLst>
            </a:custGeom>
            <a:gradFill>
              <a:gsLst>
                <a:gs pos="0">
                  <a:schemeClr val="accent5">
                    <a:lumMod val="60000"/>
                    <a:lumOff val="40000"/>
                  </a:schemeClr>
                </a:gs>
                <a:gs pos="22000">
                  <a:srgbClr val="F68E26"/>
                </a:gs>
                <a:gs pos="51000">
                  <a:srgbClr val="F68616"/>
                </a:gs>
                <a:gs pos="70000">
                  <a:srgbClr val="EF7B11"/>
                </a:gs>
                <a:gs pos="97000">
                  <a:srgbClr val="D7560F"/>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a:t>52</a:t>
              </a:r>
            </a:p>
          </p:txBody>
        </p:sp>
      </p:grpSp>
      <p:sp>
        <p:nvSpPr>
          <p:cNvPr id="15" name="TextBox 14">
            <a:extLst>
              <a:ext uri="{FF2B5EF4-FFF2-40B4-BE49-F238E27FC236}">
                <a16:creationId xmlns:a16="http://schemas.microsoft.com/office/drawing/2014/main" id="{D66946CB-3FA2-4CD4-E3F0-5AA781CC343C}"/>
              </a:ext>
            </a:extLst>
          </p:cNvPr>
          <p:cNvSpPr txBox="1"/>
          <p:nvPr/>
        </p:nvSpPr>
        <p:spPr>
          <a:xfrm>
            <a:off x="467543" y="1280111"/>
            <a:ext cx="8208913" cy="5586145"/>
          </a:xfrm>
          <a:prstGeom prst="rect">
            <a:avLst/>
          </a:prstGeom>
          <a:noFill/>
        </p:spPr>
        <p:txBody>
          <a:bodyPr wrap="square">
            <a:spAutoFit/>
          </a:bodyPr>
          <a:lstStyle/>
          <a:p>
            <a:pPr algn="just"/>
            <a:r>
              <a:rPr lang="ru-RU" sz="1700" b="1" u="sng" dirty="0">
                <a:latin typeface="Segoe UI Light" panose="020B0502040204020203" pitchFamily="34" charset="0"/>
                <a:cs typeface="Segoe UI Light" panose="020B0502040204020203" pitchFamily="34" charset="0"/>
              </a:rPr>
              <a:t>Вопрос: как понять, что ребенку нужна помощь специалиста-психолога?</a:t>
            </a:r>
          </a:p>
          <a:p>
            <a:pPr algn="just"/>
            <a:r>
              <a:rPr lang="ru-RU" sz="1700" b="1" dirty="0">
                <a:latin typeface="Segoe UI Light" panose="020B0502040204020203" pitchFamily="34" charset="0"/>
                <a:cs typeface="Segoe UI Light" panose="020B0502040204020203" pitchFamily="34" charset="0"/>
              </a:rPr>
              <a:t>Ответ: </a:t>
            </a:r>
            <a:r>
              <a:rPr lang="ru-RU" sz="1700" dirty="0">
                <a:latin typeface="Segoe UI Light" panose="020B0502040204020203" pitchFamily="34" charset="0"/>
                <a:cs typeface="Segoe UI Light" panose="020B0502040204020203" pitchFamily="34" charset="0"/>
              </a:rPr>
              <a:t>если ребенок играет в игры, которые вновь и вновь воспроизводят происшедшее с ним событие, или жалуется на «страшные сны», на это обязательно нужно обратить внимание. Подобные модели поведения нормальны сразу же после психотравмы и помогают ребенку справиться с ней. Однако если месяц спустя они не пропали, а лишь усилились, подумайте о том, что стоит обратиться за профессиональной помощью.</a:t>
            </a:r>
          </a:p>
          <a:p>
            <a:pPr algn="just"/>
            <a:r>
              <a:rPr lang="ru-RU" sz="1700" b="1" u="sng" dirty="0">
                <a:latin typeface="Segoe UI Light" panose="020B0502040204020203" pitchFamily="34" charset="0"/>
                <a:cs typeface="Segoe UI Light" panose="020B0502040204020203" pitchFamily="34" charset="0"/>
              </a:rPr>
              <a:t>Вопрос: как понять, что ребенка что-то тревожит в связи утратой близкого человека?</a:t>
            </a:r>
          </a:p>
          <a:p>
            <a:pPr algn="just"/>
            <a:r>
              <a:rPr lang="ru-RU" sz="1700" b="1" dirty="0">
                <a:latin typeface="Segoe UI Light" panose="020B0502040204020203" pitchFamily="34" charset="0"/>
                <a:cs typeface="Segoe UI Light" panose="020B0502040204020203" pitchFamily="34" charset="0"/>
              </a:rPr>
              <a:t>Ответ: </a:t>
            </a:r>
          </a:p>
          <a:p>
            <a:pPr algn="just"/>
            <a:r>
              <a:rPr lang="ru-RU" sz="1700" dirty="0">
                <a:latin typeface="Segoe UI Light" panose="020B0502040204020203" pitchFamily="34" charset="0"/>
                <a:cs typeface="Segoe UI Light" panose="020B0502040204020203" pitchFamily="34" charset="0"/>
              </a:rPr>
              <a:t>	Ребенок быстро устает, утомляется, тяжело переключается на другую деятельность;</a:t>
            </a:r>
          </a:p>
          <a:p>
            <a:pPr algn="just"/>
            <a:r>
              <a:rPr lang="ru-RU" sz="1700" dirty="0">
                <a:latin typeface="Segoe UI Light" panose="020B0502040204020203" pitchFamily="34" charset="0"/>
                <a:cs typeface="Segoe UI Light" panose="020B0502040204020203" pitchFamily="34" charset="0"/>
              </a:rPr>
              <a:t>	Ребенок сильно нервничает во время контрольных, на уроках постоянно переспрашивает, требует подробного объяснения;</a:t>
            </a:r>
          </a:p>
          <a:p>
            <a:pPr algn="just"/>
            <a:r>
              <a:rPr lang="ru-RU" sz="1700" dirty="0">
                <a:latin typeface="Segoe UI Light" panose="020B0502040204020203" pitchFamily="34" charset="0"/>
                <a:cs typeface="Segoe UI Light" panose="020B0502040204020203" pitchFamily="34" charset="0"/>
              </a:rPr>
              <a:t>	Ребенок по несколько раз перечитывает одни и те же книги, смотрит од-ни и те же фильмы, мультфильмы, отказываясь от всего нового;</a:t>
            </a:r>
          </a:p>
          <a:p>
            <a:pPr algn="just"/>
            <a:r>
              <a:rPr lang="ru-RU" sz="1700" dirty="0">
                <a:latin typeface="Segoe UI Light" panose="020B0502040204020203" pitchFamily="34" charset="0"/>
                <a:cs typeface="Segoe UI Light" panose="020B0502040204020203" pitchFamily="34" charset="0"/>
              </a:rPr>
              <a:t>	Ребенок стремится поддерживать идеальный порядок, например, с упорством раскладывает ручки в пенале в определенной последовательности;</a:t>
            </a:r>
          </a:p>
          <a:p>
            <a:pPr algn="just"/>
            <a:r>
              <a:rPr lang="ru-RU" sz="1700" dirty="0">
                <a:latin typeface="Segoe UI Light" panose="020B0502040204020203" pitchFamily="34" charset="0"/>
                <a:cs typeface="Segoe UI Light" panose="020B0502040204020203" pitchFamily="34" charset="0"/>
              </a:rPr>
              <a:t>	Если не удается сразу выполнить задание, отказывается от его дальнейшего выполнения;</a:t>
            </a:r>
          </a:p>
          <a:p>
            <a:pPr algn="just"/>
            <a:r>
              <a:rPr lang="ru-RU" sz="1700" dirty="0">
                <a:latin typeface="Segoe UI Light" panose="020B0502040204020203" pitchFamily="34" charset="0"/>
                <a:cs typeface="Segoe UI Light" panose="020B0502040204020203" pitchFamily="34" charset="0"/>
              </a:rPr>
              <a:t>	Склонен винить себя во всех неприятностях, случающихся с близкими.</a:t>
            </a:r>
          </a:p>
        </p:txBody>
      </p:sp>
    </p:spTree>
    <p:extLst>
      <p:ext uri="{BB962C8B-B14F-4D97-AF65-F5344CB8AC3E}">
        <p14:creationId xmlns:p14="http://schemas.microsoft.com/office/powerpoint/2010/main" val="265038209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Группа 3"/>
          <p:cNvGrpSpPr/>
          <p:nvPr/>
        </p:nvGrpSpPr>
        <p:grpSpPr>
          <a:xfrm flipH="1" flipV="1">
            <a:off x="-27518" y="-10"/>
            <a:ext cx="6030313" cy="1340777"/>
            <a:chOff x="8289058" y="6085680"/>
            <a:chExt cx="4448633" cy="774761"/>
          </a:xfrm>
        </p:grpSpPr>
        <p:sp>
          <p:nvSpPr>
            <p:cNvPr id="6" name="Прямоугольный треугольник 15"/>
            <p:cNvSpPr/>
            <p:nvPr/>
          </p:nvSpPr>
          <p:spPr>
            <a:xfrm rot="16200000" flipH="1">
              <a:off x="8405691" y="6447274"/>
              <a:ext cx="145913" cy="379180"/>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 name="connsiteX0" fmla="*/ 0 w 134960"/>
                <a:gd name="connsiteY0" fmla="*/ 325797 h 325797"/>
                <a:gd name="connsiteX1" fmla="*/ 5070 w 134960"/>
                <a:gd name="connsiteY1" fmla="*/ 0 h 325797"/>
                <a:gd name="connsiteX2" fmla="*/ 134960 w 134960"/>
                <a:gd name="connsiteY2" fmla="*/ 288747 h 325797"/>
                <a:gd name="connsiteX3" fmla="*/ 0 w 134960"/>
                <a:gd name="connsiteY3" fmla="*/ 325797 h 325797"/>
                <a:gd name="connsiteX0" fmla="*/ 0 w 134960"/>
                <a:gd name="connsiteY0" fmla="*/ 327313 h 327313"/>
                <a:gd name="connsiteX1" fmla="*/ 15252 w 134960"/>
                <a:gd name="connsiteY1" fmla="*/ 0 h 327313"/>
                <a:gd name="connsiteX2" fmla="*/ 134960 w 134960"/>
                <a:gd name="connsiteY2" fmla="*/ 290263 h 327313"/>
                <a:gd name="connsiteX3" fmla="*/ 0 w 134960"/>
                <a:gd name="connsiteY3" fmla="*/ 327313 h 327313"/>
              </a:gdLst>
              <a:ahLst/>
              <a:cxnLst>
                <a:cxn ang="0">
                  <a:pos x="connsiteX0" y="connsiteY0"/>
                </a:cxn>
                <a:cxn ang="0">
                  <a:pos x="connsiteX1" y="connsiteY1"/>
                </a:cxn>
                <a:cxn ang="0">
                  <a:pos x="connsiteX2" y="connsiteY2"/>
                </a:cxn>
                <a:cxn ang="0">
                  <a:pos x="connsiteX3" y="connsiteY3"/>
                </a:cxn>
              </a:cxnLst>
              <a:rect l="l" t="t" r="r" b="b"/>
              <a:pathLst>
                <a:path w="134960" h="327313">
                  <a:moveTo>
                    <a:pt x="0" y="327313"/>
                  </a:moveTo>
                  <a:cubicBezTo>
                    <a:pt x="263" y="221113"/>
                    <a:pt x="14989" y="106200"/>
                    <a:pt x="15252" y="0"/>
                  </a:cubicBezTo>
                  <a:cubicBezTo>
                    <a:pt x="59708" y="100381"/>
                    <a:pt x="90504" y="189882"/>
                    <a:pt x="134960" y="290263"/>
                  </a:cubicBezTo>
                  <a:cubicBezTo>
                    <a:pt x="80449" y="331538"/>
                    <a:pt x="54511" y="286038"/>
                    <a:pt x="0" y="327313"/>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Трапеция 2"/>
            <p:cNvSpPr/>
            <p:nvPr/>
          </p:nvSpPr>
          <p:spPr>
            <a:xfrm flipH="1">
              <a:off x="8309609" y="6085680"/>
              <a:ext cx="4401829" cy="77476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 name="connsiteX0" fmla="*/ 0 w 6601760"/>
                <a:gd name="connsiteY0" fmla="*/ 3783774 h 3795874"/>
                <a:gd name="connsiteX1" fmla="*/ 0 w 6601760"/>
                <a:gd name="connsiteY1" fmla="*/ 2 h 3795874"/>
                <a:gd name="connsiteX2" fmla="*/ 5327252 w 6601760"/>
                <a:gd name="connsiteY2" fmla="*/ 138240 h 3795874"/>
                <a:gd name="connsiteX3" fmla="*/ 6601760 w 6601760"/>
                <a:gd name="connsiteY3" fmla="*/ 3795874 h 3795874"/>
                <a:gd name="connsiteX4" fmla="*/ 0 w 6601760"/>
                <a:gd name="connsiteY4" fmla="*/ 3783774 h 3795874"/>
                <a:gd name="connsiteX0" fmla="*/ 0 w 5963047"/>
                <a:gd name="connsiteY0" fmla="*/ 3783774 h 3795874"/>
                <a:gd name="connsiteX1" fmla="*/ 0 w 5963047"/>
                <a:gd name="connsiteY1" fmla="*/ 2 h 3795874"/>
                <a:gd name="connsiteX2" fmla="*/ 5327252 w 5963047"/>
                <a:gd name="connsiteY2" fmla="*/ 138240 h 3795874"/>
                <a:gd name="connsiteX3" fmla="*/ 5963047 w 5963047"/>
                <a:gd name="connsiteY3" fmla="*/ 3795874 h 3795874"/>
                <a:gd name="connsiteX4" fmla="*/ 0 w 5963047"/>
                <a:gd name="connsiteY4" fmla="*/ 3783774 h 3795874"/>
                <a:gd name="connsiteX0" fmla="*/ 0 w 5963047"/>
                <a:gd name="connsiteY0" fmla="*/ 3783774 h 3795874"/>
                <a:gd name="connsiteX1" fmla="*/ 0 w 5963047"/>
                <a:gd name="connsiteY1" fmla="*/ 2 h 3795874"/>
                <a:gd name="connsiteX2" fmla="*/ 5327252 w 5963047"/>
                <a:gd name="connsiteY2" fmla="*/ 43654 h 3795874"/>
                <a:gd name="connsiteX3" fmla="*/ 5963047 w 5963047"/>
                <a:gd name="connsiteY3" fmla="*/ 3795874 h 3795874"/>
                <a:gd name="connsiteX4" fmla="*/ 0 w 5963047"/>
                <a:gd name="connsiteY4" fmla="*/ 3783774 h 3795874"/>
                <a:gd name="connsiteX0" fmla="*/ 0 w 5963047"/>
                <a:gd name="connsiteY0" fmla="*/ 3834707 h 3846807"/>
                <a:gd name="connsiteX1" fmla="*/ 0 w 5963047"/>
                <a:gd name="connsiteY1" fmla="*/ 50935 h 3846807"/>
                <a:gd name="connsiteX2" fmla="*/ 5314349 w 5963047"/>
                <a:gd name="connsiteY2" fmla="*/ 0 h 3846807"/>
                <a:gd name="connsiteX3" fmla="*/ 5963047 w 5963047"/>
                <a:gd name="connsiteY3" fmla="*/ 3846807 h 3846807"/>
                <a:gd name="connsiteX4" fmla="*/ 0 w 5963047"/>
                <a:gd name="connsiteY4" fmla="*/ 3834707 h 3846807"/>
                <a:gd name="connsiteX0" fmla="*/ 0 w 5963047"/>
                <a:gd name="connsiteY0" fmla="*/ 3834707 h 3846807"/>
                <a:gd name="connsiteX1" fmla="*/ 0 w 5963047"/>
                <a:gd name="connsiteY1" fmla="*/ 50935 h 3846807"/>
                <a:gd name="connsiteX2" fmla="*/ 5018259 w 5963047"/>
                <a:gd name="connsiteY2" fmla="*/ 0 h 3846807"/>
                <a:gd name="connsiteX3" fmla="*/ 5963047 w 5963047"/>
                <a:gd name="connsiteY3" fmla="*/ 3846807 h 3846807"/>
                <a:gd name="connsiteX4" fmla="*/ 0 w 5963047"/>
                <a:gd name="connsiteY4" fmla="*/ 3834707 h 3846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63047" h="3846807">
                  <a:moveTo>
                    <a:pt x="0" y="3834707"/>
                  </a:moveTo>
                  <a:lnTo>
                    <a:pt x="0" y="50935"/>
                  </a:lnTo>
                  <a:lnTo>
                    <a:pt x="5018259" y="0"/>
                  </a:lnTo>
                  <a:lnTo>
                    <a:pt x="5963047" y="3846807"/>
                  </a:lnTo>
                  <a:lnTo>
                    <a:pt x="0" y="3834707"/>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err="1"/>
                <a:t>ттрн</a:t>
              </a:r>
              <a:endParaRPr lang="ru-RU" dirty="0"/>
            </a:p>
          </p:txBody>
        </p:sp>
        <p:sp>
          <p:nvSpPr>
            <p:cNvPr id="8" name="Трапеция 2"/>
            <p:cNvSpPr/>
            <p:nvPr/>
          </p:nvSpPr>
          <p:spPr>
            <a:xfrm flipH="1">
              <a:off x="8290813" y="6246868"/>
              <a:ext cx="4446878" cy="336814"/>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689860 w 5287924"/>
                <a:gd name="connsiteY2" fmla="*/ 102692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746042 w 5287924"/>
                <a:gd name="connsiteY2" fmla="*/ 196338 h 4009703"/>
                <a:gd name="connsiteX3" fmla="*/ 5287924 w 5287924"/>
                <a:gd name="connsiteY3" fmla="*/ 4009703 h 4009703"/>
                <a:gd name="connsiteX4" fmla="*/ 2858 w 5287924"/>
                <a:gd name="connsiteY4" fmla="*/ 3916875 h 4009703"/>
                <a:gd name="connsiteX0" fmla="*/ 28 w 5309173"/>
                <a:gd name="connsiteY0" fmla="*/ 4197819 h 4197905"/>
                <a:gd name="connsiteX1" fmla="*/ 21249 w 5309173"/>
                <a:gd name="connsiteY1" fmla="*/ 0 h 4197905"/>
                <a:gd name="connsiteX2" fmla="*/ 4767291 w 5309173"/>
                <a:gd name="connsiteY2" fmla="*/ 196338 h 4197905"/>
                <a:gd name="connsiteX3" fmla="*/ 5309173 w 5309173"/>
                <a:gd name="connsiteY3" fmla="*/ 4009703 h 4197905"/>
                <a:gd name="connsiteX4" fmla="*/ 28 w 5309173"/>
                <a:gd name="connsiteY4" fmla="*/ 4197819 h 4197905"/>
                <a:gd name="connsiteX0" fmla="*/ 28 w 5309173"/>
                <a:gd name="connsiteY0" fmla="*/ 4197819 h 4197905"/>
                <a:gd name="connsiteX1" fmla="*/ 21249 w 5309173"/>
                <a:gd name="connsiteY1" fmla="*/ 0 h 4197905"/>
                <a:gd name="connsiteX2" fmla="*/ 4807421 w 5309173"/>
                <a:gd name="connsiteY2" fmla="*/ 196338 h 4197905"/>
                <a:gd name="connsiteX3" fmla="*/ 5309173 w 5309173"/>
                <a:gd name="connsiteY3" fmla="*/ 4009703 h 4197905"/>
                <a:gd name="connsiteX4" fmla="*/ 28 w 5309173"/>
                <a:gd name="connsiteY4" fmla="*/ 4197819 h 4197905"/>
                <a:gd name="connsiteX0" fmla="*/ 50 w 5299162"/>
                <a:gd name="connsiteY0" fmla="*/ 4139296 h 4139419"/>
                <a:gd name="connsiteX1" fmla="*/ 11238 w 5299162"/>
                <a:gd name="connsiteY1" fmla="*/ 0 h 4139419"/>
                <a:gd name="connsiteX2" fmla="*/ 4797410 w 5299162"/>
                <a:gd name="connsiteY2" fmla="*/ 196338 h 4139419"/>
                <a:gd name="connsiteX3" fmla="*/ 5299162 w 5299162"/>
                <a:gd name="connsiteY3" fmla="*/ 4009703 h 4139419"/>
                <a:gd name="connsiteX4" fmla="*/ 50 w 5299162"/>
                <a:gd name="connsiteY4" fmla="*/ 4139296 h 4139419"/>
                <a:gd name="connsiteX0" fmla="*/ 50 w 5294145"/>
                <a:gd name="connsiteY0" fmla="*/ 4139296 h 4139419"/>
                <a:gd name="connsiteX1" fmla="*/ 11238 w 5294145"/>
                <a:gd name="connsiteY1" fmla="*/ 0 h 4139419"/>
                <a:gd name="connsiteX2" fmla="*/ 4797410 w 5294145"/>
                <a:gd name="connsiteY2" fmla="*/ 196338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72329 w 5294145"/>
                <a:gd name="connsiteY2" fmla="*/ 137815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52264 w 5294145"/>
                <a:gd name="connsiteY2" fmla="*/ 59776 h 4139419"/>
                <a:gd name="connsiteX3" fmla="*/ 5294145 w 5294145"/>
                <a:gd name="connsiteY3" fmla="*/ 4009703 h 4139419"/>
                <a:gd name="connsiteX4" fmla="*/ 50 w 5294145"/>
                <a:gd name="connsiteY4" fmla="*/ 4139296 h 4139419"/>
                <a:gd name="connsiteX0" fmla="*/ 50 w 5108803"/>
                <a:gd name="connsiteY0" fmla="*/ 4139296 h 4139419"/>
                <a:gd name="connsiteX1" fmla="*/ 11238 w 5108803"/>
                <a:gd name="connsiteY1" fmla="*/ 0 h 4139419"/>
                <a:gd name="connsiteX2" fmla="*/ 4752264 w 5108803"/>
                <a:gd name="connsiteY2" fmla="*/ 59776 h 4139419"/>
                <a:gd name="connsiteX3" fmla="*/ 5108803 w 5108803"/>
                <a:gd name="connsiteY3" fmla="*/ 4009703 h 4139419"/>
                <a:gd name="connsiteX4" fmla="*/ 50 w 5108803"/>
                <a:gd name="connsiteY4" fmla="*/ 4139296 h 4139419"/>
                <a:gd name="connsiteX0" fmla="*/ 50 w 5102063"/>
                <a:gd name="connsiteY0" fmla="*/ 4139296 h 4139468"/>
                <a:gd name="connsiteX1" fmla="*/ 11238 w 5102063"/>
                <a:gd name="connsiteY1" fmla="*/ 0 h 4139468"/>
                <a:gd name="connsiteX2" fmla="*/ 4752264 w 5102063"/>
                <a:gd name="connsiteY2" fmla="*/ 59776 h 4139468"/>
                <a:gd name="connsiteX3" fmla="*/ 5102063 w 5102063"/>
                <a:gd name="connsiteY3" fmla="*/ 4048722 h 4139468"/>
                <a:gd name="connsiteX4" fmla="*/ 50 w 5102063"/>
                <a:gd name="connsiteY4" fmla="*/ 4139296 h 4139468"/>
                <a:gd name="connsiteX0" fmla="*/ 29250 w 5131263"/>
                <a:gd name="connsiteY0" fmla="*/ 4139296 h 4139468"/>
                <a:gd name="connsiteX1" fmla="*/ 0 w 5131263"/>
                <a:gd name="connsiteY1" fmla="*/ 0 h 4139468"/>
                <a:gd name="connsiteX2" fmla="*/ 4781464 w 5131263"/>
                <a:gd name="connsiteY2" fmla="*/ 59776 h 4139468"/>
                <a:gd name="connsiteX3" fmla="*/ 5131263 w 5131263"/>
                <a:gd name="connsiteY3" fmla="*/ 4048722 h 4139468"/>
                <a:gd name="connsiteX4" fmla="*/ 29250 w 5131263"/>
                <a:gd name="connsiteY4" fmla="*/ 4139296 h 4139468"/>
                <a:gd name="connsiteX0" fmla="*/ 29250 w 5100934"/>
                <a:gd name="connsiteY0" fmla="*/ 4139296 h 4139296"/>
                <a:gd name="connsiteX1" fmla="*/ 0 w 5100934"/>
                <a:gd name="connsiteY1" fmla="*/ 0 h 4139296"/>
                <a:gd name="connsiteX2" fmla="*/ 4781464 w 5100934"/>
                <a:gd name="connsiteY2" fmla="*/ 59776 h 4139296"/>
                <a:gd name="connsiteX3" fmla="*/ 5100934 w 5100934"/>
                <a:gd name="connsiteY3" fmla="*/ 4107245 h 4139296"/>
                <a:gd name="connsiteX4" fmla="*/ 29250 w 5100934"/>
                <a:gd name="connsiteY4" fmla="*/ 4139296 h 413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00934" h="4139296">
                  <a:moveTo>
                    <a:pt x="29250" y="4139296"/>
                  </a:moveTo>
                  <a:cubicBezTo>
                    <a:pt x="28297" y="2833671"/>
                    <a:pt x="953" y="1305625"/>
                    <a:pt x="0" y="0"/>
                  </a:cubicBezTo>
                  <a:lnTo>
                    <a:pt x="4781464" y="59776"/>
                  </a:lnTo>
                  <a:lnTo>
                    <a:pt x="5100934" y="4107245"/>
                  </a:lnTo>
                  <a:lnTo>
                    <a:pt x="29250" y="4139296"/>
                  </a:lnTo>
                  <a:close/>
                </a:path>
              </a:pathLst>
            </a:custGeom>
            <a:gradFill>
              <a:gsLst>
                <a:gs pos="53000">
                  <a:srgbClr val="3483AA"/>
                </a:gs>
                <a:gs pos="0">
                  <a:srgbClr val="2D7193"/>
                </a:gs>
                <a:gs pos="100000">
                  <a:srgbClr val="3B96C3"/>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sp>
        <p:nvSpPr>
          <p:cNvPr id="2" name="Заголовок 1"/>
          <p:cNvSpPr>
            <a:spLocks noGrp="1"/>
          </p:cNvSpPr>
          <p:nvPr>
            <p:ph type="title"/>
          </p:nvPr>
        </p:nvSpPr>
        <p:spPr>
          <a:xfrm>
            <a:off x="827584" y="513162"/>
            <a:ext cx="4805232" cy="491143"/>
          </a:xfrm>
        </p:spPr>
        <p:txBody>
          <a:bodyPr>
            <a:normAutofit/>
          </a:bodyPr>
          <a:lstStyle/>
          <a:p>
            <a:pPr algn="l"/>
            <a:r>
              <a:rPr lang="ru-RU" sz="2400" b="1" dirty="0">
                <a:solidFill>
                  <a:schemeClr val="bg1"/>
                </a:solidFill>
                <a:latin typeface="Segoe UI Light" panose="020B0502040204020203" pitchFamily="34" charset="0"/>
                <a:cs typeface="Segoe UI Light" panose="020B0502040204020203" pitchFamily="34" charset="0"/>
              </a:rPr>
              <a:t>Вопрос-ответ</a:t>
            </a:r>
            <a:endParaRPr lang="ru-RU" sz="2400" b="1" dirty="0">
              <a:solidFill>
                <a:schemeClr val="bg1"/>
              </a:solidFill>
              <a:latin typeface="Segoe UI Light" pitchFamily="34" charset="0"/>
              <a:ea typeface="+mn-ea"/>
              <a:cs typeface="Segoe UI Light" pitchFamily="34" charset="0"/>
            </a:endParaRPr>
          </a:p>
        </p:txBody>
      </p:sp>
      <p:grpSp>
        <p:nvGrpSpPr>
          <p:cNvPr id="9" name="Группа 8"/>
          <p:cNvGrpSpPr/>
          <p:nvPr/>
        </p:nvGrpSpPr>
        <p:grpSpPr>
          <a:xfrm>
            <a:off x="7682339" y="6093299"/>
            <a:ext cx="1469646" cy="767141"/>
            <a:chOff x="7682339" y="6093299"/>
            <a:chExt cx="1469646" cy="767141"/>
          </a:xfrm>
        </p:grpSpPr>
        <p:sp>
          <p:nvSpPr>
            <p:cNvPr id="10" name="Прямоугольный треугольник 15"/>
            <p:cNvSpPr/>
            <p:nvPr/>
          </p:nvSpPr>
          <p:spPr>
            <a:xfrm rot="16200000" flipH="1">
              <a:off x="7838898" y="6451197"/>
              <a:ext cx="123347" cy="436466"/>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Lst>
              <a:ahLst/>
              <a:cxnLst>
                <a:cxn ang="0">
                  <a:pos x="connsiteX0" y="connsiteY0"/>
                </a:cxn>
                <a:cxn ang="0">
                  <a:pos x="connsiteX1" y="connsiteY1"/>
                </a:cxn>
                <a:cxn ang="0">
                  <a:pos x="connsiteX2" y="connsiteY2"/>
                </a:cxn>
                <a:cxn ang="0">
                  <a:pos x="connsiteX3" y="connsiteY3"/>
                </a:cxn>
              </a:cxnLst>
              <a:rect l="l" t="t" r="r" b="b"/>
              <a:pathLst>
                <a:path w="134960" h="338192">
                  <a:moveTo>
                    <a:pt x="0" y="338192"/>
                  </a:moveTo>
                  <a:cubicBezTo>
                    <a:pt x="263" y="231992"/>
                    <a:pt x="1330" y="106200"/>
                    <a:pt x="1593" y="0"/>
                  </a:cubicBezTo>
                  <a:lnTo>
                    <a:pt x="134960" y="301142"/>
                  </a:lnTo>
                  <a:cubicBezTo>
                    <a:pt x="80449" y="342417"/>
                    <a:pt x="54511" y="296917"/>
                    <a:pt x="0" y="338192"/>
                  </a:cubicBezTo>
                  <a:close/>
                </a:path>
              </a:pathLst>
            </a:custGeom>
            <a:solidFill>
              <a:srgbClr val="D883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Трапеция 2"/>
            <p:cNvSpPr/>
            <p:nvPr/>
          </p:nvSpPr>
          <p:spPr>
            <a:xfrm flipH="1">
              <a:off x="7838121" y="6093299"/>
              <a:ext cx="1311534" cy="76714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1760" h="3808972">
                  <a:moveTo>
                    <a:pt x="0" y="3796872"/>
                  </a:moveTo>
                  <a:lnTo>
                    <a:pt x="0" y="13100"/>
                  </a:lnTo>
                  <a:lnTo>
                    <a:pt x="3396921" y="0"/>
                  </a:lnTo>
                  <a:lnTo>
                    <a:pt x="6601760" y="3808972"/>
                  </a:lnTo>
                  <a:lnTo>
                    <a:pt x="0" y="3796872"/>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2" name="Трапеция 2"/>
            <p:cNvSpPr/>
            <p:nvPr/>
          </p:nvSpPr>
          <p:spPr>
            <a:xfrm flipH="1">
              <a:off x="7691020" y="6290733"/>
              <a:ext cx="1460965" cy="326269"/>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87924" h="4009703">
                  <a:moveTo>
                    <a:pt x="2858" y="3916875"/>
                  </a:moveTo>
                  <a:cubicBezTo>
                    <a:pt x="1905" y="2611250"/>
                    <a:pt x="953" y="1305625"/>
                    <a:pt x="0" y="0"/>
                  </a:cubicBezTo>
                  <a:lnTo>
                    <a:pt x="4320663" y="9045"/>
                  </a:lnTo>
                  <a:lnTo>
                    <a:pt x="5287924" y="4009703"/>
                  </a:lnTo>
                  <a:cubicBezTo>
                    <a:pt x="3411317" y="4004773"/>
                    <a:pt x="1879465" y="3921805"/>
                    <a:pt x="2858" y="3916875"/>
                  </a:cubicBezTo>
                  <a:close/>
                </a:path>
              </a:pathLst>
            </a:custGeom>
            <a:gradFill>
              <a:gsLst>
                <a:gs pos="0">
                  <a:schemeClr val="accent5">
                    <a:lumMod val="60000"/>
                    <a:lumOff val="40000"/>
                  </a:schemeClr>
                </a:gs>
                <a:gs pos="22000">
                  <a:srgbClr val="F68E26"/>
                </a:gs>
                <a:gs pos="51000">
                  <a:srgbClr val="F68616"/>
                </a:gs>
                <a:gs pos="70000">
                  <a:srgbClr val="EF7B11"/>
                </a:gs>
                <a:gs pos="97000">
                  <a:srgbClr val="D7560F"/>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a:t>53</a:t>
              </a:r>
            </a:p>
          </p:txBody>
        </p:sp>
      </p:grpSp>
      <p:sp>
        <p:nvSpPr>
          <p:cNvPr id="15" name="TextBox 14">
            <a:extLst>
              <a:ext uri="{FF2B5EF4-FFF2-40B4-BE49-F238E27FC236}">
                <a16:creationId xmlns:a16="http://schemas.microsoft.com/office/drawing/2014/main" id="{D66946CB-3FA2-4CD4-E3F0-5AA781CC343C}"/>
              </a:ext>
            </a:extLst>
          </p:cNvPr>
          <p:cNvSpPr txBox="1"/>
          <p:nvPr/>
        </p:nvSpPr>
        <p:spPr>
          <a:xfrm>
            <a:off x="467543" y="1373823"/>
            <a:ext cx="8208913" cy="4801314"/>
          </a:xfrm>
          <a:prstGeom prst="rect">
            <a:avLst/>
          </a:prstGeom>
          <a:noFill/>
        </p:spPr>
        <p:txBody>
          <a:bodyPr wrap="square">
            <a:spAutoFit/>
          </a:bodyPr>
          <a:lstStyle/>
          <a:p>
            <a:pPr algn="just"/>
            <a:r>
              <a:rPr lang="ru-RU" b="1" u="sng" dirty="0">
                <a:latin typeface="Segoe UI Light" panose="020B0502040204020203" pitchFamily="34" charset="0"/>
                <a:cs typeface="Segoe UI Light" panose="020B0502040204020203" pitchFamily="34" charset="0"/>
              </a:rPr>
              <a:t>Вопрос: как помочь ребенку справиться с сильными переживаниями психотравмирующего события?</a:t>
            </a:r>
          </a:p>
          <a:p>
            <a:pPr algn="just"/>
            <a:r>
              <a:rPr lang="ru-RU" b="1" dirty="0">
                <a:latin typeface="Segoe UI Light" panose="020B0502040204020203" pitchFamily="34" charset="0"/>
                <a:cs typeface="Segoe UI Light" panose="020B0502040204020203" pitchFamily="34" charset="0"/>
              </a:rPr>
              <a:t>Ответ: </a:t>
            </a:r>
            <a:r>
              <a:rPr lang="ru-RU" dirty="0">
                <a:latin typeface="Segoe UI Light" panose="020B0502040204020203" pitchFamily="34" charset="0"/>
                <a:cs typeface="Segoe UI Light" panose="020B0502040204020203" pitchFamily="34" charset="0"/>
              </a:rPr>
              <a:t>реакция ребенка на психотравмирующее событие зависит от целого ряда факторов: возраст, характер, степень тяжести, уровень поддержки, получаемой от членов семьи и друзей. Ниже приведен ряд практических рекомендаций, которые помогут справиться с кризисной ситуацией:</a:t>
            </a:r>
          </a:p>
          <a:p>
            <a:pPr algn="just"/>
            <a:r>
              <a:rPr lang="ru-RU" dirty="0">
                <a:latin typeface="Segoe UI Light" panose="020B0502040204020203" pitchFamily="34" charset="0"/>
                <a:cs typeface="Segoe UI Light" panose="020B0502040204020203" pitchFamily="34" charset="0"/>
              </a:rPr>
              <a:t>	Уделяйте ребенку больше времени;</a:t>
            </a:r>
          </a:p>
          <a:p>
            <a:pPr algn="just"/>
            <a:r>
              <a:rPr lang="ru-RU" dirty="0">
                <a:latin typeface="Segoe UI Light" panose="020B0502040204020203" pitchFamily="34" charset="0"/>
                <a:cs typeface="Segoe UI Light" panose="020B0502040204020203" pitchFamily="34" charset="0"/>
              </a:rPr>
              <a:t>	Говорите с ребенком на понятном ему языке;</a:t>
            </a:r>
          </a:p>
          <a:p>
            <a:pPr algn="just"/>
            <a:r>
              <a:rPr lang="ru-RU" dirty="0">
                <a:latin typeface="Segoe UI Light" panose="020B0502040204020203" pitchFamily="34" charset="0"/>
                <a:cs typeface="Segoe UI Light" panose="020B0502040204020203" pitchFamily="34" charset="0"/>
              </a:rPr>
              <a:t>	Ограничьте доступ ребенка к средствам массовой информации, если событие, связанное с утратой, имело общественный резонанс;</a:t>
            </a:r>
          </a:p>
          <a:p>
            <a:pPr algn="just"/>
            <a:r>
              <a:rPr lang="ru-RU" dirty="0">
                <a:latin typeface="Segoe UI Light" panose="020B0502040204020203" pitchFamily="34" charset="0"/>
                <a:cs typeface="Segoe UI Light" panose="020B0502040204020203" pitchFamily="34" charset="0"/>
              </a:rPr>
              <a:t>	Старайтесь поддерживать обыденный распорядок жизни, не вносите, по возможности, больших изменений в его жизни;</a:t>
            </a:r>
          </a:p>
          <a:p>
            <a:pPr algn="just"/>
            <a:r>
              <a:rPr lang="ru-RU" dirty="0">
                <a:latin typeface="Segoe UI Light" panose="020B0502040204020203" pitchFamily="34" charset="0"/>
                <a:cs typeface="Segoe UI Light" panose="020B0502040204020203" pitchFamily="34" charset="0"/>
              </a:rPr>
              <a:t>	Внимательно следите за изменениями в поведении ребенка, которые могут говорить о наличии у ребенка стрессового состояния, (нарушение сна, «страшные сны», длительное нарушение аппетита, немотивированная агрессия, снижение потребности в общении) и при необходимости обращайтесь к специалисту-психологу.</a:t>
            </a:r>
          </a:p>
        </p:txBody>
      </p:sp>
    </p:spTree>
    <p:extLst>
      <p:ext uri="{BB962C8B-B14F-4D97-AF65-F5344CB8AC3E}">
        <p14:creationId xmlns:p14="http://schemas.microsoft.com/office/powerpoint/2010/main" val="104297879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Группа 8"/>
          <p:cNvGrpSpPr/>
          <p:nvPr/>
        </p:nvGrpSpPr>
        <p:grpSpPr>
          <a:xfrm>
            <a:off x="7682339" y="6093299"/>
            <a:ext cx="1469646" cy="767141"/>
            <a:chOff x="7682339" y="6093299"/>
            <a:chExt cx="1469646" cy="767141"/>
          </a:xfrm>
        </p:grpSpPr>
        <p:sp>
          <p:nvSpPr>
            <p:cNvPr id="10" name="Прямоугольный треугольник 15"/>
            <p:cNvSpPr/>
            <p:nvPr/>
          </p:nvSpPr>
          <p:spPr>
            <a:xfrm rot="16200000" flipH="1">
              <a:off x="7838898" y="6451197"/>
              <a:ext cx="123347" cy="436466"/>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Lst>
              <a:ahLst/>
              <a:cxnLst>
                <a:cxn ang="0">
                  <a:pos x="connsiteX0" y="connsiteY0"/>
                </a:cxn>
                <a:cxn ang="0">
                  <a:pos x="connsiteX1" y="connsiteY1"/>
                </a:cxn>
                <a:cxn ang="0">
                  <a:pos x="connsiteX2" y="connsiteY2"/>
                </a:cxn>
                <a:cxn ang="0">
                  <a:pos x="connsiteX3" y="connsiteY3"/>
                </a:cxn>
              </a:cxnLst>
              <a:rect l="l" t="t" r="r" b="b"/>
              <a:pathLst>
                <a:path w="134960" h="338192">
                  <a:moveTo>
                    <a:pt x="0" y="338192"/>
                  </a:moveTo>
                  <a:cubicBezTo>
                    <a:pt x="263" y="231992"/>
                    <a:pt x="1330" y="106200"/>
                    <a:pt x="1593" y="0"/>
                  </a:cubicBezTo>
                  <a:lnTo>
                    <a:pt x="134960" y="301142"/>
                  </a:lnTo>
                  <a:cubicBezTo>
                    <a:pt x="80449" y="342417"/>
                    <a:pt x="54511" y="296917"/>
                    <a:pt x="0" y="338192"/>
                  </a:cubicBezTo>
                  <a:close/>
                </a:path>
              </a:pathLst>
            </a:custGeom>
            <a:solidFill>
              <a:srgbClr val="D883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Трапеция 2"/>
            <p:cNvSpPr/>
            <p:nvPr/>
          </p:nvSpPr>
          <p:spPr>
            <a:xfrm flipH="1">
              <a:off x="7838121" y="6093299"/>
              <a:ext cx="1311534" cy="76714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1760" h="3808972">
                  <a:moveTo>
                    <a:pt x="0" y="3796872"/>
                  </a:moveTo>
                  <a:lnTo>
                    <a:pt x="0" y="13100"/>
                  </a:lnTo>
                  <a:lnTo>
                    <a:pt x="3396921" y="0"/>
                  </a:lnTo>
                  <a:lnTo>
                    <a:pt x="6601760" y="3808972"/>
                  </a:lnTo>
                  <a:lnTo>
                    <a:pt x="0" y="3796872"/>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2" name="Трапеция 2"/>
            <p:cNvSpPr/>
            <p:nvPr/>
          </p:nvSpPr>
          <p:spPr>
            <a:xfrm flipH="1">
              <a:off x="7691020" y="6290733"/>
              <a:ext cx="1460965" cy="326269"/>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87924" h="4009703">
                  <a:moveTo>
                    <a:pt x="2858" y="3916875"/>
                  </a:moveTo>
                  <a:cubicBezTo>
                    <a:pt x="1905" y="2611250"/>
                    <a:pt x="953" y="1305625"/>
                    <a:pt x="0" y="0"/>
                  </a:cubicBezTo>
                  <a:lnTo>
                    <a:pt x="4320663" y="9045"/>
                  </a:lnTo>
                  <a:lnTo>
                    <a:pt x="5287924" y="4009703"/>
                  </a:lnTo>
                  <a:cubicBezTo>
                    <a:pt x="3411317" y="4004773"/>
                    <a:pt x="1879465" y="3921805"/>
                    <a:pt x="2858" y="3916875"/>
                  </a:cubicBezTo>
                  <a:close/>
                </a:path>
              </a:pathLst>
            </a:custGeom>
            <a:gradFill>
              <a:gsLst>
                <a:gs pos="0">
                  <a:schemeClr val="accent5">
                    <a:lumMod val="60000"/>
                    <a:lumOff val="40000"/>
                  </a:schemeClr>
                </a:gs>
                <a:gs pos="22000">
                  <a:srgbClr val="F68E26"/>
                </a:gs>
                <a:gs pos="51000">
                  <a:srgbClr val="F68616"/>
                </a:gs>
                <a:gs pos="70000">
                  <a:srgbClr val="EF7B11"/>
                </a:gs>
                <a:gs pos="97000">
                  <a:srgbClr val="D7560F"/>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a:t>54</a:t>
              </a:r>
            </a:p>
          </p:txBody>
        </p:sp>
      </p:grpSp>
      <p:grpSp>
        <p:nvGrpSpPr>
          <p:cNvPr id="4" name="Группа 3"/>
          <p:cNvGrpSpPr/>
          <p:nvPr/>
        </p:nvGrpSpPr>
        <p:grpSpPr>
          <a:xfrm flipH="1" flipV="1">
            <a:off x="-27518" y="-10"/>
            <a:ext cx="6030313" cy="1340777"/>
            <a:chOff x="8289058" y="6085680"/>
            <a:chExt cx="4448633" cy="774761"/>
          </a:xfrm>
        </p:grpSpPr>
        <p:sp>
          <p:nvSpPr>
            <p:cNvPr id="6" name="Прямоугольный треугольник 15"/>
            <p:cNvSpPr/>
            <p:nvPr/>
          </p:nvSpPr>
          <p:spPr>
            <a:xfrm rot="16200000" flipH="1">
              <a:off x="8405691" y="6447274"/>
              <a:ext cx="145913" cy="379180"/>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 name="connsiteX0" fmla="*/ 0 w 134960"/>
                <a:gd name="connsiteY0" fmla="*/ 325797 h 325797"/>
                <a:gd name="connsiteX1" fmla="*/ 5070 w 134960"/>
                <a:gd name="connsiteY1" fmla="*/ 0 h 325797"/>
                <a:gd name="connsiteX2" fmla="*/ 134960 w 134960"/>
                <a:gd name="connsiteY2" fmla="*/ 288747 h 325797"/>
                <a:gd name="connsiteX3" fmla="*/ 0 w 134960"/>
                <a:gd name="connsiteY3" fmla="*/ 325797 h 325797"/>
                <a:gd name="connsiteX0" fmla="*/ 0 w 134960"/>
                <a:gd name="connsiteY0" fmla="*/ 327313 h 327313"/>
                <a:gd name="connsiteX1" fmla="*/ 15252 w 134960"/>
                <a:gd name="connsiteY1" fmla="*/ 0 h 327313"/>
                <a:gd name="connsiteX2" fmla="*/ 134960 w 134960"/>
                <a:gd name="connsiteY2" fmla="*/ 290263 h 327313"/>
                <a:gd name="connsiteX3" fmla="*/ 0 w 134960"/>
                <a:gd name="connsiteY3" fmla="*/ 327313 h 327313"/>
              </a:gdLst>
              <a:ahLst/>
              <a:cxnLst>
                <a:cxn ang="0">
                  <a:pos x="connsiteX0" y="connsiteY0"/>
                </a:cxn>
                <a:cxn ang="0">
                  <a:pos x="connsiteX1" y="connsiteY1"/>
                </a:cxn>
                <a:cxn ang="0">
                  <a:pos x="connsiteX2" y="connsiteY2"/>
                </a:cxn>
                <a:cxn ang="0">
                  <a:pos x="connsiteX3" y="connsiteY3"/>
                </a:cxn>
              </a:cxnLst>
              <a:rect l="l" t="t" r="r" b="b"/>
              <a:pathLst>
                <a:path w="134960" h="327313">
                  <a:moveTo>
                    <a:pt x="0" y="327313"/>
                  </a:moveTo>
                  <a:cubicBezTo>
                    <a:pt x="263" y="221113"/>
                    <a:pt x="14989" y="106200"/>
                    <a:pt x="15252" y="0"/>
                  </a:cubicBezTo>
                  <a:cubicBezTo>
                    <a:pt x="59708" y="100381"/>
                    <a:pt x="90504" y="189882"/>
                    <a:pt x="134960" y="290263"/>
                  </a:cubicBezTo>
                  <a:cubicBezTo>
                    <a:pt x="80449" y="331538"/>
                    <a:pt x="54511" y="286038"/>
                    <a:pt x="0" y="327313"/>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Трапеция 2"/>
            <p:cNvSpPr/>
            <p:nvPr/>
          </p:nvSpPr>
          <p:spPr>
            <a:xfrm flipH="1">
              <a:off x="8309609" y="6085680"/>
              <a:ext cx="4401829" cy="77476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 name="connsiteX0" fmla="*/ 0 w 6601760"/>
                <a:gd name="connsiteY0" fmla="*/ 3783774 h 3795874"/>
                <a:gd name="connsiteX1" fmla="*/ 0 w 6601760"/>
                <a:gd name="connsiteY1" fmla="*/ 2 h 3795874"/>
                <a:gd name="connsiteX2" fmla="*/ 5327252 w 6601760"/>
                <a:gd name="connsiteY2" fmla="*/ 138240 h 3795874"/>
                <a:gd name="connsiteX3" fmla="*/ 6601760 w 6601760"/>
                <a:gd name="connsiteY3" fmla="*/ 3795874 h 3795874"/>
                <a:gd name="connsiteX4" fmla="*/ 0 w 6601760"/>
                <a:gd name="connsiteY4" fmla="*/ 3783774 h 3795874"/>
                <a:gd name="connsiteX0" fmla="*/ 0 w 5963047"/>
                <a:gd name="connsiteY0" fmla="*/ 3783774 h 3795874"/>
                <a:gd name="connsiteX1" fmla="*/ 0 w 5963047"/>
                <a:gd name="connsiteY1" fmla="*/ 2 h 3795874"/>
                <a:gd name="connsiteX2" fmla="*/ 5327252 w 5963047"/>
                <a:gd name="connsiteY2" fmla="*/ 138240 h 3795874"/>
                <a:gd name="connsiteX3" fmla="*/ 5963047 w 5963047"/>
                <a:gd name="connsiteY3" fmla="*/ 3795874 h 3795874"/>
                <a:gd name="connsiteX4" fmla="*/ 0 w 5963047"/>
                <a:gd name="connsiteY4" fmla="*/ 3783774 h 3795874"/>
                <a:gd name="connsiteX0" fmla="*/ 0 w 5963047"/>
                <a:gd name="connsiteY0" fmla="*/ 3783774 h 3795874"/>
                <a:gd name="connsiteX1" fmla="*/ 0 w 5963047"/>
                <a:gd name="connsiteY1" fmla="*/ 2 h 3795874"/>
                <a:gd name="connsiteX2" fmla="*/ 5327252 w 5963047"/>
                <a:gd name="connsiteY2" fmla="*/ 43654 h 3795874"/>
                <a:gd name="connsiteX3" fmla="*/ 5963047 w 5963047"/>
                <a:gd name="connsiteY3" fmla="*/ 3795874 h 3795874"/>
                <a:gd name="connsiteX4" fmla="*/ 0 w 5963047"/>
                <a:gd name="connsiteY4" fmla="*/ 3783774 h 3795874"/>
                <a:gd name="connsiteX0" fmla="*/ 0 w 5963047"/>
                <a:gd name="connsiteY0" fmla="*/ 3834707 h 3846807"/>
                <a:gd name="connsiteX1" fmla="*/ 0 w 5963047"/>
                <a:gd name="connsiteY1" fmla="*/ 50935 h 3846807"/>
                <a:gd name="connsiteX2" fmla="*/ 5314349 w 5963047"/>
                <a:gd name="connsiteY2" fmla="*/ 0 h 3846807"/>
                <a:gd name="connsiteX3" fmla="*/ 5963047 w 5963047"/>
                <a:gd name="connsiteY3" fmla="*/ 3846807 h 3846807"/>
                <a:gd name="connsiteX4" fmla="*/ 0 w 5963047"/>
                <a:gd name="connsiteY4" fmla="*/ 3834707 h 3846807"/>
                <a:gd name="connsiteX0" fmla="*/ 0 w 5963047"/>
                <a:gd name="connsiteY0" fmla="*/ 3834707 h 3846807"/>
                <a:gd name="connsiteX1" fmla="*/ 0 w 5963047"/>
                <a:gd name="connsiteY1" fmla="*/ 50935 h 3846807"/>
                <a:gd name="connsiteX2" fmla="*/ 5018259 w 5963047"/>
                <a:gd name="connsiteY2" fmla="*/ 0 h 3846807"/>
                <a:gd name="connsiteX3" fmla="*/ 5963047 w 5963047"/>
                <a:gd name="connsiteY3" fmla="*/ 3846807 h 3846807"/>
                <a:gd name="connsiteX4" fmla="*/ 0 w 5963047"/>
                <a:gd name="connsiteY4" fmla="*/ 3834707 h 3846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63047" h="3846807">
                  <a:moveTo>
                    <a:pt x="0" y="3834707"/>
                  </a:moveTo>
                  <a:lnTo>
                    <a:pt x="0" y="50935"/>
                  </a:lnTo>
                  <a:lnTo>
                    <a:pt x="5018259" y="0"/>
                  </a:lnTo>
                  <a:lnTo>
                    <a:pt x="5963047" y="3846807"/>
                  </a:lnTo>
                  <a:lnTo>
                    <a:pt x="0" y="3834707"/>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err="1"/>
                <a:t>ттрн</a:t>
              </a:r>
              <a:endParaRPr lang="ru-RU" dirty="0"/>
            </a:p>
          </p:txBody>
        </p:sp>
        <p:sp>
          <p:nvSpPr>
            <p:cNvPr id="8" name="Трапеция 2"/>
            <p:cNvSpPr/>
            <p:nvPr/>
          </p:nvSpPr>
          <p:spPr>
            <a:xfrm flipH="1">
              <a:off x="8290813" y="6246868"/>
              <a:ext cx="4446878" cy="336814"/>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689860 w 5287924"/>
                <a:gd name="connsiteY2" fmla="*/ 102692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746042 w 5287924"/>
                <a:gd name="connsiteY2" fmla="*/ 196338 h 4009703"/>
                <a:gd name="connsiteX3" fmla="*/ 5287924 w 5287924"/>
                <a:gd name="connsiteY3" fmla="*/ 4009703 h 4009703"/>
                <a:gd name="connsiteX4" fmla="*/ 2858 w 5287924"/>
                <a:gd name="connsiteY4" fmla="*/ 3916875 h 4009703"/>
                <a:gd name="connsiteX0" fmla="*/ 28 w 5309173"/>
                <a:gd name="connsiteY0" fmla="*/ 4197819 h 4197905"/>
                <a:gd name="connsiteX1" fmla="*/ 21249 w 5309173"/>
                <a:gd name="connsiteY1" fmla="*/ 0 h 4197905"/>
                <a:gd name="connsiteX2" fmla="*/ 4767291 w 5309173"/>
                <a:gd name="connsiteY2" fmla="*/ 196338 h 4197905"/>
                <a:gd name="connsiteX3" fmla="*/ 5309173 w 5309173"/>
                <a:gd name="connsiteY3" fmla="*/ 4009703 h 4197905"/>
                <a:gd name="connsiteX4" fmla="*/ 28 w 5309173"/>
                <a:gd name="connsiteY4" fmla="*/ 4197819 h 4197905"/>
                <a:gd name="connsiteX0" fmla="*/ 28 w 5309173"/>
                <a:gd name="connsiteY0" fmla="*/ 4197819 h 4197905"/>
                <a:gd name="connsiteX1" fmla="*/ 21249 w 5309173"/>
                <a:gd name="connsiteY1" fmla="*/ 0 h 4197905"/>
                <a:gd name="connsiteX2" fmla="*/ 4807421 w 5309173"/>
                <a:gd name="connsiteY2" fmla="*/ 196338 h 4197905"/>
                <a:gd name="connsiteX3" fmla="*/ 5309173 w 5309173"/>
                <a:gd name="connsiteY3" fmla="*/ 4009703 h 4197905"/>
                <a:gd name="connsiteX4" fmla="*/ 28 w 5309173"/>
                <a:gd name="connsiteY4" fmla="*/ 4197819 h 4197905"/>
                <a:gd name="connsiteX0" fmla="*/ 50 w 5299162"/>
                <a:gd name="connsiteY0" fmla="*/ 4139296 h 4139419"/>
                <a:gd name="connsiteX1" fmla="*/ 11238 w 5299162"/>
                <a:gd name="connsiteY1" fmla="*/ 0 h 4139419"/>
                <a:gd name="connsiteX2" fmla="*/ 4797410 w 5299162"/>
                <a:gd name="connsiteY2" fmla="*/ 196338 h 4139419"/>
                <a:gd name="connsiteX3" fmla="*/ 5299162 w 5299162"/>
                <a:gd name="connsiteY3" fmla="*/ 4009703 h 4139419"/>
                <a:gd name="connsiteX4" fmla="*/ 50 w 5299162"/>
                <a:gd name="connsiteY4" fmla="*/ 4139296 h 4139419"/>
                <a:gd name="connsiteX0" fmla="*/ 50 w 5294145"/>
                <a:gd name="connsiteY0" fmla="*/ 4139296 h 4139419"/>
                <a:gd name="connsiteX1" fmla="*/ 11238 w 5294145"/>
                <a:gd name="connsiteY1" fmla="*/ 0 h 4139419"/>
                <a:gd name="connsiteX2" fmla="*/ 4797410 w 5294145"/>
                <a:gd name="connsiteY2" fmla="*/ 196338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72329 w 5294145"/>
                <a:gd name="connsiteY2" fmla="*/ 137815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52264 w 5294145"/>
                <a:gd name="connsiteY2" fmla="*/ 59776 h 4139419"/>
                <a:gd name="connsiteX3" fmla="*/ 5294145 w 5294145"/>
                <a:gd name="connsiteY3" fmla="*/ 4009703 h 4139419"/>
                <a:gd name="connsiteX4" fmla="*/ 50 w 5294145"/>
                <a:gd name="connsiteY4" fmla="*/ 4139296 h 4139419"/>
                <a:gd name="connsiteX0" fmla="*/ 50 w 5108803"/>
                <a:gd name="connsiteY0" fmla="*/ 4139296 h 4139419"/>
                <a:gd name="connsiteX1" fmla="*/ 11238 w 5108803"/>
                <a:gd name="connsiteY1" fmla="*/ 0 h 4139419"/>
                <a:gd name="connsiteX2" fmla="*/ 4752264 w 5108803"/>
                <a:gd name="connsiteY2" fmla="*/ 59776 h 4139419"/>
                <a:gd name="connsiteX3" fmla="*/ 5108803 w 5108803"/>
                <a:gd name="connsiteY3" fmla="*/ 4009703 h 4139419"/>
                <a:gd name="connsiteX4" fmla="*/ 50 w 5108803"/>
                <a:gd name="connsiteY4" fmla="*/ 4139296 h 4139419"/>
                <a:gd name="connsiteX0" fmla="*/ 50 w 5102063"/>
                <a:gd name="connsiteY0" fmla="*/ 4139296 h 4139468"/>
                <a:gd name="connsiteX1" fmla="*/ 11238 w 5102063"/>
                <a:gd name="connsiteY1" fmla="*/ 0 h 4139468"/>
                <a:gd name="connsiteX2" fmla="*/ 4752264 w 5102063"/>
                <a:gd name="connsiteY2" fmla="*/ 59776 h 4139468"/>
                <a:gd name="connsiteX3" fmla="*/ 5102063 w 5102063"/>
                <a:gd name="connsiteY3" fmla="*/ 4048722 h 4139468"/>
                <a:gd name="connsiteX4" fmla="*/ 50 w 5102063"/>
                <a:gd name="connsiteY4" fmla="*/ 4139296 h 4139468"/>
                <a:gd name="connsiteX0" fmla="*/ 29250 w 5131263"/>
                <a:gd name="connsiteY0" fmla="*/ 4139296 h 4139468"/>
                <a:gd name="connsiteX1" fmla="*/ 0 w 5131263"/>
                <a:gd name="connsiteY1" fmla="*/ 0 h 4139468"/>
                <a:gd name="connsiteX2" fmla="*/ 4781464 w 5131263"/>
                <a:gd name="connsiteY2" fmla="*/ 59776 h 4139468"/>
                <a:gd name="connsiteX3" fmla="*/ 5131263 w 5131263"/>
                <a:gd name="connsiteY3" fmla="*/ 4048722 h 4139468"/>
                <a:gd name="connsiteX4" fmla="*/ 29250 w 5131263"/>
                <a:gd name="connsiteY4" fmla="*/ 4139296 h 4139468"/>
                <a:gd name="connsiteX0" fmla="*/ 29250 w 5100934"/>
                <a:gd name="connsiteY0" fmla="*/ 4139296 h 4139296"/>
                <a:gd name="connsiteX1" fmla="*/ 0 w 5100934"/>
                <a:gd name="connsiteY1" fmla="*/ 0 h 4139296"/>
                <a:gd name="connsiteX2" fmla="*/ 4781464 w 5100934"/>
                <a:gd name="connsiteY2" fmla="*/ 59776 h 4139296"/>
                <a:gd name="connsiteX3" fmla="*/ 5100934 w 5100934"/>
                <a:gd name="connsiteY3" fmla="*/ 4107245 h 4139296"/>
                <a:gd name="connsiteX4" fmla="*/ 29250 w 5100934"/>
                <a:gd name="connsiteY4" fmla="*/ 4139296 h 413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00934" h="4139296">
                  <a:moveTo>
                    <a:pt x="29250" y="4139296"/>
                  </a:moveTo>
                  <a:cubicBezTo>
                    <a:pt x="28297" y="2833671"/>
                    <a:pt x="953" y="1305625"/>
                    <a:pt x="0" y="0"/>
                  </a:cubicBezTo>
                  <a:lnTo>
                    <a:pt x="4781464" y="59776"/>
                  </a:lnTo>
                  <a:lnTo>
                    <a:pt x="5100934" y="4107245"/>
                  </a:lnTo>
                  <a:lnTo>
                    <a:pt x="29250" y="4139296"/>
                  </a:lnTo>
                  <a:close/>
                </a:path>
              </a:pathLst>
            </a:custGeom>
            <a:gradFill>
              <a:gsLst>
                <a:gs pos="53000">
                  <a:srgbClr val="3483AA"/>
                </a:gs>
                <a:gs pos="0">
                  <a:srgbClr val="2D7193"/>
                </a:gs>
                <a:gs pos="100000">
                  <a:srgbClr val="3B96C3"/>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sp>
        <p:nvSpPr>
          <p:cNvPr id="2" name="Заголовок 1"/>
          <p:cNvSpPr>
            <a:spLocks noGrp="1"/>
          </p:cNvSpPr>
          <p:nvPr>
            <p:ph type="title"/>
          </p:nvPr>
        </p:nvSpPr>
        <p:spPr>
          <a:xfrm>
            <a:off x="827584" y="513162"/>
            <a:ext cx="4805232" cy="491143"/>
          </a:xfrm>
        </p:spPr>
        <p:txBody>
          <a:bodyPr>
            <a:normAutofit/>
          </a:bodyPr>
          <a:lstStyle/>
          <a:p>
            <a:pPr algn="l"/>
            <a:r>
              <a:rPr lang="ru-RU" sz="2400" b="1" dirty="0">
                <a:solidFill>
                  <a:schemeClr val="bg1"/>
                </a:solidFill>
                <a:latin typeface="Segoe UI Light" panose="020B0502040204020203" pitchFamily="34" charset="0"/>
                <a:cs typeface="Segoe UI Light" panose="020B0502040204020203" pitchFamily="34" charset="0"/>
              </a:rPr>
              <a:t>Вопрос-ответ</a:t>
            </a:r>
            <a:endParaRPr lang="ru-RU" sz="2400" b="1" dirty="0">
              <a:solidFill>
                <a:schemeClr val="bg1"/>
              </a:solidFill>
              <a:latin typeface="Segoe UI Light" pitchFamily="34" charset="0"/>
              <a:ea typeface="+mn-ea"/>
              <a:cs typeface="Segoe UI Light" pitchFamily="34" charset="0"/>
            </a:endParaRPr>
          </a:p>
        </p:txBody>
      </p:sp>
      <p:sp>
        <p:nvSpPr>
          <p:cNvPr id="15" name="TextBox 14">
            <a:extLst>
              <a:ext uri="{FF2B5EF4-FFF2-40B4-BE49-F238E27FC236}">
                <a16:creationId xmlns:a16="http://schemas.microsoft.com/office/drawing/2014/main" id="{D66946CB-3FA2-4CD4-E3F0-5AA781CC343C}"/>
              </a:ext>
            </a:extLst>
          </p:cNvPr>
          <p:cNvSpPr txBox="1"/>
          <p:nvPr/>
        </p:nvSpPr>
        <p:spPr>
          <a:xfrm>
            <a:off x="467543" y="1216284"/>
            <a:ext cx="8208913" cy="5632311"/>
          </a:xfrm>
          <a:prstGeom prst="rect">
            <a:avLst/>
          </a:prstGeom>
          <a:noFill/>
        </p:spPr>
        <p:txBody>
          <a:bodyPr wrap="square">
            <a:spAutoFit/>
          </a:bodyPr>
          <a:lstStyle/>
          <a:p>
            <a:pPr algn="just"/>
            <a:r>
              <a:rPr lang="ru-RU" b="1" u="sng" dirty="0">
                <a:latin typeface="Segoe UI Light" panose="020B0502040204020203" pitchFamily="34" charset="0"/>
                <a:cs typeface="Segoe UI Light" panose="020B0502040204020203" pitchFamily="34" charset="0"/>
              </a:rPr>
              <a:t>Вопрос: сообщать ли ребёнку о смерти близкого человека или нет? </a:t>
            </a:r>
          </a:p>
          <a:p>
            <a:pPr algn="just"/>
            <a:r>
              <a:rPr lang="ru-RU" b="1" dirty="0">
                <a:latin typeface="Segoe UI Light" panose="020B0502040204020203" pitchFamily="34" charset="0"/>
                <a:cs typeface="Segoe UI Light" panose="020B0502040204020203" pitchFamily="34" charset="0"/>
              </a:rPr>
              <a:t>Ответ: </a:t>
            </a:r>
            <a:r>
              <a:rPr lang="ru-RU" dirty="0">
                <a:latin typeface="Segoe UI Light" panose="020B0502040204020203" pitchFamily="34" charset="0"/>
                <a:cs typeface="Segoe UI Light" panose="020B0502040204020203" pitchFamily="34" charset="0"/>
              </a:rPr>
              <a:t>да, сообщать. Желательно, чтобы это взял на себя близкий ребенку человек. Ни в коем случае не стоит скрывать случившееся, так как тем самым создается почва для страхов и недоверия к взрослым, т.к. ребенок, как правило, может остро ощущать утрату, замечать отсутствие близкого человека. Говоря о смерти, необходимо выражаться прямо, употребляя слово «умер». Фразы «навсегда заснул» могут быть неверно истолкованы и стать источником невротических страхов. Если известие о смерти родственника предстоит принять дошкольнику, можно воспользоваться сравнением с прошлым опытом потерь (например, со смертью домашнего животного), чтобы ребенок смог уяснить смысл случившегося. </a:t>
            </a:r>
          </a:p>
          <a:p>
            <a:pPr algn="just"/>
            <a:r>
              <a:rPr lang="ru-RU" b="1" u="sng" dirty="0">
                <a:latin typeface="Segoe UI Light" panose="020B0502040204020203" pitchFamily="34" charset="0"/>
                <a:cs typeface="Segoe UI Light" panose="020B0502040204020203" pitchFamily="34" charset="0"/>
              </a:rPr>
              <a:t>Вопрос: включать ли ребенка в хлопоты, связанные с похоронами? </a:t>
            </a:r>
          </a:p>
          <a:p>
            <a:pPr algn="just"/>
            <a:r>
              <a:rPr lang="ru-RU" b="1" dirty="0">
                <a:latin typeface="Segoe UI Light" panose="020B0502040204020203" pitchFamily="34" charset="0"/>
                <a:cs typeface="Segoe UI Light" panose="020B0502040204020203" pitchFamily="34" charset="0"/>
              </a:rPr>
              <a:t>Ответ: </a:t>
            </a:r>
            <a:r>
              <a:rPr lang="ru-RU" dirty="0">
                <a:latin typeface="Segoe UI Light" panose="020B0502040204020203" pitchFamily="34" charset="0"/>
                <a:cs typeface="Segoe UI Light" panose="020B0502040204020203" pitchFamily="34" charset="0"/>
              </a:rPr>
              <a:t>исключенный из общего процесса, ребенок будет чувствовать себя покинутым, оставленным наедине со своими чувствами, что только усилит страдание от потери. Поэтому необходимо сделать все, чтобы он чувствовал себя любимым, находился в контакте с близкими ему людьми. Несмотря на собственные переживания и массу хлопот, взрослым нужно постараться найти в себе силы заботиться о ребенке как обычно: кормить его, укладывать спать и выполнять другие повседневные заботы, потому что так он будет чувствовать, что жизнь продолжается.</a:t>
            </a:r>
          </a:p>
        </p:txBody>
      </p:sp>
    </p:spTree>
    <p:extLst>
      <p:ext uri="{BB962C8B-B14F-4D97-AF65-F5344CB8AC3E}">
        <p14:creationId xmlns:p14="http://schemas.microsoft.com/office/powerpoint/2010/main" val="235708011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Группа 8"/>
          <p:cNvGrpSpPr/>
          <p:nvPr/>
        </p:nvGrpSpPr>
        <p:grpSpPr>
          <a:xfrm>
            <a:off x="7682339" y="6093299"/>
            <a:ext cx="1469646" cy="767141"/>
            <a:chOff x="7682339" y="6093299"/>
            <a:chExt cx="1469646" cy="767141"/>
          </a:xfrm>
        </p:grpSpPr>
        <p:sp>
          <p:nvSpPr>
            <p:cNvPr id="10" name="Прямоугольный треугольник 15"/>
            <p:cNvSpPr/>
            <p:nvPr/>
          </p:nvSpPr>
          <p:spPr>
            <a:xfrm rot="16200000" flipH="1">
              <a:off x="7838898" y="6451197"/>
              <a:ext cx="123347" cy="436466"/>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Lst>
              <a:ahLst/>
              <a:cxnLst>
                <a:cxn ang="0">
                  <a:pos x="connsiteX0" y="connsiteY0"/>
                </a:cxn>
                <a:cxn ang="0">
                  <a:pos x="connsiteX1" y="connsiteY1"/>
                </a:cxn>
                <a:cxn ang="0">
                  <a:pos x="connsiteX2" y="connsiteY2"/>
                </a:cxn>
                <a:cxn ang="0">
                  <a:pos x="connsiteX3" y="connsiteY3"/>
                </a:cxn>
              </a:cxnLst>
              <a:rect l="l" t="t" r="r" b="b"/>
              <a:pathLst>
                <a:path w="134960" h="338192">
                  <a:moveTo>
                    <a:pt x="0" y="338192"/>
                  </a:moveTo>
                  <a:cubicBezTo>
                    <a:pt x="263" y="231992"/>
                    <a:pt x="1330" y="106200"/>
                    <a:pt x="1593" y="0"/>
                  </a:cubicBezTo>
                  <a:lnTo>
                    <a:pt x="134960" y="301142"/>
                  </a:lnTo>
                  <a:cubicBezTo>
                    <a:pt x="80449" y="342417"/>
                    <a:pt x="54511" y="296917"/>
                    <a:pt x="0" y="338192"/>
                  </a:cubicBezTo>
                  <a:close/>
                </a:path>
              </a:pathLst>
            </a:custGeom>
            <a:solidFill>
              <a:srgbClr val="D883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Трапеция 2"/>
            <p:cNvSpPr/>
            <p:nvPr/>
          </p:nvSpPr>
          <p:spPr>
            <a:xfrm flipH="1">
              <a:off x="7838121" y="6093299"/>
              <a:ext cx="1311534" cy="76714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1760" h="3808972">
                  <a:moveTo>
                    <a:pt x="0" y="3796872"/>
                  </a:moveTo>
                  <a:lnTo>
                    <a:pt x="0" y="13100"/>
                  </a:lnTo>
                  <a:lnTo>
                    <a:pt x="3396921" y="0"/>
                  </a:lnTo>
                  <a:lnTo>
                    <a:pt x="6601760" y="3808972"/>
                  </a:lnTo>
                  <a:lnTo>
                    <a:pt x="0" y="3796872"/>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2" name="Трапеция 2"/>
            <p:cNvSpPr/>
            <p:nvPr/>
          </p:nvSpPr>
          <p:spPr>
            <a:xfrm flipH="1">
              <a:off x="7691020" y="6290733"/>
              <a:ext cx="1460965" cy="326269"/>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87924" h="4009703">
                  <a:moveTo>
                    <a:pt x="2858" y="3916875"/>
                  </a:moveTo>
                  <a:cubicBezTo>
                    <a:pt x="1905" y="2611250"/>
                    <a:pt x="953" y="1305625"/>
                    <a:pt x="0" y="0"/>
                  </a:cubicBezTo>
                  <a:lnTo>
                    <a:pt x="4320663" y="9045"/>
                  </a:lnTo>
                  <a:lnTo>
                    <a:pt x="5287924" y="4009703"/>
                  </a:lnTo>
                  <a:cubicBezTo>
                    <a:pt x="3411317" y="4004773"/>
                    <a:pt x="1879465" y="3921805"/>
                    <a:pt x="2858" y="3916875"/>
                  </a:cubicBezTo>
                  <a:close/>
                </a:path>
              </a:pathLst>
            </a:custGeom>
            <a:gradFill>
              <a:gsLst>
                <a:gs pos="0">
                  <a:schemeClr val="accent5">
                    <a:lumMod val="60000"/>
                    <a:lumOff val="40000"/>
                  </a:schemeClr>
                </a:gs>
                <a:gs pos="22000">
                  <a:srgbClr val="F68E26"/>
                </a:gs>
                <a:gs pos="51000">
                  <a:srgbClr val="F68616"/>
                </a:gs>
                <a:gs pos="70000">
                  <a:srgbClr val="EF7B11"/>
                </a:gs>
                <a:gs pos="97000">
                  <a:srgbClr val="D7560F"/>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a:t>55</a:t>
              </a:r>
            </a:p>
          </p:txBody>
        </p:sp>
      </p:grpSp>
      <p:grpSp>
        <p:nvGrpSpPr>
          <p:cNvPr id="4" name="Группа 3"/>
          <p:cNvGrpSpPr/>
          <p:nvPr/>
        </p:nvGrpSpPr>
        <p:grpSpPr>
          <a:xfrm flipH="1" flipV="1">
            <a:off x="-27518" y="-10"/>
            <a:ext cx="6030313" cy="1340777"/>
            <a:chOff x="8289058" y="6085680"/>
            <a:chExt cx="4448633" cy="774761"/>
          </a:xfrm>
        </p:grpSpPr>
        <p:sp>
          <p:nvSpPr>
            <p:cNvPr id="6" name="Прямоугольный треугольник 15"/>
            <p:cNvSpPr/>
            <p:nvPr/>
          </p:nvSpPr>
          <p:spPr>
            <a:xfrm rot="16200000" flipH="1">
              <a:off x="8405691" y="6447274"/>
              <a:ext cx="145913" cy="379180"/>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 name="connsiteX0" fmla="*/ 0 w 134960"/>
                <a:gd name="connsiteY0" fmla="*/ 325797 h 325797"/>
                <a:gd name="connsiteX1" fmla="*/ 5070 w 134960"/>
                <a:gd name="connsiteY1" fmla="*/ 0 h 325797"/>
                <a:gd name="connsiteX2" fmla="*/ 134960 w 134960"/>
                <a:gd name="connsiteY2" fmla="*/ 288747 h 325797"/>
                <a:gd name="connsiteX3" fmla="*/ 0 w 134960"/>
                <a:gd name="connsiteY3" fmla="*/ 325797 h 325797"/>
                <a:gd name="connsiteX0" fmla="*/ 0 w 134960"/>
                <a:gd name="connsiteY0" fmla="*/ 327313 h 327313"/>
                <a:gd name="connsiteX1" fmla="*/ 15252 w 134960"/>
                <a:gd name="connsiteY1" fmla="*/ 0 h 327313"/>
                <a:gd name="connsiteX2" fmla="*/ 134960 w 134960"/>
                <a:gd name="connsiteY2" fmla="*/ 290263 h 327313"/>
                <a:gd name="connsiteX3" fmla="*/ 0 w 134960"/>
                <a:gd name="connsiteY3" fmla="*/ 327313 h 327313"/>
              </a:gdLst>
              <a:ahLst/>
              <a:cxnLst>
                <a:cxn ang="0">
                  <a:pos x="connsiteX0" y="connsiteY0"/>
                </a:cxn>
                <a:cxn ang="0">
                  <a:pos x="connsiteX1" y="connsiteY1"/>
                </a:cxn>
                <a:cxn ang="0">
                  <a:pos x="connsiteX2" y="connsiteY2"/>
                </a:cxn>
                <a:cxn ang="0">
                  <a:pos x="connsiteX3" y="connsiteY3"/>
                </a:cxn>
              </a:cxnLst>
              <a:rect l="l" t="t" r="r" b="b"/>
              <a:pathLst>
                <a:path w="134960" h="327313">
                  <a:moveTo>
                    <a:pt x="0" y="327313"/>
                  </a:moveTo>
                  <a:cubicBezTo>
                    <a:pt x="263" y="221113"/>
                    <a:pt x="14989" y="106200"/>
                    <a:pt x="15252" y="0"/>
                  </a:cubicBezTo>
                  <a:cubicBezTo>
                    <a:pt x="59708" y="100381"/>
                    <a:pt x="90504" y="189882"/>
                    <a:pt x="134960" y="290263"/>
                  </a:cubicBezTo>
                  <a:cubicBezTo>
                    <a:pt x="80449" y="331538"/>
                    <a:pt x="54511" y="286038"/>
                    <a:pt x="0" y="327313"/>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Трапеция 2"/>
            <p:cNvSpPr/>
            <p:nvPr/>
          </p:nvSpPr>
          <p:spPr>
            <a:xfrm flipH="1">
              <a:off x="8309609" y="6085680"/>
              <a:ext cx="4401829" cy="77476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 name="connsiteX0" fmla="*/ 0 w 6601760"/>
                <a:gd name="connsiteY0" fmla="*/ 3783774 h 3795874"/>
                <a:gd name="connsiteX1" fmla="*/ 0 w 6601760"/>
                <a:gd name="connsiteY1" fmla="*/ 2 h 3795874"/>
                <a:gd name="connsiteX2" fmla="*/ 5327252 w 6601760"/>
                <a:gd name="connsiteY2" fmla="*/ 138240 h 3795874"/>
                <a:gd name="connsiteX3" fmla="*/ 6601760 w 6601760"/>
                <a:gd name="connsiteY3" fmla="*/ 3795874 h 3795874"/>
                <a:gd name="connsiteX4" fmla="*/ 0 w 6601760"/>
                <a:gd name="connsiteY4" fmla="*/ 3783774 h 3795874"/>
                <a:gd name="connsiteX0" fmla="*/ 0 w 5963047"/>
                <a:gd name="connsiteY0" fmla="*/ 3783774 h 3795874"/>
                <a:gd name="connsiteX1" fmla="*/ 0 w 5963047"/>
                <a:gd name="connsiteY1" fmla="*/ 2 h 3795874"/>
                <a:gd name="connsiteX2" fmla="*/ 5327252 w 5963047"/>
                <a:gd name="connsiteY2" fmla="*/ 138240 h 3795874"/>
                <a:gd name="connsiteX3" fmla="*/ 5963047 w 5963047"/>
                <a:gd name="connsiteY3" fmla="*/ 3795874 h 3795874"/>
                <a:gd name="connsiteX4" fmla="*/ 0 w 5963047"/>
                <a:gd name="connsiteY4" fmla="*/ 3783774 h 3795874"/>
                <a:gd name="connsiteX0" fmla="*/ 0 w 5963047"/>
                <a:gd name="connsiteY0" fmla="*/ 3783774 h 3795874"/>
                <a:gd name="connsiteX1" fmla="*/ 0 w 5963047"/>
                <a:gd name="connsiteY1" fmla="*/ 2 h 3795874"/>
                <a:gd name="connsiteX2" fmla="*/ 5327252 w 5963047"/>
                <a:gd name="connsiteY2" fmla="*/ 43654 h 3795874"/>
                <a:gd name="connsiteX3" fmla="*/ 5963047 w 5963047"/>
                <a:gd name="connsiteY3" fmla="*/ 3795874 h 3795874"/>
                <a:gd name="connsiteX4" fmla="*/ 0 w 5963047"/>
                <a:gd name="connsiteY4" fmla="*/ 3783774 h 3795874"/>
                <a:gd name="connsiteX0" fmla="*/ 0 w 5963047"/>
                <a:gd name="connsiteY0" fmla="*/ 3834707 h 3846807"/>
                <a:gd name="connsiteX1" fmla="*/ 0 w 5963047"/>
                <a:gd name="connsiteY1" fmla="*/ 50935 h 3846807"/>
                <a:gd name="connsiteX2" fmla="*/ 5314349 w 5963047"/>
                <a:gd name="connsiteY2" fmla="*/ 0 h 3846807"/>
                <a:gd name="connsiteX3" fmla="*/ 5963047 w 5963047"/>
                <a:gd name="connsiteY3" fmla="*/ 3846807 h 3846807"/>
                <a:gd name="connsiteX4" fmla="*/ 0 w 5963047"/>
                <a:gd name="connsiteY4" fmla="*/ 3834707 h 3846807"/>
                <a:gd name="connsiteX0" fmla="*/ 0 w 5963047"/>
                <a:gd name="connsiteY0" fmla="*/ 3834707 h 3846807"/>
                <a:gd name="connsiteX1" fmla="*/ 0 w 5963047"/>
                <a:gd name="connsiteY1" fmla="*/ 50935 h 3846807"/>
                <a:gd name="connsiteX2" fmla="*/ 5018259 w 5963047"/>
                <a:gd name="connsiteY2" fmla="*/ 0 h 3846807"/>
                <a:gd name="connsiteX3" fmla="*/ 5963047 w 5963047"/>
                <a:gd name="connsiteY3" fmla="*/ 3846807 h 3846807"/>
                <a:gd name="connsiteX4" fmla="*/ 0 w 5963047"/>
                <a:gd name="connsiteY4" fmla="*/ 3834707 h 3846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63047" h="3846807">
                  <a:moveTo>
                    <a:pt x="0" y="3834707"/>
                  </a:moveTo>
                  <a:lnTo>
                    <a:pt x="0" y="50935"/>
                  </a:lnTo>
                  <a:lnTo>
                    <a:pt x="5018259" y="0"/>
                  </a:lnTo>
                  <a:lnTo>
                    <a:pt x="5963047" y="3846807"/>
                  </a:lnTo>
                  <a:lnTo>
                    <a:pt x="0" y="3834707"/>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err="1"/>
                <a:t>ттрн</a:t>
              </a:r>
              <a:endParaRPr lang="ru-RU" dirty="0"/>
            </a:p>
          </p:txBody>
        </p:sp>
        <p:sp>
          <p:nvSpPr>
            <p:cNvPr id="8" name="Трапеция 2"/>
            <p:cNvSpPr/>
            <p:nvPr/>
          </p:nvSpPr>
          <p:spPr>
            <a:xfrm flipH="1">
              <a:off x="8290813" y="6246868"/>
              <a:ext cx="4446878" cy="336814"/>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689860 w 5287924"/>
                <a:gd name="connsiteY2" fmla="*/ 102692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746042 w 5287924"/>
                <a:gd name="connsiteY2" fmla="*/ 196338 h 4009703"/>
                <a:gd name="connsiteX3" fmla="*/ 5287924 w 5287924"/>
                <a:gd name="connsiteY3" fmla="*/ 4009703 h 4009703"/>
                <a:gd name="connsiteX4" fmla="*/ 2858 w 5287924"/>
                <a:gd name="connsiteY4" fmla="*/ 3916875 h 4009703"/>
                <a:gd name="connsiteX0" fmla="*/ 28 w 5309173"/>
                <a:gd name="connsiteY0" fmla="*/ 4197819 h 4197905"/>
                <a:gd name="connsiteX1" fmla="*/ 21249 w 5309173"/>
                <a:gd name="connsiteY1" fmla="*/ 0 h 4197905"/>
                <a:gd name="connsiteX2" fmla="*/ 4767291 w 5309173"/>
                <a:gd name="connsiteY2" fmla="*/ 196338 h 4197905"/>
                <a:gd name="connsiteX3" fmla="*/ 5309173 w 5309173"/>
                <a:gd name="connsiteY3" fmla="*/ 4009703 h 4197905"/>
                <a:gd name="connsiteX4" fmla="*/ 28 w 5309173"/>
                <a:gd name="connsiteY4" fmla="*/ 4197819 h 4197905"/>
                <a:gd name="connsiteX0" fmla="*/ 28 w 5309173"/>
                <a:gd name="connsiteY0" fmla="*/ 4197819 h 4197905"/>
                <a:gd name="connsiteX1" fmla="*/ 21249 w 5309173"/>
                <a:gd name="connsiteY1" fmla="*/ 0 h 4197905"/>
                <a:gd name="connsiteX2" fmla="*/ 4807421 w 5309173"/>
                <a:gd name="connsiteY2" fmla="*/ 196338 h 4197905"/>
                <a:gd name="connsiteX3" fmla="*/ 5309173 w 5309173"/>
                <a:gd name="connsiteY3" fmla="*/ 4009703 h 4197905"/>
                <a:gd name="connsiteX4" fmla="*/ 28 w 5309173"/>
                <a:gd name="connsiteY4" fmla="*/ 4197819 h 4197905"/>
                <a:gd name="connsiteX0" fmla="*/ 50 w 5299162"/>
                <a:gd name="connsiteY0" fmla="*/ 4139296 h 4139419"/>
                <a:gd name="connsiteX1" fmla="*/ 11238 w 5299162"/>
                <a:gd name="connsiteY1" fmla="*/ 0 h 4139419"/>
                <a:gd name="connsiteX2" fmla="*/ 4797410 w 5299162"/>
                <a:gd name="connsiteY2" fmla="*/ 196338 h 4139419"/>
                <a:gd name="connsiteX3" fmla="*/ 5299162 w 5299162"/>
                <a:gd name="connsiteY3" fmla="*/ 4009703 h 4139419"/>
                <a:gd name="connsiteX4" fmla="*/ 50 w 5299162"/>
                <a:gd name="connsiteY4" fmla="*/ 4139296 h 4139419"/>
                <a:gd name="connsiteX0" fmla="*/ 50 w 5294145"/>
                <a:gd name="connsiteY0" fmla="*/ 4139296 h 4139419"/>
                <a:gd name="connsiteX1" fmla="*/ 11238 w 5294145"/>
                <a:gd name="connsiteY1" fmla="*/ 0 h 4139419"/>
                <a:gd name="connsiteX2" fmla="*/ 4797410 w 5294145"/>
                <a:gd name="connsiteY2" fmla="*/ 196338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72329 w 5294145"/>
                <a:gd name="connsiteY2" fmla="*/ 137815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52264 w 5294145"/>
                <a:gd name="connsiteY2" fmla="*/ 59776 h 4139419"/>
                <a:gd name="connsiteX3" fmla="*/ 5294145 w 5294145"/>
                <a:gd name="connsiteY3" fmla="*/ 4009703 h 4139419"/>
                <a:gd name="connsiteX4" fmla="*/ 50 w 5294145"/>
                <a:gd name="connsiteY4" fmla="*/ 4139296 h 4139419"/>
                <a:gd name="connsiteX0" fmla="*/ 50 w 5108803"/>
                <a:gd name="connsiteY0" fmla="*/ 4139296 h 4139419"/>
                <a:gd name="connsiteX1" fmla="*/ 11238 w 5108803"/>
                <a:gd name="connsiteY1" fmla="*/ 0 h 4139419"/>
                <a:gd name="connsiteX2" fmla="*/ 4752264 w 5108803"/>
                <a:gd name="connsiteY2" fmla="*/ 59776 h 4139419"/>
                <a:gd name="connsiteX3" fmla="*/ 5108803 w 5108803"/>
                <a:gd name="connsiteY3" fmla="*/ 4009703 h 4139419"/>
                <a:gd name="connsiteX4" fmla="*/ 50 w 5108803"/>
                <a:gd name="connsiteY4" fmla="*/ 4139296 h 4139419"/>
                <a:gd name="connsiteX0" fmla="*/ 50 w 5102063"/>
                <a:gd name="connsiteY0" fmla="*/ 4139296 h 4139468"/>
                <a:gd name="connsiteX1" fmla="*/ 11238 w 5102063"/>
                <a:gd name="connsiteY1" fmla="*/ 0 h 4139468"/>
                <a:gd name="connsiteX2" fmla="*/ 4752264 w 5102063"/>
                <a:gd name="connsiteY2" fmla="*/ 59776 h 4139468"/>
                <a:gd name="connsiteX3" fmla="*/ 5102063 w 5102063"/>
                <a:gd name="connsiteY3" fmla="*/ 4048722 h 4139468"/>
                <a:gd name="connsiteX4" fmla="*/ 50 w 5102063"/>
                <a:gd name="connsiteY4" fmla="*/ 4139296 h 4139468"/>
                <a:gd name="connsiteX0" fmla="*/ 29250 w 5131263"/>
                <a:gd name="connsiteY0" fmla="*/ 4139296 h 4139468"/>
                <a:gd name="connsiteX1" fmla="*/ 0 w 5131263"/>
                <a:gd name="connsiteY1" fmla="*/ 0 h 4139468"/>
                <a:gd name="connsiteX2" fmla="*/ 4781464 w 5131263"/>
                <a:gd name="connsiteY2" fmla="*/ 59776 h 4139468"/>
                <a:gd name="connsiteX3" fmla="*/ 5131263 w 5131263"/>
                <a:gd name="connsiteY3" fmla="*/ 4048722 h 4139468"/>
                <a:gd name="connsiteX4" fmla="*/ 29250 w 5131263"/>
                <a:gd name="connsiteY4" fmla="*/ 4139296 h 4139468"/>
                <a:gd name="connsiteX0" fmla="*/ 29250 w 5100934"/>
                <a:gd name="connsiteY0" fmla="*/ 4139296 h 4139296"/>
                <a:gd name="connsiteX1" fmla="*/ 0 w 5100934"/>
                <a:gd name="connsiteY1" fmla="*/ 0 h 4139296"/>
                <a:gd name="connsiteX2" fmla="*/ 4781464 w 5100934"/>
                <a:gd name="connsiteY2" fmla="*/ 59776 h 4139296"/>
                <a:gd name="connsiteX3" fmla="*/ 5100934 w 5100934"/>
                <a:gd name="connsiteY3" fmla="*/ 4107245 h 4139296"/>
                <a:gd name="connsiteX4" fmla="*/ 29250 w 5100934"/>
                <a:gd name="connsiteY4" fmla="*/ 4139296 h 413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00934" h="4139296">
                  <a:moveTo>
                    <a:pt x="29250" y="4139296"/>
                  </a:moveTo>
                  <a:cubicBezTo>
                    <a:pt x="28297" y="2833671"/>
                    <a:pt x="953" y="1305625"/>
                    <a:pt x="0" y="0"/>
                  </a:cubicBezTo>
                  <a:lnTo>
                    <a:pt x="4781464" y="59776"/>
                  </a:lnTo>
                  <a:lnTo>
                    <a:pt x="5100934" y="4107245"/>
                  </a:lnTo>
                  <a:lnTo>
                    <a:pt x="29250" y="4139296"/>
                  </a:lnTo>
                  <a:close/>
                </a:path>
              </a:pathLst>
            </a:custGeom>
            <a:gradFill>
              <a:gsLst>
                <a:gs pos="53000">
                  <a:srgbClr val="3483AA"/>
                </a:gs>
                <a:gs pos="0">
                  <a:srgbClr val="2D7193"/>
                </a:gs>
                <a:gs pos="100000">
                  <a:srgbClr val="3B96C3"/>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sp>
        <p:nvSpPr>
          <p:cNvPr id="2" name="Заголовок 1"/>
          <p:cNvSpPr>
            <a:spLocks noGrp="1"/>
          </p:cNvSpPr>
          <p:nvPr>
            <p:ph type="title"/>
          </p:nvPr>
        </p:nvSpPr>
        <p:spPr>
          <a:xfrm>
            <a:off x="827584" y="513162"/>
            <a:ext cx="4805232" cy="491143"/>
          </a:xfrm>
        </p:spPr>
        <p:txBody>
          <a:bodyPr>
            <a:normAutofit/>
          </a:bodyPr>
          <a:lstStyle/>
          <a:p>
            <a:pPr algn="l"/>
            <a:r>
              <a:rPr lang="ru-RU" sz="2400" b="1" dirty="0">
                <a:solidFill>
                  <a:schemeClr val="bg1"/>
                </a:solidFill>
                <a:latin typeface="Segoe UI Light" panose="020B0502040204020203" pitchFamily="34" charset="0"/>
                <a:cs typeface="Segoe UI Light" panose="020B0502040204020203" pitchFamily="34" charset="0"/>
              </a:rPr>
              <a:t>Вопрос-ответ</a:t>
            </a:r>
            <a:endParaRPr lang="ru-RU" sz="2400" b="1" dirty="0">
              <a:solidFill>
                <a:schemeClr val="bg1"/>
              </a:solidFill>
              <a:latin typeface="Segoe UI Light" pitchFamily="34" charset="0"/>
              <a:ea typeface="+mn-ea"/>
              <a:cs typeface="Segoe UI Light" pitchFamily="34" charset="0"/>
            </a:endParaRPr>
          </a:p>
        </p:txBody>
      </p:sp>
      <p:sp>
        <p:nvSpPr>
          <p:cNvPr id="15" name="TextBox 14">
            <a:extLst>
              <a:ext uri="{FF2B5EF4-FFF2-40B4-BE49-F238E27FC236}">
                <a16:creationId xmlns:a16="http://schemas.microsoft.com/office/drawing/2014/main" id="{D66946CB-3FA2-4CD4-E3F0-5AA781CC343C}"/>
              </a:ext>
            </a:extLst>
          </p:cNvPr>
          <p:cNvSpPr txBox="1"/>
          <p:nvPr/>
        </p:nvSpPr>
        <p:spPr>
          <a:xfrm>
            <a:off x="212589" y="1117194"/>
            <a:ext cx="8208913" cy="5632311"/>
          </a:xfrm>
          <a:prstGeom prst="rect">
            <a:avLst/>
          </a:prstGeom>
          <a:noFill/>
        </p:spPr>
        <p:txBody>
          <a:bodyPr wrap="square">
            <a:spAutoFit/>
          </a:bodyPr>
          <a:lstStyle/>
          <a:p>
            <a:pPr algn="just"/>
            <a:r>
              <a:rPr lang="ru-RU" b="1" u="sng" dirty="0">
                <a:latin typeface="Segoe UI Light" panose="020B0502040204020203" pitchFamily="34" charset="0"/>
                <a:cs typeface="Segoe UI Light" panose="020B0502040204020203" pitchFamily="34" charset="0"/>
              </a:rPr>
              <a:t>Вопрос: брать ли ребенка дошкольного, младшего школьного возраста с собой на похороны? </a:t>
            </a:r>
          </a:p>
          <a:p>
            <a:pPr algn="just"/>
            <a:r>
              <a:rPr lang="ru-RU" b="1" dirty="0">
                <a:latin typeface="Segoe UI Light" panose="020B0502040204020203" pitchFamily="34" charset="0"/>
                <a:cs typeface="Segoe UI Light" panose="020B0502040204020203" pitchFamily="34" charset="0"/>
              </a:rPr>
              <a:t>Ответ: </a:t>
            </a:r>
            <a:r>
              <a:rPr lang="ru-RU" dirty="0">
                <a:latin typeface="Segoe UI Light" panose="020B0502040204020203" pitchFamily="34" charset="0"/>
                <a:cs typeface="Segoe UI Light" panose="020B0502040204020203" pitchFamily="34" charset="0"/>
              </a:rPr>
              <a:t>участие в похоронах помогает ребенку принять реальность утраты, осознать, что умерший не вернется. Участвуя в семейном трауре, дети, познают то новое и неведомое, с чем они сталкиваются в лице смерти близкого. Кроме того, без прощания отношения ребенка с умершим могут остаться незавершенными, что нередко приводит к возникновению различных страхов. В то же время «последние проводы» будут выполнять свою конструктивную функцию только в том случае, если ребенок внутренне готов к такой церемонии. Необходимо на доступном для ребенка языке описать процесс прощания и погребения, рассказать о том, кто будет присутствовать, и какие эмоциональные проявления он может наблюдать (кто-то будет грустить, кто-то – плакать). Если ребенок выражает готовность и желание участвовать в процессе похорон, важно, чтобы его сопровождал кто-то из знакомых ему людей, готовый в процессе мероприятия отойти с ребенком в сторону, вернуться домой, ответить на возникающие вопросы. Если ребенок не хочет идти на похороны, то ни в коем случае нельзя его заставлять или вызывать по этому поводу чувство вины. Важно дать ребенку возможность рассказать о своих чувствах и прояснить возможные неправильные представления и страхи.</a:t>
            </a:r>
          </a:p>
          <a:p>
            <a:pPr algn="just"/>
            <a:r>
              <a:rPr lang="ru-RU" dirty="0">
                <a:latin typeface="Segoe UI Light" panose="020B0502040204020203" pitchFamily="34" charset="0"/>
                <a:cs typeface="Segoe UI Light" panose="020B0502040204020203" pitchFamily="34" charset="0"/>
              </a:rPr>
              <a:t>. </a:t>
            </a:r>
          </a:p>
        </p:txBody>
      </p:sp>
    </p:spTree>
    <p:extLst>
      <p:ext uri="{BB962C8B-B14F-4D97-AF65-F5344CB8AC3E}">
        <p14:creationId xmlns:p14="http://schemas.microsoft.com/office/powerpoint/2010/main" val="326603066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Группа 8"/>
          <p:cNvGrpSpPr/>
          <p:nvPr/>
        </p:nvGrpSpPr>
        <p:grpSpPr>
          <a:xfrm>
            <a:off x="7682339" y="6093299"/>
            <a:ext cx="1469646" cy="767141"/>
            <a:chOff x="7682339" y="6093299"/>
            <a:chExt cx="1469646" cy="767141"/>
          </a:xfrm>
        </p:grpSpPr>
        <p:sp>
          <p:nvSpPr>
            <p:cNvPr id="10" name="Прямоугольный треугольник 15"/>
            <p:cNvSpPr/>
            <p:nvPr/>
          </p:nvSpPr>
          <p:spPr>
            <a:xfrm rot="16200000" flipH="1">
              <a:off x="7838898" y="6451197"/>
              <a:ext cx="123347" cy="436466"/>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Lst>
              <a:ahLst/>
              <a:cxnLst>
                <a:cxn ang="0">
                  <a:pos x="connsiteX0" y="connsiteY0"/>
                </a:cxn>
                <a:cxn ang="0">
                  <a:pos x="connsiteX1" y="connsiteY1"/>
                </a:cxn>
                <a:cxn ang="0">
                  <a:pos x="connsiteX2" y="connsiteY2"/>
                </a:cxn>
                <a:cxn ang="0">
                  <a:pos x="connsiteX3" y="connsiteY3"/>
                </a:cxn>
              </a:cxnLst>
              <a:rect l="l" t="t" r="r" b="b"/>
              <a:pathLst>
                <a:path w="134960" h="338192">
                  <a:moveTo>
                    <a:pt x="0" y="338192"/>
                  </a:moveTo>
                  <a:cubicBezTo>
                    <a:pt x="263" y="231992"/>
                    <a:pt x="1330" y="106200"/>
                    <a:pt x="1593" y="0"/>
                  </a:cubicBezTo>
                  <a:lnTo>
                    <a:pt x="134960" y="301142"/>
                  </a:lnTo>
                  <a:cubicBezTo>
                    <a:pt x="80449" y="342417"/>
                    <a:pt x="54511" y="296917"/>
                    <a:pt x="0" y="338192"/>
                  </a:cubicBezTo>
                  <a:close/>
                </a:path>
              </a:pathLst>
            </a:custGeom>
            <a:solidFill>
              <a:srgbClr val="D883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Трапеция 2"/>
            <p:cNvSpPr/>
            <p:nvPr/>
          </p:nvSpPr>
          <p:spPr>
            <a:xfrm flipH="1">
              <a:off x="7838121" y="6093299"/>
              <a:ext cx="1311534" cy="76714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1760" h="3808972">
                  <a:moveTo>
                    <a:pt x="0" y="3796872"/>
                  </a:moveTo>
                  <a:lnTo>
                    <a:pt x="0" y="13100"/>
                  </a:lnTo>
                  <a:lnTo>
                    <a:pt x="3396921" y="0"/>
                  </a:lnTo>
                  <a:lnTo>
                    <a:pt x="6601760" y="3808972"/>
                  </a:lnTo>
                  <a:lnTo>
                    <a:pt x="0" y="3796872"/>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2" name="Трапеция 2"/>
            <p:cNvSpPr/>
            <p:nvPr/>
          </p:nvSpPr>
          <p:spPr>
            <a:xfrm flipH="1">
              <a:off x="7691020" y="6290733"/>
              <a:ext cx="1460965" cy="326269"/>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87924" h="4009703">
                  <a:moveTo>
                    <a:pt x="2858" y="3916875"/>
                  </a:moveTo>
                  <a:cubicBezTo>
                    <a:pt x="1905" y="2611250"/>
                    <a:pt x="953" y="1305625"/>
                    <a:pt x="0" y="0"/>
                  </a:cubicBezTo>
                  <a:lnTo>
                    <a:pt x="4320663" y="9045"/>
                  </a:lnTo>
                  <a:lnTo>
                    <a:pt x="5287924" y="4009703"/>
                  </a:lnTo>
                  <a:cubicBezTo>
                    <a:pt x="3411317" y="4004773"/>
                    <a:pt x="1879465" y="3921805"/>
                    <a:pt x="2858" y="3916875"/>
                  </a:cubicBezTo>
                  <a:close/>
                </a:path>
              </a:pathLst>
            </a:custGeom>
            <a:gradFill>
              <a:gsLst>
                <a:gs pos="0">
                  <a:schemeClr val="accent5">
                    <a:lumMod val="60000"/>
                    <a:lumOff val="40000"/>
                  </a:schemeClr>
                </a:gs>
                <a:gs pos="22000">
                  <a:srgbClr val="F68E26"/>
                </a:gs>
                <a:gs pos="51000">
                  <a:srgbClr val="F68616"/>
                </a:gs>
                <a:gs pos="70000">
                  <a:srgbClr val="EF7B11"/>
                </a:gs>
                <a:gs pos="97000">
                  <a:srgbClr val="D7560F"/>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a:t>56</a:t>
              </a:r>
            </a:p>
          </p:txBody>
        </p:sp>
      </p:grpSp>
      <p:grpSp>
        <p:nvGrpSpPr>
          <p:cNvPr id="4" name="Группа 3"/>
          <p:cNvGrpSpPr/>
          <p:nvPr/>
        </p:nvGrpSpPr>
        <p:grpSpPr>
          <a:xfrm flipH="1" flipV="1">
            <a:off x="-27518" y="-10"/>
            <a:ext cx="6030313" cy="1340777"/>
            <a:chOff x="8289058" y="6085680"/>
            <a:chExt cx="4448633" cy="774761"/>
          </a:xfrm>
        </p:grpSpPr>
        <p:sp>
          <p:nvSpPr>
            <p:cNvPr id="6" name="Прямоугольный треугольник 15"/>
            <p:cNvSpPr/>
            <p:nvPr/>
          </p:nvSpPr>
          <p:spPr>
            <a:xfrm rot="16200000" flipH="1">
              <a:off x="8405691" y="6447274"/>
              <a:ext cx="145913" cy="379180"/>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 name="connsiteX0" fmla="*/ 0 w 134960"/>
                <a:gd name="connsiteY0" fmla="*/ 325797 h 325797"/>
                <a:gd name="connsiteX1" fmla="*/ 5070 w 134960"/>
                <a:gd name="connsiteY1" fmla="*/ 0 h 325797"/>
                <a:gd name="connsiteX2" fmla="*/ 134960 w 134960"/>
                <a:gd name="connsiteY2" fmla="*/ 288747 h 325797"/>
                <a:gd name="connsiteX3" fmla="*/ 0 w 134960"/>
                <a:gd name="connsiteY3" fmla="*/ 325797 h 325797"/>
                <a:gd name="connsiteX0" fmla="*/ 0 w 134960"/>
                <a:gd name="connsiteY0" fmla="*/ 327313 h 327313"/>
                <a:gd name="connsiteX1" fmla="*/ 15252 w 134960"/>
                <a:gd name="connsiteY1" fmla="*/ 0 h 327313"/>
                <a:gd name="connsiteX2" fmla="*/ 134960 w 134960"/>
                <a:gd name="connsiteY2" fmla="*/ 290263 h 327313"/>
                <a:gd name="connsiteX3" fmla="*/ 0 w 134960"/>
                <a:gd name="connsiteY3" fmla="*/ 327313 h 327313"/>
              </a:gdLst>
              <a:ahLst/>
              <a:cxnLst>
                <a:cxn ang="0">
                  <a:pos x="connsiteX0" y="connsiteY0"/>
                </a:cxn>
                <a:cxn ang="0">
                  <a:pos x="connsiteX1" y="connsiteY1"/>
                </a:cxn>
                <a:cxn ang="0">
                  <a:pos x="connsiteX2" y="connsiteY2"/>
                </a:cxn>
                <a:cxn ang="0">
                  <a:pos x="connsiteX3" y="connsiteY3"/>
                </a:cxn>
              </a:cxnLst>
              <a:rect l="l" t="t" r="r" b="b"/>
              <a:pathLst>
                <a:path w="134960" h="327313">
                  <a:moveTo>
                    <a:pt x="0" y="327313"/>
                  </a:moveTo>
                  <a:cubicBezTo>
                    <a:pt x="263" y="221113"/>
                    <a:pt x="14989" y="106200"/>
                    <a:pt x="15252" y="0"/>
                  </a:cubicBezTo>
                  <a:cubicBezTo>
                    <a:pt x="59708" y="100381"/>
                    <a:pt x="90504" y="189882"/>
                    <a:pt x="134960" y="290263"/>
                  </a:cubicBezTo>
                  <a:cubicBezTo>
                    <a:pt x="80449" y="331538"/>
                    <a:pt x="54511" y="286038"/>
                    <a:pt x="0" y="327313"/>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Трапеция 2"/>
            <p:cNvSpPr/>
            <p:nvPr/>
          </p:nvSpPr>
          <p:spPr>
            <a:xfrm flipH="1">
              <a:off x="8309609" y="6085680"/>
              <a:ext cx="4401829" cy="77476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 name="connsiteX0" fmla="*/ 0 w 6601760"/>
                <a:gd name="connsiteY0" fmla="*/ 3783774 h 3795874"/>
                <a:gd name="connsiteX1" fmla="*/ 0 w 6601760"/>
                <a:gd name="connsiteY1" fmla="*/ 2 h 3795874"/>
                <a:gd name="connsiteX2" fmla="*/ 5327252 w 6601760"/>
                <a:gd name="connsiteY2" fmla="*/ 138240 h 3795874"/>
                <a:gd name="connsiteX3" fmla="*/ 6601760 w 6601760"/>
                <a:gd name="connsiteY3" fmla="*/ 3795874 h 3795874"/>
                <a:gd name="connsiteX4" fmla="*/ 0 w 6601760"/>
                <a:gd name="connsiteY4" fmla="*/ 3783774 h 3795874"/>
                <a:gd name="connsiteX0" fmla="*/ 0 w 5963047"/>
                <a:gd name="connsiteY0" fmla="*/ 3783774 h 3795874"/>
                <a:gd name="connsiteX1" fmla="*/ 0 w 5963047"/>
                <a:gd name="connsiteY1" fmla="*/ 2 h 3795874"/>
                <a:gd name="connsiteX2" fmla="*/ 5327252 w 5963047"/>
                <a:gd name="connsiteY2" fmla="*/ 138240 h 3795874"/>
                <a:gd name="connsiteX3" fmla="*/ 5963047 w 5963047"/>
                <a:gd name="connsiteY3" fmla="*/ 3795874 h 3795874"/>
                <a:gd name="connsiteX4" fmla="*/ 0 w 5963047"/>
                <a:gd name="connsiteY4" fmla="*/ 3783774 h 3795874"/>
                <a:gd name="connsiteX0" fmla="*/ 0 w 5963047"/>
                <a:gd name="connsiteY0" fmla="*/ 3783774 h 3795874"/>
                <a:gd name="connsiteX1" fmla="*/ 0 w 5963047"/>
                <a:gd name="connsiteY1" fmla="*/ 2 h 3795874"/>
                <a:gd name="connsiteX2" fmla="*/ 5327252 w 5963047"/>
                <a:gd name="connsiteY2" fmla="*/ 43654 h 3795874"/>
                <a:gd name="connsiteX3" fmla="*/ 5963047 w 5963047"/>
                <a:gd name="connsiteY3" fmla="*/ 3795874 h 3795874"/>
                <a:gd name="connsiteX4" fmla="*/ 0 w 5963047"/>
                <a:gd name="connsiteY4" fmla="*/ 3783774 h 3795874"/>
                <a:gd name="connsiteX0" fmla="*/ 0 w 5963047"/>
                <a:gd name="connsiteY0" fmla="*/ 3834707 h 3846807"/>
                <a:gd name="connsiteX1" fmla="*/ 0 w 5963047"/>
                <a:gd name="connsiteY1" fmla="*/ 50935 h 3846807"/>
                <a:gd name="connsiteX2" fmla="*/ 5314349 w 5963047"/>
                <a:gd name="connsiteY2" fmla="*/ 0 h 3846807"/>
                <a:gd name="connsiteX3" fmla="*/ 5963047 w 5963047"/>
                <a:gd name="connsiteY3" fmla="*/ 3846807 h 3846807"/>
                <a:gd name="connsiteX4" fmla="*/ 0 w 5963047"/>
                <a:gd name="connsiteY4" fmla="*/ 3834707 h 3846807"/>
                <a:gd name="connsiteX0" fmla="*/ 0 w 5963047"/>
                <a:gd name="connsiteY0" fmla="*/ 3834707 h 3846807"/>
                <a:gd name="connsiteX1" fmla="*/ 0 w 5963047"/>
                <a:gd name="connsiteY1" fmla="*/ 50935 h 3846807"/>
                <a:gd name="connsiteX2" fmla="*/ 5018259 w 5963047"/>
                <a:gd name="connsiteY2" fmla="*/ 0 h 3846807"/>
                <a:gd name="connsiteX3" fmla="*/ 5963047 w 5963047"/>
                <a:gd name="connsiteY3" fmla="*/ 3846807 h 3846807"/>
                <a:gd name="connsiteX4" fmla="*/ 0 w 5963047"/>
                <a:gd name="connsiteY4" fmla="*/ 3834707 h 3846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63047" h="3846807">
                  <a:moveTo>
                    <a:pt x="0" y="3834707"/>
                  </a:moveTo>
                  <a:lnTo>
                    <a:pt x="0" y="50935"/>
                  </a:lnTo>
                  <a:lnTo>
                    <a:pt x="5018259" y="0"/>
                  </a:lnTo>
                  <a:lnTo>
                    <a:pt x="5963047" y="3846807"/>
                  </a:lnTo>
                  <a:lnTo>
                    <a:pt x="0" y="3834707"/>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err="1"/>
                <a:t>ттрн</a:t>
              </a:r>
              <a:endParaRPr lang="ru-RU" dirty="0"/>
            </a:p>
          </p:txBody>
        </p:sp>
        <p:sp>
          <p:nvSpPr>
            <p:cNvPr id="8" name="Трапеция 2"/>
            <p:cNvSpPr/>
            <p:nvPr/>
          </p:nvSpPr>
          <p:spPr>
            <a:xfrm flipH="1">
              <a:off x="8290813" y="6246868"/>
              <a:ext cx="4446878" cy="336814"/>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689860 w 5287924"/>
                <a:gd name="connsiteY2" fmla="*/ 102692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746042 w 5287924"/>
                <a:gd name="connsiteY2" fmla="*/ 196338 h 4009703"/>
                <a:gd name="connsiteX3" fmla="*/ 5287924 w 5287924"/>
                <a:gd name="connsiteY3" fmla="*/ 4009703 h 4009703"/>
                <a:gd name="connsiteX4" fmla="*/ 2858 w 5287924"/>
                <a:gd name="connsiteY4" fmla="*/ 3916875 h 4009703"/>
                <a:gd name="connsiteX0" fmla="*/ 28 w 5309173"/>
                <a:gd name="connsiteY0" fmla="*/ 4197819 h 4197905"/>
                <a:gd name="connsiteX1" fmla="*/ 21249 w 5309173"/>
                <a:gd name="connsiteY1" fmla="*/ 0 h 4197905"/>
                <a:gd name="connsiteX2" fmla="*/ 4767291 w 5309173"/>
                <a:gd name="connsiteY2" fmla="*/ 196338 h 4197905"/>
                <a:gd name="connsiteX3" fmla="*/ 5309173 w 5309173"/>
                <a:gd name="connsiteY3" fmla="*/ 4009703 h 4197905"/>
                <a:gd name="connsiteX4" fmla="*/ 28 w 5309173"/>
                <a:gd name="connsiteY4" fmla="*/ 4197819 h 4197905"/>
                <a:gd name="connsiteX0" fmla="*/ 28 w 5309173"/>
                <a:gd name="connsiteY0" fmla="*/ 4197819 h 4197905"/>
                <a:gd name="connsiteX1" fmla="*/ 21249 w 5309173"/>
                <a:gd name="connsiteY1" fmla="*/ 0 h 4197905"/>
                <a:gd name="connsiteX2" fmla="*/ 4807421 w 5309173"/>
                <a:gd name="connsiteY2" fmla="*/ 196338 h 4197905"/>
                <a:gd name="connsiteX3" fmla="*/ 5309173 w 5309173"/>
                <a:gd name="connsiteY3" fmla="*/ 4009703 h 4197905"/>
                <a:gd name="connsiteX4" fmla="*/ 28 w 5309173"/>
                <a:gd name="connsiteY4" fmla="*/ 4197819 h 4197905"/>
                <a:gd name="connsiteX0" fmla="*/ 50 w 5299162"/>
                <a:gd name="connsiteY0" fmla="*/ 4139296 h 4139419"/>
                <a:gd name="connsiteX1" fmla="*/ 11238 w 5299162"/>
                <a:gd name="connsiteY1" fmla="*/ 0 h 4139419"/>
                <a:gd name="connsiteX2" fmla="*/ 4797410 w 5299162"/>
                <a:gd name="connsiteY2" fmla="*/ 196338 h 4139419"/>
                <a:gd name="connsiteX3" fmla="*/ 5299162 w 5299162"/>
                <a:gd name="connsiteY3" fmla="*/ 4009703 h 4139419"/>
                <a:gd name="connsiteX4" fmla="*/ 50 w 5299162"/>
                <a:gd name="connsiteY4" fmla="*/ 4139296 h 4139419"/>
                <a:gd name="connsiteX0" fmla="*/ 50 w 5294145"/>
                <a:gd name="connsiteY0" fmla="*/ 4139296 h 4139419"/>
                <a:gd name="connsiteX1" fmla="*/ 11238 w 5294145"/>
                <a:gd name="connsiteY1" fmla="*/ 0 h 4139419"/>
                <a:gd name="connsiteX2" fmla="*/ 4797410 w 5294145"/>
                <a:gd name="connsiteY2" fmla="*/ 196338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72329 w 5294145"/>
                <a:gd name="connsiteY2" fmla="*/ 137815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52264 w 5294145"/>
                <a:gd name="connsiteY2" fmla="*/ 59776 h 4139419"/>
                <a:gd name="connsiteX3" fmla="*/ 5294145 w 5294145"/>
                <a:gd name="connsiteY3" fmla="*/ 4009703 h 4139419"/>
                <a:gd name="connsiteX4" fmla="*/ 50 w 5294145"/>
                <a:gd name="connsiteY4" fmla="*/ 4139296 h 4139419"/>
                <a:gd name="connsiteX0" fmla="*/ 50 w 5108803"/>
                <a:gd name="connsiteY0" fmla="*/ 4139296 h 4139419"/>
                <a:gd name="connsiteX1" fmla="*/ 11238 w 5108803"/>
                <a:gd name="connsiteY1" fmla="*/ 0 h 4139419"/>
                <a:gd name="connsiteX2" fmla="*/ 4752264 w 5108803"/>
                <a:gd name="connsiteY2" fmla="*/ 59776 h 4139419"/>
                <a:gd name="connsiteX3" fmla="*/ 5108803 w 5108803"/>
                <a:gd name="connsiteY3" fmla="*/ 4009703 h 4139419"/>
                <a:gd name="connsiteX4" fmla="*/ 50 w 5108803"/>
                <a:gd name="connsiteY4" fmla="*/ 4139296 h 4139419"/>
                <a:gd name="connsiteX0" fmla="*/ 50 w 5102063"/>
                <a:gd name="connsiteY0" fmla="*/ 4139296 h 4139468"/>
                <a:gd name="connsiteX1" fmla="*/ 11238 w 5102063"/>
                <a:gd name="connsiteY1" fmla="*/ 0 h 4139468"/>
                <a:gd name="connsiteX2" fmla="*/ 4752264 w 5102063"/>
                <a:gd name="connsiteY2" fmla="*/ 59776 h 4139468"/>
                <a:gd name="connsiteX3" fmla="*/ 5102063 w 5102063"/>
                <a:gd name="connsiteY3" fmla="*/ 4048722 h 4139468"/>
                <a:gd name="connsiteX4" fmla="*/ 50 w 5102063"/>
                <a:gd name="connsiteY4" fmla="*/ 4139296 h 4139468"/>
                <a:gd name="connsiteX0" fmla="*/ 29250 w 5131263"/>
                <a:gd name="connsiteY0" fmla="*/ 4139296 h 4139468"/>
                <a:gd name="connsiteX1" fmla="*/ 0 w 5131263"/>
                <a:gd name="connsiteY1" fmla="*/ 0 h 4139468"/>
                <a:gd name="connsiteX2" fmla="*/ 4781464 w 5131263"/>
                <a:gd name="connsiteY2" fmla="*/ 59776 h 4139468"/>
                <a:gd name="connsiteX3" fmla="*/ 5131263 w 5131263"/>
                <a:gd name="connsiteY3" fmla="*/ 4048722 h 4139468"/>
                <a:gd name="connsiteX4" fmla="*/ 29250 w 5131263"/>
                <a:gd name="connsiteY4" fmla="*/ 4139296 h 4139468"/>
                <a:gd name="connsiteX0" fmla="*/ 29250 w 5100934"/>
                <a:gd name="connsiteY0" fmla="*/ 4139296 h 4139296"/>
                <a:gd name="connsiteX1" fmla="*/ 0 w 5100934"/>
                <a:gd name="connsiteY1" fmla="*/ 0 h 4139296"/>
                <a:gd name="connsiteX2" fmla="*/ 4781464 w 5100934"/>
                <a:gd name="connsiteY2" fmla="*/ 59776 h 4139296"/>
                <a:gd name="connsiteX3" fmla="*/ 5100934 w 5100934"/>
                <a:gd name="connsiteY3" fmla="*/ 4107245 h 4139296"/>
                <a:gd name="connsiteX4" fmla="*/ 29250 w 5100934"/>
                <a:gd name="connsiteY4" fmla="*/ 4139296 h 413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00934" h="4139296">
                  <a:moveTo>
                    <a:pt x="29250" y="4139296"/>
                  </a:moveTo>
                  <a:cubicBezTo>
                    <a:pt x="28297" y="2833671"/>
                    <a:pt x="953" y="1305625"/>
                    <a:pt x="0" y="0"/>
                  </a:cubicBezTo>
                  <a:lnTo>
                    <a:pt x="4781464" y="59776"/>
                  </a:lnTo>
                  <a:lnTo>
                    <a:pt x="5100934" y="4107245"/>
                  </a:lnTo>
                  <a:lnTo>
                    <a:pt x="29250" y="4139296"/>
                  </a:lnTo>
                  <a:close/>
                </a:path>
              </a:pathLst>
            </a:custGeom>
            <a:gradFill>
              <a:gsLst>
                <a:gs pos="53000">
                  <a:srgbClr val="3483AA"/>
                </a:gs>
                <a:gs pos="0">
                  <a:srgbClr val="2D7193"/>
                </a:gs>
                <a:gs pos="100000">
                  <a:srgbClr val="3B96C3"/>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sp>
        <p:nvSpPr>
          <p:cNvPr id="2" name="Заголовок 1"/>
          <p:cNvSpPr>
            <a:spLocks noGrp="1"/>
          </p:cNvSpPr>
          <p:nvPr>
            <p:ph type="title"/>
          </p:nvPr>
        </p:nvSpPr>
        <p:spPr>
          <a:xfrm>
            <a:off x="827584" y="513162"/>
            <a:ext cx="4805232" cy="491143"/>
          </a:xfrm>
        </p:spPr>
        <p:txBody>
          <a:bodyPr>
            <a:normAutofit/>
          </a:bodyPr>
          <a:lstStyle/>
          <a:p>
            <a:pPr algn="l"/>
            <a:r>
              <a:rPr lang="ru-RU" sz="2400" b="1" dirty="0">
                <a:solidFill>
                  <a:schemeClr val="bg1"/>
                </a:solidFill>
                <a:latin typeface="Segoe UI Light" panose="020B0502040204020203" pitchFamily="34" charset="0"/>
                <a:cs typeface="Segoe UI Light" panose="020B0502040204020203" pitchFamily="34" charset="0"/>
              </a:rPr>
              <a:t>Вопрос-ответ</a:t>
            </a:r>
            <a:endParaRPr lang="ru-RU" sz="2400" b="1" dirty="0">
              <a:solidFill>
                <a:schemeClr val="bg1"/>
              </a:solidFill>
              <a:latin typeface="Segoe UI Light" pitchFamily="34" charset="0"/>
              <a:ea typeface="+mn-ea"/>
              <a:cs typeface="Segoe UI Light" pitchFamily="34" charset="0"/>
            </a:endParaRPr>
          </a:p>
        </p:txBody>
      </p:sp>
      <p:sp>
        <p:nvSpPr>
          <p:cNvPr id="15" name="TextBox 14">
            <a:extLst>
              <a:ext uri="{FF2B5EF4-FFF2-40B4-BE49-F238E27FC236}">
                <a16:creationId xmlns:a16="http://schemas.microsoft.com/office/drawing/2014/main" id="{D66946CB-3FA2-4CD4-E3F0-5AA781CC343C}"/>
              </a:ext>
            </a:extLst>
          </p:cNvPr>
          <p:cNvSpPr txBox="1"/>
          <p:nvPr/>
        </p:nvSpPr>
        <p:spPr>
          <a:xfrm>
            <a:off x="467543" y="1216284"/>
            <a:ext cx="8208913" cy="4801314"/>
          </a:xfrm>
          <a:prstGeom prst="rect">
            <a:avLst/>
          </a:prstGeom>
          <a:noFill/>
        </p:spPr>
        <p:txBody>
          <a:bodyPr wrap="square">
            <a:spAutoFit/>
          </a:bodyPr>
          <a:lstStyle/>
          <a:p>
            <a:pPr algn="just"/>
            <a:r>
              <a:rPr lang="ru-RU" b="1" u="sng" dirty="0">
                <a:latin typeface="Segoe UI Light" panose="020B0502040204020203" pitchFamily="34" charset="0"/>
                <a:cs typeface="Segoe UI Light" panose="020B0502040204020203" pitchFamily="34" charset="0"/>
              </a:rPr>
              <a:t>Вопрос: вспоминать в присутствии ребёнка умершего или нет?</a:t>
            </a:r>
          </a:p>
          <a:p>
            <a:pPr algn="just"/>
            <a:r>
              <a:rPr lang="ru-RU" b="1" dirty="0">
                <a:latin typeface="Segoe UI Light" panose="020B0502040204020203" pitchFamily="34" charset="0"/>
                <a:cs typeface="Segoe UI Light" panose="020B0502040204020203" pitchFamily="34" charset="0"/>
              </a:rPr>
              <a:t>Ответ: </a:t>
            </a:r>
            <a:r>
              <a:rPr lang="ru-RU" dirty="0">
                <a:latin typeface="Segoe UI Light" panose="020B0502040204020203" pitchFamily="34" charset="0"/>
                <a:cs typeface="Segoe UI Light" panose="020B0502040204020203" pitchFamily="34" charset="0"/>
              </a:rPr>
              <a:t>если взрослые избегают говорить с ребенком об умершем, то детское горе может быть не вполне прожитым. Будучи значимым при жизни, покойный должен занять определенное место в душе ребенка, не отвлекая его, однако, от реальности. Взрослым не следует оставлять без внимания адресованные им вопросы и высказывания об умершем. Желательно время от времени вслух вспоминать о том, что ему нравилось («Это было его любимое блюдо»), об интересных моментах его жизни (особенно из детства), продолжать взаимно делиться чувствами. Посещая кладбище, ребенка стоит пригласить с собой, но не настаивать, если он отказывается. Можно привлечь его к оформлению памятного фотоальбома, а в годовщину смерти в той или иной форме нужно вместе почтить память умершего. Например, встретиться с родственниками в узком семейном кругу, когда у всех присутствующих будет возможность поделиться друг с другом светлыми воспоминаниями, связанными с умершим. Также можно посвящать памяти покойного какие-либо действия, например, посадить дерево, пройтись по его любимым местам в городе и сделать это традицией. </a:t>
            </a:r>
          </a:p>
        </p:txBody>
      </p:sp>
    </p:spTree>
    <p:extLst>
      <p:ext uri="{BB962C8B-B14F-4D97-AF65-F5344CB8AC3E}">
        <p14:creationId xmlns:p14="http://schemas.microsoft.com/office/powerpoint/2010/main" val="69618665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Группа 8"/>
          <p:cNvGrpSpPr/>
          <p:nvPr/>
        </p:nvGrpSpPr>
        <p:grpSpPr>
          <a:xfrm>
            <a:off x="7682339" y="6093299"/>
            <a:ext cx="1469646" cy="767141"/>
            <a:chOff x="7682339" y="6093299"/>
            <a:chExt cx="1469646" cy="767141"/>
          </a:xfrm>
        </p:grpSpPr>
        <p:sp>
          <p:nvSpPr>
            <p:cNvPr id="10" name="Прямоугольный треугольник 15"/>
            <p:cNvSpPr/>
            <p:nvPr/>
          </p:nvSpPr>
          <p:spPr>
            <a:xfrm rot="16200000" flipH="1">
              <a:off x="7838898" y="6451197"/>
              <a:ext cx="123347" cy="436466"/>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Lst>
              <a:ahLst/>
              <a:cxnLst>
                <a:cxn ang="0">
                  <a:pos x="connsiteX0" y="connsiteY0"/>
                </a:cxn>
                <a:cxn ang="0">
                  <a:pos x="connsiteX1" y="connsiteY1"/>
                </a:cxn>
                <a:cxn ang="0">
                  <a:pos x="connsiteX2" y="connsiteY2"/>
                </a:cxn>
                <a:cxn ang="0">
                  <a:pos x="connsiteX3" y="connsiteY3"/>
                </a:cxn>
              </a:cxnLst>
              <a:rect l="l" t="t" r="r" b="b"/>
              <a:pathLst>
                <a:path w="134960" h="338192">
                  <a:moveTo>
                    <a:pt x="0" y="338192"/>
                  </a:moveTo>
                  <a:cubicBezTo>
                    <a:pt x="263" y="231992"/>
                    <a:pt x="1330" y="106200"/>
                    <a:pt x="1593" y="0"/>
                  </a:cubicBezTo>
                  <a:lnTo>
                    <a:pt x="134960" y="301142"/>
                  </a:lnTo>
                  <a:cubicBezTo>
                    <a:pt x="80449" y="342417"/>
                    <a:pt x="54511" y="296917"/>
                    <a:pt x="0" y="338192"/>
                  </a:cubicBezTo>
                  <a:close/>
                </a:path>
              </a:pathLst>
            </a:custGeom>
            <a:solidFill>
              <a:srgbClr val="D883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Трапеция 2"/>
            <p:cNvSpPr/>
            <p:nvPr/>
          </p:nvSpPr>
          <p:spPr>
            <a:xfrm flipH="1">
              <a:off x="7838121" y="6093299"/>
              <a:ext cx="1311534" cy="76714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1760" h="3808972">
                  <a:moveTo>
                    <a:pt x="0" y="3796872"/>
                  </a:moveTo>
                  <a:lnTo>
                    <a:pt x="0" y="13100"/>
                  </a:lnTo>
                  <a:lnTo>
                    <a:pt x="3396921" y="0"/>
                  </a:lnTo>
                  <a:lnTo>
                    <a:pt x="6601760" y="3808972"/>
                  </a:lnTo>
                  <a:lnTo>
                    <a:pt x="0" y="3796872"/>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2" name="Трапеция 2"/>
            <p:cNvSpPr/>
            <p:nvPr/>
          </p:nvSpPr>
          <p:spPr>
            <a:xfrm flipH="1">
              <a:off x="7691020" y="6290733"/>
              <a:ext cx="1460965" cy="326269"/>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87924" h="4009703">
                  <a:moveTo>
                    <a:pt x="2858" y="3916875"/>
                  </a:moveTo>
                  <a:cubicBezTo>
                    <a:pt x="1905" y="2611250"/>
                    <a:pt x="953" y="1305625"/>
                    <a:pt x="0" y="0"/>
                  </a:cubicBezTo>
                  <a:lnTo>
                    <a:pt x="4320663" y="9045"/>
                  </a:lnTo>
                  <a:lnTo>
                    <a:pt x="5287924" y="4009703"/>
                  </a:lnTo>
                  <a:cubicBezTo>
                    <a:pt x="3411317" y="4004773"/>
                    <a:pt x="1879465" y="3921805"/>
                    <a:pt x="2858" y="3916875"/>
                  </a:cubicBezTo>
                  <a:close/>
                </a:path>
              </a:pathLst>
            </a:custGeom>
            <a:gradFill>
              <a:gsLst>
                <a:gs pos="0">
                  <a:schemeClr val="accent5">
                    <a:lumMod val="60000"/>
                    <a:lumOff val="40000"/>
                  </a:schemeClr>
                </a:gs>
                <a:gs pos="22000">
                  <a:srgbClr val="F68E26"/>
                </a:gs>
                <a:gs pos="51000">
                  <a:srgbClr val="F68616"/>
                </a:gs>
                <a:gs pos="70000">
                  <a:srgbClr val="EF7B11"/>
                </a:gs>
                <a:gs pos="97000">
                  <a:srgbClr val="D7560F"/>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a:t>57</a:t>
              </a:r>
            </a:p>
          </p:txBody>
        </p:sp>
      </p:grpSp>
      <p:grpSp>
        <p:nvGrpSpPr>
          <p:cNvPr id="4" name="Группа 3"/>
          <p:cNvGrpSpPr/>
          <p:nvPr/>
        </p:nvGrpSpPr>
        <p:grpSpPr>
          <a:xfrm flipH="1" flipV="1">
            <a:off x="-27518" y="-10"/>
            <a:ext cx="6030313" cy="1340777"/>
            <a:chOff x="8289058" y="6085680"/>
            <a:chExt cx="4448633" cy="774761"/>
          </a:xfrm>
        </p:grpSpPr>
        <p:sp>
          <p:nvSpPr>
            <p:cNvPr id="6" name="Прямоугольный треугольник 15"/>
            <p:cNvSpPr/>
            <p:nvPr/>
          </p:nvSpPr>
          <p:spPr>
            <a:xfrm rot="16200000" flipH="1">
              <a:off x="8405691" y="6447274"/>
              <a:ext cx="145913" cy="379180"/>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 name="connsiteX0" fmla="*/ 0 w 134960"/>
                <a:gd name="connsiteY0" fmla="*/ 325797 h 325797"/>
                <a:gd name="connsiteX1" fmla="*/ 5070 w 134960"/>
                <a:gd name="connsiteY1" fmla="*/ 0 h 325797"/>
                <a:gd name="connsiteX2" fmla="*/ 134960 w 134960"/>
                <a:gd name="connsiteY2" fmla="*/ 288747 h 325797"/>
                <a:gd name="connsiteX3" fmla="*/ 0 w 134960"/>
                <a:gd name="connsiteY3" fmla="*/ 325797 h 325797"/>
                <a:gd name="connsiteX0" fmla="*/ 0 w 134960"/>
                <a:gd name="connsiteY0" fmla="*/ 327313 h 327313"/>
                <a:gd name="connsiteX1" fmla="*/ 15252 w 134960"/>
                <a:gd name="connsiteY1" fmla="*/ 0 h 327313"/>
                <a:gd name="connsiteX2" fmla="*/ 134960 w 134960"/>
                <a:gd name="connsiteY2" fmla="*/ 290263 h 327313"/>
                <a:gd name="connsiteX3" fmla="*/ 0 w 134960"/>
                <a:gd name="connsiteY3" fmla="*/ 327313 h 327313"/>
              </a:gdLst>
              <a:ahLst/>
              <a:cxnLst>
                <a:cxn ang="0">
                  <a:pos x="connsiteX0" y="connsiteY0"/>
                </a:cxn>
                <a:cxn ang="0">
                  <a:pos x="connsiteX1" y="connsiteY1"/>
                </a:cxn>
                <a:cxn ang="0">
                  <a:pos x="connsiteX2" y="connsiteY2"/>
                </a:cxn>
                <a:cxn ang="0">
                  <a:pos x="connsiteX3" y="connsiteY3"/>
                </a:cxn>
              </a:cxnLst>
              <a:rect l="l" t="t" r="r" b="b"/>
              <a:pathLst>
                <a:path w="134960" h="327313">
                  <a:moveTo>
                    <a:pt x="0" y="327313"/>
                  </a:moveTo>
                  <a:cubicBezTo>
                    <a:pt x="263" y="221113"/>
                    <a:pt x="14989" y="106200"/>
                    <a:pt x="15252" y="0"/>
                  </a:cubicBezTo>
                  <a:cubicBezTo>
                    <a:pt x="59708" y="100381"/>
                    <a:pt x="90504" y="189882"/>
                    <a:pt x="134960" y="290263"/>
                  </a:cubicBezTo>
                  <a:cubicBezTo>
                    <a:pt x="80449" y="331538"/>
                    <a:pt x="54511" y="286038"/>
                    <a:pt x="0" y="327313"/>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Трапеция 2"/>
            <p:cNvSpPr/>
            <p:nvPr/>
          </p:nvSpPr>
          <p:spPr>
            <a:xfrm flipH="1">
              <a:off x="8309609" y="6085680"/>
              <a:ext cx="4401829" cy="77476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 name="connsiteX0" fmla="*/ 0 w 6601760"/>
                <a:gd name="connsiteY0" fmla="*/ 3783774 h 3795874"/>
                <a:gd name="connsiteX1" fmla="*/ 0 w 6601760"/>
                <a:gd name="connsiteY1" fmla="*/ 2 h 3795874"/>
                <a:gd name="connsiteX2" fmla="*/ 5327252 w 6601760"/>
                <a:gd name="connsiteY2" fmla="*/ 138240 h 3795874"/>
                <a:gd name="connsiteX3" fmla="*/ 6601760 w 6601760"/>
                <a:gd name="connsiteY3" fmla="*/ 3795874 h 3795874"/>
                <a:gd name="connsiteX4" fmla="*/ 0 w 6601760"/>
                <a:gd name="connsiteY4" fmla="*/ 3783774 h 3795874"/>
                <a:gd name="connsiteX0" fmla="*/ 0 w 5963047"/>
                <a:gd name="connsiteY0" fmla="*/ 3783774 h 3795874"/>
                <a:gd name="connsiteX1" fmla="*/ 0 w 5963047"/>
                <a:gd name="connsiteY1" fmla="*/ 2 h 3795874"/>
                <a:gd name="connsiteX2" fmla="*/ 5327252 w 5963047"/>
                <a:gd name="connsiteY2" fmla="*/ 138240 h 3795874"/>
                <a:gd name="connsiteX3" fmla="*/ 5963047 w 5963047"/>
                <a:gd name="connsiteY3" fmla="*/ 3795874 h 3795874"/>
                <a:gd name="connsiteX4" fmla="*/ 0 w 5963047"/>
                <a:gd name="connsiteY4" fmla="*/ 3783774 h 3795874"/>
                <a:gd name="connsiteX0" fmla="*/ 0 w 5963047"/>
                <a:gd name="connsiteY0" fmla="*/ 3783774 h 3795874"/>
                <a:gd name="connsiteX1" fmla="*/ 0 w 5963047"/>
                <a:gd name="connsiteY1" fmla="*/ 2 h 3795874"/>
                <a:gd name="connsiteX2" fmla="*/ 5327252 w 5963047"/>
                <a:gd name="connsiteY2" fmla="*/ 43654 h 3795874"/>
                <a:gd name="connsiteX3" fmla="*/ 5963047 w 5963047"/>
                <a:gd name="connsiteY3" fmla="*/ 3795874 h 3795874"/>
                <a:gd name="connsiteX4" fmla="*/ 0 w 5963047"/>
                <a:gd name="connsiteY4" fmla="*/ 3783774 h 3795874"/>
                <a:gd name="connsiteX0" fmla="*/ 0 w 5963047"/>
                <a:gd name="connsiteY0" fmla="*/ 3834707 h 3846807"/>
                <a:gd name="connsiteX1" fmla="*/ 0 w 5963047"/>
                <a:gd name="connsiteY1" fmla="*/ 50935 h 3846807"/>
                <a:gd name="connsiteX2" fmla="*/ 5314349 w 5963047"/>
                <a:gd name="connsiteY2" fmla="*/ 0 h 3846807"/>
                <a:gd name="connsiteX3" fmla="*/ 5963047 w 5963047"/>
                <a:gd name="connsiteY3" fmla="*/ 3846807 h 3846807"/>
                <a:gd name="connsiteX4" fmla="*/ 0 w 5963047"/>
                <a:gd name="connsiteY4" fmla="*/ 3834707 h 3846807"/>
                <a:gd name="connsiteX0" fmla="*/ 0 w 5963047"/>
                <a:gd name="connsiteY0" fmla="*/ 3834707 h 3846807"/>
                <a:gd name="connsiteX1" fmla="*/ 0 w 5963047"/>
                <a:gd name="connsiteY1" fmla="*/ 50935 h 3846807"/>
                <a:gd name="connsiteX2" fmla="*/ 5018259 w 5963047"/>
                <a:gd name="connsiteY2" fmla="*/ 0 h 3846807"/>
                <a:gd name="connsiteX3" fmla="*/ 5963047 w 5963047"/>
                <a:gd name="connsiteY3" fmla="*/ 3846807 h 3846807"/>
                <a:gd name="connsiteX4" fmla="*/ 0 w 5963047"/>
                <a:gd name="connsiteY4" fmla="*/ 3834707 h 3846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63047" h="3846807">
                  <a:moveTo>
                    <a:pt x="0" y="3834707"/>
                  </a:moveTo>
                  <a:lnTo>
                    <a:pt x="0" y="50935"/>
                  </a:lnTo>
                  <a:lnTo>
                    <a:pt x="5018259" y="0"/>
                  </a:lnTo>
                  <a:lnTo>
                    <a:pt x="5963047" y="3846807"/>
                  </a:lnTo>
                  <a:lnTo>
                    <a:pt x="0" y="3834707"/>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err="1"/>
                <a:t>ттрн</a:t>
              </a:r>
              <a:endParaRPr lang="ru-RU" dirty="0"/>
            </a:p>
          </p:txBody>
        </p:sp>
        <p:sp>
          <p:nvSpPr>
            <p:cNvPr id="8" name="Трапеция 2"/>
            <p:cNvSpPr/>
            <p:nvPr/>
          </p:nvSpPr>
          <p:spPr>
            <a:xfrm flipH="1">
              <a:off x="8290813" y="6246868"/>
              <a:ext cx="4446878" cy="336814"/>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689860 w 5287924"/>
                <a:gd name="connsiteY2" fmla="*/ 102692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746042 w 5287924"/>
                <a:gd name="connsiteY2" fmla="*/ 196338 h 4009703"/>
                <a:gd name="connsiteX3" fmla="*/ 5287924 w 5287924"/>
                <a:gd name="connsiteY3" fmla="*/ 4009703 h 4009703"/>
                <a:gd name="connsiteX4" fmla="*/ 2858 w 5287924"/>
                <a:gd name="connsiteY4" fmla="*/ 3916875 h 4009703"/>
                <a:gd name="connsiteX0" fmla="*/ 28 w 5309173"/>
                <a:gd name="connsiteY0" fmla="*/ 4197819 h 4197905"/>
                <a:gd name="connsiteX1" fmla="*/ 21249 w 5309173"/>
                <a:gd name="connsiteY1" fmla="*/ 0 h 4197905"/>
                <a:gd name="connsiteX2" fmla="*/ 4767291 w 5309173"/>
                <a:gd name="connsiteY2" fmla="*/ 196338 h 4197905"/>
                <a:gd name="connsiteX3" fmla="*/ 5309173 w 5309173"/>
                <a:gd name="connsiteY3" fmla="*/ 4009703 h 4197905"/>
                <a:gd name="connsiteX4" fmla="*/ 28 w 5309173"/>
                <a:gd name="connsiteY4" fmla="*/ 4197819 h 4197905"/>
                <a:gd name="connsiteX0" fmla="*/ 28 w 5309173"/>
                <a:gd name="connsiteY0" fmla="*/ 4197819 h 4197905"/>
                <a:gd name="connsiteX1" fmla="*/ 21249 w 5309173"/>
                <a:gd name="connsiteY1" fmla="*/ 0 h 4197905"/>
                <a:gd name="connsiteX2" fmla="*/ 4807421 w 5309173"/>
                <a:gd name="connsiteY2" fmla="*/ 196338 h 4197905"/>
                <a:gd name="connsiteX3" fmla="*/ 5309173 w 5309173"/>
                <a:gd name="connsiteY3" fmla="*/ 4009703 h 4197905"/>
                <a:gd name="connsiteX4" fmla="*/ 28 w 5309173"/>
                <a:gd name="connsiteY4" fmla="*/ 4197819 h 4197905"/>
                <a:gd name="connsiteX0" fmla="*/ 50 w 5299162"/>
                <a:gd name="connsiteY0" fmla="*/ 4139296 h 4139419"/>
                <a:gd name="connsiteX1" fmla="*/ 11238 w 5299162"/>
                <a:gd name="connsiteY1" fmla="*/ 0 h 4139419"/>
                <a:gd name="connsiteX2" fmla="*/ 4797410 w 5299162"/>
                <a:gd name="connsiteY2" fmla="*/ 196338 h 4139419"/>
                <a:gd name="connsiteX3" fmla="*/ 5299162 w 5299162"/>
                <a:gd name="connsiteY3" fmla="*/ 4009703 h 4139419"/>
                <a:gd name="connsiteX4" fmla="*/ 50 w 5299162"/>
                <a:gd name="connsiteY4" fmla="*/ 4139296 h 4139419"/>
                <a:gd name="connsiteX0" fmla="*/ 50 w 5294145"/>
                <a:gd name="connsiteY0" fmla="*/ 4139296 h 4139419"/>
                <a:gd name="connsiteX1" fmla="*/ 11238 w 5294145"/>
                <a:gd name="connsiteY1" fmla="*/ 0 h 4139419"/>
                <a:gd name="connsiteX2" fmla="*/ 4797410 w 5294145"/>
                <a:gd name="connsiteY2" fmla="*/ 196338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72329 w 5294145"/>
                <a:gd name="connsiteY2" fmla="*/ 137815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52264 w 5294145"/>
                <a:gd name="connsiteY2" fmla="*/ 59776 h 4139419"/>
                <a:gd name="connsiteX3" fmla="*/ 5294145 w 5294145"/>
                <a:gd name="connsiteY3" fmla="*/ 4009703 h 4139419"/>
                <a:gd name="connsiteX4" fmla="*/ 50 w 5294145"/>
                <a:gd name="connsiteY4" fmla="*/ 4139296 h 4139419"/>
                <a:gd name="connsiteX0" fmla="*/ 50 w 5108803"/>
                <a:gd name="connsiteY0" fmla="*/ 4139296 h 4139419"/>
                <a:gd name="connsiteX1" fmla="*/ 11238 w 5108803"/>
                <a:gd name="connsiteY1" fmla="*/ 0 h 4139419"/>
                <a:gd name="connsiteX2" fmla="*/ 4752264 w 5108803"/>
                <a:gd name="connsiteY2" fmla="*/ 59776 h 4139419"/>
                <a:gd name="connsiteX3" fmla="*/ 5108803 w 5108803"/>
                <a:gd name="connsiteY3" fmla="*/ 4009703 h 4139419"/>
                <a:gd name="connsiteX4" fmla="*/ 50 w 5108803"/>
                <a:gd name="connsiteY4" fmla="*/ 4139296 h 4139419"/>
                <a:gd name="connsiteX0" fmla="*/ 50 w 5102063"/>
                <a:gd name="connsiteY0" fmla="*/ 4139296 h 4139468"/>
                <a:gd name="connsiteX1" fmla="*/ 11238 w 5102063"/>
                <a:gd name="connsiteY1" fmla="*/ 0 h 4139468"/>
                <a:gd name="connsiteX2" fmla="*/ 4752264 w 5102063"/>
                <a:gd name="connsiteY2" fmla="*/ 59776 h 4139468"/>
                <a:gd name="connsiteX3" fmla="*/ 5102063 w 5102063"/>
                <a:gd name="connsiteY3" fmla="*/ 4048722 h 4139468"/>
                <a:gd name="connsiteX4" fmla="*/ 50 w 5102063"/>
                <a:gd name="connsiteY4" fmla="*/ 4139296 h 4139468"/>
                <a:gd name="connsiteX0" fmla="*/ 29250 w 5131263"/>
                <a:gd name="connsiteY0" fmla="*/ 4139296 h 4139468"/>
                <a:gd name="connsiteX1" fmla="*/ 0 w 5131263"/>
                <a:gd name="connsiteY1" fmla="*/ 0 h 4139468"/>
                <a:gd name="connsiteX2" fmla="*/ 4781464 w 5131263"/>
                <a:gd name="connsiteY2" fmla="*/ 59776 h 4139468"/>
                <a:gd name="connsiteX3" fmla="*/ 5131263 w 5131263"/>
                <a:gd name="connsiteY3" fmla="*/ 4048722 h 4139468"/>
                <a:gd name="connsiteX4" fmla="*/ 29250 w 5131263"/>
                <a:gd name="connsiteY4" fmla="*/ 4139296 h 4139468"/>
                <a:gd name="connsiteX0" fmla="*/ 29250 w 5100934"/>
                <a:gd name="connsiteY0" fmla="*/ 4139296 h 4139296"/>
                <a:gd name="connsiteX1" fmla="*/ 0 w 5100934"/>
                <a:gd name="connsiteY1" fmla="*/ 0 h 4139296"/>
                <a:gd name="connsiteX2" fmla="*/ 4781464 w 5100934"/>
                <a:gd name="connsiteY2" fmla="*/ 59776 h 4139296"/>
                <a:gd name="connsiteX3" fmla="*/ 5100934 w 5100934"/>
                <a:gd name="connsiteY3" fmla="*/ 4107245 h 4139296"/>
                <a:gd name="connsiteX4" fmla="*/ 29250 w 5100934"/>
                <a:gd name="connsiteY4" fmla="*/ 4139296 h 413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00934" h="4139296">
                  <a:moveTo>
                    <a:pt x="29250" y="4139296"/>
                  </a:moveTo>
                  <a:cubicBezTo>
                    <a:pt x="28297" y="2833671"/>
                    <a:pt x="953" y="1305625"/>
                    <a:pt x="0" y="0"/>
                  </a:cubicBezTo>
                  <a:lnTo>
                    <a:pt x="4781464" y="59776"/>
                  </a:lnTo>
                  <a:lnTo>
                    <a:pt x="5100934" y="4107245"/>
                  </a:lnTo>
                  <a:lnTo>
                    <a:pt x="29250" y="4139296"/>
                  </a:lnTo>
                  <a:close/>
                </a:path>
              </a:pathLst>
            </a:custGeom>
            <a:gradFill>
              <a:gsLst>
                <a:gs pos="53000">
                  <a:srgbClr val="3483AA"/>
                </a:gs>
                <a:gs pos="0">
                  <a:srgbClr val="2D7193"/>
                </a:gs>
                <a:gs pos="100000">
                  <a:srgbClr val="3B96C3"/>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sp>
        <p:nvSpPr>
          <p:cNvPr id="2" name="Заголовок 1"/>
          <p:cNvSpPr>
            <a:spLocks noGrp="1"/>
          </p:cNvSpPr>
          <p:nvPr>
            <p:ph type="title"/>
          </p:nvPr>
        </p:nvSpPr>
        <p:spPr>
          <a:xfrm>
            <a:off x="827584" y="513162"/>
            <a:ext cx="4805232" cy="491143"/>
          </a:xfrm>
        </p:spPr>
        <p:txBody>
          <a:bodyPr>
            <a:normAutofit/>
          </a:bodyPr>
          <a:lstStyle/>
          <a:p>
            <a:pPr algn="l"/>
            <a:r>
              <a:rPr lang="ru-RU" sz="2400" b="1" dirty="0">
                <a:solidFill>
                  <a:schemeClr val="bg1"/>
                </a:solidFill>
                <a:latin typeface="Segoe UI Light" panose="020B0502040204020203" pitchFamily="34" charset="0"/>
                <a:cs typeface="Segoe UI Light" panose="020B0502040204020203" pitchFamily="34" charset="0"/>
              </a:rPr>
              <a:t>Вопрос-ответ</a:t>
            </a:r>
            <a:endParaRPr lang="ru-RU" sz="2400" b="1" dirty="0">
              <a:solidFill>
                <a:schemeClr val="bg1"/>
              </a:solidFill>
              <a:latin typeface="Segoe UI Light" pitchFamily="34" charset="0"/>
              <a:ea typeface="+mn-ea"/>
              <a:cs typeface="Segoe UI Light" pitchFamily="34" charset="0"/>
            </a:endParaRPr>
          </a:p>
        </p:txBody>
      </p:sp>
      <p:sp>
        <p:nvSpPr>
          <p:cNvPr id="15" name="TextBox 14">
            <a:extLst>
              <a:ext uri="{FF2B5EF4-FFF2-40B4-BE49-F238E27FC236}">
                <a16:creationId xmlns:a16="http://schemas.microsoft.com/office/drawing/2014/main" id="{D66946CB-3FA2-4CD4-E3F0-5AA781CC343C}"/>
              </a:ext>
            </a:extLst>
          </p:cNvPr>
          <p:cNvSpPr txBox="1"/>
          <p:nvPr/>
        </p:nvSpPr>
        <p:spPr>
          <a:xfrm>
            <a:off x="467543" y="1216284"/>
            <a:ext cx="8208913" cy="5262979"/>
          </a:xfrm>
          <a:prstGeom prst="rect">
            <a:avLst/>
          </a:prstGeom>
          <a:noFill/>
        </p:spPr>
        <p:txBody>
          <a:bodyPr wrap="square">
            <a:spAutoFit/>
          </a:bodyPr>
          <a:lstStyle/>
          <a:p>
            <a:pPr algn="just"/>
            <a:r>
              <a:rPr lang="ru-RU" sz="1600" b="1" u="sng" dirty="0">
                <a:latin typeface="Segoe UI Light" panose="020B0502040204020203" pitchFamily="34" charset="0"/>
                <a:cs typeface="Segoe UI Light" panose="020B0502040204020203" pitchFamily="34" charset="0"/>
              </a:rPr>
              <a:t>Вопрос: есть ли какие-то обобщенные рекомендации по поводу того, как взрослым вести себя с ребенком, перенесшим утрату?</a:t>
            </a:r>
          </a:p>
          <a:p>
            <a:pPr algn="just"/>
            <a:r>
              <a:rPr lang="ru-RU" sz="1600" b="1" dirty="0">
                <a:latin typeface="Segoe UI Light" panose="020B0502040204020203" pitchFamily="34" charset="0"/>
                <a:cs typeface="Segoe UI Light" panose="020B0502040204020203" pitchFamily="34" charset="0"/>
              </a:rPr>
              <a:t>Ответ:</a:t>
            </a:r>
            <a:r>
              <a:rPr lang="ru-RU" sz="1600" dirty="0">
                <a:latin typeface="Segoe UI Light" panose="020B0502040204020203" pitchFamily="34" charset="0"/>
                <a:cs typeface="Segoe UI Light" panose="020B0502040204020203" pitchFamily="34" charset="0"/>
              </a:rPr>
              <a:t> родителям и другим родственникам желательно говорить с детьми о постигшем семью горе, позволять им видеть свою печаль, делиться с ними чувствами. Если они скрывают свои переживания, ребенок может подумать, что горе неприемлемо. В то же время надо учитывать, что дети не в состоянии вынести весь груз боли, испытываемой взрослыми, поэтому нужно стараться сбалансировать, насколько возможно, разделение печальных чувств и совместные приятные дела. Необходимо, чтобы они продолжали выражать свою любовь к нему – для детей так важно в период траура чувствовать себя значимыми и любимыми. Особенно важно быть вместе с ребенком, поддерживать эмоциональный и физический контакт с ним, внимательно относиться к его состоянию и желаниям, честно отвечать на вопросы, проявлять терпение, быть открытым чувствам ребенка и делиться с ним своими в приемлемой форме, соблюдая меру (чтобы не спровоцировать страх или отчаяние). Всё это не только поможет ребенку пережить горе, но и способствует достижению определенных позитивных результатов, а именно снижению психоэмоционального напряжения, углублению взаимоотношений с близкими, принятию реальности смерти, расширению мировоззрения. Участвуя в траурных мероприятиях, ребенок приобретает важный жизненный опыт, усваивает модели поведения в случае смерти близкого человека. Взрослые должны сделать всё возможное, чтобы ребенок продолжал вести полноценную жизнь, несмотря на произошедшие события. </a:t>
            </a:r>
          </a:p>
        </p:txBody>
      </p:sp>
    </p:spTree>
    <p:extLst>
      <p:ext uri="{BB962C8B-B14F-4D97-AF65-F5344CB8AC3E}">
        <p14:creationId xmlns:p14="http://schemas.microsoft.com/office/powerpoint/2010/main" val="417076247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рапеция 2"/>
          <p:cNvSpPr/>
          <p:nvPr/>
        </p:nvSpPr>
        <p:spPr>
          <a:xfrm flipV="1">
            <a:off x="-36512" y="1172518"/>
            <a:ext cx="8844508" cy="3783772"/>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44508" h="3783772">
                <a:moveTo>
                  <a:pt x="0" y="3783772"/>
                </a:moveTo>
                <a:lnTo>
                  <a:pt x="0" y="0"/>
                </a:lnTo>
                <a:lnTo>
                  <a:pt x="6154498" y="9054"/>
                </a:lnTo>
                <a:lnTo>
                  <a:pt x="8844508" y="3783772"/>
                </a:lnTo>
                <a:lnTo>
                  <a:pt x="0" y="3783772"/>
                </a:lnTo>
                <a:close/>
              </a:path>
            </a:pathLst>
          </a:custGeom>
          <a:gradFill flip="none" rotWithShape="1">
            <a:gsLst>
              <a:gs pos="0">
                <a:schemeClr val="tx2">
                  <a:lumMod val="75000"/>
                </a:schemeClr>
              </a:gs>
              <a:gs pos="39000">
                <a:schemeClr val="bg2">
                  <a:lumMod val="25000"/>
                </a:schemeClr>
              </a:gs>
              <a:gs pos="69000">
                <a:srgbClr val="0E5A8B"/>
              </a:gs>
              <a:gs pos="87000">
                <a:srgbClr val="126BA2"/>
              </a:gs>
              <a:gs pos="100000">
                <a:schemeClr val="bg2">
                  <a:lumMod val="50000"/>
                </a:schemeClr>
              </a:gs>
            </a:gsLst>
            <a:lin ang="7200000" scaled="0"/>
            <a:tileRect/>
          </a:gra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 name="Заголовок 1"/>
          <p:cNvSpPr>
            <a:spLocks noGrp="1"/>
          </p:cNvSpPr>
          <p:nvPr>
            <p:ph type="title"/>
          </p:nvPr>
        </p:nvSpPr>
        <p:spPr>
          <a:xfrm>
            <a:off x="25346" y="1449016"/>
            <a:ext cx="7920880" cy="3168352"/>
          </a:xfrm>
        </p:spPr>
        <p:txBody>
          <a:bodyPr>
            <a:normAutofit/>
          </a:bodyPr>
          <a:lstStyle/>
          <a:p>
            <a:pPr algn="l"/>
            <a:r>
              <a:rPr lang="ru-RU" dirty="0">
                <a:solidFill>
                  <a:schemeClr val="bg1"/>
                </a:solidFill>
                <a:latin typeface="Segoe UI Light" pitchFamily="34" charset="0"/>
                <a:cs typeface="Segoe UI Light" pitchFamily="34" charset="0"/>
              </a:rPr>
              <a:t>Профилактика негативных психологических последствий </a:t>
            </a:r>
            <a:br>
              <a:rPr lang="ru-RU" dirty="0">
                <a:solidFill>
                  <a:schemeClr val="bg1"/>
                </a:solidFill>
                <a:latin typeface="Segoe UI Light" pitchFamily="34" charset="0"/>
                <a:cs typeface="Segoe UI Light" pitchFamily="34" charset="0"/>
              </a:rPr>
            </a:br>
            <a:r>
              <a:rPr lang="ru-RU" dirty="0">
                <a:solidFill>
                  <a:schemeClr val="bg1"/>
                </a:solidFill>
                <a:latin typeface="Segoe UI Light" pitchFamily="34" charset="0"/>
                <a:cs typeface="Segoe UI Light" pitchFamily="34" charset="0"/>
              </a:rPr>
              <a:t>у психологов РСЧС после участия в оказании ЭПП</a:t>
            </a:r>
          </a:p>
        </p:txBody>
      </p:sp>
    </p:spTree>
    <p:extLst>
      <p:ext uri="{BB962C8B-B14F-4D97-AF65-F5344CB8AC3E}">
        <p14:creationId xmlns:p14="http://schemas.microsoft.com/office/powerpoint/2010/main" val="268093561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Группа 3"/>
          <p:cNvGrpSpPr/>
          <p:nvPr/>
        </p:nvGrpSpPr>
        <p:grpSpPr>
          <a:xfrm flipH="1" flipV="1">
            <a:off x="-27518" y="-10"/>
            <a:ext cx="6030313" cy="1340777"/>
            <a:chOff x="8289058" y="6085680"/>
            <a:chExt cx="4448633" cy="774761"/>
          </a:xfrm>
        </p:grpSpPr>
        <p:sp>
          <p:nvSpPr>
            <p:cNvPr id="6" name="Прямоугольный треугольник 15"/>
            <p:cNvSpPr/>
            <p:nvPr/>
          </p:nvSpPr>
          <p:spPr>
            <a:xfrm rot="16200000" flipH="1">
              <a:off x="8405691" y="6447274"/>
              <a:ext cx="145913" cy="379180"/>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 name="connsiteX0" fmla="*/ 0 w 134960"/>
                <a:gd name="connsiteY0" fmla="*/ 325797 h 325797"/>
                <a:gd name="connsiteX1" fmla="*/ 5070 w 134960"/>
                <a:gd name="connsiteY1" fmla="*/ 0 h 325797"/>
                <a:gd name="connsiteX2" fmla="*/ 134960 w 134960"/>
                <a:gd name="connsiteY2" fmla="*/ 288747 h 325797"/>
                <a:gd name="connsiteX3" fmla="*/ 0 w 134960"/>
                <a:gd name="connsiteY3" fmla="*/ 325797 h 325797"/>
                <a:gd name="connsiteX0" fmla="*/ 0 w 134960"/>
                <a:gd name="connsiteY0" fmla="*/ 327313 h 327313"/>
                <a:gd name="connsiteX1" fmla="*/ 15252 w 134960"/>
                <a:gd name="connsiteY1" fmla="*/ 0 h 327313"/>
                <a:gd name="connsiteX2" fmla="*/ 134960 w 134960"/>
                <a:gd name="connsiteY2" fmla="*/ 290263 h 327313"/>
                <a:gd name="connsiteX3" fmla="*/ 0 w 134960"/>
                <a:gd name="connsiteY3" fmla="*/ 327313 h 327313"/>
              </a:gdLst>
              <a:ahLst/>
              <a:cxnLst>
                <a:cxn ang="0">
                  <a:pos x="connsiteX0" y="connsiteY0"/>
                </a:cxn>
                <a:cxn ang="0">
                  <a:pos x="connsiteX1" y="connsiteY1"/>
                </a:cxn>
                <a:cxn ang="0">
                  <a:pos x="connsiteX2" y="connsiteY2"/>
                </a:cxn>
                <a:cxn ang="0">
                  <a:pos x="connsiteX3" y="connsiteY3"/>
                </a:cxn>
              </a:cxnLst>
              <a:rect l="l" t="t" r="r" b="b"/>
              <a:pathLst>
                <a:path w="134960" h="327313">
                  <a:moveTo>
                    <a:pt x="0" y="327313"/>
                  </a:moveTo>
                  <a:cubicBezTo>
                    <a:pt x="263" y="221113"/>
                    <a:pt x="14989" y="106200"/>
                    <a:pt x="15252" y="0"/>
                  </a:cubicBezTo>
                  <a:cubicBezTo>
                    <a:pt x="59708" y="100381"/>
                    <a:pt x="90504" y="189882"/>
                    <a:pt x="134960" y="290263"/>
                  </a:cubicBezTo>
                  <a:cubicBezTo>
                    <a:pt x="80449" y="331538"/>
                    <a:pt x="54511" y="286038"/>
                    <a:pt x="0" y="327313"/>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Трапеция 2"/>
            <p:cNvSpPr/>
            <p:nvPr/>
          </p:nvSpPr>
          <p:spPr>
            <a:xfrm flipH="1">
              <a:off x="8309609" y="6085680"/>
              <a:ext cx="4401829" cy="77476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 name="connsiteX0" fmla="*/ 0 w 6601760"/>
                <a:gd name="connsiteY0" fmla="*/ 3783774 h 3795874"/>
                <a:gd name="connsiteX1" fmla="*/ 0 w 6601760"/>
                <a:gd name="connsiteY1" fmla="*/ 2 h 3795874"/>
                <a:gd name="connsiteX2" fmla="*/ 5327252 w 6601760"/>
                <a:gd name="connsiteY2" fmla="*/ 138240 h 3795874"/>
                <a:gd name="connsiteX3" fmla="*/ 6601760 w 6601760"/>
                <a:gd name="connsiteY3" fmla="*/ 3795874 h 3795874"/>
                <a:gd name="connsiteX4" fmla="*/ 0 w 6601760"/>
                <a:gd name="connsiteY4" fmla="*/ 3783774 h 3795874"/>
                <a:gd name="connsiteX0" fmla="*/ 0 w 5963047"/>
                <a:gd name="connsiteY0" fmla="*/ 3783774 h 3795874"/>
                <a:gd name="connsiteX1" fmla="*/ 0 w 5963047"/>
                <a:gd name="connsiteY1" fmla="*/ 2 h 3795874"/>
                <a:gd name="connsiteX2" fmla="*/ 5327252 w 5963047"/>
                <a:gd name="connsiteY2" fmla="*/ 138240 h 3795874"/>
                <a:gd name="connsiteX3" fmla="*/ 5963047 w 5963047"/>
                <a:gd name="connsiteY3" fmla="*/ 3795874 h 3795874"/>
                <a:gd name="connsiteX4" fmla="*/ 0 w 5963047"/>
                <a:gd name="connsiteY4" fmla="*/ 3783774 h 3795874"/>
                <a:gd name="connsiteX0" fmla="*/ 0 w 5963047"/>
                <a:gd name="connsiteY0" fmla="*/ 3783774 h 3795874"/>
                <a:gd name="connsiteX1" fmla="*/ 0 w 5963047"/>
                <a:gd name="connsiteY1" fmla="*/ 2 h 3795874"/>
                <a:gd name="connsiteX2" fmla="*/ 5327252 w 5963047"/>
                <a:gd name="connsiteY2" fmla="*/ 43654 h 3795874"/>
                <a:gd name="connsiteX3" fmla="*/ 5963047 w 5963047"/>
                <a:gd name="connsiteY3" fmla="*/ 3795874 h 3795874"/>
                <a:gd name="connsiteX4" fmla="*/ 0 w 5963047"/>
                <a:gd name="connsiteY4" fmla="*/ 3783774 h 3795874"/>
                <a:gd name="connsiteX0" fmla="*/ 0 w 5963047"/>
                <a:gd name="connsiteY0" fmla="*/ 3834707 h 3846807"/>
                <a:gd name="connsiteX1" fmla="*/ 0 w 5963047"/>
                <a:gd name="connsiteY1" fmla="*/ 50935 h 3846807"/>
                <a:gd name="connsiteX2" fmla="*/ 5314349 w 5963047"/>
                <a:gd name="connsiteY2" fmla="*/ 0 h 3846807"/>
                <a:gd name="connsiteX3" fmla="*/ 5963047 w 5963047"/>
                <a:gd name="connsiteY3" fmla="*/ 3846807 h 3846807"/>
                <a:gd name="connsiteX4" fmla="*/ 0 w 5963047"/>
                <a:gd name="connsiteY4" fmla="*/ 3834707 h 3846807"/>
                <a:gd name="connsiteX0" fmla="*/ 0 w 5963047"/>
                <a:gd name="connsiteY0" fmla="*/ 3834707 h 3846807"/>
                <a:gd name="connsiteX1" fmla="*/ 0 w 5963047"/>
                <a:gd name="connsiteY1" fmla="*/ 50935 h 3846807"/>
                <a:gd name="connsiteX2" fmla="*/ 5018259 w 5963047"/>
                <a:gd name="connsiteY2" fmla="*/ 0 h 3846807"/>
                <a:gd name="connsiteX3" fmla="*/ 5963047 w 5963047"/>
                <a:gd name="connsiteY3" fmla="*/ 3846807 h 3846807"/>
                <a:gd name="connsiteX4" fmla="*/ 0 w 5963047"/>
                <a:gd name="connsiteY4" fmla="*/ 3834707 h 3846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63047" h="3846807">
                  <a:moveTo>
                    <a:pt x="0" y="3834707"/>
                  </a:moveTo>
                  <a:lnTo>
                    <a:pt x="0" y="50935"/>
                  </a:lnTo>
                  <a:lnTo>
                    <a:pt x="5018259" y="0"/>
                  </a:lnTo>
                  <a:lnTo>
                    <a:pt x="5963047" y="3846807"/>
                  </a:lnTo>
                  <a:lnTo>
                    <a:pt x="0" y="3834707"/>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err="1"/>
                <a:t>ттрн</a:t>
              </a:r>
              <a:endParaRPr lang="ru-RU" dirty="0"/>
            </a:p>
          </p:txBody>
        </p:sp>
        <p:sp>
          <p:nvSpPr>
            <p:cNvPr id="8" name="Трапеция 2"/>
            <p:cNvSpPr/>
            <p:nvPr/>
          </p:nvSpPr>
          <p:spPr>
            <a:xfrm flipH="1">
              <a:off x="8290813" y="6246868"/>
              <a:ext cx="4446878" cy="336814"/>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689860 w 5287924"/>
                <a:gd name="connsiteY2" fmla="*/ 102692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746042 w 5287924"/>
                <a:gd name="connsiteY2" fmla="*/ 196338 h 4009703"/>
                <a:gd name="connsiteX3" fmla="*/ 5287924 w 5287924"/>
                <a:gd name="connsiteY3" fmla="*/ 4009703 h 4009703"/>
                <a:gd name="connsiteX4" fmla="*/ 2858 w 5287924"/>
                <a:gd name="connsiteY4" fmla="*/ 3916875 h 4009703"/>
                <a:gd name="connsiteX0" fmla="*/ 28 w 5309173"/>
                <a:gd name="connsiteY0" fmla="*/ 4197819 h 4197905"/>
                <a:gd name="connsiteX1" fmla="*/ 21249 w 5309173"/>
                <a:gd name="connsiteY1" fmla="*/ 0 h 4197905"/>
                <a:gd name="connsiteX2" fmla="*/ 4767291 w 5309173"/>
                <a:gd name="connsiteY2" fmla="*/ 196338 h 4197905"/>
                <a:gd name="connsiteX3" fmla="*/ 5309173 w 5309173"/>
                <a:gd name="connsiteY3" fmla="*/ 4009703 h 4197905"/>
                <a:gd name="connsiteX4" fmla="*/ 28 w 5309173"/>
                <a:gd name="connsiteY4" fmla="*/ 4197819 h 4197905"/>
                <a:gd name="connsiteX0" fmla="*/ 28 w 5309173"/>
                <a:gd name="connsiteY0" fmla="*/ 4197819 h 4197905"/>
                <a:gd name="connsiteX1" fmla="*/ 21249 w 5309173"/>
                <a:gd name="connsiteY1" fmla="*/ 0 h 4197905"/>
                <a:gd name="connsiteX2" fmla="*/ 4807421 w 5309173"/>
                <a:gd name="connsiteY2" fmla="*/ 196338 h 4197905"/>
                <a:gd name="connsiteX3" fmla="*/ 5309173 w 5309173"/>
                <a:gd name="connsiteY3" fmla="*/ 4009703 h 4197905"/>
                <a:gd name="connsiteX4" fmla="*/ 28 w 5309173"/>
                <a:gd name="connsiteY4" fmla="*/ 4197819 h 4197905"/>
                <a:gd name="connsiteX0" fmla="*/ 50 w 5299162"/>
                <a:gd name="connsiteY0" fmla="*/ 4139296 h 4139419"/>
                <a:gd name="connsiteX1" fmla="*/ 11238 w 5299162"/>
                <a:gd name="connsiteY1" fmla="*/ 0 h 4139419"/>
                <a:gd name="connsiteX2" fmla="*/ 4797410 w 5299162"/>
                <a:gd name="connsiteY2" fmla="*/ 196338 h 4139419"/>
                <a:gd name="connsiteX3" fmla="*/ 5299162 w 5299162"/>
                <a:gd name="connsiteY3" fmla="*/ 4009703 h 4139419"/>
                <a:gd name="connsiteX4" fmla="*/ 50 w 5299162"/>
                <a:gd name="connsiteY4" fmla="*/ 4139296 h 4139419"/>
                <a:gd name="connsiteX0" fmla="*/ 50 w 5294145"/>
                <a:gd name="connsiteY0" fmla="*/ 4139296 h 4139419"/>
                <a:gd name="connsiteX1" fmla="*/ 11238 w 5294145"/>
                <a:gd name="connsiteY1" fmla="*/ 0 h 4139419"/>
                <a:gd name="connsiteX2" fmla="*/ 4797410 w 5294145"/>
                <a:gd name="connsiteY2" fmla="*/ 196338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72329 w 5294145"/>
                <a:gd name="connsiteY2" fmla="*/ 137815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52264 w 5294145"/>
                <a:gd name="connsiteY2" fmla="*/ 59776 h 4139419"/>
                <a:gd name="connsiteX3" fmla="*/ 5294145 w 5294145"/>
                <a:gd name="connsiteY3" fmla="*/ 4009703 h 4139419"/>
                <a:gd name="connsiteX4" fmla="*/ 50 w 5294145"/>
                <a:gd name="connsiteY4" fmla="*/ 4139296 h 4139419"/>
                <a:gd name="connsiteX0" fmla="*/ 50 w 5108803"/>
                <a:gd name="connsiteY0" fmla="*/ 4139296 h 4139419"/>
                <a:gd name="connsiteX1" fmla="*/ 11238 w 5108803"/>
                <a:gd name="connsiteY1" fmla="*/ 0 h 4139419"/>
                <a:gd name="connsiteX2" fmla="*/ 4752264 w 5108803"/>
                <a:gd name="connsiteY2" fmla="*/ 59776 h 4139419"/>
                <a:gd name="connsiteX3" fmla="*/ 5108803 w 5108803"/>
                <a:gd name="connsiteY3" fmla="*/ 4009703 h 4139419"/>
                <a:gd name="connsiteX4" fmla="*/ 50 w 5108803"/>
                <a:gd name="connsiteY4" fmla="*/ 4139296 h 4139419"/>
                <a:gd name="connsiteX0" fmla="*/ 50 w 5102063"/>
                <a:gd name="connsiteY0" fmla="*/ 4139296 h 4139468"/>
                <a:gd name="connsiteX1" fmla="*/ 11238 w 5102063"/>
                <a:gd name="connsiteY1" fmla="*/ 0 h 4139468"/>
                <a:gd name="connsiteX2" fmla="*/ 4752264 w 5102063"/>
                <a:gd name="connsiteY2" fmla="*/ 59776 h 4139468"/>
                <a:gd name="connsiteX3" fmla="*/ 5102063 w 5102063"/>
                <a:gd name="connsiteY3" fmla="*/ 4048722 h 4139468"/>
                <a:gd name="connsiteX4" fmla="*/ 50 w 5102063"/>
                <a:gd name="connsiteY4" fmla="*/ 4139296 h 4139468"/>
                <a:gd name="connsiteX0" fmla="*/ 29250 w 5131263"/>
                <a:gd name="connsiteY0" fmla="*/ 4139296 h 4139468"/>
                <a:gd name="connsiteX1" fmla="*/ 0 w 5131263"/>
                <a:gd name="connsiteY1" fmla="*/ 0 h 4139468"/>
                <a:gd name="connsiteX2" fmla="*/ 4781464 w 5131263"/>
                <a:gd name="connsiteY2" fmla="*/ 59776 h 4139468"/>
                <a:gd name="connsiteX3" fmla="*/ 5131263 w 5131263"/>
                <a:gd name="connsiteY3" fmla="*/ 4048722 h 4139468"/>
                <a:gd name="connsiteX4" fmla="*/ 29250 w 5131263"/>
                <a:gd name="connsiteY4" fmla="*/ 4139296 h 4139468"/>
                <a:gd name="connsiteX0" fmla="*/ 29250 w 5100934"/>
                <a:gd name="connsiteY0" fmla="*/ 4139296 h 4139296"/>
                <a:gd name="connsiteX1" fmla="*/ 0 w 5100934"/>
                <a:gd name="connsiteY1" fmla="*/ 0 h 4139296"/>
                <a:gd name="connsiteX2" fmla="*/ 4781464 w 5100934"/>
                <a:gd name="connsiteY2" fmla="*/ 59776 h 4139296"/>
                <a:gd name="connsiteX3" fmla="*/ 5100934 w 5100934"/>
                <a:gd name="connsiteY3" fmla="*/ 4107245 h 4139296"/>
                <a:gd name="connsiteX4" fmla="*/ 29250 w 5100934"/>
                <a:gd name="connsiteY4" fmla="*/ 4139296 h 413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00934" h="4139296">
                  <a:moveTo>
                    <a:pt x="29250" y="4139296"/>
                  </a:moveTo>
                  <a:cubicBezTo>
                    <a:pt x="28297" y="2833671"/>
                    <a:pt x="953" y="1305625"/>
                    <a:pt x="0" y="0"/>
                  </a:cubicBezTo>
                  <a:lnTo>
                    <a:pt x="4781464" y="59776"/>
                  </a:lnTo>
                  <a:lnTo>
                    <a:pt x="5100934" y="4107245"/>
                  </a:lnTo>
                  <a:lnTo>
                    <a:pt x="29250" y="4139296"/>
                  </a:lnTo>
                  <a:close/>
                </a:path>
              </a:pathLst>
            </a:custGeom>
            <a:gradFill>
              <a:gsLst>
                <a:gs pos="53000">
                  <a:srgbClr val="3483AA"/>
                </a:gs>
                <a:gs pos="0">
                  <a:srgbClr val="2D7193"/>
                </a:gs>
                <a:gs pos="100000">
                  <a:srgbClr val="3B96C3"/>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sp>
        <p:nvSpPr>
          <p:cNvPr id="2" name="Заголовок 1"/>
          <p:cNvSpPr>
            <a:spLocks noGrp="1"/>
          </p:cNvSpPr>
          <p:nvPr>
            <p:ph type="title"/>
          </p:nvPr>
        </p:nvSpPr>
        <p:spPr>
          <a:xfrm>
            <a:off x="683568" y="513162"/>
            <a:ext cx="5147353" cy="491143"/>
          </a:xfrm>
        </p:spPr>
        <p:txBody>
          <a:bodyPr>
            <a:noAutofit/>
          </a:bodyPr>
          <a:lstStyle/>
          <a:p>
            <a:pPr lvl="0" algn="l"/>
            <a:r>
              <a:rPr lang="ru-RU" sz="1800" b="1" dirty="0">
                <a:solidFill>
                  <a:schemeClr val="bg1"/>
                </a:solidFill>
                <a:latin typeface="Segoe UI Light" panose="020B0502040204020203" pitchFamily="34" charset="0"/>
                <a:cs typeface="Segoe UI Light" panose="020B0502040204020203" pitchFamily="34" charset="0"/>
              </a:rPr>
              <a:t>Проявления воздействия стресса на специалиста</a:t>
            </a:r>
          </a:p>
        </p:txBody>
      </p:sp>
      <p:sp>
        <p:nvSpPr>
          <p:cNvPr id="14" name="Прямоугольник 13"/>
          <p:cNvSpPr/>
          <p:nvPr/>
        </p:nvSpPr>
        <p:spPr>
          <a:xfrm>
            <a:off x="606503" y="1548081"/>
            <a:ext cx="7704856" cy="646331"/>
          </a:xfrm>
          <a:prstGeom prst="rect">
            <a:avLst/>
          </a:prstGeom>
        </p:spPr>
        <p:txBody>
          <a:bodyPr wrap="square">
            <a:spAutoFit/>
          </a:bodyPr>
          <a:lstStyle/>
          <a:p>
            <a:pPr algn="just">
              <a:spcAft>
                <a:spcPts val="0"/>
              </a:spcAft>
            </a:pPr>
            <a:r>
              <a:rPr lang="ru-RU" dirty="0">
                <a:latin typeface="Segoe UI Light" panose="020B0502040204020203" pitchFamily="34" charset="0"/>
                <a:cs typeface="Segoe UI Light" panose="020B0502040204020203" pitchFamily="34" charset="0"/>
              </a:rPr>
              <a:t>Экстремальные ситуации, в которые попадает человек, вызывают стрессовую реакцию, которая может проявляться на разных </a:t>
            </a:r>
            <a:r>
              <a:rPr lang="ru-RU" b="1" dirty="0">
                <a:latin typeface="Segoe UI Light" panose="020B0502040204020203" pitchFamily="34" charset="0"/>
                <a:cs typeface="Segoe UI Light" panose="020B0502040204020203" pitchFamily="34" charset="0"/>
              </a:rPr>
              <a:t>уровнях:</a:t>
            </a:r>
            <a:r>
              <a:rPr lang="ru-RU" dirty="0">
                <a:latin typeface="Segoe UI Light" panose="020B0502040204020203" pitchFamily="34" charset="0"/>
                <a:cs typeface="Segoe UI Light" panose="020B0502040204020203" pitchFamily="34" charset="0"/>
              </a:rPr>
              <a:t> </a:t>
            </a:r>
            <a:endParaRPr lang="ru-RU" dirty="0">
              <a:effectLst/>
              <a:latin typeface="Segoe UI Light" panose="020B0502040204020203" pitchFamily="34" charset="0"/>
              <a:cs typeface="Segoe UI Light" panose="020B0502040204020203" pitchFamily="34" charset="0"/>
            </a:endParaRPr>
          </a:p>
        </p:txBody>
      </p:sp>
      <p:graphicFrame>
        <p:nvGraphicFramePr>
          <p:cNvPr id="18" name="Схема 17"/>
          <p:cNvGraphicFramePr/>
          <p:nvPr>
            <p:extLst>
              <p:ext uri="{D42A27DB-BD31-4B8C-83A1-F6EECF244321}">
                <p14:modId xmlns:p14="http://schemas.microsoft.com/office/powerpoint/2010/main" val="1567516652"/>
              </p:ext>
            </p:extLst>
          </p:nvPr>
        </p:nvGraphicFramePr>
        <p:xfrm>
          <a:off x="694359" y="2298666"/>
          <a:ext cx="7910089"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9" name="Группа 8"/>
          <p:cNvGrpSpPr/>
          <p:nvPr/>
        </p:nvGrpSpPr>
        <p:grpSpPr>
          <a:xfrm>
            <a:off x="7682339" y="6093299"/>
            <a:ext cx="1469646" cy="767141"/>
            <a:chOff x="7682339" y="6093299"/>
            <a:chExt cx="1469646" cy="767141"/>
          </a:xfrm>
        </p:grpSpPr>
        <p:sp>
          <p:nvSpPr>
            <p:cNvPr id="10" name="Прямоугольный треугольник 15"/>
            <p:cNvSpPr/>
            <p:nvPr/>
          </p:nvSpPr>
          <p:spPr>
            <a:xfrm rot="16200000" flipH="1">
              <a:off x="7838898" y="6451197"/>
              <a:ext cx="123347" cy="436466"/>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Lst>
              <a:ahLst/>
              <a:cxnLst>
                <a:cxn ang="0">
                  <a:pos x="connsiteX0" y="connsiteY0"/>
                </a:cxn>
                <a:cxn ang="0">
                  <a:pos x="connsiteX1" y="connsiteY1"/>
                </a:cxn>
                <a:cxn ang="0">
                  <a:pos x="connsiteX2" y="connsiteY2"/>
                </a:cxn>
                <a:cxn ang="0">
                  <a:pos x="connsiteX3" y="connsiteY3"/>
                </a:cxn>
              </a:cxnLst>
              <a:rect l="l" t="t" r="r" b="b"/>
              <a:pathLst>
                <a:path w="134960" h="338192">
                  <a:moveTo>
                    <a:pt x="0" y="338192"/>
                  </a:moveTo>
                  <a:cubicBezTo>
                    <a:pt x="263" y="231992"/>
                    <a:pt x="1330" y="106200"/>
                    <a:pt x="1593" y="0"/>
                  </a:cubicBezTo>
                  <a:lnTo>
                    <a:pt x="134960" y="301142"/>
                  </a:lnTo>
                  <a:cubicBezTo>
                    <a:pt x="80449" y="342417"/>
                    <a:pt x="54511" y="296917"/>
                    <a:pt x="0" y="338192"/>
                  </a:cubicBezTo>
                  <a:close/>
                </a:path>
              </a:pathLst>
            </a:custGeom>
            <a:solidFill>
              <a:srgbClr val="D883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Трапеция 2"/>
            <p:cNvSpPr/>
            <p:nvPr/>
          </p:nvSpPr>
          <p:spPr>
            <a:xfrm flipH="1">
              <a:off x="7838121" y="6093299"/>
              <a:ext cx="1311534" cy="76714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1760" h="3808972">
                  <a:moveTo>
                    <a:pt x="0" y="3796872"/>
                  </a:moveTo>
                  <a:lnTo>
                    <a:pt x="0" y="13100"/>
                  </a:lnTo>
                  <a:lnTo>
                    <a:pt x="3396921" y="0"/>
                  </a:lnTo>
                  <a:lnTo>
                    <a:pt x="6601760" y="3808972"/>
                  </a:lnTo>
                  <a:lnTo>
                    <a:pt x="0" y="3796872"/>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2" name="Трапеция 2"/>
            <p:cNvSpPr/>
            <p:nvPr/>
          </p:nvSpPr>
          <p:spPr>
            <a:xfrm flipH="1">
              <a:off x="7691020" y="6290733"/>
              <a:ext cx="1460965" cy="326269"/>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87924" h="4009703">
                  <a:moveTo>
                    <a:pt x="2858" y="3916875"/>
                  </a:moveTo>
                  <a:cubicBezTo>
                    <a:pt x="1905" y="2611250"/>
                    <a:pt x="953" y="1305625"/>
                    <a:pt x="0" y="0"/>
                  </a:cubicBezTo>
                  <a:lnTo>
                    <a:pt x="4320663" y="9045"/>
                  </a:lnTo>
                  <a:lnTo>
                    <a:pt x="5287924" y="4009703"/>
                  </a:lnTo>
                  <a:cubicBezTo>
                    <a:pt x="3411317" y="4004773"/>
                    <a:pt x="1879465" y="3921805"/>
                    <a:pt x="2858" y="3916875"/>
                  </a:cubicBezTo>
                  <a:close/>
                </a:path>
              </a:pathLst>
            </a:custGeom>
            <a:gradFill>
              <a:gsLst>
                <a:gs pos="0">
                  <a:schemeClr val="accent5">
                    <a:lumMod val="60000"/>
                    <a:lumOff val="40000"/>
                  </a:schemeClr>
                </a:gs>
                <a:gs pos="22000">
                  <a:srgbClr val="F68E26"/>
                </a:gs>
                <a:gs pos="51000">
                  <a:srgbClr val="F68616"/>
                </a:gs>
                <a:gs pos="70000">
                  <a:srgbClr val="EF7B11"/>
                </a:gs>
                <a:gs pos="97000">
                  <a:srgbClr val="D7560F"/>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a:t>59</a:t>
              </a:r>
            </a:p>
          </p:txBody>
        </p:sp>
      </p:grpSp>
    </p:spTree>
    <p:extLst>
      <p:ext uri="{BB962C8B-B14F-4D97-AF65-F5344CB8AC3E}">
        <p14:creationId xmlns:p14="http://schemas.microsoft.com/office/powerpoint/2010/main" val="90798737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Группа 8"/>
          <p:cNvGrpSpPr/>
          <p:nvPr/>
        </p:nvGrpSpPr>
        <p:grpSpPr>
          <a:xfrm>
            <a:off x="7682339" y="6093299"/>
            <a:ext cx="1469646" cy="767141"/>
            <a:chOff x="7682339" y="6093299"/>
            <a:chExt cx="1469646" cy="767141"/>
          </a:xfrm>
        </p:grpSpPr>
        <p:sp>
          <p:nvSpPr>
            <p:cNvPr id="10" name="Прямоугольный треугольник 15"/>
            <p:cNvSpPr/>
            <p:nvPr/>
          </p:nvSpPr>
          <p:spPr>
            <a:xfrm rot="16200000" flipH="1">
              <a:off x="7838898" y="6451197"/>
              <a:ext cx="123347" cy="436466"/>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Lst>
              <a:ahLst/>
              <a:cxnLst>
                <a:cxn ang="0">
                  <a:pos x="connsiteX0" y="connsiteY0"/>
                </a:cxn>
                <a:cxn ang="0">
                  <a:pos x="connsiteX1" y="connsiteY1"/>
                </a:cxn>
                <a:cxn ang="0">
                  <a:pos x="connsiteX2" y="connsiteY2"/>
                </a:cxn>
                <a:cxn ang="0">
                  <a:pos x="connsiteX3" y="connsiteY3"/>
                </a:cxn>
              </a:cxnLst>
              <a:rect l="l" t="t" r="r" b="b"/>
              <a:pathLst>
                <a:path w="134960" h="338192">
                  <a:moveTo>
                    <a:pt x="0" y="338192"/>
                  </a:moveTo>
                  <a:cubicBezTo>
                    <a:pt x="263" y="231992"/>
                    <a:pt x="1330" y="106200"/>
                    <a:pt x="1593" y="0"/>
                  </a:cubicBezTo>
                  <a:lnTo>
                    <a:pt x="134960" y="301142"/>
                  </a:lnTo>
                  <a:cubicBezTo>
                    <a:pt x="80449" y="342417"/>
                    <a:pt x="54511" y="296917"/>
                    <a:pt x="0" y="338192"/>
                  </a:cubicBezTo>
                  <a:close/>
                </a:path>
              </a:pathLst>
            </a:custGeom>
            <a:solidFill>
              <a:srgbClr val="D883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Трапеция 2"/>
            <p:cNvSpPr/>
            <p:nvPr/>
          </p:nvSpPr>
          <p:spPr>
            <a:xfrm flipH="1">
              <a:off x="7838121" y="6093299"/>
              <a:ext cx="1311534" cy="76714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1760" h="3808972">
                  <a:moveTo>
                    <a:pt x="0" y="3796872"/>
                  </a:moveTo>
                  <a:lnTo>
                    <a:pt x="0" y="13100"/>
                  </a:lnTo>
                  <a:lnTo>
                    <a:pt x="3396921" y="0"/>
                  </a:lnTo>
                  <a:lnTo>
                    <a:pt x="6601760" y="3808972"/>
                  </a:lnTo>
                  <a:lnTo>
                    <a:pt x="0" y="3796872"/>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2" name="Трапеция 2"/>
            <p:cNvSpPr/>
            <p:nvPr/>
          </p:nvSpPr>
          <p:spPr>
            <a:xfrm flipH="1">
              <a:off x="7691020" y="6290733"/>
              <a:ext cx="1460965" cy="326269"/>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87924" h="4009703">
                  <a:moveTo>
                    <a:pt x="2858" y="3916875"/>
                  </a:moveTo>
                  <a:cubicBezTo>
                    <a:pt x="1905" y="2611250"/>
                    <a:pt x="953" y="1305625"/>
                    <a:pt x="0" y="0"/>
                  </a:cubicBezTo>
                  <a:lnTo>
                    <a:pt x="4320663" y="9045"/>
                  </a:lnTo>
                  <a:lnTo>
                    <a:pt x="5287924" y="4009703"/>
                  </a:lnTo>
                  <a:cubicBezTo>
                    <a:pt x="3411317" y="4004773"/>
                    <a:pt x="1879465" y="3921805"/>
                    <a:pt x="2858" y="3916875"/>
                  </a:cubicBezTo>
                  <a:close/>
                </a:path>
              </a:pathLst>
            </a:custGeom>
            <a:gradFill>
              <a:gsLst>
                <a:gs pos="0">
                  <a:schemeClr val="accent5">
                    <a:lumMod val="60000"/>
                    <a:lumOff val="40000"/>
                  </a:schemeClr>
                </a:gs>
                <a:gs pos="22000">
                  <a:srgbClr val="F68E26"/>
                </a:gs>
                <a:gs pos="51000">
                  <a:srgbClr val="F68616"/>
                </a:gs>
                <a:gs pos="70000">
                  <a:srgbClr val="EF7B11"/>
                </a:gs>
                <a:gs pos="97000">
                  <a:srgbClr val="D7560F"/>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a:t>60</a:t>
              </a:r>
            </a:p>
          </p:txBody>
        </p:sp>
      </p:grpSp>
      <p:grpSp>
        <p:nvGrpSpPr>
          <p:cNvPr id="4" name="Группа 3"/>
          <p:cNvGrpSpPr/>
          <p:nvPr/>
        </p:nvGrpSpPr>
        <p:grpSpPr>
          <a:xfrm flipH="1" flipV="1">
            <a:off x="-27518" y="-10"/>
            <a:ext cx="6030313" cy="1340777"/>
            <a:chOff x="8289058" y="6085680"/>
            <a:chExt cx="4448633" cy="774761"/>
          </a:xfrm>
        </p:grpSpPr>
        <p:sp>
          <p:nvSpPr>
            <p:cNvPr id="6" name="Прямоугольный треугольник 15"/>
            <p:cNvSpPr/>
            <p:nvPr/>
          </p:nvSpPr>
          <p:spPr>
            <a:xfrm rot="16200000" flipH="1">
              <a:off x="8405691" y="6447274"/>
              <a:ext cx="145913" cy="379180"/>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 name="connsiteX0" fmla="*/ 0 w 134960"/>
                <a:gd name="connsiteY0" fmla="*/ 325797 h 325797"/>
                <a:gd name="connsiteX1" fmla="*/ 5070 w 134960"/>
                <a:gd name="connsiteY1" fmla="*/ 0 h 325797"/>
                <a:gd name="connsiteX2" fmla="*/ 134960 w 134960"/>
                <a:gd name="connsiteY2" fmla="*/ 288747 h 325797"/>
                <a:gd name="connsiteX3" fmla="*/ 0 w 134960"/>
                <a:gd name="connsiteY3" fmla="*/ 325797 h 325797"/>
                <a:gd name="connsiteX0" fmla="*/ 0 w 134960"/>
                <a:gd name="connsiteY0" fmla="*/ 327313 h 327313"/>
                <a:gd name="connsiteX1" fmla="*/ 15252 w 134960"/>
                <a:gd name="connsiteY1" fmla="*/ 0 h 327313"/>
                <a:gd name="connsiteX2" fmla="*/ 134960 w 134960"/>
                <a:gd name="connsiteY2" fmla="*/ 290263 h 327313"/>
                <a:gd name="connsiteX3" fmla="*/ 0 w 134960"/>
                <a:gd name="connsiteY3" fmla="*/ 327313 h 327313"/>
              </a:gdLst>
              <a:ahLst/>
              <a:cxnLst>
                <a:cxn ang="0">
                  <a:pos x="connsiteX0" y="connsiteY0"/>
                </a:cxn>
                <a:cxn ang="0">
                  <a:pos x="connsiteX1" y="connsiteY1"/>
                </a:cxn>
                <a:cxn ang="0">
                  <a:pos x="connsiteX2" y="connsiteY2"/>
                </a:cxn>
                <a:cxn ang="0">
                  <a:pos x="connsiteX3" y="connsiteY3"/>
                </a:cxn>
              </a:cxnLst>
              <a:rect l="l" t="t" r="r" b="b"/>
              <a:pathLst>
                <a:path w="134960" h="327313">
                  <a:moveTo>
                    <a:pt x="0" y="327313"/>
                  </a:moveTo>
                  <a:cubicBezTo>
                    <a:pt x="263" y="221113"/>
                    <a:pt x="14989" y="106200"/>
                    <a:pt x="15252" y="0"/>
                  </a:cubicBezTo>
                  <a:cubicBezTo>
                    <a:pt x="59708" y="100381"/>
                    <a:pt x="90504" y="189882"/>
                    <a:pt x="134960" y="290263"/>
                  </a:cubicBezTo>
                  <a:cubicBezTo>
                    <a:pt x="80449" y="331538"/>
                    <a:pt x="54511" y="286038"/>
                    <a:pt x="0" y="327313"/>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Трапеция 2"/>
            <p:cNvSpPr/>
            <p:nvPr/>
          </p:nvSpPr>
          <p:spPr>
            <a:xfrm flipH="1">
              <a:off x="8309609" y="6085680"/>
              <a:ext cx="4401829" cy="77476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 name="connsiteX0" fmla="*/ 0 w 6601760"/>
                <a:gd name="connsiteY0" fmla="*/ 3783774 h 3795874"/>
                <a:gd name="connsiteX1" fmla="*/ 0 w 6601760"/>
                <a:gd name="connsiteY1" fmla="*/ 2 h 3795874"/>
                <a:gd name="connsiteX2" fmla="*/ 5327252 w 6601760"/>
                <a:gd name="connsiteY2" fmla="*/ 138240 h 3795874"/>
                <a:gd name="connsiteX3" fmla="*/ 6601760 w 6601760"/>
                <a:gd name="connsiteY3" fmla="*/ 3795874 h 3795874"/>
                <a:gd name="connsiteX4" fmla="*/ 0 w 6601760"/>
                <a:gd name="connsiteY4" fmla="*/ 3783774 h 3795874"/>
                <a:gd name="connsiteX0" fmla="*/ 0 w 5963047"/>
                <a:gd name="connsiteY0" fmla="*/ 3783774 h 3795874"/>
                <a:gd name="connsiteX1" fmla="*/ 0 w 5963047"/>
                <a:gd name="connsiteY1" fmla="*/ 2 h 3795874"/>
                <a:gd name="connsiteX2" fmla="*/ 5327252 w 5963047"/>
                <a:gd name="connsiteY2" fmla="*/ 138240 h 3795874"/>
                <a:gd name="connsiteX3" fmla="*/ 5963047 w 5963047"/>
                <a:gd name="connsiteY3" fmla="*/ 3795874 h 3795874"/>
                <a:gd name="connsiteX4" fmla="*/ 0 w 5963047"/>
                <a:gd name="connsiteY4" fmla="*/ 3783774 h 3795874"/>
                <a:gd name="connsiteX0" fmla="*/ 0 w 5963047"/>
                <a:gd name="connsiteY0" fmla="*/ 3783774 h 3795874"/>
                <a:gd name="connsiteX1" fmla="*/ 0 w 5963047"/>
                <a:gd name="connsiteY1" fmla="*/ 2 h 3795874"/>
                <a:gd name="connsiteX2" fmla="*/ 5327252 w 5963047"/>
                <a:gd name="connsiteY2" fmla="*/ 43654 h 3795874"/>
                <a:gd name="connsiteX3" fmla="*/ 5963047 w 5963047"/>
                <a:gd name="connsiteY3" fmla="*/ 3795874 h 3795874"/>
                <a:gd name="connsiteX4" fmla="*/ 0 w 5963047"/>
                <a:gd name="connsiteY4" fmla="*/ 3783774 h 3795874"/>
                <a:gd name="connsiteX0" fmla="*/ 0 w 5963047"/>
                <a:gd name="connsiteY0" fmla="*/ 3834707 h 3846807"/>
                <a:gd name="connsiteX1" fmla="*/ 0 w 5963047"/>
                <a:gd name="connsiteY1" fmla="*/ 50935 h 3846807"/>
                <a:gd name="connsiteX2" fmla="*/ 5314349 w 5963047"/>
                <a:gd name="connsiteY2" fmla="*/ 0 h 3846807"/>
                <a:gd name="connsiteX3" fmla="*/ 5963047 w 5963047"/>
                <a:gd name="connsiteY3" fmla="*/ 3846807 h 3846807"/>
                <a:gd name="connsiteX4" fmla="*/ 0 w 5963047"/>
                <a:gd name="connsiteY4" fmla="*/ 3834707 h 3846807"/>
                <a:gd name="connsiteX0" fmla="*/ 0 w 5963047"/>
                <a:gd name="connsiteY0" fmla="*/ 3834707 h 3846807"/>
                <a:gd name="connsiteX1" fmla="*/ 0 w 5963047"/>
                <a:gd name="connsiteY1" fmla="*/ 50935 h 3846807"/>
                <a:gd name="connsiteX2" fmla="*/ 5018259 w 5963047"/>
                <a:gd name="connsiteY2" fmla="*/ 0 h 3846807"/>
                <a:gd name="connsiteX3" fmla="*/ 5963047 w 5963047"/>
                <a:gd name="connsiteY3" fmla="*/ 3846807 h 3846807"/>
                <a:gd name="connsiteX4" fmla="*/ 0 w 5963047"/>
                <a:gd name="connsiteY4" fmla="*/ 3834707 h 3846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63047" h="3846807">
                  <a:moveTo>
                    <a:pt x="0" y="3834707"/>
                  </a:moveTo>
                  <a:lnTo>
                    <a:pt x="0" y="50935"/>
                  </a:lnTo>
                  <a:lnTo>
                    <a:pt x="5018259" y="0"/>
                  </a:lnTo>
                  <a:lnTo>
                    <a:pt x="5963047" y="3846807"/>
                  </a:lnTo>
                  <a:lnTo>
                    <a:pt x="0" y="3834707"/>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err="1"/>
                <a:t>ттрн</a:t>
              </a:r>
              <a:endParaRPr lang="ru-RU" dirty="0"/>
            </a:p>
          </p:txBody>
        </p:sp>
        <p:sp>
          <p:nvSpPr>
            <p:cNvPr id="8" name="Трапеция 2"/>
            <p:cNvSpPr/>
            <p:nvPr/>
          </p:nvSpPr>
          <p:spPr>
            <a:xfrm flipH="1">
              <a:off x="8290813" y="6246868"/>
              <a:ext cx="4446878" cy="336814"/>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689860 w 5287924"/>
                <a:gd name="connsiteY2" fmla="*/ 102692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746042 w 5287924"/>
                <a:gd name="connsiteY2" fmla="*/ 196338 h 4009703"/>
                <a:gd name="connsiteX3" fmla="*/ 5287924 w 5287924"/>
                <a:gd name="connsiteY3" fmla="*/ 4009703 h 4009703"/>
                <a:gd name="connsiteX4" fmla="*/ 2858 w 5287924"/>
                <a:gd name="connsiteY4" fmla="*/ 3916875 h 4009703"/>
                <a:gd name="connsiteX0" fmla="*/ 28 w 5309173"/>
                <a:gd name="connsiteY0" fmla="*/ 4197819 h 4197905"/>
                <a:gd name="connsiteX1" fmla="*/ 21249 w 5309173"/>
                <a:gd name="connsiteY1" fmla="*/ 0 h 4197905"/>
                <a:gd name="connsiteX2" fmla="*/ 4767291 w 5309173"/>
                <a:gd name="connsiteY2" fmla="*/ 196338 h 4197905"/>
                <a:gd name="connsiteX3" fmla="*/ 5309173 w 5309173"/>
                <a:gd name="connsiteY3" fmla="*/ 4009703 h 4197905"/>
                <a:gd name="connsiteX4" fmla="*/ 28 w 5309173"/>
                <a:gd name="connsiteY4" fmla="*/ 4197819 h 4197905"/>
                <a:gd name="connsiteX0" fmla="*/ 28 w 5309173"/>
                <a:gd name="connsiteY0" fmla="*/ 4197819 h 4197905"/>
                <a:gd name="connsiteX1" fmla="*/ 21249 w 5309173"/>
                <a:gd name="connsiteY1" fmla="*/ 0 h 4197905"/>
                <a:gd name="connsiteX2" fmla="*/ 4807421 w 5309173"/>
                <a:gd name="connsiteY2" fmla="*/ 196338 h 4197905"/>
                <a:gd name="connsiteX3" fmla="*/ 5309173 w 5309173"/>
                <a:gd name="connsiteY3" fmla="*/ 4009703 h 4197905"/>
                <a:gd name="connsiteX4" fmla="*/ 28 w 5309173"/>
                <a:gd name="connsiteY4" fmla="*/ 4197819 h 4197905"/>
                <a:gd name="connsiteX0" fmla="*/ 50 w 5299162"/>
                <a:gd name="connsiteY0" fmla="*/ 4139296 h 4139419"/>
                <a:gd name="connsiteX1" fmla="*/ 11238 w 5299162"/>
                <a:gd name="connsiteY1" fmla="*/ 0 h 4139419"/>
                <a:gd name="connsiteX2" fmla="*/ 4797410 w 5299162"/>
                <a:gd name="connsiteY2" fmla="*/ 196338 h 4139419"/>
                <a:gd name="connsiteX3" fmla="*/ 5299162 w 5299162"/>
                <a:gd name="connsiteY3" fmla="*/ 4009703 h 4139419"/>
                <a:gd name="connsiteX4" fmla="*/ 50 w 5299162"/>
                <a:gd name="connsiteY4" fmla="*/ 4139296 h 4139419"/>
                <a:gd name="connsiteX0" fmla="*/ 50 w 5294145"/>
                <a:gd name="connsiteY0" fmla="*/ 4139296 h 4139419"/>
                <a:gd name="connsiteX1" fmla="*/ 11238 w 5294145"/>
                <a:gd name="connsiteY1" fmla="*/ 0 h 4139419"/>
                <a:gd name="connsiteX2" fmla="*/ 4797410 w 5294145"/>
                <a:gd name="connsiteY2" fmla="*/ 196338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72329 w 5294145"/>
                <a:gd name="connsiteY2" fmla="*/ 137815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52264 w 5294145"/>
                <a:gd name="connsiteY2" fmla="*/ 59776 h 4139419"/>
                <a:gd name="connsiteX3" fmla="*/ 5294145 w 5294145"/>
                <a:gd name="connsiteY3" fmla="*/ 4009703 h 4139419"/>
                <a:gd name="connsiteX4" fmla="*/ 50 w 5294145"/>
                <a:gd name="connsiteY4" fmla="*/ 4139296 h 4139419"/>
                <a:gd name="connsiteX0" fmla="*/ 50 w 5108803"/>
                <a:gd name="connsiteY0" fmla="*/ 4139296 h 4139419"/>
                <a:gd name="connsiteX1" fmla="*/ 11238 w 5108803"/>
                <a:gd name="connsiteY1" fmla="*/ 0 h 4139419"/>
                <a:gd name="connsiteX2" fmla="*/ 4752264 w 5108803"/>
                <a:gd name="connsiteY2" fmla="*/ 59776 h 4139419"/>
                <a:gd name="connsiteX3" fmla="*/ 5108803 w 5108803"/>
                <a:gd name="connsiteY3" fmla="*/ 4009703 h 4139419"/>
                <a:gd name="connsiteX4" fmla="*/ 50 w 5108803"/>
                <a:gd name="connsiteY4" fmla="*/ 4139296 h 4139419"/>
                <a:gd name="connsiteX0" fmla="*/ 50 w 5102063"/>
                <a:gd name="connsiteY0" fmla="*/ 4139296 h 4139468"/>
                <a:gd name="connsiteX1" fmla="*/ 11238 w 5102063"/>
                <a:gd name="connsiteY1" fmla="*/ 0 h 4139468"/>
                <a:gd name="connsiteX2" fmla="*/ 4752264 w 5102063"/>
                <a:gd name="connsiteY2" fmla="*/ 59776 h 4139468"/>
                <a:gd name="connsiteX3" fmla="*/ 5102063 w 5102063"/>
                <a:gd name="connsiteY3" fmla="*/ 4048722 h 4139468"/>
                <a:gd name="connsiteX4" fmla="*/ 50 w 5102063"/>
                <a:gd name="connsiteY4" fmla="*/ 4139296 h 4139468"/>
                <a:gd name="connsiteX0" fmla="*/ 29250 w 5131263"/>
                <a:gd name="connsiteY0" fmla="*/ 4139296 h 4139468"/>
                <a:gd name="connsiteX1" fmla="*/ 0 w 5131263"/>
                <a:gd name="connsiteY1" fmla="*/ 0 h 4139468"/>
                <a:gd name="connsiteX2" fmla="*/ 4781464 w 5131263"/>
                <a:gd name="connsiteY2" fmla="*/ 59776 h 4139468"/>
                <a:gd name="connsiteX3" fmla="*/ 5131263 w 5131263"/>
                <a:gd name="connsiteY3" fmla="*/ 4048722 h 4139468"/>
                <a:gd name="connsiteX4" fmla="*/ 29250 w 5131263"/>
                <a:gd name="connsiteY4" fmla="*/ 4139296 h 4139468"/>
                <a:gd name="connsiteX0" fmla="*/ 29250 w 5100934"/>
                <a:gd name="connsiteY0" fmla="*/ 4139296 h 4139296"/>
                <a:gd name="connsiteX1" fmla="*/ 0 w 5100934"/>
                <a:gd name="connsiteY1" fmla="*/ 0 h 4139296"/>
                <a:gd name="connsiteX2" fmla="*/ 4781464 w 5100934"/>
                <a:gd name="connsiteY2" fmla="*/ 59776 h 4139296"/>
                <a:gd name="connsiteX3" fmla="*/ 5100934 w 5100934"/>
                <a:gd name="connsiteY3" fmla="*/ 4107245 h 4139296"/>
                <a:gd name="connsiteX4" fmla="*/ 29250 w 5100934"/>
                <a:gd name="connsiteY4" fmla="*/ 4139296 h 413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00934" h="4139296">
                  <a:moveTo>
                    <a:pt x="29250" y="4139296"/>
                  </a:moveTo>
                  <a:cubicBezTo>
                    <a:pt x="28297" y="2833671"/>
                    <a:pt x="953" y="1305625"/>
                    <a:pt x="0" y="0"/>
                  </a:cubicBezTo>
                  <a:lnTo>
                    <a:pt x="4781464" y="59776"/>
                  </a:lnTo>
                  <a:lnTo>
                    <a:pt x="5100934" y="4107245"/>
                  </a:lnTo>
                  <a:lnTo>
                    <a:pt x="29250" y="4139296"/>
                  </a:lnTo>
                  <a:close/>
                </a:path>
              </a:pathLst>
            </a:custGeom>
            <a:gradFill>
              <a:gsLst>
                <a:gs pos="53000">
                  <a:srgbClr val="3483AA"/>
                </a:gs>
                <a:gs pos="0">
                  <a:srgbClr val="2D7193"/>
                </a:gs>
                <a:gs pos="100000">
                  <a:srgbClr val="3B96C3"/>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sp>
        <p:nvSpPr>
          <p:cNvPr id="2" name="Заголовок 1"/>
          <p:cNvSpPr>
            <a:spLocks noGrp="1"/>
          </p:cNvSpPr>
          <p:nvPr>
            <p:ph type="title"/>
          </p:nvPr>
        </p:nvSpPr>
        <p:spPr>
          <a:xfrm>
            <a:off x="827584" y="513162"/>
            <a:ext cx="4805232" cy="491143"/>
          </a:xfrm>
        </p:spPr>
        <p:txBody>
          <a:bodyPr>
            <a:normAutofit fontScale="90000"/>
          </a:bodyPr>
          <a:lstStyle/>
          <a:p>
            <a:pPr algn="l"/>
            <a:r>
              <a:rPr lang="ru-RU" sz="2400" b="1" dirty="0">
                <a:solidFill>
                  <a:schemeClr val="bg1"/>
                </a:solidFill>
                <a:latin typeface="Segoe UI Light" panose="020B0502040204020203" pitchFamily="34" charset="0"/>
                <a:cs typeface="Segoe UI Light" panose="020B0502040204020203" pitchFamily="34" charset="0"/>
              </a:rPr>
              <a:t>Проявления воздействия стресса на специалиста</a:t>
            </a:r>
            <a:endParaRPr lang="ru-RU" sz="2400" b="1" dirty="0">
              <a:solidFill>
                <a:schemeClr val="bg1"/>
              </a:solidFill>
              <a:latin typeface="Segoe UI Light" pitchFamily="34" charset="0"/>
              <a:ea typeface="+mn-ea"/>
              <a:cs typeface="Segoe UI Light" pitchFamily="34" charset="0"/>
            </a:endParaRPr>
          </a:p>
        </p:txBody>
      </p:sp>
      <p:sp>
        <p:nvSpPr>
          <p:cNvPr id="15" name="TextBox 14">
            <a:extLst>
              <a:ext uri="{FF2B5EF4-FFF2-40B4-BE49-F238E27FC236}">
                <a16:creationId xmlns:a16="http://schemas.microsoft.com/office/drawing/2014/main" id="{D66946CB-3FA2-4CD4-E3F0-5AA781CC343C}"/>
              </a:ext>
            </a:extLst>
          </p:cNvPr>
          <p:cNvSpPr txBox="1"/>
          <p:nvPr/>
        </p:nvSpPr>
        <p:spPr>
          <a:xfrm>
            <a:off x="467543" y="1374989"/>
            <a:ext cx="8208913" cy="5078313"/>
          </a:xfrm>
          <a:prstGeom prst="rect">
            <a:avLst/>
          </a:prstGeom>
          <a:noFill/>
        </p:spPr>
        <p:txBody>
          <a:bodyPr wrap="square">
            <a:spAutoFit/>
          </a:bodyPr>
          <a:lstStyle/>
          <a:p>
            <a:pPr algn="just"/>
            <a:r>
              <a:rPr lang="ru-RU" b="1" dirty="0">
                <a:latin typeface="Segoe UI Light" panose="020B0502040204020203" pitchFamily="34" charset="0"/>
                <a:cs typeface="Segoe UI Light" panose="020B0502040204020203" pitchFamily="34" charset="0"/>
              </a:rPr>
              <a:t>Вторичная психотравма или «вторичный травматический стресс» – </a:t>
            </a:r>
            <a:r>
              <a:rPr lang="ru-RU" dirty="0">
                <a:latin typeface="Segoe UI Light" panose="020B0502040204020203" pitchFamily="34" charset="0"/>
                <a:cs typeface="Segoe UI Light" panose="020B0502040204020203" pitchFamily="34" charset="0"/>
              </a:rPr>
              <a:t>это изменения во внутреннем опыте специалиста-психолога, которые могут возникнуть в результате его эмпатической вовлеченности в отношения с клиентом, переживающим травматическое состояние. </a:t>
            </a:r>
          </a:p>
          <a:p>
            <a:pPr algn="just"/>
            <a:endParaRPr lang="ru-RU" dirty="0">
              <a:latin typeface="Segoe UI Light" panose="020B0502040204020203" pitchFamily="34" charset="0"/>
              <a:cs typeface="Segoe UI Light" panose="020B0502040204020203" pitchFamily="34" charset="0"/>
            </a:endParaRPr>
          </a:p>
          <a:p>
            <a:pPr algn="just"/>
            <a:r>
              <a:rPr lang="ru-RU" b="1" u="sng" dirty="0">
                <a:latin typeface="Segoe UI Light" panose="020B0502040204020203" pitchFamily="34" charset="0"/>
                <a:cs typeface="Segoe UI Light" panose="020B0502040204020203" pitchFamily="34" charset="0"/>
              </a:rPr>
              <a:t>ВАЖНО ПОМНИТЬ:</a:t>
            </a:r>
          </a:p>
          <a:p>
            <a:pPr marL="285750" indent="-285750" algn="just">
              <a:buFontTx/>
              <a:buChar char="-"/>
            </a:pPr>
            <a:r>
              <a:rPr lang="ru-RU" dirty="0">
                <a:latin typeface="Segoe UI Light" panose="020B0502040204020203" pitchFamily="34" charset="0"/>
                <a:cs typeface="Segoe UI Light" panose="020B0502040204020203" pitchFamily="34" charset="0"/>
              </a:rPr>
              <a:t>Прежде всего необходимо помнить о собственной безопасности: не пытайтесь помочь человеку, если не уверены в своей абсолютной физической безопасности.</a:t>
            </a:r>
          </a:p>
          <a:p>
            <a:pPr marL="285750" indent="-285750" algn="just">
              <a:buFontTx/>
              <a:buChar char="-"/>
            </a:pPr>
            <a:r>
              <a:rPr lang="ru-RU" dirty="0">
                <a:latin typeface="Segoe UI Light" panose="020B0502040204020203" pitchFamily="34" charset="0"/>
                <a:cs typeface="Segoe UI Light" panose="020B0502040204020203" pitchFamily="34" charset="0"/>
              </a:rPr>
              <a:t>Необходимо сохранять самообладания. </a:t>
            </a:r>
          </a:p>
          <a:p>
            <a:pPr marL="285750" indent="-285750" algn="just">
              <a:buFontTx/>
              <a:buChar char="-"/>
            </a:pPr>
            <a:r>
              <a:rPr lang="ru-RU" dirty="0">
                <a:latin typeface="Segoe UI Light" panose="020B0502040204020203" pitchFamily="34" charset="0"/>
                <a:cs typeface="Segoe UI Light" panose="020B0502040204020203" pitchFamily="34" charset="0"/>
              </a:rPr>
              <a:t>Если вы чувствуете, что не готовы оказать помощь, вам страшно, неприятно разговаривать с человеком – не делайте этого. </a:t>
            </a:r>
          </a:p>
          <a:p>
            <a:pPr marL="285750" indent="-285750" algn="just">
              <a:buFontTx/>
              <a:buChar char="-"/>
            </a:pPr>
            <a:r>
              <a:rPr lang="ru-RU" dirty="0">
                <a:latin typeface="Segoe UI Light" panose="020B0502040204020203" pitchFamily="34" charset="0"/>
                <a:cs typeface="Segoe UI Light" panose="020B0502040204020203" pitchFamily="34" charset="0"/>
              </a:rPr>
              <a:t>Способность психолога самому не получить психологическую травму при работе с агрессивными реакциями зависит в большей степени от уровня его профессиональной готовности, его умения оставаться над ситуацией, сохранять личностную толерантность и блокировать попытки вовлечь себя в сценарий, который «разыгрывает» «пострадавший», находящийся в ОСР. </a:t>
            </a:r>
          </a:p>
          <a:p>
            <a:pPr algn="just"/>
            <a:endParaRPr lang="ru-RU" dirty="0">
              <a:latin typeface="Segoe UI Light" panose="020B0502040204020203" pitchFamily="34" charset="0"/>
              <a:cs typeface="Segoe UI Light" panose="020B0502040204020203" pitchFamily="34" charset="0"/>
            </a:endParaRPr>
          </a:p>
        </p:txBody>
      </p:sp>
    </p:spTree>
    <p:extLst>
      <p:ext uri="{BB962C8B-B14F-4D97-AF65-F5344CB8AC3E}">
        <p14:creationId xmlns:p14="http://schemas.microsoft.com/office/powerpoint/2010/main" val="177941038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Группа 3"/>
          <p:cNvGrpSpPr/>
          <p:nvPr/>
        </p:nvGrpSpPr>
        <p:grpSpPr>
          <a:xfrm flipH="1" flipV="1">
            <a:off x="-27518" y="-10"/>
            <a:ext cx="6030313" cy="1340777"/>
            <a:chOff x="8289058" y="6085680"/>
            <a:chExt cx="4448633" cy="774761"/>
          </a:xfrm>
        </p:grpSpPr>
        <p:sp>
          <p:nvSpPr>
            <p:cNvPr id="6" name="Прямоугольный треугольник 15"/>
            <p:cNvSpPr/>
            <p:nvPr/>
          </p:nvSpPr>
          <p:spPr>
            <a:xfrm rot="16200000" flipH="1">
              <a:off x="8405691" y="6447274"/>
              <a:ext cx="145913" cy="379180"/>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 name="connsiteX0" fmla="*/ 0 w 134960"/>
                <a:gd name="connsiteY0" fmla="*/ 325797 h 325797"/>
                <a:gd name="connsiteX1" fmla="*/ 5070 w 134960"/>
                <a:gd name="connsiteY1" fmla="*/ 0 h 325797"/>
                <a:gd name="connsiteX2" fmla="*/ 134960 w 134960"/>
                <a:gd name="connsiteY2" fmla="*/ 288747 h 325797"/>
                <a:gd name="connsiteX3" fmla="*/ 0 w 134960"/>
                <a:gd name="connsiteY3" fmla="*/ 325797 h 325797"/>
                <a:gd name="connsiteX0" fmla="*/ 0 w 134960"/>
                <a:gd name="connsiteY0" fmla="*/ 327313 h 327313"/>
                <a:gd name="connsiteX1" fmla="*/ 15252 w 134960"/>
                <a:gd name="connsiteY1" fmla="*/ 0 h 327313"/>
                <a:gd name="connsiteX2" fmla="*/ 134960 w 134960"/>
                <a:gd name="connsiteY2" fmla="*/ 290263 h 327313"/>
                <a:gd name="connsiteX3" fmla="*/ 0 w 134960"/>
                <a:gd name="connsiteY3" fmla="*/ 327313 h 327313"/>
              </a:gdLst>
              <a:ahLst/>
              <a:cxnLst>
                <a:cxn ang="0">
                  <a:pos x="connsiteX0" y="connsiteY0"/>
                </a:cxn>
                <a:cxn ang="0">
                  <a:pos x="connsiteX1" y="connsiteY1"/>
                </a:cxn>
                <a:cxn ang="0">
                  <a:pos x="connsiteX2" y="connsiteY2"/>
                </a:cxn>
                <a:cxn ang="0">
                  <a:pos x="connsiteX3" y="connsiteY3"/>
                </a:cxn>
              </a:cxnLst>
              <a:rect l="l" t="t" r="r" b="b"/>
              <a:pathLst>
                <a:path w="134960" h="327313">
                  <a:moveTo>
                    <a:pt x="0" y="327313"/>
                  </a:moveTo>
                  <a:cubicBezTo>
                    <a:pt x="263" y="221113"/>
                    <a:pt x="14989" y="106200"/>
                    <a:pt x="15252" y="0"/>
                  </a:cubicBezTo>
                  <a:cubicBezTo>
                    <a:pt x="59708" y="100381"/>
                    <a:pt x="90504" y="189882"/>
                    <a:pt x="134960" y="290263"/>
                  </a:cubicBezTo>
                  <a:cubicBezTo>
                    <a:pt x="80449" y="331538"/>
                    <a:pt x="54511" y="286038"/>
                    <a:pt x="0" y="327313"/>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Трапеция 2"/>
            <p:cNvSpPr/>
            <p:nvPr/>
          </p:nvSpPr>
          <p:spPr>
            <a:xfrm flipH="1">
              <a:off x="8309609" y="6085680"/>
              <a:ext cx="4401829" cy="77476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 name="connsiteX0" fmla="*/ 0 w 6601760"/>
                <a:gd name="connsiteY0" fmla="*/ 3783774 h 3795874"/>
                <a:gd name="connsiteX1" fmla="*/ 0 w 6601760"/>
                <a:gd name="connsiteY1" fmla="*/ 2 h 3795874"/>
                <a:gd name="connsiteX2" fmla="*/ 5327252 w 6601760"/>
                <a:gd name="connsiteY2" fmla="*/ 138240 h 3795874"/>
                <a:gd name="connsiteX3" fmla="*/ 6601760 w 6601760"/>
                <a:gd name="connsiteY3" fmla="*/ 3795874 h 3795874"/>
                <a:gd name="connsiteX4" fmla="*/ 0 w 6601760"/>
                <a:gd name="connsiteY4" fmla="*/ 3783774 h 3795874"/>
                <a:gd name="connsiteX0" fmla="*/ 0 w 5963047"/>
                <a:gd name="connsiteY0" fmla="*/ 3783774 h 3795874"/>
                <a:gd name="connsiteX1" fmla="*/ 0 w 5963047"/>
                <a:gd name="connsiteY1" fmla="*/ 2 h 3795874"/>
                <a:gd name="connsiteX2" fmla="*/ 5327252 w 5963047"/>
                <a:gd name="connsiteY2" fmla="*/ 138240 h 3795874"/>
                <a:gd name="connsiteX3" fmla="*/ 5963047 w 5963047"/>
                <a:gd name="connsiteY3" fmla="*/ 3795874 h 3795874"/>
                <a:gd name="connsiteX4" fmla="*/ 0 w 5963047"/>
                <a:gd name="connsiteY4" fmla="*/ 3783774 h 3795874"/>
                <a:gd name="connsiteX0" fmla="*/ 0 w 5963047"/>
                <a:gd name="connsiteY0" fmla="*/ 3783774 h 3795874"/>
                <a:gd name="connsiteX1" fmla="*/ 0 w 5963047"/>
                <a:gd name="connsiteY1" fmla="*/ 2 h 3795874"/>
                <a:gd name="connsiteX2" fmla="*/ 5327252 w 5963047"/>
                <a:gd name="connsiteY2" fmla="*/ 43654 h 3795874"/>
                <a:gd name="connsiteX3" fmla="*/ 5963047 w 5963047"/>
                <a:gd name="connsiteY3" fmla="*/ 3795874 h 3795874"/>
                <a:gd name="connsiteX4" fmla="*/ 0 w 5963047"/>
                <a:gd name="connsiteY4" fmla="*/ 3783774 h 3795874"/>
                <a:gd name="connsiteX0" fmla="*/ 0 w 5963047"/>
                <a:gd name="connsiteY0" fmla="*/ 3834707 h 3846807"/>
                <a:gd name="connsiteX1" fmla="*/ 0 w 5963047"/>
                <a:gd name="connsiteY1" fmla="*/ 50935 h 3846807"/>
                <a:gd name="connsiteX2" fmla="*/ 5314349 w 5963047"/>
                <a:gd name="connsiteY2" fmla="*/ 0 h 3846807"/>
                <a:gd name="connsiteX3" fmla="*/ 5963047 w 5963047"/>
                <a:gd name="connsiteY3" fmla="*/ 3846807 h 3846807"/>
                <a:gd name="connsiteX4" fmla="*/ 0 w 5963047"/>
                <a:gd name="connsiteY4" fmla="*/ 3834707 h 3846807"/>
                <a:gd name="connsiteX0" fmla="*/ 0 w 5963047"/>
                <a:gd name="connsiteY0" fmla="*/ 3834707 h 3846807"/>
                <a:gd name="connsiteX1" fmla="*/ 0 w 5963047"/>
                <a:gd name="connsiteY1" fmla="*/ 50935 h 3846807"/>
                <a:gd name="connsiteX2" fmla="*/ 5018259 w 5963047"/>
                <a:gd name="connsiteY2" fmla="*/ 0 h 3846807"/>
                <a:gd name="connsiteX3" fmla="*/ 5963047 w 5963047"/>
                <a:gd name="connsiteY3" fmla="*/ 3846807 h 3846807"/>
                <a:gd name="connsiteX4" fmla="*/ 0 w 5963047"/>
                <a:gd name="connsiteY4" fmla="*/ 3834707 h 3846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63047" h="3846807">
                  <a:moveTo>
                    <a:pt x="0" y="3834707"/>
                  </a:moveTo>
                  <a:lnTo>
                    <a:pt x="0" y="50935"/>
                  </a:lnTo>
                  <a:lnTo>
                    <a:pt x="5018259" y="0"/>
                  </a:lnTo>
                  <a:lnTo>
                    <a:pt x="5963047" y="3846807"/>
                  </a:lnTo>
                  <a:lnTo>
                    <a:pt x="0" y="3834707"/>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err="1"/>
                <a:t>ттрн</a:t>
              </a:r>
              <a:endParaRPr lang="ru-RU" dirty="0"/>
            </a:p>
          </p:txBody>
        </p:sp>
        <p:sp>
          <p:nvSpPr>
            <p:cNvPr id="8" name="Трапеция 2"/>
            <p:cNvSpPr/>
            <p:nvPr/>
          </p:nvSpPr>
          <p:spPr>
            <a:xfrm flipH="1">
              <a:off x="8290813" y="6246868"/>
              <a:ext cx="4446878" cy="336814"/>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689860 w 5287924"/>
                <a:gd name="connsiteY2" fmla="*/ 102692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746042 w 5287924"/>
                <a:gd name="connsiteY2" fmla="*/ 196338 h 4009703"/>
                <a:gd name="connsiteX3" fmla="*/ 5287924 w 5287924"/>
                <a:gd name="connsiteY3" fmla="*/ 4009703 h 4009703"/>
                <a:gd name="connsiteX4" fmla="*/ 2858 w 5287924"/>
                <a:gd name="connsiteY4" fmla="*/ 3916875 h 4009703"/>
                <a:gd name="connsiteX0" fmla="*/ 28 w 5309173"/>
                <a:gd name="connsiteY0" fmla="*/ 4197819 h 4197905"/>
                <a:gd name="connsiteX1" fmla="*/ 21249 w 5309173"/>
                <a:gd name="connsiteY1" fmla="*/ 0 h 4197905"/>
                <a:gd name="connsiteX2" fmla="*/ 4767291 w 5309173"/>
                <a:gd name="connsiteY2" fmla="*/ 196338 h 4197905"/>
                <a:gd name="connsiteX3" fmla="*/ 5309173 w 5309173"/>
                <a:gd name="connsiteY3" fmla="*/ 4009703 h 4197905"/>
                <a:gd name="connsiteX4" fmla="*/ 28 w 5309173"/>
                <a:gd name="connsiteY4" fmla="*/ 4197819 h 4197905"/>
                <a:gd name="connsiteX0" fmla="*/ 28 w 5309173"/>
                <a:gd name="connsiteY0" fmla="*/ 4197819 h 4197905"/>
                <a:gd name="connsiteX1" fmla="*/ 21249 w 5309173"/>
                <a:gd name="connsiteY1" fmla="*/ 0 h 4197905"/>
                <a:gd name="connsiteX2" fmla="*/ 4807421 w 5309173"/>
                <a:gd name="connsiteY2" fmla="*/ 196338 h 4197905"/>
                <a:gd name="connsiteX3" fmla="*/ 5309173 w 5309173"/>
                <a:gd name="connsiteY3" fmla="*/ 4009703 h 4197905"/>
                <a:gd name="connsiteX4" fmla="*/ 28 w 5309173"/>
                <a:gd name="connsiteY4" fmla="*/ 4197819 h 4197905"/>
                <a:gd name="connsiteX0" fmla="*/ 50 w 5299162"/>
                <a:gd name="connsiteY0" fmla="*/ 4139296 h 4139419"/>
                <a:gd name="connsiteX1" fmla="*/ 11238 w 5299162"/>
                <a:gd name="connsiteY1" fmla="*/ 0 h 4139419"/>
                <a:gd name="connsiteX2" fmla="*/ 4797410 w 5299162"/>
                <a:gd name="connsiteY2" fmla="*/ 196338 h 4139419"/>
                <a:gd name="connsiteX3" fmla="*/ 5299162 w 5299162"/>
                <a:gd name="connsiteY3" fmla="*/ 4009703 h 4139419"/>
                <a:gd name="connsiteX4" fmla="*/ 50 w 5299162"/>
                <a:gd name="connsiteY4" fmla="*/ 4139296 h 4139419"/>
                <a:gd name="connsiteX0" fmla="*/ 50 w 5294145"/>
                <a:gd name="connsiteY0" fmla="*/ 4139296 h 4139419"/>
                <a:gd name="connsiteX1" fmla="*/ 11238 w 5294145"/>
                <a:gd name="connsiteY1" fmla="*/ 0 h 4139419"/>
                <a:gd name="connsiteX2" fmla="*/ 4797410 w 5294145"/>
                <a:gd name="connsiteY2" fmla="*/ 196338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72329 w 5294145"/>
                <a:gd name="connsiteY2" fmla="*/ 137815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52264 w 5294145"/>
                <a:gd name="connsiteY2" fmla="*/ 59776 h 4139419"/>
                <a:gd name="connsiteX3" fmla="*/ 5294145 w 5294145"/>
                <a:gd name="connsiteY3" fmla="*/ 4009703 h 4139419"/>
                <a:gd name="connsiteX4" fmla="*/ 50 w 5294145"/>
                <a:gd name="connsiteY4" fmla="*/ 4139296 h 4139419"/>
                <a:gd name="connsiteX0" fmla="*/ 50 w 5108803"/>
                <a:gd name="connsiteY0" fmla="*/ 4139296 h 4139419"/>
                <a:gd name="connsiteX1" fmla="*/ 11238 w 5108803"/>
                <a:gd name="connsiteY1" fmla="*/ 0 h 4139419"/>
                <a:gd name="connsiteX2" fmla="*/ 4752264 w 5108803"/>
                <a:gd name="connsiteY2" fmla="*/ 59776 h 4139419"/>
                <a:gd name="connsiteX3" fmla="*/ 5108803 w 5108803"/>
                <a:gd name="connsiteY3" fmla="*/ 4009703 h 4139419"/>
                <a:gd name="connsiteX4" fmla="*/ 50 w 5108803"/>
                <a:gd name="connsiteY4" fmla="*/ 4139296 h 4139419"/>
                <a:gd name="connsiteX0" fmla="*/ 50 w 5102063"/>
                <a:gd name="connsiteY0" fmla="*/ 4139296 h 4139468"/>
                <a:gd name="connsiteX1" fmla="*/ 11238 w 5102063"/>
                <a:gd name="connsiteY1" fmla="*/ 0 h 4139468"/>
                <a:gd name="connsiteX2" fmla="*/ 4752264 w 5102063"/>
                <a:gd name="connsiteY2" fmla="*/ 59776 h 4139468"/>
                <a:gd name="connsiteX3" fmla="*/ 5102063 w 5102063"/>
                <a:gd name="connsiteY3" fmla="*/ 4048722 h 4139468"/>
                <a:gd name="connsiteX4" fmla="*/ 50 w 5102063"/>
                <a:gd name="connsiteY4" fmla="*/ 4139296 h 4139468"/>
                <a:gd name="connsiteX0" fmla="*/ 29250 w 5131263"/>
                <a:gd name="connsiteY0" fmla="*/ 4139296 h 4139468"/>
                <a:gd name="connsiteX1" fmla="*/ 0 w 5131263"/>
                <a:gd name="connsiteY1" fmla="*/ 0 h 4139468"/>
                <a:gd name="connsiteX2" fmla="*/ 4781464 w 5131263"/>
                <a:gd name="connsiteY2" fmla="*/ 59776 h 4139468"/>
                <a:gd name="connsiteX3" fmla="*/ 5131263 w 5131263"/>
                <a:gd name="connsiteY3" fmla="*/ 4048722 h 4139468"/>
                <a:gd name="connsiteX4" fmla="*/ 29250 w 5131263"/>
                <a:gd name="connsiteY4" fmla="*/ 4139296 h 4139468"/>
                <a:gd name="connsiteX0" fmla="*/ 29250 w 5100934"/>
                <a:gd name="connsiteY0" fmla="*/ 4139296 h 4139296"/>
                <a:gd name="connsiteX1" fmla="*/ 0 w 5100934"/>
                <a:gd name="connsiteY1" fmla="*/ 0 h 4139296"/>
                <a:gd name="connsiteX2" fmla="*/ 4781464 w 5100934"/>
                <a:gd name="connsiteY2" fmla="*/ 59776 h 4139296"/>
                <a:gd name="connsiteX3" fmla="*/ 5100934 w 5100934"/>
                <a:gd name="connsiteY3" fmla="*/ 4107245 h 4139296"/>
                <a:gd name="connsiteX4" fmla="*/ 29250 w 5100934"/>
                <a:gd name="connsiteY4" fmla="*/ 4139296 h 413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00934" h="4139296">
                  <a:moveTo>
                    <a:pt x="29250" y="4139296"/>
                  </a:moveTo>
                  <a:cubicBezTo>
                    <a:pt x="28297" y="2833671"/>
                    <a:pt x="953" y="1305625"/>
                    <a:pt x="0" y="0"/>
                  </a:cubicBezTo>
                  <a:lnTo>
                    <a:pt x="4781464" y="59776"/>
                  </a:lnTo>
                  <a:lnTo>
                    <a:pt x="5100934" y="4107245"/>
                  </a:lnTo>
                  <a:lnTo>
                    <a:pt x="29250" y="4139296"/>
                  </a:lnTo>
                  <a:close/>
                </a:path>
              </a:pathLst>
            </a:custGeom>
            <a:gradFill>
              <a:gsLst>
                <a:gs pos="53000">
                  <a:srgbClr val="3483AA"/>
                </a:gs>
                <a:gs pos="0">
                  <a:srgbClr val="2D7193"/>
                </a:gs>
                <a:gs pos="100000">
                  <a:srgbClr val="3B96C3"/>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sp>
        <p:nvSpPr>
          <p:cNvPr id="2" name="Заголовок 1"/>
          <p:cNvSpPr>
            <a:spLocks noGrp="1"/>
          </p:cNvSpPr>
          <p:nvPr>
            <p:ph type="title"/>
          </p:nvPr>
        </p:nvSpPr>
        <p:spPr>
          <a:xfrm>
            <a:off x="683568" y="513162"/>
            <a:ext cx="5147353" cy="491143"/>
          </a:xfrm>
        </p:spPr>
        <p:txBody>
          <a:bodyPr>
            <a:normAutofit fontScale="90000"/>
          </a:bodyPr>
          <a:lstStyle/>
          <a:p>
            <a:pPr lvl="0" algn="l"/>
            <a:r>
              <a:rPr lang="ru-RU" sz="1600" dirty="0">
                <a:solidFill>
                  <a:schemeClr val="bg1"/>
                </a:solidFill>
                <a:latin typeface="Segoe UI Light" panose="020B0502040204020203" pitchFamily="34" charset="0"/>
                <a:cs typeface="Segoe UI Light" panose="020B0502040204020203" pitchFamily="34" charset="0"/>
              </a:rPr>
              <a:t>Мифы о работе психолога в ЧС как фактор психологической травматизации</a:t>
            </a:r>
          </a:p>
        </p:txBody>
      </p:sp>
      <p:grpSp>
        <p:nvGrpSpPr>
          <p:cNvPr id="9" name="Группа 8"/>
          <p:cNvGrpSpPr/>
          <p:nvPr/>
        </p:nvGrpSpPr>
        <p:grpSpPr>
          <a:xfrm>
            <a:off x="7682339" y="6093299"/>
            <a:ext cx="1469646" cy="767141"/>
            <a:chOff x="7682339" y="6093299"/>
            <a:chExt cx="1469646" cy="767141"/>
          </a:xfrm>
        </p:grpSpPr>
        <p:sp>
          <p:nvSpPr>
            <p:cNvPr id="10" name="Прямоугольный треугольник 15"/>
            <p:cNvSpPr/>
            <p:nvPr/>
          </p:nvSpPr>
          <p:spPr>
            <a:xfrm rot="16200000" flipH="1">
              <a:off x="7838898" y="6451197"/>
              <a:ext cx="123347" cy="436466"/>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Lst>
              <a:ahLst/>
              <a:cxnLst>
                <a:cxn ang="0">
                  <a:pos x="connsiteX0" y="connsiteY0"/>
                </a:cxn>
                <a:cxn ang="0">
                  <a:pos x="connsiteX1" y="connsiteY1"/>
                </a:cxn>
                <a:cxn ang="0">
                  <a:pos x="connsiteX2" y="connsiteY2"/>
                </a:cxn>
                <a:cxn ang="0">
                  <a:pos x="connsiteX3" y="connsiteY3"/>
                </a:cxn>
              </a:cxnLst>
              <a:rect l="l" t="t" r="r" b="b"/>
              <a:pathLst>
                <a:path w="134960" h="338192">
                  <a:moveTo>
                    <a:pt x="0" y="338192"/>
                  </a:moveTo>
                  <a:cubicBezTo>
                    <a:pt x="263" y="231992"/>
                    <a:pt x="1330" y="106200"/>
                    <a:pt x="1593" y="0"/>
                  </a:cubicBezTo>
                  <a:lnTo>
                    <a:pt x="134960" y="301142"/>
                  </a:lnTo>
                  <a:cubicBezTo>
                    <a:pt x="80449" y="342417"/>
                    <a:pt x="54511" y="296917"/>
                    <a:pt x="0" y="338192"/>
                  </a:cubicBezTo>
                  <a:close/>
                </a:path>
              </a:pathLst>
            </a:custGeom>
            <a:solidFill>
              <a:srgbClr val="D883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Трапеция 2"/>
            <p:cNvSpPr/>
            <p:nvPr/>
          </p:nvSpPr>
          <p:spPr>
            <a:xfrm flipH="1">
              <a:off x="7838121" y="6093299"/>
              <a:ext cx="1311534" cy="76714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1760" h="3808972">
                  <a:moveTo>
                    <a:pt x="0" y="3796872"/>
                  </a:moveTo>
                  <a:lnTo>
                    <a:pt x="0" y="13100"/>
                  </a:lnTo>
                  <a:lnTo>
                    <a:pt x="3396921" y="0"/>
                  </a:lnTo>
                  <a:lnTo>
                    <a:pt x="6601760" y="3808972"/>
                  </a:lnTo>
                  <a:lnTo>
                    <a:pt x="0" y="3796872"/>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2" name="Трапеция 2"/>
            <p:cNvSpPr/>
            <p:nvPr/>
          </p:nvSpPr>
          <p:spPr>
            <a:xfrm flipH="1">
              <a:off x="7691020" y="6290733"/>
              <a:ext cx="1460965" cy="326269"/>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87924" h="4009703">
                  <a:moveTo>
                    <a:pt x="2858" y="3916875"/>
                  </a:moveTo>
                  <a:cubicBezTo>
                    <a:pt x="1905" y="2611250"/>
                    <a:pt x="953" y="1305625"/>
                    <a:pt x="0" y="0"/>
                  </a:cubicBezTo>
                  <a:lnTo>
                    <a:pt x="4320663" y="9045"/>
                  </a:lnTo>
                  <a:lnTo>
                    <a:pt x="5287924" y="4009703"/>
                  </a:lnTo>
                  <a:cubicBezTo>
                    <a:pt x="3411317" y="4004773"/>
                    <a:pt x="1879465" y="3921805"/>
                    <a:pt x="2858" y="3916875"/>
                  </a:cubicBezTo>
                  <a:close/>
                </a:path>
              </a:pathLst>
            </a:custGeom>
            <a:gradFill>
              <a:gsLst>
                <a:gs pos="0">
                  <a:schemeClr val="accent5">
                    <a:lumMod val="60000"/>
                    <a:lumOff val="40000"/>
                  </a:schemeClr>
                </a:gs>
                <a:gs pos="22000">
                  <a:srgbClr val="F68E26"/>
                </a:gs>
                <a:gs pos="51000">
                  <a:srgbClr val="F68616"/>
                </a:gs>
                <a:gs pos="70000">
                  <a:srgbClr val="EF7B11"/>
                </a:gs>
                <a:gs pos="97000">
                  <a:srgbClr val="D7560F"/>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a:t>52</a:t>
              </a:r>
            </a:p>
          </p:txBody>
        </p:sp>
      </p:grpSp>
      <p:sp>
        <p:nvSpPr>
          <p:cNvPr id="13" name="Прямоугольник 12"/>
          <p:cNvSpPr/>
          <p:nvPr/>
        </p:nvSpPr>
        <p:spPr>
          <a:xfrm>
            <a:off x="606503" y="1595453"/>
            <a:ext cx="7776864" cy="369332"/>
          </a:xfrm>
          <a:prstGeom prst="rect">
            <a:avLst/>
          </a:prstGeom>
          <a:noFill/>
        </p:spPr>
        <p:txBody>
          <a:bodyPr wrap="square" lIns="91440" tIns="45720" rIns="91440" bIns="45720">
            <a:spAutoFit/>
          </a:bodyPr>
          <a:lstStyle/>
          <a:p>
            <a:r>
              <a:rPr lang="ru-RU" dirty="0">
                <a:ln w="12700">
                  <a:solidFill>
                    <a:schemeClr val="accent1">
                      <a:lumMod val="50000"/>
                    </a:schemeClr>
                  </a:solidFill>
                  <a:prstDash val="solid"/>
                </a:ln>
                <a:solidFill>
                  <a:schemeClr val="accent1">
                    <a:lumMod val="75000"/>
                  </a:schemeClr>
                </a:solidFill>
                <a:latin typeface="Segoe UI Semibold" panose="020B0702040204020203" pitchFamily="34" charset="0"/>
                <a:ea typeface="Segoe UI Emoji" panose="020B0502040204020203" pitchFamily="34" charset="0"/>
                <a:cs typeface="Segoe UI Semibold" panose="020B0702040204020203" pitchFamily="34" charset="0"/>
              </a:rPr>
              <a:t>Миф 1. Работа психолога в ЧС опасна для жизни</a:t>
            </a:r>
          </a:p>
        </p:txBody>
      </p:sp>
      <p:sp>
        <p:nvSpPr>
          <p:cNvPr id="16" name="Прямоугольник 15"/>
          <p:cNvSpPr/>
          <p:nvPr/>
        </p:nvSpPr>
        <p:spPr>
          <a:xfrm>
            <a:off x="606503" y="2192420"/>
            <a:ext cx="7231618" cy="738664"/>
          </a:xfrm>
          <a:prstGeom prst="rect">
            <a:avLst/>
          </a:prstGeom>
        </p:spPr>
        <p:txBody>
          <a:bodyPr wrap="square">
            <a:spAutoFit/>
          </a:bodyPr>
          <a:lstStyle/>
          <a:p>
            <a:r>
              <a:rPr lang="ru-RU" sz="1400" dirty="0">
                <a:latin typeface="Segoe UI Light" panose="020B0502040204020203" pitchFamily="34" charset="0"/>
                <a:ea typeface="Times New Roman" panose="02020603050405020304" pitchFamily="18" charset="0"/>
                <a:cs typeface="Segoe UI Light" panose="020B0502040204020203" pitchFamily="34" charset="0"/>
              </a:rPr>
              <a:t>Психологи, привлекаемые к работе в ЧС, не допускаются непосредственно в зону ЧС. (</a:t>
            </a:r>
            <a:r>
              <a:rPr lang="ru-RU" sz="1400" dirty="0">
                <a:latin typeface="Segoe UI Light" panose="020B0502040204020203" pitchFamily="34" charset="0"/>
                <a:cs typeface="Segoe UI Light" panose="020B0502040204020203" pitchFamily="34" charset="0"/>
              </a:rPr>
              <a:t>работа осуществляется на других, более безопасных участках: ПВР, телефон «Горячая линия» и др.)</a:t>
            </a:r>
          </a:p>
        </p:txBody>
      </p:sp>
      <p:sp>
        <p:nvSpPr>
          <p:cNvPr id="17" name="Прямоугольник 16"/>
          <p:cNvSpPr/>
          <p:nvPr/>
        </p:nvSpPr>
        <p:spPr>
          <a:xfrm>
            <a:off x="618517" y="2981234"/>
            <a:ext cx="7785992" cy="738664"/>
          </a:xfrm>
          <a:prstGeom prst="rect">
            <a:avLst/>
          </a:prstGeom>
        </p:spPr>
        <p:txBody>
          <a:bodyPr wrap="square">
            <a:spAutoFit/>
          </a:bodyPr>
          <a:lstStyle/>
          <a:p>
            <a:r>
              <a:rPr lang="ru-RU" sz="1400" dirty="0">
                <a:latin typeface="Segoe UI Light" panose="020B0502040204020203" pitchFamily="34" charset="0"/>
                <a:ea typeface="Times New Roman" panose="02020603050405020304" pitchFamily="18" charset="0"/>
                <a:cs typeface="Segoe UI Light" panose="020B0502040204020203" pitchFamily="34" charset="0"/>
              </a:rPr>
              <a:t>Психологов РСЧС в большей степени планируется привлекать к оказанию пролонгированной психологической помощи населению, пострадавшему в ЧС. А значит, в большинстве случаев привлечения психологов РСЧС, это будет привычный кабинет для консультаций.</a:t>
            </a:r>
            <a:endParaRPr lang="ru-RU" sz="1400" dirty="0">
              <a:latin typeface="Segoe UI Light" panose="020B0502040204020203" pitchFamily="34" charset="0"/>
              <a:cs typeface="Segoe UI Light" panose="020B0502040204020203" pitchFamily="34" charset="0"/>
            </a:endParaRPr>
          </a:p>
        </p:txBody>
      </p:sp>
      <p:sp>
        <p:nvSpPr>
          <p:cNvPr id="19" name="Прямоугольник 18"/>
          <p:cNvSpPr/>
          <p:nvPr/>
        </p:nvSpPr>
        <p:spPr>
          <a:xfrm>
            <a:off x="625858" y="3920989"/>
            <a:ext cx="8429993" cy="646331"/>
          </a:xfrm>
          <a:prstGeom prst="rect">
            <a:avLst/>
          </a:prstGeom>
          <a:noFill/>
          <a:ln>
            <a:noFill/>
          </a:ln>
        </p:spPr>
        <p:txBody>
          <a:bodyPr wrap="square" lIns="91440" tIns="45720" rIns="91440" bIns="45720">
            <a:spAutoFit/>
          </a:bodyPr>
          <a:lstStyle/>
          <a:p>
            <a:r>
              <a:rPr lang="ru-RU" dirty="0">
                <a:ln w="12700">
                  <a:solidFill>
                    <a:schemeClr val="accent1">
                      <a:lumMod val="50000"/>
                    </a:schemeClr>
                  </a:solidFill>
                  <a:prstDash val="solid"/>
                </a:ln>
                <a:solidFill>
                  <a:schemeClr val="accent1">
                    <a:lumMod val="75000"/>
                  </a:schemeClr>
                </a:solidFill>
                <a:latin typeface="Segoe UI Semibold" panose="020B0702040204020203" pitchFamily="34" charset="0"/>
                <a:ea typeface="Segoe UI Emoji" panose="020B0502040204020203" pitchFamily="34" charset="0"/>
                <a:cs typeface="Segoe UI Semibold" panose="020B0702040204020203" pitchFamily="34" charset="0"/>
              </a:rPr>
              <a:t>Миф 2. Работа на ЧС предстоит круглосуточная, с дефицитом еды, питья, невозможностью удовлетворения гигиенических потребностей</a:t>
            </a:r>
          </a:p>
        </p:txBody>
      </p:sp>
      <p:sp>
        <p:nvSpPr>
          <p:cNvPr id="22" name="Прямоугольник 21"/>
          <p:cNvSpPr/>
          <p:nvPr/>
        </p:nvSpPr>
        <p:spPr>
          <a:xfrm>
            <a:off x="683568" y="4734358"/>
            <a:ext cx="7560840" cy="523220"/>
          </a:xfrm>
          <a:prstGeom prst="rect">
            <a:avLst/>
          </a:prstGeom>
        </p:spPr>
        <p:txBody>
          <a:bodyPr wrap="square">
            <a:spAutoFit/>
          </a:bodyPr>
          <a:lstStyle/>
          <a:p>
            <a:pPr>
              <a:spcAft>
                <a:spcPts val="0"/>
              </a:spcAft>
            </a:pPr>
            <a:r>
              <a:rPr lang="ru-RU" sz="1400" dirty="0">
                <a:latin typeface="Segoe UI Light" panose="020B0502040204020203" pitchFamily="34" charset="0"/>
                <a:cs typeface="Segoe UI Light" panose="020B0502040204020203" pitchFamily="34" charset="0"/>
              </a:rPr>
              <a:t>Штатная укомплектованность психологической службы позволяет составить нормальный рабочий график и придерживаться его без перегрузок. </a:t>
            </a:r>
            <a:endParaRPr lang="ru-RU" sz="1400" dirty="0">
              <a:effectLst/>
              <a:latin typeface="Segoe UI Light" panose="020B0502040204020203" pitchFamily="34" charset="0"/>
              <a:cs typeface="Segoe UI Light" panose="020B0502040204020203" pitchFamily="34" charset="0"/>
            </a:endParaRPr>
          </a:p>
        </p:txBody>
      </p:sp>
      <p:sp>
        <p:nvSpPr>
          <p:cNvPr id="23" name="Прямоугольник 22"/>
          <p:cNvSpPr/>
          <p:nvPr/>
        </p:nvSpPr>
        <p:spPr>
          <a:xfrm>
            <a:off x="683568" y="5395819"/>
            <a:ext cx="7720941" cy="954107"/>
          </a:xfrm>
          <a:prstGeom prst="rect">
            <a:avLst/>
          </a:prstGeom>
        </p:spPr>
        <p:txBody>
          <a:bodyPr wrap="square">
            <a:spAutoFit/>
          </a:bodyPr>
          <a:lstStyle/>
          <a:p>
            <a:r>
              <a:rPr lang="ru-RU" sz="1400" dirty="0">
                <a:latin typeface="Segoe UI Light" panose="020B0502040204020203" pitchFamily="34" charset="0"/>
                <a:ea typeface="Times New Roman" panose="02020603050405020304" pitchFamily="18" charset="0"/>
                <a:cs typeface="Segoe UI Light" panose="020B0502040204020203" pitchFamily="34" charset="0"/>
              </a:rPr>
              <a:t>Комиссия по чрезвычайным ситуациям берет на себя ответственность по организации размещения и питания привлекаемых специалистов. Однако, психологам необходимо позаботиться о себе: иметь с собой минимальный набор продуктов питания, небольшой запас воды, смену одежды и другие необходимые вещи. </a:t>
            </a:r>
            <a:endParaRPr lang="ru-RU" sz="1400" dirty="0">
              <a:latin typeface="Segoe UI Light" panose="020B0502040204020203" pitchFamily="34" charset="0"/>
              <a:cs typeface="Segoe UI Light" panose="020B0502040204020203" pitchFamily="34" charset="0"/>
            </a:endParaRPr>
          </a:p>
        </p:txBody>
      </p:sp>
    </p:spTree>
    <p:extLst>
      <p:ext uri="{BB962C8B-B14F-4D97-AF65-F5344CB8AC3E}">
        <p14:creationId xmlns:p14="http://schemas.microsoft.com/office/powerpoint/2010/main" val="1477224637"/>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Группа 3"/>
          <p:cNvGrpSpPr/>
          <p:nvPr/>
        </p:nvGrpSpPr>
        <p:grpSpPr>
          <a:xfrm flipH="1" flipV="1">
            <a:off x="-27518" y="-10"/>
            <a:ext cx="6030313" cy="1340777"/>
            <a:chOff x="8289058" y="6085680"/>
            <a:chExt cx="4448633" cy="774761"/>
          </a:xfrm>
        </p:grpSpPr>
        <p:sp>
          <p:nvSpPr>
            <p:cNvPr id="6" name="Прямоугольный треугольник 15"/>
            <p:cNvSpPr/>
            <p:nvPr/>
          </p:nvSpPr>
          <p:spPr>
            <a:xfrm rot="16200000" flipH="1">
              <a:off x="8405691" y="6447274"/>
              <a:ext cx="145913" cy="379180"/>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 name="connsiteX0" fmla="*/ 0 w 134960"/>
                <a:gd name="connsiteY0" fmla="*/ 325797 h 325797"/>
                <a:gd name="connsiteX1" fmla="*/ 5070 w 134960"/>
                <a:gd name="connsiteY1" fmla="*/ 0 h 325797"/>
                <a:gd name="connsiteX2" fmla="*/ 134960 w 134960"/>
                <a:gd name="connsiteY2" fmla="*/ 288747 h 325797"/>
                <a:gd name="connsiteX3" fmla="*/ 0 w 134960"/>
                <a:gd name="connsiteY3" fmla="*/ 325797 h 325797"/>
                <a:gd name="connsiteX0" fmla="*/ 0 w 134960"/>
                <a:gd name="connsiteY0" fmla="*/ 327313 h 327313"/>
                <a:gd name="connsiteX1" fmla="*/ 15252 w 134960"/>
                <a:gd name="connsiteY1" fmla="*/ 0 h 327313"/>
                <a:gd name="connsiteX2" fmla="*/ 134960 w 134960"/>
                <a:gd name="connsiteY2" fmla="*/ 290263 h 327313"/>
                <a:gd name="connsiteX3" fmla="*/ 0 w 134960"/>
                <a:gd name="connsiteY3" fmla="*/ 327313 h 327313"/>
              </a:gdLst>
              <a:ahLst/>
              <a:cxnLst>
                <a:cxn ang="0">
                  <a:pos x="connsiteX0" y="connsiteY0"/>
                </a:cxn>
                <a:cxn ang="0">
                  <a:pos x="connsiteX1" y="connsiteY1"/>
                </a:cxn>
                <a:cxn ang="0">
                  <a:pos x="connsiteX2" y="connsiteY2"/>
                </a:cxn>
                <a:cxn ang="0">
                  <a:pos x="connsiteX3" y="connsiteY3"/>
                </a:cxn>
              </a:cxnLst>
              <a:rect l="l" t="t" r="r" b="b"/>
              <a:pathLst>
                <a:path w="134960" h="327313">
                  <a:moveTo>
                    <a:pt x="0" y="327313"/>
                  </a:moveTo>
                  <a:cubicBezTo>
                    <a:pt x="263" y="221113"/>
                    <a:pt x="14989" y="106200"/>
                    <a:pt x="15252" y="0"/>
                  </a:cubicBezTo>
                  <a:cubicBezTo>
                    <a:pt x="59708" y="100381"/>
                    <a:pt x="90504" y="189882"/>
                    <a:pt x="134960" y="290263"/>
                  </a:cubicBezTo>
                  <a:cubicBezTo>
                    <a:pt x="80449" y="331538"/>
                    <a:pt x="54511" y="286038"/>
                    <a:pt x="0" y="327313"/>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Трапеция 2"/>
            <p:cNvSpPr/>
            <p:nvPr/>
          </p:nvSpPr>
          <p:spPr>
            <a:xfrm flipH="1">
              <a:off x="8309609" y="6085680"/>
              <a:ext cx="4401829" cy="77476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 name="connsiteX0" fmla="*/ 0 w 6601760"/>
                <a:gd name="connsiteY0" fmla="*/ 3783774 h 3795874"/>
                <a:gd name="connsiteX1" fmla="*/ 0 w 6601760"/>
                <a:gd name="connsiteY1" fmla="*/ 2 h 3795874"/>
                <a:gd name="connsiteX2" fmla="*/ 5327252 w 6601760"/>
                <a:gd name="connsiteY2" fmla="*/ 138240 h 3795874"/>
                <a:gd name="connsiteX3" fmla="*/ 6601760 w 6601760"/>
                <a:gd name="connsiteY3" fmla="*/ 3795874 h 3795874"/>
                <a:gd name="connsiteX4" fmla="*/ 0 w 6601760"/>
                <a:gd name="connsiteY4" fmla="*/ 3783774 h 3795874"/>
                <a:gd name="connsiteX0" fmla="*/ 0 w 5963047"/>
                <a:gd name="connsiteY0" fmla="*/ 3783774 h 3795874"/>
                <a:gd name="connsiteX1" fmla="*/ 0 w 5963047"/>
                <a:gd name="connsiteY1" fmla="*/ 2 h 3795874"/>
                <a:gd name="connsiteX2" fmla="*/ 5327252 w 5963047"/>
                <a:gd name="connsiteY2" fmla="*/ 138240 h 3795874"/>
                <a:gd name="connsiteX3" fmla="*/ 5963047 w 5963047"/>
                <a:gd name="connsiteY3" fmla="*/ 3795874 h 3795874"/>
                <a:gd name="connsiteX4" fmla="*/ 0 w 5963047"/>
                <a:gd name="connsiteY4" fmla="*/ 3783774 h 3795874"/>
                <a:gd name="connsiteX0" fmla="*/ 0 w 5963047"/>
                <a:gd name="connsiteY0" fmla="*/ 3783774 h 3795874"/>
                <a:gd name="connsiteX1" fmla="*/ 0 w 5963047"/>
                <a:gd name="connsiteY1" fmla="*/ 2 h 3795874"/>
                <a:gd name="connsiteX2" fmla="*/ 5327252 w 5963047"/>
                <a:gd name="connsiteY2" fmla="*/ 43654 h 3795874"/>
                <a:gd name="connsiteX3" fmla="*/ 5963047 w 5963047"/>
                <a:gd name="connsiteY3" fmla="*/ 3795874 h 3795874"/>
                <a:gd name="connsiteX4" fmla="*/ 0 w 5963047"/>
                <a:gd name="connsiteY4" fmla="*/ 3783774 h 3795874"/>
                <a:gd name="connsiteX0" fmla="*/ 0 w 5963047"/>
                <a:gd name="connsiteY0" fmla="*/ 3834707 h 3846807"/>
                <a:gd name="connsiteX1" fmla="*/ 0 w 5963047"/>
                <a:gd name="connsiteY1" fmla="*/ 50935 h 3846807"/>
                <a:gd name="connsiteX2" fmla="*/ 5314349 w 5963047"/>
                <a:gd name="connsiteY2" fmla="*/ 0 h 3846807"/>
                <a:gd name="connsiteX3" fmla="*/ 5963047 w 5963047"/>
                <a:gd name="connsiteY3" fmla="*/ 3846807 h 3846807"/>
                <a:gd name="connsiteX4" fmla="*/ 0 w 5963047"/>
                <a:gd name="connsiteY4" fmla="*/ 3834707 h 3846807"/>
                <a:gd name="connsiteX0" fmla="*/ 0 w 5963047"/>
                <a:gd name="connsiteY0" fmla="*/ 3834707 h 3846807"/>
                <a:gd name="connsiteX1" fmla="*/ 0 w 5963047"/>
                <a:gd name="connsiteY1" fmla="*/ 50935 h 3846807"/>
                <a:gd name="connsiteX2" fmla="*/ 5018259 w 5963047"/>
                <a:gd name="connsiteY2" fmla="*/ 0 h 3846807"/>
                <a:gd name="connsiteX3" fmla="*/ 5963047 w 5963047"/>
                <a:gd name="connsiteY3" fmla="*/ 3846807 h 3846807"/>
                <a:gd name="connsiteX4" fmla="*/ 0 w 5963047"/>
                <a:gd name="connsiteY4" fmla="*/ 3834707 h 3846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63047" h="3846807">
                  <a:moveTo>
                    <a:pt x="0" y="3834707"/>
                  </a:moveTo>
                  <a:lnTo>
                    <a:pt x="0" y="50935"/>
                  </a:lnTo>
                  <a:lnTo>
                    <a:pt x="5018259" y="0"/>
                  </a:lnTo>
                  <a:lnTo>
                    <a:pt x="5963047" y="3846807"/>
                  </a:lnTo>
                  <a:lnTo>
                    <a:pt x="0" y="3834707"/>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err="1"/>
                <a:t>ттрн</a:t>
              </a:r>
              <a:endParaRPr lang="ru-RU" dirty="0"/>
            </a:p>
          </p:txBody>
        </p:sp>
        <p:sp>
          <p:nvSpPr>
            <p:cNvPr id="8" name="Трапеция 2"/>
            <p:cNvSpPr/>
            <p:nvPr/>
          </p:nvSpPr>
          <p:spPr>
            <a:xfrm flipH="1">
              <a:off x="8290813" y="6246868"/>
              <a:ext cx="4446878" cy="336814"/>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689860 w 5287924"/>
                <a:gd name="connsiteY2" fmla="*/ 102692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746042 w 5287924"/>
                <a:gd name="connsiteY2" fmla="*/ 196338 h 4009703"/>
                <a:gd name="connsiteX3" fmla="*/ 5287924 w 5287924"/>
                <a:gd name="connsiteY3" fmla="*/ 4009703 h 4009703"/>
                <a:gd name="connsiteX4" fmla="*/ 2858 w 5287924"/>
                <a:gd name="connsiteY4" fmla="*/ 3916875 h 4009703"/>
                <a:gd name="connsiteX0" fmla="*/ 28 w 5309173"/>
                <a:gd name="connsiteY0" fmla="*/ 4197819 h 4197905"/>
                <a:gd name="connsiteX1" fmla="*/ 21249 w 5309173"/>
                <a:gd name="connsiteY1" fmla="*/ 0 h 4197905"/>
                <a:gd name="connsiteX2" fmla="*/ 4767291 w 5309173"/>
                <a:gd name="connsiteY2" fmla="*/ 196338 h 4197905"/>
                <a:gd name="connsiteX3" fmla="*/ 5309173 w 5309173"/>
                <a:gd name="connsiteY3" fmla="*/ 4009703 h 4197905"/>
                <a:gd name="connsiteX4" fmla="*/ 28 w 5309173"/>
                <a:gd name="connsiteY4" fmla="*/ 4197819 h 4197905"/>
                <a:gd name="connsiteX0" fmla="*/ 28 w 5309173"/>
                <a:gd name="connsiteY0" fmla="*/ 4197819 h 4197905"/>
                <a:gd name="connsiteX1" fmla="*/ 21249 w 5309173"/>
                <a:gd name="connsiteY1" fmla="*/ 0 h 4197905"/>
                <a:gd name="connsiteX2" fmla="*/ 4807421 w 5309173"/>
                <a:gd name="connsiteY2" fmla="*/ 196338 h 4197905"/>
                <a:gd name="connsiteX3" fmla="*/ 5309173 w 5309173"/>
                <a:gd name="connsiteY3" fmla="*/ 4009703 h 4197905"/>
                <a:gd name="connsiteX4" fmla="*/ 28 w 5309173"/>
                <a:gd name="connsiteY4" fmla="*/ 4197819 h 4197905"/>
                <a:gd name="connsiteX0" fmla="*/ 50 w 5299162"/>
                <a:gd name="connsiteY0" fmla="*/ 4139296 h 4139419"/>
                <a:gd name="connsiteX1" fmla="*/ 11238 w 5299162"/>
                <a:gd name="connsiteY1" fmla="*/ 0 h 4139419"/>
                <a:gd name="connsiteX2" fmla="*/ 4797410 w 5299162"/>
                <a:gd name="connsiteY2" fmla="*/ 196338 h 4139419"/>
                <a:gd name="connsiteX3" fmla="*/ 5299162 w 5299162"/>
                <a:gd name="connsiteY3" fmla="*/ 4009703 h 4139419"/>
                <a:gd name="connsiteX4" fmla="*/ 50 w 5299162"/>
                <a:gd name="connsiteY4" fmla="*/ 4139296 h 4139419"/>
                <a:gd name="connsiteX0" fmla="*/ 50 w 5294145"/>
                <a:gd name="connsiteY0" fmla="*/ 4139296 h 4139419"/>
                <a:gd name="connsiteX1" fmla="*/ 11238 w 5294145"/>
                <a:gd name="connsiteY1" fmla="*/ 0 h 4139419"/>
                <a:gd name="connsiteX2" fmla="*/ 4797410 w 5294145"/>
                <a:gd name="connsiteY2" fmla="*/ 196338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72329 w 5294145"/>
                <a:gd name="connsiteY2" fmla="*/ 137815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52264 w 5294145"/>
                <a:gd name="connsiteY2" fmla="*/ 59776 h 4139419"/>
                <a:gd name="connsiteX3" fmla="*/ 5294145 w 5294145"/>
                <a:gd name="connsiteY3" fmla="*/ 4009703 h 4139419"/>
                <a:gd name="connsiteX4" fmla="*/ 50 w 5294145"/>
                <a:gd name="connsiteY4" fmla="*/ 4139296 h 4139419"/>
                <a:gd name="connsiteX0" fmla="*/ 50 w 5108803"/>
                <a:gd name="connsiteY0" fmla="*/ 4139296 h 4139419"/>
                <a:gd name="connsiteX1" fmla="*/ 11238 w 5108803"/>
                <a:gd name="connsiteY1" fmla="*/ 0 h 4139419"/>
                <a:gd name="connsiteX2" fmla="*/ 4752264 w 5108803"/>
                <a:gd name="connsiteY2" fmla="*/ 59776 h 4139419"/>
                <a:gd name="connsiteX3" fmla="*/ 5108803 w 5108803"/>
                <a:gd name="connsiteY3" fmla="*/ 4009703 h 4139419"/>
                <a:gd name="connsiteX4" fmla="*/ 50 w 5108803"/>
                <a:gd name="connsiteY4" fmla="*/ 4139296 h 4139419"/>
                <a:gd name="connsiteX0" fmla="*/ 50 w 5102063"/>
                <a:gd name="connsiteY0" fmla="*/ 4139296 h 4139468"/>
                <a:gd name="connsiteX1" fmla="*/ 11238 w 5102063"/>
                <a:gd name="connsiteY1" fmla="*/ 0 h 4139468"/>
                <a:gd name="connsiteX2" fmla="*/ 4752264 w 5102063"/>
                <a:gd name="connsiteY2" fmla="*/ 59776 h 4139468"/>
                <a:gd name="connsiteX3" fmla="*/ 5102063 w 5102063"/>
                <a:gd name="connsiteY3" fmla="*/ 4048722 h 4139468"/>
                <a:gd name="connsiteX4" fmla="*/ 50 w 5102063"/>
                <a:gd name="connsiteY4" fmla="*/ 4139296 h 4139468"/>
                <a:gd name="connsiteX0" fmla="*/ 29250 w 5131263"/>
                <a:gd name="connsiteY0" fmla="*/ 4139296 h 4139468"/>
                <a:gd name="connsiteX1" fmla="*/ 0 w 5131263"/>
                <a:gd name="connsiteY1" fmla="*/ 0 h 4139468"/>
                <a:gd name="connsiteX2" fmla="*/ 4781464 w 5131263"/>
                <a:gd name="connsiteY2" fmla="*/ 59776 h 4139468"/>
                <a:gd name="connsiteX3" fmla="*/ 5131263 w 5131263"/>
                <a:gd name="connsiteY3" fmla="*/ 4048722 h 4139468"/>
                <a:gd name="connsiteX4" fmla="*/ 29250 w 5131263"/>
                <a:gd name="connsiteY4" fmla="*/ 4139296 h 4139468"/>
                <a:gd name="connsiteX0" fmla="*/ 29250 w 5100934"/>
                <a:gd name="connsiteY0" fmla="*/ 4139296 h 4139296"/>
                <a:gd name="connsiteX1" fmla="*/ 0 w 5100934"/>
                <a:gd name="connsiteY1" fmla="*/ 0 h 4139296"/>
                <a:gd name="connsiteX2" fmla="*/ 4781464 w 5100934"/>
                <a:gd name="connsiteY2" fmla="*/ 59776 h 4139296"/>
                <a:gd name="connsiteX3" fmla="*/ 5100934 w 5100934"/>
                <a:gd name="connsiteY3" fmla="*/ 4107245 h 4139296"/>
                <a:gd name="connsiteX4" fmla="*/ 29250 w 5100934"/>
                <a:gd name="connsiteY4" fmla="*/ 4139296 h 413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00934" h="4139296">
                  <a:moveTo>
                    <a:pt x="29250" y="4139296"/>
                  </a:moveTo>
                  <a:cubicBezTo>
                    <a:pt x="28297" y="2833671"/>
                    <a:pt x="953" y="1305625"/>
                    <a:pt x="0" y="0"/>
                  </a:cubicBezTo>
                  <a:lnTo>
                    <a:pt x="4781464" y="59776"/>
                  </a:lnTo>
                  <a:lnTo>
                    <a:pt x="5100934" y="4107245"/>
                  </a:lnTo>
                  <a:lnTo>
                    <a:pt x="29250" y="4139296"/>
                  </a:lnTo>
                  <a:close/>
                </a:path>
              </a:pathLst>
            </a:custGeom>
            <a:gradFill>
              <a:gsLst>
                <a:gs pos="53000">
                  <a:srgbClr val="3483AA"/>
                </a:gs>
                <a:gs pos="0">
                  <a:srgbClr val="2D7193"/>
                </a:gs>
                <a:gs pos="100000">
                  <a:srgbClr val="3B96C3"/>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sp>
        <p:nvSpPr>
          <p:cNvPr id="2" name="Заголовок 1"/>
          <p:cNvSpPr>
            <a:spLocks noGrp="1"/>
          </p:cNvSpPr>
          <p:nvPr>
            <p:ph type="title"/>
          </p:nvPr>
        </p:nvSpPr>
        <p:spPr>
          <a:xfrm>
            <a:off x="683568" y="513162"/>
            <a:ext cx="5147353" cy="491143"/>
          </a:xfrm>
        </p:spPr>
        <p:txBody>
          <a:bodyPr>
            <a:normAutofit fontScale="90000"/>
          </a:bodyPr>
          <a:lstStyle/>
          <a:p>
            <a:pPr lvl="0" algn="l"/>
            <a:r>
              <a:rPr lang="ru-RU" sz="1600" dirty="0">
                <a:solidFill>
                  <a:schemeClr val="bg1"/>
                </a:solidFill>
                <a:latin typeface="Segoe UI Light" panose="020B0502040204020203" pitchFamily="34" charset="0"/>
                <a:cs typeface="Segoe UI Light" panose="020B0502040204020203" pitchFamily="34" charset="0"/>
              </a:rPr>
              <a:t>Мифы о работе психолога в ЧС как фактор психологической травматизации</a:t>
            </a:r>
          </a:p>
        </p:txBody>
      </p:sp>
      <p:grpSp>
        <p:nvGrpSpPr>
          <p:cNvPr id="9" name="Группа 8"/>
          <p:cNvGrpSpPr/>
          <p:nvPr/>
        </p:nvGrpSpPr>
        <p:grpSpPr>
          <a:xfrm>
            <a:off x="7682339" y="6093299"/>
            <a:ext cx="1469646" cy="767141"/>
            <a:chOff x="7682339" y="6093299"/>
            <a:chExt cx="1469646" cy="767141"/>
          </a:xfrm>
        </p:grpSpPr>
        <p:sp>
          <p:nvSpPr>
            <p:cNvPr id="10" name="Прямоугольный треугольник 15"/>
            <p:cNvSpPr/>
            <p:nvPr/>
          </p:nvSpPr>
          <p:spPr>
            <a:xfrm rot="16200000" flipH="1">
              <a:off x="7838898" y="6451197"/>
              <a:ext cx="123347" cy="436466"/>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Lst>
              <a:ahLst/>
              <a:cxnLst>
                <a:cxn ang="0">
                  <a:pos x="connsiteX0" y="connsiteY0"/>
                </a:cxn>
                <a:cxn ang="0">
                  <a:pos x="connsiteX1" y="connsiteY1"/>
                </a:cxn>
                <a:cxn ang="0">
                  <a:pos x="connsiteX2" y="connsiteY2"/>
                </a:cxn>
                <a:cxn ang="0">
                  <a:pos x="connsiteX3" y="connsiteY3"/>
                </a:cxn>
              </a:cxnLst>
              <a:rect l="l" t="t" r="r" b="b"/>
              <a:pathLst>
                <a:path w="134960" h="338192">
                  <a:moveTo>
                    <a:pt x="0" y="338192"/>
                  </a:moveTo>
                  <a:cubicBezTo>
                    <a:pt x="263" y="231992"/>
                    <a:pt x="1330" y="106200"/>
                    <a:pt x="1593" y="0"/>
                  </a:cubicBezTo>
                  <a:lnTo>
                    <a:pt x="134960" y="301142"/>
                  </a:lnTo>
                  <a:cubicBezTo>
                    <a:pt x="80449" y="342417"/>
                    <a:pt x="54511" y="296917"/>
                    <a:pt x="0" y="338192"/>
                  </a:cubicBezTo>
                  <a:close/>
                </a:path>
              </a:pathLst>
            </a:custGeom>
            <a:solidFill>
              <a:srgbClr val="D883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Трапеция 2"/>
            <p:cNvSpPr/>
            <p:nvPr/>
          </p:nvSpPr>
          <p:spPr>
            <a:xfrm flipH="1">
              <a:off x="7838121" y="6093299"/>
              <a:ext cx="1311534" cy="76714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1760" h="3808972">
                  <a:moveTo>
                    <a:pt x="0" y="3796872"/>
                  </a:moveTo>
                  <a:lnTo>
                    <a:pt x="0" y="13100"/>
                  </a:lnTo>
                  <a:lnTo>
                    <a:pt x="3396921" y="0"/>
                  </a:lnTo>
                  <a:lnTo>
                    <a:pt x="6601760" y="3808972"/>
                  </a:lnTo>
                  <a:lnTo>
                    <a:pt x="0" y="3796872"/>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2" name="Трапеция 2"/>
            <p:cNvSpPr/>
            <p:nvPr/>
          </p:nvSpPr>
          <p:spPr>
            <a:xfrm flipH="1">
              <a:off x="7691020" y="6290733"/>
              <a:ext cx="1460965" cy="326269"/>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87924" h="4009703">
                  <a:moveTo>
                    <a:pt x="2858" y="3916875"/>
                  </a:moveTo>
                  <a:cubicBezTo>
                    <a:pt x="1905" y="2611250"/>
                    <a:pt x="953" y="1305625"/>
                    <a:pt x="0" y="0"/>
                  </a:cubicBezTo>
                  <a:lnTo>
                    <a:pt x="4320663" y="9045"/>
                  </a:lnTo>
                  <a:lnTo>
                    <a:pt x="5287924" y="4009703"/>
                  </a:lnTo>
                  <a:cubicBezTo>
                    <a:pt x="3411317" y="4004773"/>
                    <a:pt x="1879465" y="3921805"/>
                    <a:pt x="2858" y="3916875"/>
                  </a:cubicBezTo>
                  <a:close/>
                </a:path>
              </a:pathLst>
            </a:custGeom>
            <a:gradFill>
              <a:gsLst>
                <a:gs pos="0">
                  <a:schemeClr val="accent5">
                    <a:lumMod val="60000"/>
                    <a:lumOff val="40000"/>
                  </a:schemeClr>
                </a:gs>
                <a:gs pos="22000">
                  <a:srgbClr val="F68E26"/>
                </a:gs>
                <a:gs pos="51000">
                  <a:srgbClr val="F68616"/>
                </a:gs>
                <a:gs pos="70000">
                  <a:srgbClr val="EF7B11"/>
                </a:gs>
                <a:gs pos="97000">
                  <a:srgbClr val="D7560F"/>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a:t>53</a:t>
              </a:r>
            </a:p>
          </p:txBody>
        </p:sp>
      </p:grpSp>
      <p:sp>
        <p:nvSpPr>
          <p:cNvPr id="13" name="Прямоугольник 12"/>
          <p:cNvSpPr/>
          <p:nvPr/>
        </p:nvSpPr>
        <p:spPr>
          <a:xfrm>
            <a:off x="606503" y="1595453"/>
            <a:ext cx="7776864" cy="646331"/>
          </a:xfrm>
          <a:prstGeom prst="rect">
            <a:avLst/>
          </a:prstGeom>
          <a:noFill/>
        </p:spPr>
        <p:txBody>
          <a:bodyPr wrap="square" lIns="91440" tIns="45720" rIns="91440" bIns="45720">
            <a:spAutoFit/>
          </a:bodyPr>
          <a:lstStyle/>
          <a:p>
            <a:r>
              <a:rPr lang="ru-RU" dirty="0">
                <a:ln w="12700">
                  <a:solidFill>
                    <a:schemeClr val="accent1">
                      <a:lumMod val="50000"/>
                    </a:schemeClr>
                  </a:solidFill>
                  <a:prstDash val="solid"/>
                </a:ln>
                <a:solidFill>
                  <a:schemeClr val="accent1">
                    <a:lumMod val="75000"/>
                  </a:schemeClr>
                </a:solidFill>
                <a:latin typeface="Segoe UI Semibold" panose="020B0702040204020203" pitchFamily="34" charset="0"/>
                <a:ea typeface="Segoe UI Emoji" panose="020B0502040204020203" pitchFamily="34" charset="0"/>
                <a:cs typeface="Segoe UI Semibold" panose="020B0702040204020203" pitchFamily="34" charset="0"/>
              </a:rPr>
              <a:t>Миф 3. Пострадавшие сами должны обратиться к специалисту за психологической помощи</a:t>
            </a:r>
          </a:p>
        </p:txBody>
      </p:sp>
      <p:sp>
        <p:nvSpPr>
          <p:cNvPr id="16" name="Прямоугольник 15"/>
          <p:cNvSpPr/>
          <p:nvPr/>
        </p:nvSpPr>
        <p:spPr>
          <a:xfrm>
            <a:off x="594692" y="2306080"/>
            <a:ext cx="7231618" cy="1384995"/>
          </a:xfrm>
          <a:prstGeom prst="rect">
            <a:avLst/>
          </a:prstGeom>
        </p:spPr>
        <p:txBody>
          <a:bodyPr wrap="square">
            <a:spAutoFit/>
          </a:bodyPr>
          <a:lstStyle/>
          <a:p>
            <a:r>
              <a:rPr lang="ru-RU" sz="1400" dirty="0">
                <a:latin typeface="Segoe UI Light" panose="020B0502040204020203" pitchFamily="34" charset="0"/>
                <a:cs typeface="Segoe UI Light" panose="020B0502040204020203" pitchFamily="34" charset="0"/>
              </a:rPr>
              <a:t>Особенности психического состояния пострадавших не позволяют им осознать то, что они нуждаются в психологической помощи и обратиться за ней. </a:t>
            </a:r>
          </a:p>
          <a:p>
            <a:endParaRPr lang="ru-RU" sz="1400" dirty="0">
              <a:latin typeface="Segoe UI Light" panose="020B0502040204020203" pitchFamily="34" charset="0"/>
              <a:cs typeface="Segoe UI Light" panose="020B0502040204020203" pitchFamily="34" charset="0"/>
            </a:endParaRPr>
          </a:p>
          <a:p>
            <a:r>
              <a:rPr lang="ru-RU" sz="1400" dirty="0">
                <a:latin typeface="Segoe UI Light" panose="020B0502040204020203" pitchFamily="34" charset="0"/>
                <a:cs typeface="Segoe UI Light" panose="020B0502040204020203" pitchFamily="34" charset="0"/>
              </a:rPr>
              <a:t>Психолог сам в процессе наблюдения выявляет лиц, нуждающихся в психологической поддержке, устанавливает с ними контакт, подбирает и применяет техники, необходимые для нормализации состояния пострадавшего. </a:t>
            </a:r>
            <a:endParaRPr lang="ru-RU" sz="1400" dirty="0">
              <a:effectLst/>
              <a:latin typeface="Segoe UI Light" panose="020B0502040204020203" pitchFamily="34" charset="0"/>
              <a:cs typeface="Segoe UI Light" panose="020B0502040204020203" pitchFamily="34" charset="0"/>
            </a:endParaRPr>
          </a:p>
        </p:txBody>
      </p:sp>
      <p:sp>
        <p:nvSpPr>
          <p:cNvPr id="19" name="Прямоугольник 18"/>
          <p:cNvSpPr/>
          <p:nvPr/>
        </p:nvSpPr>
        <p:spPr>
          <a:xfrm>
            <a:off x="609311" y="3872202"/>
            <a:ext cx="8429993" cy="369332"/>
          </a:xfrm>
          <a:prstGeom prst="rect">
            <a:avLst/>
          </a:prstGeom>
          <a:noFill/>
          <a:ln>
            <a:noFill/>
          </a:ln>
        </p:spPr>
        <p:txBody>
          <a:bodyPr wrap="square" lIns="91440" tIns="45720" rIns="91440" bIns="45720">
            <a:spAutoFit/>
          </a:bodyPr>
          <a:lstStyle/>
          <a:p>
            <a:r>
              <a:rPr lang="ru-RU" dirty="0">
                <a:ln w="12700">
                  <a:solidFill>
                    <a:schemeClr val="accent1">
                      <a:lumMod val="50000"/>
                    </a:schemeClr>
                  </a:solidFill>
                  <a:prstDash val="solid"/>
                </a:ln>
                <a:solidFill>
                  <a:schemeClr val="accent1">
                    <a:lumMod val="75000"/>
                  </a:schemeClr>
                </a:solidFill>
                <a:latin typeface="Segoe UI Semibold" panose="020B0702040204020203" pitchFamily="34" charset="0"/>
                <a:ea typeface="Segoe UI Emoji" panose="020B0502040204020203" pitchFamily="34" charset="0"/>
                <a:cs typeface="Segoe UI Semibold" panose="020B0702040204020203" pitchFamily="34" charset="0"/>
              </a:rPr>
              <a:t>Миф 4. Самое страшное для психолога – работа в морге</a:t>
            </a:r>
          </a:p>
        </p:txBody>
      </p:sp>
      <p:sp>
        <p:nvSpPr>
          <p:cNvPr id="22" name="Прямоугольник 21"/>
          <p:cNvSpPr/>
          <p:nvPr/>
        </p:nvSpPr>
        <p:spPr>
          <a:xfrm>
            <a:off x="594692" y="4422661"/>
            <a:ext cx="7560840" cy="2246769"/>
          </a:xfrm>
          <a:prstGeom prst="rect">
            <a:avLst/>
          </a:prstGeom>
        </p:spPr>
        <p:txBody>
          <a:bodyPr wrap="square">
            <a:spAutoFit/>
          </a:bodyPr>
          <a:lstStyle/>
          <a:p>
            <a:r>
              <a:rPr lang="ru-RU" sz="1400" dirty="0">
                <a:latin typeface="Segoe UI Light" panose="020B0502040204020203" pitchFamily="34" charset="0"/>
                <a:cs typeface="Segoe UI Light" panose="020B0502040204020203" pitchFamily="34" charset="0"/>
              </a:rPr>
              <a:t>Психологическое сопровождение опознания тел погибших – эмоционально заряженный, однако, по мнению психологов МЧС, далеко не самый сложный участок работы психолога на ЧС.  </a:t>
            </a:r>
          </a:p>
          <a:p>
            <a:endParaRPr lang="ru-RU" sz="1400" dirty="0">
              <a:latin typeface="Segoe UI Light" panose="020B0502040204020203" pitchFamily="34" charset="0"/>
              <a:cs typeface="Segoe UI Light" panose="020B0502040204020203" pitchFamily="34" charset="0"/>
            </a:endParaRPr>
          </a:p>
          <a:p>
            <a:r>
              <a:rPr lang="ru-RU" sz="1400" dirty="0">
                <a:latin typeface="Segoe UI Light" panose="020B0502040204020203" pitchFamily="34" charset="0"/>
                <a:cs typeface="Segoe UI Light" panose="020B0502040204020203" pitchFamily="34" charset="0"/>
              </a:rPr>
              <a:t>Психологи РСЧС, прежде всего, будут привлекаться на такие участки работы, как ПВР. </a:t>
            </a:r>
          </a:p>
          <a:p>
            <a:endParaRPr lang="ru-RU" sz="1400" dirty="0">
              <a:latin typeface="Segoe UI Light" panose="020B0502040204020203" pitchFamily="34" charset="0"/>
              <a:cs typeface="Segoe UI Light" panose="020B0502040204020203" pitchFamily="34" charset="0"/>
            </a:endParaRPr>
          </a:p>
          <a:p>
            <a:r>
              <a:rPr lang="ru-RU" sz="1400" dirty="0">
                <a:latin typeface="Segoe UI Light" panose="020B0502040204020203" pitchFamily="34" charset="0"/>
                <a:cs typeface="Segoe UI Light" panose="020B0502040204020203" pitchFamily="34" charset="0"/>
              </a:rPr>
              <a:t>Психологическое сопровождение родственников по время процедуры опознания погибших в результате ЧС обычно осуществляется силами специалистов психологической службы МЧС России. </a:t>
            </a:r>
          </a:p>
          <a:p>
            <a:r>
              <a:rPr lang="ru-RU" sz="1400" dirty="0">
                <a:latin typeface="Segoe UI Light" panose="020B0502040204020203" pitchFamily="34" charset="0"/>
                <a:cs typeface="Segoe UI Light" panose="020B0502040204020203" pitchFamily="34" charset="0"/>
              </a:rPr>
              <a:t> </a:t>
            </a:r>
            <a:endParaRPr lang="ru-RU" sz="1400" dirty="0">
              <a:effectLst/>
              <a:latin typeface="Segoe UI Light" panose="020B0502040204020203" pitchFamily="34" charset="0"/>
              <a:cs typeface="Segoe UI Light" panose="020B0502040204020203" pitchFamily="34" charset="0"/>
            </a:endParaRPr>
          </a:p>
        </p:txBody>
      </p:sp>
    </p:spTree>
    <p:extLst>
      <p:ext uri="{BB962C8B-B14F-4D97-AF65-F5344CB8AC3E}">
        <p14:creationId xmlns:p14="http://schemas.microsoft.com/office/powerpoint/2010/main" val="105184726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Группа 3"/>
          <p:cNvGrpSpPr/>
          <p:nvPr/>
        </p:nvGrpSpPr>
        <p:grpSpPr>
          <a:xfrm flipH="1" flipV="1">
            <a:off x="-27518" y="-10"/>
            <a:ext cx="6030313" cy="1340777"/>
            <a:chOff x="8289058" y="6085680"/>
            <a:chExt cx="4448633" cy="774761"/>
          </a:xfrm>
        </p:grpSpPr>
        <p:sp>
          <p:nvSpPr>
            <p:cNvPr id="6" name="Прямоугольный треугольник 15"/>
            <p:cNvSpPr/>
            <p:nvPr/>
          </p:nvSpPr>
          <p:spPr>
            <a:xfrm rot="16200000" flipH="1">
              <a:off x="8405691" y="6447274"/>
              <a:ext cx="145913" cy="379180"/>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 name="connsiteX0" fmla="*/ 0 w 134960"/>
                <a:gd name="connsiteY0" fmla="*/ 325797 h 325797"/>
                <a:gd name="connsiteX1" fmla="*/ 5070 w 134960"/>
                <a:gd name="connsiteY1" fmla="*/ 0 h 325797"/>
                <a:gd name="connsiteX2" fmla="*/ 134960 w 134960"/>
                <a:gd name="connsiteY2" fmla="*/ 288747 h 325797"/>
                <a:gd name="connsiteX3" fmla="*/ 0 w 134960"/>
                <a:gd name="connsiteY3" fmla="*/ 325797 h 325797"/>
                <a:gd name="connsiteX0" fmla="*/ 0 w 134960"/>
                <a:gd name="connsiteY0" fmla="*/ 327313 h 327313"/>
                <a:gd name="connsiteX1" fmla="*/ 15252 w 134960"/>
                <a:gd name="connsiteY1" fmla="*/ 0 h 327313"/>
                <a:gd name="connsiteX2" fmla="*/ 134960 w 134960"/>
                <a:gd name="connsiteY2" fmla="*/ 290263 h 327313"/>
                <a:gd name="connsiteX3" fmla="*/ 0 w 134960"/>
                <a:gd name="connsiteY3" fmla="*/ 327313 h 327313"/>
              </a:gdLst>
              <a:ahLst/>
              <a:cxnLst>
                <a:cxn ang="0">
                  <a:pos x="connsiteX0" y="connsiteY0"/>
                </a:cxn>
                <a:cxn ang="0">
                  <a:pos x="connsiteX1" y="connsiteY1"/>
                </a:cxn>
                <a:cxn ang="0">
                  <a:pos x="connsiteX2" y="connsiteY2"/>
                </a:cxn>
                <a:cxn ang="0">
                  <a:pos x="connsiteX3" y="connsiteY3"/>
                </a:cxn>
              </a:cxnLst>
              <a:rect l="l" t="t" r="r" b="b"/>
              <a:pathLst>
                <a:path w="134960" h="327313">
                  <a:moveTo>
                    <a:pt x="0" y="327313"/>
                  </a:moveTo>
                  <a:cubicBezTo>
                    <a:pt x="263" y="221113"/>
                    <a:pt x="14989" y="106200"/>
                    <a:pt x="15252" y="0"/>
                  </a:cubicBezTo>
                  <a:cubicBezTo>
                    <a:pt x="59708" y="100381"/>
                    <a:pt x="90504" y="189882"/>
                    <a:pt x="134960" y="290263"/>
                  </a:cubicBezTo>
                  <a:cubicBezTo>
                    <a:pt x="80449" y="331538"/>
                    <a:pt x="54511" y="286038"/>
                    <a:pt x="0" y="327313"/>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Трапеция 2"/>
            <p:cNvSpPr/>
            <p:nvPr/>
          </p:nvSpPr>
          <p:spPr>
            <a:xfrm flipH="1">
              <a:off x="8309609" y="6085680"/>
              <a:ext cx="4401829" cy="77476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 name="connsiteX0" fmla="*/ 0 w 6601760"/>
                <a:gd name="connsiteY0" fmla="*/ 3783774 h 3795874"/>
                <a:gd name="connsiteX1" fmla="*/ 0 w 6601760"/>
                <a:gd name="connsiteY1" fmla="*/ 2 h 3795874"/>
                <a:gd name="connsiteX2" fmla="*/ 5327252 w 6601760"/>
                <a:gd name="connsiteY2" fmla="*/ 138240 h 3795874"/>
                <a:gd name="connsiteX3" fmla="*/ 6601760 w 6601760"/>
                <a:gd name="connsiteY3" fmla="*/ 3795874 h 3795874"/>
                <a:gd name="connsiteX4" fmla="*/ 0 w 6601760"/>
                <a:gd name="connsiteY4" fmla="*/ 3783774 h 3795874"/>
                <a:gd name="connsiteX0" fmla="*/ 0 w 5963047"/>
                <a:gd name="connsiteY0" fmla="*/ 3783774 h 3795874"/>
                <a:gd name="connsiteX1" fmla="*/ 0 w 5963047"/>
                <a:gd name="connsiteY1" fmla="*/ 2 h 3795874"/>
                <a:gd name="connsiteX2" fmla="*/ 5327252 w 5963047"/>
                <a:gd name="connsiteY2" fmla="*/ 138240 h 3795874"/>
                <a:gd name="connsiteX3" fmla="*/ 5963047 w 5963047"/>
                <a:gd name="connsiteY3" fmla="*/ 3795874 h 3795874"/>
                <a:gd name="connsiteX4" fmla="*/ 0 w 5963047"/>
                <a:gd name="connsiteY4" fmla="*/ 3783774 h 3795874"/>
                <a:gd name="connsiteX0" fmla="*/ 0 w 5963047"/>
                <a:gd name="connsiteY0" fmla="*/ 3783774 h 3795874"/>
                <a:gd name="connsiteX1" fmla="*/ 0 w 5963047"/>
                <a:gd name="connsiteY1" fmla="*/ 2 h 3795874"/>
                <a:gd name="connsiteX2" fmla="*/ 5327252 w 5963047"/>
                <a:gd name="connsiteY2" fmla="*/ 43654 h 3795874"/>
                <a:gd name="connsiteX3" fmla="*/ 5963047 w 5963047"/>
                <a:gd name="connsiteY3" fmla="*/ 3795874 h 3795874"/>
                <a:gd name="connsiteX4" fmla="*/ 0 w 5963047"/>
                <a:gd name="connsiteY4" fmla="*/ 3783774 h 3795874"/>
                <a:gd name="connsiteX0" fmla="*/ 0 w 5963047"/>
                <a:gd name="connsiteY0" fmla="*/ 3834707 h 3846807"/>
                <a:gd name="connsiteX1" fmla="*/ 0 w 5963047"/>
                <a:gd name="connsiteY1" fmla="*/ 50935 h 3846807"/>
                <a:gd name="connsiteX2" fmla="*/ 5314349 w 5963047"/>
                <a:gd name="connsiteY2" fmla="*/ 0 h 3846807"/>
                <a:gd name="connsiteX3" fmla="*/ 5963047 w 5963047"/>
                <a:gd name="connsiteY3" fmla="*/ 3846807 h 3846807"/>
                <a:gd name="connsiteX4" fmla="*/ 0 w 5963047"/>
                <a:gd name="connsiteY4" fmla="*/ 3834707 h 3846807"/>
                <a:gd name="connsiteX0" fmla="*/ 0 w 5963047"/>
                <a:gd name="connsiteY0" fmla="*/ 3834707 h 3846807"/>
                <a:gd name="connsiteX1" fmla="*/ 0 w 5963047"/>
                <a:gd name="connsiteY1" fmla="*/ 50935 h 3846807"/>
                <a:gd name="connsiteX2" fmla="*/ 5018259 w 5963047"/>
                <a:gd name="connsiteY2" fmla="*/ 0 h 3846807"/>
                <a:gd name="connsiteX3" fmla="*/ 5963047 w 5963047"/>
                <a:gd name="connsiteY3" fmla="*/ 3846807 h 3846807"/>
                <a:gd name="connsiteX4" fmla="*/ 0 w 5963047"/>
                <a:gd name="connsiteY4" fmla="*/ 3834707 h 3846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63047" h="3846807">
                  <a:moveTo>
                    <a:pt x="0" y="3834707"/>
                  </a:moveTo>
                  <a:lnTo>
                    <a:pt x="0" y="50935"/>
                  </a:lnTo>
                  <a:lnTo>
                    <a:pt x="5018259" y="0"/>
                  </a:lnTo>
                  <a:lnTo>
                    <a:pt x="5963047" y="3846807"/>
                  </a:lnTo>
                  <a:lnTo>
                    <a:pt x="0" y="3834707"/>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err="1"/>
                <a:t>ттрн</a:t>
              </a:r>
              <a:endParaRPr lang="ru-RU" dirty="0"/>
            </a:p>
          </p:txBody>
        </p:sp>
        <p:sp>
          <p:nvSpPr>
            <p:cNvPr id="8" name="Трапеция 2"/>
            <p:cNvSpPr/>
            <p:nvPr/>
          </p:nvSpPr>
          <p:spPr>
            <a:xfrm flipH="1">
              <a:off x="8290813" y="6246868"/>
              <a:ext cx="4446878" cy="336814"/>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689860 w 5287924"/>
                <a:gd name="connsiteY2" fmla="*/ 102692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746042 w 5287924"/>
                <a:gd name="connsiteY2" fmla="*/ 196338 h 4009703"/>
                <a:gd name="connsiteX3" fmla="*/ 5287924 w 5287924"/>
                <a:gd name="connsiteY3" fmla="*/ 4009703 h 4009703"/>
                <a:gd name="connsiteX4" fmla="*/ 2858 w 5287924"/>
                <a:gd name="connsiteY4" fmla="*/ 3916875 h 4009703"/>
                <a:gd name="connsiteX0" fmla="*/ 28 w 5309173"/>
                <a:gd name="connsiteY0" fmla="*/ 4197819 h 4197905"/>
                <a:gd name="connsiteX1" fmla="*/ 21249 w 5309173"/>
                <a:gd name="connsiteY1" fmla="*/ 0 h 4197905"/>
                <a:gd name="connsiteX2" fmla="*/ 4767291 w 5309173"/>
                <a:gd name="connsiteY2" fmla="*/ 196338 h 4197905"/>
                <a:gd name="connsiteX3" fmla="*/ 5309173 w 5309173"/>
                <a:gd name="connsiteY3" fmla="*/ 4009703 h 4197905"/>
                <a:gd name="connsiteX4" fmla="*/ 28 w 5309173"/>
                <a:gd name="connsiteY4" fmla="*/ 4197819 h 4197905"/>
                <a:gd name="connsiteX0" fmla="*/ 28 w 5309173"/>
                <a:gd name="connsiteY0" fmla="*/ 4197819 h 4197905"/>
                <a:gd name="connsiteX1" fmla="*/ 21249 w 5309173"/>
                <a:gd name="connsiteY1" fmla="*/ 0 h 4197905"/>
                <a:gd name="connsiteX2" fmla="*/ 4807421 w 5309173"/>
                <a:gd name="connsiteY2" fmla="*/ 196338 h 4197905"/>
                <a:gd name="connsiteX3" fmla="*/ 5309173 w 5309173"/>
                <a:gd name="connsiteY3" fmla="*/ 4009703 h 4197905"/>
                <a:gd name="connsiteX4" fmla="*/ 28 w 5309173"/>
                <a:gd name="connsiteY4" fmla="*/ 4197819 h 4197905"/>
                <a:gd name="connsiteX0" fmla="*/ 50 w 5299162"/>
                <a:gd name="connsiteY0" fmla="*/ 4139296 h 4139419"/>
                <a:gd name="connsiteX1" fmla="*/ 11238 w 5299162"/>
                <a:gd name="connsiteY1" fmla="*/ 0 h 4139419"/>
                <a:gd name="connsiteX2" fmla="*/ 4797410 w 5299162"/>
                <a:gd name="connsiteY2" fmla="*/ 196338 h 4139419"/>
                <a:gd name="connsiteX3" fmla="*/ 5299162 w 5299162"/>
                <a:gd name="connsiteY3" fmla="*/ 4009703 h 4139419"/>
                <a:gd name="connsiteX4" fmla="*/ 50 w 5299162"/>
                <a:gd name="connsiteY4" fmla="*/ 4139296 h 4139419"/>
                <a:gd name="connsiteX0" fmla="*/ 50 w 5294145"/>
                <a:gd name="connsiteY0" fmla="*/ 4139296 h 4139419"/>
                <a:gd name="connsiteX1" fmla="*/ 11238 w 5294145"/>
                <a:gd name="connsiteY1" fmla="*/ 0 h 4139419"/>
                <a:gd name="connsiteX2" fmla="*/ 4797410 w 5294145"/>
                <a:gd name="connsiteY2" fmla="*/ 196338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72329 w 5294145"/>
                <a:gd name="connsiteY2" fmla="*/ 137815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52264 w 5294145"/>
                <a:gd name="connsiteY2" fmla="*/ 59776 h 4139419"/>
                <a:gd name="connsiteX3" fmla="*/ 5294145 w 5294145"/>
                <a:gd name="connsiteY3" fmla="*/ 4009703 h 4139419"/>
                <a:gd name="connsiteX4" fmla="*/ 50 w 5294145"/>
                <a:gd name="connsiteY4" fmla="*/ 4139296 h 4139419"/>
                <a:gd name="connsiteX0" fmla="*/ 50 w 5108803"/>
                <a:gd name="connsiteY0" fmla="*/ 4139296 h 4139419"/>
                <a:gd name="connsiteX1" fmla="*/ 11238 w 5108803"/>
                <a:gd name="connsiteY1" fmla="*/ 0 h 4139419"/>
                <a:gd name="connsiteX2" fmla="*/ 4752264 w 5108803"/>
                <a:gd name="connsiteY2" fmla="*/ 59776 h 4139419"/>
                <a:gd name="connsiteX3" fmla="*/ 5108803 w 5108803"/>
                <a:gd name="connsiteY3" fmla="*/ 4009703 h 4139419"/>
                <a:gd name="connsiteX4" fmla="*/ 50 w 5108803"/>
                <a:gd name="connsiteY4" fmla="*/ 4139296 h 4139419"/>
                <a:gd name="connsiteX0" fmla="*/ 50 w 5102063"/>
                <a:gd name="connsiteY0" fmla="*/ 4139296 h 4139468"/>
                <a:gd name="connsiteX1" fmla="*/ 11238 w 5102063"/>
                <a:gd name="connsiteY1" fmla="*/ 0 h 4139468"/>
                <a:gd name="connsiteX2" fmla="*/ 4752264 w 5102063"/>
                <a:gd name="connsiteY2" fmla="*/ 59776 h 4139468"/>
                <a:gd name="connsiteX3" fmla="*/ 5102063 w 5102063"/>
                <a:gd name="connsiteY3" fmla="*/ 4048722 h 4139468"/>
                <a:gd name="connsiteX4" fmla="*/ 50 w 5102063"/>
                <a:gd name="connsiteY4" fmla="*/ 4139296 h 4139468"/>
                <a:gd name="connsiteX0" fmla="*/ 29250 w 5131263"/>
                <a:gd name="connsiteY0" fmla="*/ 4139296 h 4139468"/>
                <a:gd name="connsiteX1" fmla="*/ 0 w 5131263"/>
                <a:gd name="connsiteY1" fmla="*/ 0 h 4139468"/>
                <a:gd name="connsiteX2" fmla="*/ 4781464 w 5131263"/>
                <a:gd name="connsiteY2" fmla="*/ 59776 h 4139468"/>
                <a:gd name="connsiteX3" fmla="*/ 5131263 w 5131263"/>
                <a:gd name="connsiteY3" fmla="*/ 4048722 h 4139468"/>
                <a:gd name="connsiteX4" fmla="*/ 29250 w 5131263"/>
                <a:gd name="connsiteY4" fmla="*/ 4139296 h 4139468"/>
                <a:gd name="connsiteX0" fmla="*/ 29250 w 5100934"/>
                <a:gd name="connsiteY0" fmla="*/ 4139296 h 4139296"/>
                <a:gd name="connsiteX1" fmla="*/ 0 w 5100934"/>
                <a:gd name="connsiteY1" fmla="*/ 0 h 4139296"/>
                <a:gd name="connsiteX2" fmla="*/ 4781464 w 5100934"/>
                <a:gd name="connsiteY2" fmla="*/ 59776 h 4139296"/>
                <a:gd name="connsiteX3" fmla="*/ 5100934 w 5100934"/>
                <a:gd name="connsiteY3" fmla="*/ 4107245 h 4139296"/>
                <a:gd name="connsiteX4" fmla="*/ 29250 w 5100934"/>
                <a:gd name="connsiteY4" fmla="*/ 4139296 h 413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00934" h="4139296">
                  <a:moveTo>
                    <a:pt x="29250" y="4139296"/>
                  </a:moveTo>
                  <a:cubicBezTo>
                    <a:pt x="28297" y="2833671"/>
                    <a:pt x="953" y="1305625"/>
                    <a:pt x="0" y="0"/>
                  </a:cubicBezTo>
                  <a:lnTo>
                    <a:pt x="4781464" y="59776"/>
                  </a:lnTo>
                  <a:lnTo>
                    <a:pt x="5100934" y="4107245"/>
                  </a:lnTo>
                  <a:lnTo>
                    <a:pt x="29250" y="4139296"/>
                  </a:lnTo>
                  <a:close/>
                </a:path>
              </a:pathLst>
            </a:custGeom>
            <a:gradFill>
              <a:gsLst>
                <a:gs pos="53000">
                  <a:srgbClr val="3483AA"/>
                </a:gs>
                <a:gs pos="0">
                  <a:srgbClr val="2D7193"/>
                </a:gs>
                <a:gs pos="100000">
                  <a:srgbClr val="3B96C3"/>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sp>
        <p:nvSpPr>
          <p:cNvPr id="2" name="Заголовок 1"/>
          <p:cNvSpPr>
            <a:spLocks noGrp="1"/>
          </p:cNvSpPr>
          <p:nvPr>
            <p:ph type="title"/>
          </p:nvPr>
        </p:nvSpPr>
        <p:spPr>
          <a:xfrm>
            <a:off x="683568" y="548680"/>
            <a:ext cx="5352435" cy="491143"/>
          </a:xfrm>
        </p:spPr>
        <p:txBody>
          <a:bodyPr>
            <a:noAutofit/>
          </a:bodyPr>
          <a:lstStyle/>
          <a:p>
            <a:pPr lvl="0" algn="l"/>
            <a:r>
              <a:rPr lang="ru-RU" sz="1600" b="1" dirty="0">
                <a:solidFill>
                  <a:schemeClr val="bg1"/>
                </a:solidFill>
                <a:latin typeface="Segoe UI Light" panose="020B0502040204020203" pitchFamily="34" charset="0"/>
                <a:cs typeface="Segoe UI Light" panose="020B0502040204020203" pitchFamily="34" charset="0"/>
              </a:rPr>
              <a:t>Признаки негативных психологических последствий работы в ЧС</a:t>
            </a:r>
          </a:p>
        </p:txBody>
      </p:sp>
      <p:sp>
        <p:nvSpPr>
          <p:cNvPr id="14" name="Прямоугольник 13"/>
          <p:cNvSpPr/>
          <p:nvPr/>
        </p:nvSpPr>
        <p:spPr>
          <a:xfrm>
            <a:off x="467544" y="1420511"/>
            <a:ext cx="8357985" cy="830997"/>
          </a:xfrm>
          <a:prstGeom prst="rect">
            <a:avLst/>
          </a:prstGeom>
        </p:spPr>
        <p:txBody>
          <a:bodyPr wrap="square">
            <a:spAutoFit/>
          </a:bodyPr>
          <a:lstStyle/>
          <a:p>
            <a:pPr algn="ctr"/>
            <a:r>
              <a:rPr lang="ru-RU" sz="1600" dirty="0">
                <a:latin typeface="Segoe UI Light" panose="020B0502040204020203" pitchFamily="34" charset="0"/>
                <a:cs typeface="Segoe UI Light" panose="020B0502040204020203" pitchFamily="34" charset="0"/>
              </a:rPr>
              <a:t>Умение наблюдать за собой и оценивать свое внутреннее состояние, сформированная способность к рефлексии – важное условие сохранения профессионального здоровья и долголетия</a:t>
            </a:r>
          </a:p>
        </p:txBody>
      </p:sp>
      <p:grpSp>
        <p:nvGrpSpPr>
          <p:cNvPr id="9" name="Группа 8"/>
          <p:cNvGrpSpPr/>
          <p:nvPr/>
        </p:nvGrpSpPr>
        <p:grpSpPr>
          <a:xfrm>
            <a:off x="7695519" y="6090859"/>
            <a:ext cx="1469646" cy="767141"/>
            <a:chOff x="7682339" y="6093299"/>
            <a:chExt cx="1469646" cy="767141"/>
          </a:xfrm>
        </p:grpSpPr>
        <p:sp>
          <p:nvSpPr>
            <p:cNvPr id="10" name="Прямоугольный треугольник 15"/>
            <p:cNvSpPr/>
            <p:nvPr/>
          </p:nvSpPr>
          <p:spPr>
            <a:xfrm rot="16200000" flipH="1">
              <a:off x="7838898" y="6451197"/>
              <a:ext cx="123347" cy="436466"/>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Lst>
              <a:ahLst/>
              <a:cxnLst>
                <a:cxn ang="0">
                  <a:pos x="connsiteX0" y="connsiteY0"/>
                </a:cxn>
                <a:cxn ang="0">
                  <a:pos x="connsiteX1" y="connsiteY1"/>
                </a:cxn>
                <a:cxn ang="0">
                  <a:pos x="connsiteX2" y="connsiteY2"/>
                </a:cxn>
                <a:cxn ang="0">
                  <a:pos x="connsiteX3" y="connsiteY3"/>
                </a:cxn>
              </a:cxnLst>
              <a:rect l="l" t="t" r="r" b="b"/>
              <a:pathLst>
                <a:path w="134960" h="338192">
                  <a:moveTo>
                    <a:pt x="0" y="338192"/>
                  </a:moveTo>
                  <a:cubicBezTo>
                    <a:pt x="263" y="231992"/>
                    <a:pt x="1330" y="106200"/>
                    <a:pt x="1593" y="0"/>
                  </a:cubicBezTo>
                  <a:lnTo>
                    <a:pt x="134960" y="301142"/>
                  </a:lnTo>
                  <a:cubicBezTo>
                    <a:pt x="80449" y="342417"/>
                    <a:pt x="54511" y="296917"/>
                    <a:pt x="0" y="338192"/>
                  </a:cubicBezTo>
                  <a:close/>
                </a:path>
              </a:pathLst>
            </a:custGeom>
            <a:solidFill>
              <a:srgbClr val="D883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Трапеция 2"/>
            <p:cNvSpPr/>
            <p:nvPr/>
          </p:nvSpPr>
          <p:spPr>
            <a:xfrm flipH="1">
              <a:off x="7838121" y="6093299"/>
              <a:ext cx="1311534" cy="76714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1760" h="3808972">
                  <a:moveTo>
                    <a:pt x="0" y="3796872"/>
                  </a:moveTo>
                  <a:lnTo>
                    <a:pt x="0" y="13100"/>
                  </a:lnTo>
                  <a:lnTo>
                    <a:pt x="3396921" y="0"/>
                  </a:lnTo>
                  <a:lnTo>
                    <a:pt x="6601760" y="3808972"/>
                  </a:lnTo>
                  <a:lnTo>
                    <a:pt x="0" y="3796872"/>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2" name="Трапеция 2"/>
            <p:cNvSpPr/>
            <p:nvPr/>
          </p:nvSpPr>
          <p:spPr>
            <a:xfrm flipH="1">
              <a:off x="7691020" y="6290733"/>
              <a:ext cx="1460965" cy="326269"/>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87924" h="4009703">
                  <a:moveTo>
                    <a:pt x="2858" y="3916875"/>
                  </a:moveTo>
                  <a:cubicBezTo>
                    <a:pt x="1905" y="2611250"/>
                    <a:pt x="953" y="1305625"/>
                    <a:pt x="0" y="0"/>
                  </a:cubicBezTo>
                  <a:lnTo>
                    <a:pt x="4320663" y="9045"/>
                  </a:lnTo>
                  <a:lnTo>
                    <a:pt x="5287924" y="4009703"/>
                  </a:lnTo>
                  <a:cubicBezTo>
                    <a:pt x="3411317" y="4004773"/>
                    <a:pt x="1879465" y="3921805"/>
                    <a:pt x="2858" y="3916875"/>
                  </a:cubicBezTo>
                  <a:close/>
                </a:path>
              </a:pathLst>
            </a:custGeom>
            <a:gradFill>
              <a:gsLst>
                <a:gs pos="0">
                  <a:schemeClr val="accent5">
                    <a:lumMod val="60000"/>
                    <a:lumOff val="40000"/>
                  </a:schemeClr>
                </a:gs>
                <a:gs pos="22000">
                  <a:srgbClr val="F68E26"/>
                </a:gs>
                <a:gs pos="51000">
                  <a:srgbClr val="F68616"/>
                </a:gs>
                <a:gs pos="70000">
                  <a:srgbClr val="EF7B11"/>
                </a:gs>
                <a:gs pos="97000">
                  <a:srgbClr val="D7560F"/>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a:t>61</a:t>
              </a:r>
            </a:p>
          </p:txBody>
        </p:sp>
      </p:grpSp>
      <p:graphicFrame>
        <p:nvGraphicFramePr>
          <p:cNvPr id="3" name="Таблица 4">
            <a:extLst>
              <a:ext uri="{FF2B5EF4-FFF2-40B4-BE49-F238E27FC236}">
                <a16:creationId xmlns:a16="http://schemas.microsoft.com/office/drawing/2014/main" id="{AEB14E40-A163-7777-5D1F-A323A4DD42ED}"/>
              </a:ext>
            </a:extLst>
          </p:cNvPr>
          <p:cNvGraphicFramePr>
            <a:graphicFrameLocks noGrp="1"/>
          </p:cNvGraphicFramePr>
          <p:nvPr>
            <p:extLst>
              <p:ext uri="{D42A27DB-BD31-4B8C-83A1-F6EECF244321}">
                <p14:modId xmlns:p14="http://schemas.microsoft.com/office/powerpoint/2010/main" val="86335166"/>
              </p:ext>
            </p:extLst>
          </p:nvPr>
        </p:nvGraphicFramePr>
        <p:xfrm>
          <a:off x="539552" y="2475047"/>
          <a:ext cx="7992888" cy="2865120"/>
        </p:xfrm>
        <a:graphic>
          <a:graphicData uri="http://schemas.openxmlformats.org/drawingml/2006/table">
            <a:tbl>
              <a:tblPr firstRow="1" bandRow="1">
                <a:tableStyleId>{5C22544A-7EE6-4342-B048-85BDC9FD1C3A}</a:tableStyleId>
              </a:tblPr>
              <a:tblGrid>
                <a:gridCol w="2664296">
                  <a:extLst>
                    <a:ext uri="{9D8B030D-6E8A-4147-A177-3AD203B41FA5}">
                      <a16:colId xmlns:a16="http://schemas.microsoft.com/office/drawing/2014/main" val="1206476397"/>
                    </a:ext>
                  </a:extLst>
                </a:gridCol>
                <a:gridCol w="2664296">
                  <a:extLst>
                    <a:ext uri="{9D8B030D-6E8A-4147-A177-3AD203B41FA5}">
                      <a16:colId xmlns:a16="http://schemas.microsoft.com/office/drawing/2014/main" val="1217149824"/>
                    </a:ext>
                  </a:extLst>
                </a:gridCol>
                <a:gridCol w="2664296">
                  <a:extLst>
                    <a:ext uri="{9D8B030D-6E8A-4147-A177-3AD203B41FA5}">
                      <a16:colId xmlns:a16="http://schemas.microsoft.com/office/drawing/2014/main" val="2992920022"/>
                    </a:ext>
                  </a:extLst>
                </a:gridCol>
              </a:tblGrid>
              <a:tr h="370840">
                <a:tc>
                  <a:txBody>
                    <a:bodyPr/>
                    <a:lstStyle/>
                    <a:p>
                      <a:pPr algn="ctr"/>
                      <a:r>
                        <a:rPr lang="ru-RU" sz="1600" kern="1200" dirty="0">
                          <a:solidFill>
                            <a:schemeClr val="tx1"/>
                          </a:solidFill>
                          <a:latin typeface="Segoe UI Light" panose="020B0502040204020203" pitchFamily="34" charset="0"/>
                          <a:ea typeface="+mn-ea"/>
                          <a:cs typeface="Segoe UI Light" panose="020B0502040204020203" pitchFamily="34" charset="0"/>
                        </a:rPr>
                        <a:t>Соматические признаки</a:t>
                      </a:r>
                    </a:p>
                  </a:txBody>
                  <a:tcPr anchor="ctr"/>
                </a:tc>
                <a:tc>
                  <a:txBody>
                    <a:bodyPr/>
                    <a:lstStyle/>
                    <a:p>
                      <a:pPr algn="ctr"/>
                      <a:r>
                        <a:rPr lang="ru-RU" sz="1600" kern="1200" dirty="0">
                          <a:solidFill>
                            <a:schemeClr val="tx1"/>
                          </a:solidFill>
                          <a:latin typeface="Segoe UI Light" panose="020B0502040204020203" pitchFamily="34" charset="0"/>
                          <a:ea typeface="+mn-ea"/>
                          <a:cs typeface="Segoe UI Light" panose="020B0502040204020203" pitchFamily="34" charset="0"/>
                        </a:rPr>
                        <a:t>Психологические признаки </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ru-RU" sz="1600" kern="1200" dirty="0">
                          <a:solidFill>
                            <a:schemeClr val="tx1"/>
                          </a:solidFill>
                          <a:latin typeface="Segoe UI Light" panose="020B0502040204020203" pitchFamily="34" charset="0"/>
                          <a:ea typeface="+mn-ea"/>
                          <a:cs typeface="Segoe UI Light" panose="020B0502040204020203" pitchFamily="34" charset="0"/>
                        </a:rPr>
                        <a:t>Поведенческие признаки</a:t>
                      </a:r>
                    </a:p>
                    <a:p>
                      <a:pPr algn="ctr"/>
                      <a:endParaRPr lang="ru-RU" sz="1600" kern="1200" dirty="0">
                        <a:solidFill>
                          <a:schemeClr val="tx1"/>
                        </a:solidFill>
                        <a:latin typeface="Segoe UI Light" panose="020B0502040204020203" pitchFamily="34" charset="0"/>
                        <a:ea typeface="+mn-ea"/>
                        <a:cs typeface="Segoe UI Light" panose="020B0502040204020203" pitchFamily="34" charset="0"/>
                      </a:endParaRPr>
                    </a:p>
                  </a:txBody>
                  <a:tcPr anchor="ctr"/>
                </a:tc>
                <a:extLst>
                  <a:ext uri="{0D108BD9-81ED-4DB2-BD59-A6C34878D82A}">
                    <a16:rowId xmlns:a16="http://schemas.microsoft.com/office/drawing/2014/main" val="1932260354"/>
                  </a:ext>
                </a:extLst>
              </a:tr>
              <a:tr h="370840">
                <a:tc>
                  <a:txBody>
                    <a:bodyPr/>
                    <a:lstStyle/>
                    <a:p>
                      <a:pPr lvl="0" algn="ctr"/>
                      <a:r>
                        <a:rPr lang="ru-RU" sz="1600" kern="1200" dirty="0">
                          <a:solidFill>
                            <a:schemeClr val="tx1"/>
                          </a:solidFill>
                          <a:latin typeface="Segoe UI Light" panose="020B0502040204020203" pitchFamily="34" charset="0"/>
                          <a:ea typeface="+mn-ea"/>
                          <a:cs typeface="Segoe UI Light" panose="020B0502040204020203" pitchFamily="34" charset="0"/>
                        </a:rPr>
                        <a:t> головокружение, тошнота, общая слабость, сонливость, потеря сна, пониженное или повышенное давление, потливость, озноб</a:t>
                      </a:r>
                    </a:p>
                  </a:txBody>
                  <a:tcPr anchor="ctr"/>
                </a:tc>
                <a:tc>
                  <a:txBody>
                    <a:bodyPr/>
                    <a:lstStyle/>
                    <a:p>
                      <a:pPr algn="ctr"/>
                      <a:r>
                        <a:rPr lang="ru-RU" sz="1600" kern="1200" dirty="0">
                          <a:solidFill>
                            <a:schemeClr val="tx1"/>
                          </a:solidFill>
                          <a:latin typeface="Segoe UI Light" panose="020B0502040204020203" pitchFamily="34" charset="0"/>
                          <a:ea typeface="+mn-ea"/>
                          <a:cs typeface="Segoe UI Light" panose="020B0502040204020203" pitchFamily="34" charset="0"/>
                        </a:rPr>
                        <a:t>потеря способности концентрировать внимание, провалы в памяти, эмоциональная лабильность, заторможенность, редукция профессиональной деятельности</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ru-RU" sz="1600" kern="1200" dirty="0">
                          <a:solidFill>
                            <a:schemeClr val="tx1"/>
                          </a:solidFill>
                          <a:latin typeface="Segoe UI Light" panose="020B0502040204020203" pitchFamily="34" charset="0"/>
                          <a:ea typeface="+mn-ea"/>
                          <a:cs typeface="Segoe UI Light" panose="020B0502040204020203" pitchFamily="34" charset="0"/>
                        </a:rPr>
                        <a:t>раздражительность, агрессивность, низкая эффективность выполняемой деятельности, замедленный темп деятельности и др.</a:t>
                      </a:r>
                    </a:p>
                  </a:txBody>
                  <a:tcPr anchor="ctr"/>
                </a:tc>
                <a:extLst>
                  <a:ext uri="{0D108BD9-81ED-4DB2-BD59-A6C34878D82A}">
                    <a16:rowId xmlns:a16="http://schemas.microsoft.com/office/drawing/2014/main" val="4221795268"/>
                  </a:ext>
                </a:extLst>
              </a:tr>
            </a:tbl>
          </a:graphicData>
        </a:graphic>
      </p:graphicFrame>
    </p:spTree>
    <p:extLst>
      <p:ext uri="{BB962C8B-B14F-4D97-AF65-F5344CB8AC3E}">
        <p14:creationId xmlns:p14="http://schemas.microsoft.com/office/powerpoint/2010/main" val="189516242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Группа 3"/>
          <p:cNvGrpSpPr/>
          <p:nvPr/>
        </p:nvGrpSpPr>
        <p:grpSpPr>
          <a:xfrm flipH="1" flipV="1">
            <a:off x="-27518" y="-10"/>
            <a:ext cx="6030313" cy="1340777"/>
            <a:chOff x="8289058" y="6085680"/>
            <a:chExt cx="4448633" cy="774761"/>
          </a:xfrm>
        </p:grpSpPr>
        <p:sp>
          <p:nvSpPr>
            <p:cNvPr id="6" name="Прямоугольный треугольник 15"/>
            <p:cNvSpPr/>
            <p:nvPr/>
          </p:nvSpPr>
          <p:spPr>
            <a:xfrm rot="16200000" flipH="1">
              <a:off x="8405691" y="6447274"/>
              <a:ext cx="145913" cy="379180"/>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 name="connsiteX0" fmla="*/ 0 w 134960"/>
                <a:gd name="connsiteY0" fmla="*/ 325797 h 325797"/>
                <a:gd name="connsiteX1" fmla="*/ 5070 w 134960"/>
                <a:gd name="connsiteY1" fmla="*/ 0 h 325797"/>
                <a:gd name="connsiteX2" fmla="*/ 134960 w 134960"/>
                <a:gd name="connsiteY2" fmla="*/ 288747 h 325797"/>
                <a:gd name="connsiteX3" fmla="*/ 0 w 134960"/>
                <a:gd name="connsiteY3" fmla="*/ 325797 h 325797"/>
                <a:gd name="connsiteX0" fmla="*/ 0 w 134960"/>
                <a:gd name="connsiteY0" fmla="*/ 327313 h 327313"/>
                <a:gd name="connsiteX1" fmla="*/ 15252 w 134960"/>
                <a:gd name="connsiteY1" fmla="*/ 0 h 327313"/>
                <a:gd name="connsiteX2" fmla="*/ 134960 w 134960"/>
                <a:gd name="connsiteY2" fmla="*/ 290263 h 327313"/>
                <a:gd name="connsiteX3" fmla="*/ 0 w 134960"/>
                <a:gd name="connsiteY3" fmla="*/ 327313 h 327313"/>
              </a:gdLst>
              <a:ahLst/>
              <a:cxnLst>
                <a:cxn ang="0">
                  <a:pos x="connsiteX0" y="connsiteY0"/>
                </a:cxn>
                <a:cxn ang="0">
                  <a:pos x="connsiteX1" y="connsiteY1"/>
                </a:cxn>
                <a:cxn ang="0">
                  <a:pos x="connsiteX2" y="connsiteY2"/>
                </a:cxn>
                <a:cxn ang="0">
                  <a:pos x="connsiteX3" y="connsiteY3"/>
                </a:cxn>
              </a:cxnLst>
              <a:rect l="l" t="t" r="r" b="b"/>
              <a:pathLst>
                <a:path w="134960" h="327313">
                  <a:moveTo>
                    <a:pt x="0" y="327313"/>
                  </a:moveTo>
                  <a:cubicBezTo>
                    <a:pt x="263" y="221113"/>
                    <a:pt x="14989" y="106200"/>
                    <a:pt x="15252" y="0"/>
                  </a:cubicBezTo>
                  <a:cubicBezTo>
                    <a:pt x="59708" y="100381"/>
                    <a:pt x="90504" y="189882"/>
                    <a:pt x="134960" y="290263"/>
                  </a:cubicBezTo>
                  <a:cubicBezTo>
                    <a:pt x="80449" y="331538"/>
                    <a:pt x="54511" y="286038"/>
                    <a:pt x="0" y="327313"/>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Трапеция 2"/>
            <p:cNvSpPr/>
            <p:nvPr/>
          </p:nvSpPr>
          <p:spPr>
            <a:xfrm flipH="1">
              <a:off x="8309609" y="6085680"/>
              <a:ext cx="4401829" cy="77476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 name="connsiteX0" fmla="*/ 0 w 6601760"/>
                <a:gd name="connsiteY0" fmla="*/ 3783774 h 3795874"/>
                <a:gd name="connsiteX1" fmla="*/ 0 w 6601760"/>
                <a:gd name="connsiteY1" fmla="*/ 2 h 3795874"/>
                <a:gd name="connsiteX2" fmla="*/ 5327252 w 6601760"/>
                <a:gd name="connsiteY2" fmla="*/ 138240 h 3795874"/>
                <a:gd name="connsiteX3" fmla="*/ 6601760 w 6601760"/>
                <a:gd name="connsiteY3" fmla="*/ 3795874 h 3795874"/>
                <a:gd name="connsiteX4" fmla="*/ 0 w 6601760"/>
                <a:gd name="connsiteY4" fmla="*/ 3783774 h 3795874"/>
                <a:gd name="connsiteX0" fmla="*/ 0 w 5963047"/>
                <a:gd name="connsiteY0" fmla="*/ 3783774 h 3795874"/>
                <a:gd name="connsiteX1" fmla="*/ 0 w 5963047"/>
                <a:gd name="connsiteY1" fmla="*/ 2 h 3795874"/>
                <a:gd name="connsiteX2" fmla="*/ 5327252 w 5963047"/>
                <a:gd name="connsiteY2" fmla="*/ 138240 h 3795874"/>
                <a:gd name="connsiteX3" fmla="*/ 5963047 w 5963047"/>
                <a:gd name="connsiteY3" fmla="*/ 3795874 h 3795874"/>
                <a:gd name="connsiteX4" fmla="*/ 0 w 5963047"/>
                <a:gd name="connsiteY4" fmla="*/ 3783774 h 3795874"/>
                <a:gd name="connsiteX0" fmla="*/ 0 w 5963047"/>
                <a:gd name="connsiteY0" fmla="*/ 3783774 h 3795874"/>
                <a:gd name="connsiteX1" fmla="*/ 0 w 5963047"/>
                <a:gd name="connsiteY1" fmla="*/ 2 h 3795874"/>
                <a:gd name="connsiteX2" fmla="*/ 5327252 w 5963047"/>
                <a:gd name="connsiteY2" fmla="*/ 43654 h 3795874"/>
                <a:gd name="connsiteX3" fmla="*/ 5963047 w 5963047"/>
                <a:gd name="connsiteY3" fmla="*/ 3795874 h 3795874"/>
                <a:gd name="connsiteX4" fmla="*/ 0 w 5963047"/>
                <a:gd name="connsiteY4" fmla="*/ 3783774 h 3795874"/>
                <a:gd name="connsiteX0" fmla="*/ 0 w 5963047"/>
                <a:gd name="connsiteY0" fmla="*/ 3834707 h 3846807"/>
                <a:gd name="connsiteX1" fmla="*/ 0 w 5963047"/>
                <a:gd name="connsiteY1" fmla="*/ 50935 h 3846807"/>
                <a:gd name="connsiteX2" fmla="*/ 5314349 w 5963047"/>
                <a:gd name="connsiteY2" fmla="*/ 0 h 3846807"/>
                <a:gd name="connsiteX3" fmla="*/ 5963047 w 5963047"/>
                <a:gd name="connsiteY3" fmla="*/ 3846807 h 3846807"/>
                <a:gd name="connsiteX4" fmla="*/ 0 w 5963047"/>
                <a:gd name="connsiteY4" fmla="*/ 3834707 h 3846807"/>
                <a:gd name="connsiteX0" fmla="*/ 0 w 5963047"/>
                <a:gd name="connsiteY0" fmla="*/ 3834707 h 3846807"/>
                <a:gd name="connsiteX1" fmla="*/ 0 w 5963047"/>
                <a:gd name="connsiteY1" fmla="*/ 50935 h 3846807"/>
                <a:gd name="connsiteX2" fmla="*/ 5018259 w 5963047"/>
                <a:gd name="connsiteY2" fmla="*/ 0 h 3846807"/>
                <a:gd name="connsiteX3" fmla="*/ 5963047 w 5963047"/>
                <a:gd name="connsiteY3" fmla="*/ 3846807 h 3846807"/>
                <a:gd name="connsiteX4" fmla="*/ 0 w 5963047"/>
                <a:gd name="connsiteY4" fmla="*/ 3834707 h 3846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63047" h="3846807">
                  <a:moveTo>
                    <a:pt x="0" y="3834707"/>
                  </a:moveTo>
                  <a:lnTo>
                    <a:pt x="0" y="50935"/>
                  </a:lnTo>
                  <a:lnTo>
                    <a:pt x="5018259" y="0"/>
                  </a:lnTo>
                  <a:lnTo>
                    <a:pt x="5963047" y="3846807"/>
                  </a:lnTo>
                  <a:lnTo>
                    <a:pt x="0" y="3834707"/>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err="1"/>
                <a:t>ттрн</a:t>
              </a:r>
              <a:endParaRPr lang="ru-RU" dirty="0"/>
            </a:p>
          </p:txBody>
        </p:sp>
        <p:sp>
          <p:nvSpPr>
            <p:cNvPr id="8" name="Трапеция 2"/>
            <p:cNvSpPr/>
            <p:nvPr/>
          </p:nvSpPr>
          <p:spPr>
            <a:xfrm flipH="1">
              <a:off x="8290813" y="6246868"/>
              <a:ext cx="4446878" cy="336814"/>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689860 w 5287924"/>
                <a:gd name="connsiteY2" fmla="*/ 102692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746042 w 5287924"/>
                <a:gd name="connsiteY2" fmla="*/ 196338 h 4009703"/>
                <a:gd name="connsiteX3" fmla="*/ 5287924 w 5287924"/>
                <a:gd name="connsiteY3" fmla="*/ 4009703 h 4009703"/>
                <a:gd name="connsiteX4" fmla="*/ 2858 w 5287924"/>
                <a:gd name="connsiteY4" fmla="*/ 3916875 h 4009703"/>
                <a:gd name="connsiteX0" fmla="*/ 28 w 5309173"/>
                <a:gd name="connsiteY0" fmla="*/ 4197819 h 4197905"/>
                <a:gd name="connsiteX1" fmla="*/ 21249 w 5309173"/>
                <a:gd name="connsiteY1" fmla="*/ 0 h 4197905"/>
                <a:gd name="connsiteX2" fmla="*/ 4767291 w 5309173"/>
                <a:gd name="connsiteY2" fmla="*/ 196338 h 4197905"/>
                <a:gd name="connsiteX3" fmla="*/ 5309173 w 5309173"/>
                <a:gd name="connsiteY3" fmla="*/ 4009703 h 4197905"/>
                <a:gd name="connsiteX4" fmla="*/ 28 w 5309173"/>
                <a:gd name="connsiteY4" fmla="*/ 4197819 h 4197905"/>
                <a:gd name="connsiteX0" fmla="*/ 28 w 5309173"/>
                <a:gd name="connsiteY0" fmla="*/ 4197819 h 4197905"/>
                <a:gd name="connsiteX1" fmla="*/ 21249 w 5309173"/>
                <a:gd name="connsiteY1" fmla="*/ 0 h 4197905"/>
                <a:gd name="connsiteX2" fmla="*/ 4807421 w 5309173"/>
                <a:gd name="connsiteY2" fmla="*/ 196338 h 4197905"/>
                <a:gd name="connsiteX3" fmla="*/ 5309173 w 5309173"/>
                <a:gd name="connsiteY3" fmla="*/ 4009703 h 4197905"/>
                <a:gd name="connsiteX4" fmla="*/ 28 w 5309173"/>
                <a:gd name="connsiteY4" fmla="*/ 4197819 h 4197905"/>
                <a:gd name="connsiteX0" fmla="*/ 50 w 5299162"/>
                <a:gd name="connsiteY0" fmla="*/ 4139296 h 4139419"/>
                <a:gd name="connsiteX1" fmla="*/ 11238 w 5299162"/>
                <a:gd name="connsiteY1" fmla="*/ 0 h 4139419"/>
                <a:gd name="connsiteX2" fmla="*/ 4797410 w 5299162"/>
                <a:gd name="connsiteY2" fmla="*/ 196338 h 4139419"/>
                <a:gd name="connsiteX3" fmla="*/ 5299162 w 5299162"/>
                <a:gd name="connsiteY3" fmla="*/ 4009703 h 4139419"/>
                <a:gd name="connsiteX4" fmla="*/ 50 w 5299162"/>
                <a:gd name="connsiteY4" fmla="*/ 4139296 h 4139419"/>
                <a:gd name="connsiteX0" fmla="*/ 50 w 5294145"/>
                <a:gd name="connsiteY0" fmla="*/ 4139296 h 4139419"/>
                <a:gd name="connsiteX1" fmla="*/ 11238 w 5294145"/>
                <a:gd name="connsiteY1" fmla="*/ 0 h 4139419"/>
                <a:gd name="connsiteX2" fmla="*/ 4797410 w 5294145"/>
                <a:gd name="connsiteY2" fmla="*/ 196338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72329 w 5294145"/>
                <a:gd name="connsiteY2" fmla="*/ 137815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52264 w 5294145"/>
                <a:gd name="connsiteY2" fmla="*/ 59776 h 4139419"/>
                <a:gd name="connsiteX3" fmla="*/ 5294145 w 5294145"/>
                <a:gd name="connsiteY3" fmla="*/ 4009703 h 4139419"/>
                <a:gd name="connsiteX4" fmla="*/ 50 w 5294145"/>
                <a:gd name="connsiteY4" fmla="*/ 4139296 h 4139419"/>
                <a:gd name="connsiteX0" fmla="*/ 50 w 5108803"/>
                <a:gd name="connsiteY0" fmla="*/ 4139296 h 4139419"/>
                <a:gd name="connsiteX1" fmla="*/ 11238 w 5108803"/>
                <a:gd name="connsiteY1" fmla="*/ 0 h 4139419"/>
                <a:gd name="connsiteX2" fmla="*/ 4752264 w 5108803"/>
                <a:gd name="connsiteY2" fmla="*/ 59776 h 4139419"/>
                <a:gd name="connsiteX3" fmla="*/ 5108803 w 5108803"/>
                <a:gd name="connsiteY3" fmla="*/ 4009703 h 4139419"/>
                <a:gd name="connsiteX4" fmla="*/ 50 w 5108803"/>
                <a:gd name="connsiteY4" fmla="*/ 4139296 h 4139419"/>
                <a:gd name="connsiteX0" fmla="*/ 50 w 5102063"/>
                <a:gd name="connsiteY0" fmla="*/ 4139296 h 4139468"/>
                <a:gd name="connsiteX1" fmla="*/ 11238 w 5102063"/>
                <a:gd name="connsiteY1" fmla="*/ 0 h 4139468"/>
                <a:gd name="connsiteX2" fmla="*/ 4752264 w 5102063"/>
                <a:gd name="connsiteY2" fmla="*/ 59776 h 4139468"/>
                <a:gd name="connsiteX3" fmla="*/ 5102063 w 5102063"/>
                <a:gd name="connsiteY3" fmla="*/ 4048722 h 4139468"/>
                <a:gd name="connsiteX4" fmla="*/ 50 w 5102063"/>
                <a:gd name="connsiteY4" fmla="*/ 4139296 h 4139468"/>
                <a:gd name="connsiteX0" fmla="*/ 29250 w 5131263"/>
                <a:gd name="connsiteY0" fmla="*/ 4139296 h 4139468"/>
                <a:gd name="connsiteX1" fmla="*/ 0 w 5131263"/>
                <a:gd name="connsiteY1" fmla="*/ 0 h 4139468"/>
                <a:gd name="connsiteX2" fmla="*/ 4781464 w 5131263"/>
                <a:gd name="connsiteY2" fmla="*/ 59776 h 4139468"/>
                <a:gd name="connsiteX3" fmla="*/ 5131263 w 5131263"/>
                <a:gd name="connsiteY3" fmla="*/ 4048722 h 4139468"/>
                <a:gd name="connsiteX4" fmla="*/ 29250 w 5131263"/>
                <a:gd name="connsiteY4" fmla="*/ 4139296 h 4139468"/>
                <a:gd name="connsiteX0" fmla="*/ 29250 w 5100934"/>
                <a:gd name="connsiteY0" fmla="*/ 4139296 h 4139296"/>
                <a:gd name="connsiteX1" fmla="*/ 0 w 5100934"/>
                <a:gd name="connsiteY1" fmla="*/ 0 h 4139296"/>
                <a:gd name="connsiteX2" fmla="*/ 4781464 w 5100934"/>
                <a:gd name="connsiteY2" fmla="*/ 59776 h 4139296"/>
                <a:gd name="connsiteX3" fmla="*/ 5100934 w 5100934"/>
                <a:gd name="connsiteY3" fmla="*/ 4107245 h 4139296"/>
                <a:gd name="connsiteX4" fmla="*/ 29250 w 5100934"/>
                <a:gd name="connsiteY4" fmla="*/ 4139296 h 413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00934" h="4139296">
                  <a:moveTo>
                    <a:pt x="29250" y="4139296"/>
                  </a:moveTo>
                  <a:cubicBezTo>
                    <a:pt x="28297" y="2833671"/>
                    <a:pt x="953" y="1305625"/>
                    <a:pt x="0" y="0"/>
                  </a:cubicBezTo>
                  <a:lnTo>
                    <a:pt x="4781464" y="59776"/>
                  </a:lnTo>
                  <a:lnTo>
                    <a:pt x="5100934" y="4107245"/>
                  </a:lnTo>
                  <a:lnTo>
                    <a:pt x="29250" y="4139296"/>
                  </a:lnTo>
                  <a:close/>
                </a:path>
              </a:pathLst>
            </a:custGeom>
            <a:gradFill>
              <a:gsLst>
                <a:gs pos="53000">
                  <a:srgbClr val="3483AA"/>
                </a:gs>
                <a:gs pos="0">
                  <a:srgbClr val="2D7193"/>
                </a:gs>
                <a:gs pos="100000">
                  <a:srgbClr val="3B96C3"/>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sp>
        <p:nvSpPr>
          <p:cNvPr id="2" name="Заголовок 1"/>
          <p:cNvSpPr>
            <a:spLocks noGrp="1"/>
          </p:cNvSpPr>
          <p:nvPr>
            <p:ph type="title"/>
          </p:nvPr>
        </p:nvSpPr>
        <p:spPr>
          <a:xfrm>
            <a:off x="683568" y="548680"/>
            <a:ext cx="5147353" cy="491143"/>
          </a:xfrm>
        </p:spPr>
        <p:txBody>
          <a:bodyPr>
            <a:noAutofit/>
          </a:bodyPr>
          <a:lstStyle/>
          <a:p>
            <a:pPr lvl="0" algn="l"/>
            <a:r>
              <a:rPr lang="ru-RU" sz="1600" b="1" dirty="0">
                <a:solidFill>
                  <a:schemeClr val="bg1"/>
                </a:solidFill>
                <a:latin typeface="Segoe UI Light" panose="020B0502040204020203" pitchFamily="34" charset="0"/>
                <a:cs typeface="Segoe UI Light" panose="020B0502040204020203" pitchFamily="34" charset="0"/>
              </a:rPr>
              <a:t>Способы оказания психологической самопомощи и поддержания психологического благополучия </a:t>
            </a:r>
          </a:p>
        </p:txBody>
      </p:sp>
      <p:sp>
        <p:nvSpPr>
          <p:cNvPr id="13" name="Прямоугольник 12"/>
          <p:cNvSpPr/>
          <p:nvPr/>
        </p:nvSpPr>
        <p:spPr>
          <a:xfrm>
            <a:off x="251520" y="1132126"/>
            <a:ext cx="6264696" cy="496674"/>
          </a:xfrm>
          <a:prstGeom prst="rect">
            <a:avLst/>
          </a:prstGeom>
        </p:spPr>
        <p:txBody>
          <a:bodyPr wrap="square">
            <a:spAutoFit/>
          </a:bodyPr>
          <a:lstStyle/>
          <a:p>
            <a:pPr lvl="1">
              <a:lnSpc>
                <a:spcPct val="150000"/>
              </a:lnSpc>
              <a:spcAft>
                <a:spcPts val="0"/>
              </a:spcAft>
            </a:pPr>
            <a:r>
              <a:rPr lang="ru-RU" sz="2000" b="1" u="sng" dirty="0">
                <a:latin typeface="Segoe UI Light" panose="020B0502040204020203" pitchFamily="34" charset="0"/>
                <a:cs typeface="Segoe UI Light" panose="020B0502040204020203" pitchFamily="34" charset="0"/>
              </a:rPr>
              <a:t>Приемы </a:t>
            </a:r>
            <a:r>
              <a:rPr lang="ru-RU" sz="2000" b="1" u="sng" dirty="0" err="1">
                <a:latin typeface="Segoe UI Light" panose="020B0502040204020203" pitchFamily="34" charset="0"/>
                <a:cs typeface="Segoe UI Light" panose="020B0502040204020203" pitchFamily="34" charset="0"/>
              </a:rPr>
              <a:t>саморегуляции</a:t>
            </a:r>
            <a:endParaRPr lang="ru-RU" sz="2000" u="sng" dirty="0">
              <a:effectLst/>
              <a:latin typeface="Segoe UI Light" panose="020B0502040204020203" pitchFamily="34" charset="0"/>
              <a:cs typeface="Segoe UI Light" panose="020B0502040204020203" pitchFamily="34" charset="0"/>
            </a:endParaRPr>
          </a:p>
        </p:txBody>
      </p:sp>
      <p:grpSp>
        <p:nvGrpSpPr>
          <p:cNvPr id="9" name="Группа 8"/>
          <p:cNvGrpSpPr/>
          <p:nvPr/>
        </p:nvGrpSpPr>
        <p:grpSpPr>
          <a:xfrm>
            <a:off x="7695519" y="6090859"/>
            <a:ext cx="1469646" cy="767141"/>
            <a:chOff x="7682339" y="6093299"/>
            <a:chExt cx="1469646" cy="767141"/>
          </a:xfrm>
        </p:grpSpPr>
        <p:sp>
          <p:nvSpPr>
            <p:cNvPr id="10" name="Прямоугольный треугольник 15"/>
            <p:cNvSpPr/>
            <p:nvPr/>
          </p:nvSpPr>
          <p:spPr>
            <a:xfrm rot="16200000" flipH="1">
              <a:off x="7838898" y="6451197"/>
              <a:ext cx="123347" cy="436466"/>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Lst>
              <a:ahLst/>
              <a:cxnLst>
                <a:cxn ang="0">
                  <a:pos x="connsiteX0" y="connsiteY0"/>
                </a:cxn>
                <a:cxn ang="0">
                  <a:pos x="connsiteX1" y="connsiteY1"/>
                </a:cxn>
                <a:cxn ang="0">
                  <a:pos x="connsiteX2" y="connsiteY2"/>
                </a:cxn>
                <a:cxn ang="0">
                  <a:pos x="connsiteX3" y="connsiteY3"/>
                </a:cxn>
              </a:cxnLst>
              <a:rect l="l" t="t" r="r" b="b"/>
              <a:pathLst>
                <a:path w="134960" h="338192">
                  <a:moveTo>
                    <a:pt x="0" y="338192"/>
                  </a:moveTo>
                  <a:cubicBezTo>
                    <a:pt x="263" y="231992"/>
                    <a:pt x="1330" y="106200"/>
                    <a:pt x="1593" y="0"/>
                  </a:cubicBezTo>
                  <a:lnTo>
                    <a:pt x="134960" y="301142"/>
                  </a:lnTo>
                  <a:cubicBezTo>
                    <a:pt x="80449" y="342417"/>
                    <a:pt x="54511" y="296917"/>
                    <a:pt x="0" y="338192"/>
                  </a:cubicBezTo>
                  <a:close/>
                </a:path>
              </a:pathLst>
            </a:custGeom>
            <a:solidFill>
              <a:srgbClr val="D883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Трапеция 2"/>
            <p:cNvSpPr/>
            <p:nvPr/>
          </p:nvSpPr>
          <p:spPr>
            <a:xfrm flipH="1">
              <a:off x="7838121" y="6093299"/>
              <a:ext cx="1311534" cy="76714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1760" h="3808972">
                  <a:moveTo>
                    <a:pt x="0" y="3796872"/>
                  </a:moveTo>
                  <a:lnTo>
                    <a:pt x="0" y="13100"/>
                  </a:lnTo>
                  <a:lnTo>
                    <a:pt x="3396921" y="0"/>
                  </a:lnTo>
                  <a:lnTo>
                    <a:pt x="6601760" y="3808972"/>
                  </a:lnTo>
                  <a:lnTo>
                    <a:pt x="0" y="3796872"/>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2" name="Трапеция 2"/>
            <p:cNvSpPr/>
            <p:nvPr/>
          </p:nvSpPr>
          <p:spPr>
            <a:xfrm flipH="1">
              <a:off x="7691020" y="6290733"/>
              <a:ext cx="1460965" cy="326269"/>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87924" h="4009703">
                  <a:moveTo>
                    <a:pt x="2858" y="3916875"/>
                  </a:moveTo>
                  <a:cubicBezTo>
                    <a:pt x="1905" y="2611250"/>
                    <a:pt x="953" y="1305625"/>
                    <a:pt x="0" y="0"/>
                  </a:cubicBezTo>
                  <a:lnTo>
                    <a:pt x="4320663" y="9045"/>
                  </a:lnTo>
                  <a:lnTo>
                    <a:pt x="5287924" y="4009703"/>
                  </a:lnTo>
                  <a:cubicBezTo>
                    <a:pt x="3411317" y="4004773"/>
                    <a:pt x="1879465" y="3921805"/>
                    <a:pt x="2858" y="3916875"/>
                  </a:cubicBezTo>
                  <a:close/>
                </a:path>
              </a:pathLst>
            </a:custGeom>
            <a:gradFill>
              <a:gsLst>
                <a:gs pos="0">
                  <a:schemeClr val="accent5">
                    <a:lumMod val="60000"/>
                    <a:lumOff val="40000"/>
                  </a:schemeClr>
                </a:gs>
                <a:gs pos="22000">
                  <a:srgbClr val="F68E26"/>
                </a:gs>
                <a:gs pos="51000">
                  <a:srgbClr val="F68616"/>
                </a:gs>
                <a:gs pos="70000">
                  <a:srgbClr val="EF7B11"/>
                </a:gs>
                <a:gs pos="97000">
                  <a:srgbClr val="D7560F"/>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a:t>62</a:t>
              </a:r>
            </a:p>
          </p:txBody>
        </p:sp>
      </p:grpSp>
      <p:sp>
        <p:nvSpPr>
          <p:cNvPr id="15" name="Прямоугольник 14"/>
          <p:cNvSpPr/>
          <p:nvPr/>
        </p:nvSpPr>
        <p:spPr>
          <a:xfrm>
            <a:off x="683568" y="1484784"/>
            <a:ext cx="8068196" cy="1077218"/>
          </a:xfrm>
          <a:prstGeom prst="rect">
            <a:avLst/>
          </a:prstGeom>
        </p:spPr>
        <p:txBody>
          <a:bodyPr wrap="square">
            <a:spAutoFit/>
          </a:bodyPr>
          <a:lstStyle/>
          <a:p>
            <a:pPr algn="just"/>
            <a:r>
              <a:rPr lang="ru-RU" sz="1600" dirty="0">
                <a:latin typeface="Segoe UI Light" panose="020B0502040204020203" pitchFamily="34" charset="0"/>
                <a:cs typeface="Segoe UI Light" panose="020B0502040204020203" pitchFamily="34" charset="0"/>
              </a:rPr>
              <a:t>Методы </a:t>
            </a:r>
            <a:r>
              <a:rPr lang="ru-RU" sz="1600" dirty="0" err="1">
                <a:latin typeface="Segoe UI Light" panose="020B0502040204020203" pitchFamily="34" charset="0"/>
                <a:cs typeface="Segoe UI Light" panose="020B0502040204020203" pitchFamily="34" charset="0"/>
              </a:rPr>
              <a:t>саморегуляции</a:t>
            </a:r>
            <a:r>
              <a:rPr lang="ru-RU" sz="1600" dirty="0">
                <a:latin typeface="Segoe UI Light" panose="020B0502040204020203" pitchFamily="34" charset="0"/>
                <a:cs typeface="Segoe UI Light" panose="020B0502040204020203" pitchFamily="34" charset="0"/>
              </a:rPr>
              <a:t> могут применяться при наличии </a:t>
            </a:r>
            <a:r>
              <a:rPr lang="ru-RU" sz="1600" i="1" dirty="0">
                <a:latin typeface="Segoe UI Light" panose="020B0502040204020203" pitchFamily="34" charset="0"/>
                <a:cs typeface="Segoe UI Light" panose="020B0502040204020203" pitchFamily="34" charset="0"/>
              </a:rPr>
              <a:t>умеренно выраженной психоневрологической симптоматики,</a:t>
            </a:r>
            <a:r>
              <a:rPr lang="ru-RU" sz="1600" dirty="0">
                <a:latin typeface="Segoe UI Light" panose="020B0502040204020203" pitchFamily="34" charset="0"/>
                <a:cs typeface="Segoe UI Light" panose="020B0502040204020203" pitchFamily="34" charset="0"/>
              </a:rPr>
              <a:t> а также для оперативного снятия утомления, эмоционального напряжения, увеличения работоспособности в сложных условиях деятельности. </a:t>
            </a:r>
            <a:endParaRPr lang="ru-RU" sz="1600" dirty="0">
              <a:effectLst/>
              <a:latin typeface="Segoe UI Light" panose="020B0502040204020203" pitchFamily="34" charset="0"/>
              <a:cs typeface="Segoe UI Light" panose="020B0502040204020203" pitchFamily="34" charset="0"/>
            </a:endParaRPr>
          </a:p>
        </p:txBody>
      </p:sp>
      <p:sp>
        <p:nvSpPr>
          <p:cNvPr id="19" name="Прямоугольник 18"/>
          <p:cNvSpPr/>
          <p:nvPr/>
        </p:nvSpPr>
        <p:spPr>
          <a:xfrm>
            <a:off x="251520" y="2402939"/>
            <a:ext cx="6264696" cy="496674"/>
          </a:xfrm>
          <a:prstGeom prst="rect">
            <a:avLst/>
          </a:prstGeom>
        </p:spPr>
        <p:txBody>
          <a:bodyPr wrap="square">
            <a:spAutoFit/>
          </a:bodyPr>
          <a:lstStyle/>
          <a:p>
            <a:pPr lvl="1">
              <a:lnSpc>
                <a:spcPct val="150000"/>
              </a:lnSpc>
              <a:spcAft>
                <a:spcPts val="0"/>
              </a:spcAft>
            </a:pPr>
            <a:r>
              <a:rPr lang="ru-RU" sz="2000" b="1" dirty="0">
                <a:latin typeface="Segoe UI Light" panose="020B0502040204020203" pitchFamily="34" charset="0"/>
                <a:cs typeface="Segoe UI Light" panose="020B0502040204020203" pitchFamily="34" charset="0"/>
              </a:rPr>
              <a:t>1. Дыхание</a:t>
            </a:r>
            <a:endParaRPr lang="ru-RU" sz="2000" dirty="0">
              <a:effectLst/>
              <a:latin typeface="Segoe UI Light" panose="020B0502040204020203" pitchFamily="34" charset="0"/>
              <a:cs typeface="Segoe UI Light" panose="020B0502040204020203" pitchFamily="34" charset="0"/>
            </a:endParaRPr>
          </a:p>
        </p:txBody>
      </p:sp>
      <p:graphicFrame>
        <p:nvGraphicFramePr>
          <p:cNvPr id="3" name="Таблица 4">
            <a:extLst>
              <a:ext uri="{FF2B5EF4-FFF2-40B4-BE49-F238E27FC236}">
                <a16:creationId xmlns:a16="http://schemas.microsoft.com/office/drawing/2014/main" id="{9D00F33C-CA21-EFED-2E74-7F4FAE2003C1}"/>
              </a:ext>
            </a:extLst>
          </p:cNvPr>
          <p:cNvGraphicFramePr>
            <a:graphicFrameLocks noGrp="1"/>
          </p:cNvGraphicFramePr>
          <p:nvPr>
            <p:extLst>
              <p:ext uri="{D42A27DB-BD31-4B8C-83A1-F6EECF244321}">
                <p14:modId xmlns:p14="http://schemas.microsoft.com/office/powerpoint/2010/main" val="2234697899"/>
              </p:ext>
            </p:extLst>
          </p:nvPr>
        </p:nvGraphicFramePr>
        <p:xfrm>
          <a:off x="537901" y="2926977"/>
          <a:ext cx="8068197" cy="3327400"/>
        </p:xfrm>
        <a:graphic>
          <a:graphicData uri="http://schemas.openxmlformats.org/drawingml/2006/table">
            <a:tbl>
              <a:tblPr firstRow="1" bandRow="1">
                <a:tableStyleId>{5C22544A-7EE6-4342-B048-85BDC9FD1C3A}</a:tableStyleId>
              </a:tblPr>
              <a:tblGrid>
                <a:gridCol w="1728192">
                  <a:extLst>
                    <a:ext uri="{9D8B030D-6E8A-4147-A177-3AD203B41FA5}">
                      <a16:colId xmlns:a16="http://schemas.microsoft.com/office/drawing/2014/main" val="2142618641"/>
                    </a:ext>
                  </a:extLst>
                </a:gridCol>
                <a:gridCol w="2376264">
                  <a:extLst>
                    <a:ext uri="{9D8B030D-6E8A-4147-A177-3AD203B41FA5}">
                      <a16:colId xmlns:a16="http://schemas.microsoft.com/office/drawing/2014/main" val="3811930648"/>
                    </a:ext>
                  </a:extLst>
                </a:gridCol>
                <a:gridCol w="3963741">
                  <a:extLst>
                    <a:ext uri="{9D8B030D-6E8A-4147-A177-3AD203B41FA5}">
                      <a16:colId xmlns:a16="http://schemas.microsoft.com/office/drawing/2014/main" val="1514929626"/>
                    </a:ext>
                  </a:extLst>
                </a:gridCol>
              </a:tblGrid>
              <a:tr h="370840">
                <a:tc>
                  <a:txBody>
                    <a:bodyPr/>
                    <a:lstStyle/>
                    <a:p>
                      <a:pPr algn="ctr"/>
                      <a:r>
                        <a:rPr lang="ru-RU" sz="1400" dirty="0"/>
                        <a:t>Вид дыхания</a:t>
                      </a:r>
                    </a:p>
                  </a:txBody>
                  <a:tcPr anchor="ctr"/>
                </a:tc>
                <a:tc>
                  <a:txBody>
                    <a:bodyPr/>
                    <a:lstStyle/>
                    <a:p>
                      <a:pPr algn="ctr"/>
                      <a:r>
                        <a:rPr lang="ru-RU" sz="1400" dirty="0"/>
                        <a:t>Когда используется</a:t>
                      </a:r>
                    </a:p>
                  </a:txBody>
                  <a:tcPr anchor="ctr"/>
                </a:tc>
                <a:tc>
                  <a:txBody>
                    <a:bodyPr/>
                    <a:lstStyle/>
                    <a:p>
                      <a:pPr algn="ctr"/>
                      <a:r>
                        <a:rPr lang="ru-RU" sz="1400" dirty="0"/>
                        <a:t>Алгоритм</a:t>
                      </a:r>
                    </a:p>
                  </a:txBody>
                  <a:tcPr anchor="ctr"/>
                </a:tc>
                <a:extLst>
                  <a:ext uri="{0D108BD9-81ED-4DB2-BD59-A6C34878D82A}">
                    <a16:rowId xmlns:a16="http://schemas.microsoft.com/office/drawing/2014/main" val="2351862563"/>
                  </a:ext>
                </a:extLst>
              </a:tr>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ru-RU" sz="1400" b="1" dirty="0">
                          <a:latin typeface="Segoe UI Light" panose="020B0502040204020203" pitchFamily="34" charset="0"/>
                          <a:cs typeface="Segoe UI Light" panose="020B0502040204020203" pitchFamily="34" charset="0"/>
                        </a:rPr>
                        <a:t>Верхнее (ключичное) </a:t>
                      </a:r>
                      <a:endParaRPr lang="ru-RU" sz="1400" b="1" dirty="0"/>
                    </a:p>
                    <a:p>
                      <a:pPr algn="ctr"/>
                      <a:endParaRPr lang="ru-RU" sz="1400" b="1" dirty="0"/>
                    </a:p>
                  </a:txBody>
                  <a:tcPr anchor="ctr"/>
                </a:tc>
                <a:tc>
                  <a:txBody>
                    <a:bodyPr/>
                    <a:lstStyle/>
                    <a:p>
                      <a:pPr algn="ctr"/>
                      <a:r>
                        <a:rPr lang="ru-RU" sz="1400" dirty="0">
                          <a:latin typeface="Segoe UI Light" panose="020B0502040204020203" pitchFamily="34" charset="0"/>
                          <a:ea typeface="Times New Roman" panose="02020603050405020304" pitchFamily="18" charset="0"/>
                          <a:cs typeface="Segoe UI Light" panose="020B0502040204020203" pitchFamily="34" charset="0"/>
                        </a:rPr>
                        <a:t>применяется, когда необходимо взбодриться после монотонной работы, скинуть усталость, подготовиться к активной деятельности</a:t>
                      </a:r>
                      <a:endParaRPr lang="ru-RU" sz="1400" dirty="0"/>
                    </a:p>
                  </a:txBody>
                  <a:tcPr anchor="ctr"/>
                </a:tc>
                <a:tc>
                  <a:txBody>
                    <a:bodyPr/>
                    <a:lstStyle/>
                    <a:p>
                      <a:pPr algn="ctr"/>
                      <a:r>
                        <a:rPr lang="ru-RU" sz="1400" dirty="0">
                          <a:latin typeface="Segoe UI Light" panose="020B0502040204020203" pitchFamily="34" charset="0"/>
                          <a:ea typeface="Times New Roman" panose="02020603050405020304" pitchFamily="18" charset="0"/>
                          <a:cs typeface="Segoe UI Light" panose="020B0502040204020203" pitchFamily="34" charset="0"/>
                        </a:rPr>
                        <a:t>Энергичный глубокий вдох через нос с поднятием плеч и резкий выдох через рот. При этом никаких пауз между вдохом и выдохом не производится. </a:t>
                      </a:r>
                    </a:p>
                  </a:txBody>
                  <a:tcPr anchor="ctr"/>
                </a:tc>
                <a:extLst>
                  <a:ext uri="{0D108BD9-81ED-4DB2-BD59-A6C34878D82A}">
                    <a16:rowId xmlns:a16="http://schemas.microsoft.com/office/drawing/2014/main" val="152002787"/>
                  </a:ext>
                </a:extLst>
              </a:tr>
              <a:tr h="370840">
                <a:tc>
                  <a:txBody>
                    <a:bodyPr/>
                    <a:lstStyle/>
                    <a:p>
                      <a:pPr algn="ctr"/>
                      <a:r>
                        <a:rPr lang="ru-RU" sz="1400" b="1" kern="1200" dirty="0">
                          <a:solidFill>
                            <a:schemeClr val="dk1"/>
                          </a:solidFill>
                          <a:latin typeface="Segoe UI Light" panose="020B0502040204020203" pitchFamily="34" charset="0"/>
                          <a:cs typeface="Segoe UI Light" panose="020B0502040204020203" pitchFamily="34" charset="0"/>
                        </a:rPr>
                        <a:t>Нижнее (брюшное)</a:t>
                      </a:r>
                    </a:p>
                    <a:p>
                      <a:pPr algn="ctr"/>
                      <a:endParaRPr lang="ru-RU" sz="1400" b="1" kern="1200" dirty="0">
                        <a:solidFill>
                          <a:schemeClr val="dk1"/>
                        </a:solidFill>
                        <a:latin typeface="Segoe UI Light" panose="020B0502040204020203" pitchFamily="34" charset="0"/>
                        <a:cs typeface="Segoe UI Light" panose="020B0502040204020203" pitchFamily="34"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ru-RU" sz="1400" kern="1200" dirty="0">
                          <a:solidFill>
                            <a:schemeClr val="dk1"/>
                          </a:solidFill>
                          <a:latin typeface="Segoe UI Light" panose="020B0502040204020203" pitchFamily="34" charset="0"/>
                          <a:cs typeface="Segoe UI Light" panose="020B0502040204020203" pitchFamily="34" charset="0"/>
                        </a:rPr>
                        <a:t>при необходимости  преодолеть излишнее волнение, побороть тревогу и раздражительность, расслабиться. </a:t>
                      </a:r>
                    </a:p>
                    <a:p>
                      <a:pPr algn="ctr"/>
                      <a:endParaRPr lang="ru-RU" sz="1400" kern="1200" dirty="0">
                        <a:solidFill>
                          <a:schemeClr val="dk1"/>
                        </a:solidFill>
                        <a:latin typeface="Segoe UI Light" panose="020B0502040204020203" pitchFamily="34" charset="0"/>
                        <a:cs typeface="Segoe UI Light" panose="020B0502040204020203" pitchFamily="34" charset="0"/>
                      </a:endParaRPr>
                    </a:p>
                  </a:txBody>
                  <a:tcPr anchor="ctr"/>
                </a:tc>
                <a:tc>
                  <a:txBody>
                    <a:bodyPr/>
                    <a:lstStyle/>
                    <a:p>
                      <a:pPr algn="ctr"/>
                      <a:r>
                        <a:rPr lang="ru-RU" sz="1400" kern="1200" dirty="0">
                          <a:solidFill>
                            <a:schemeClr val="dk1"/>
                          </a:solidFill>
                          <a:latin typeface="Segoe UI Light" panose="020B0502040204020203" pitchFamily="34" charset="0"/>
                          <a:cs typeface="Segoe UI Light" panose="020B0502040204020203" pitchFamily="34" charset="0"/>
                        </a:rPr>
                        <a:t>Сидя или стоя  необходимо сбросить напряжение с мышц и сосредоточить внимание  на дыхании. </a:t>
                      </a:r>
                    </a:p>
                    <a:p>
                      <a:pPr algn="ctr"/>
                      <a:r>
                        <a:rPr lang="ru-RU" sz="1400" kern="1200" dirty="0">
                          <a:solidFill>
                            <a:schemeClr val="dk1"/>
                          </a:solidFill>
                          <a:latin typeface="Segoe UI Light" panose="020B0502040204020203" pitchFamily="34" charset="0"/>
                          <a:cs typeface="Segoe UI Light" panose="020B0502040204020203" pitchFamily="34" charset="0"/>
                        </a:rPr>
                        <a:t>Производится 4 этапа дыхания, сопровождаемые внутренним счетом. </a:t>
                      </a:r>
                    </a:p>
                  </a:txBody>
                  <a:tcPr anchor="ctr"/>
                </a:tc>
                <a:extLst>
                  <a:ext uri="{0D108BD9-81ED-4DB2-BD59-A6C34878D82A}">
                    <a16:rowId xmlns:a16="http://schemas.microsoft.com/office/drawing/2014/main" val="4098874317"/>
                  </a:ext>
                </a:extLst>
              </a:tr>
            </a:tbl>
          </a:graphicData>
        </a:graphic>
      </p:graphicFrame>
    </p:spTree>
    <p:extLst>
      <p:ext uri="{BB962C8B-B14F-4D97-AF65-F5344CB8AC3E}">
        <p14:creationId xmlns:p14="http://schemas.microsoft.com/office/powerpoint/2010/main" val="129271309"/>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FC0A487-C677-CBE5-8623-2F786C936781}"/>
              </a:ext>
            </a:extLst>
          </p:cNvPr>
          <p:cNvSpPr txBox="1"/>
          <p:nvPr/>
        </p:nvSpPr>
        <p:spPr>
          <a:xfrm>
            <a:off x="395536" y="1189224"/>
            <a:ext cx="8596378" cy="5201424"/>
          </a:xfrm>
          <a:prstGeom prst="rect">
            <a:avLst/>
          </a:prstGeom>
          <a:noFill/>
        </p:spPr>
        <p:txBody>
          <a:bodyPr wrap="square">
            <a:spAutoFit/>
          </a:bodyPr>
          <a:lstStyle/>
          <a:p>
            <a:pPr algn="just"/>
            <a:r>
              <a:rPr lang="ru-RU" sz="2000" b="1" dirty="0">
                <a:latin typeface="Segoe UI Light" panose="020B0502040204020203" pitchFamily="34" charset="0"/>
                <a:cs typeface="Segoe UI Light" panose="020B0502040204020203" pitchFamily="34" charset="0"/>
              </a:rPr>
              <a:t>2. Самовнушение.</a:t>
            </a:r>
          </a:p>
          <a:p>
            <a:pPr algn="just"/>
            <a:r>
              <a:rPr lang="ru-RU" sz="1600" dirty="0">
                <a:latin typeface="Segoe UI Light" panose="020B0502040204020203" pitchFamily="34" charset="0"/>
                <a:cs typeface="Segoe UI Light" panose="020B0502040204020203" pitchFamily="34" charset="0"/>
              </a:rPr>
              <a:t>это проговаривание определенных речевых формул, которые влияют на состояние человека. Самовнушение эффективнее, если его проводить на фоне мышечного расслабления. Требований для составления речевых формул, соблюдение которых делает метод эффективным:</a:t>
            </a:r>
          </a:p>
          <a:p>
            <a:pPr algn="just"/>
            <a:r>
              <a:rPr lang="ru-RU" sz="1600" dirty="0">
                <a:latin typeface="Segoe UI Light" panose="020B0502040204020203" pitchFamily="34" charset="0"/>
                <a:cs typeface="Segoe UI Light" panose="020B0502040204020203" pitchFamily="34" charset="0"/>
              </a:rPr>
              <a:t>	Необходимо четко определить цель, которую вы хотите достичь во время самовнушения;</a:t>
            </a:r>
          </a:p>
          <a:p>
            <a:pPr algn="just"/>
            <a:r>
              <a:rPr lang="ru-RU" sz="1600" dirty="0">
                <a:latin typeface="Segoe UI Light" panose="020B0502040204020203" pitchFamily="34" charset="0"/>
                <a:cs typeface="Segoe UI Light" panose="020B0502040204020203" pitchFamily="34" charset="0"/>
              </a:rPr>
              <a:t>	Речевая формула должна быть четкой, короткой, отражать самую суть;</a:t>
            </a:r>
          </a:p>
          <a:p>
            <a:pPr algn="just"/>
            <a:r>
              <a:rPr lang="ru-RU" sz="1600" dirty="0">
                <a:latin typeface="Segoe UI Light" panose="020B0502040204020203" pitchFamily="34" charset="0"/>
                <a:cs typeface="Segoe UI Light" panose="020B0502040204020203" pitchFamily="34" charset="0"/>
              </a:rPr>
              <a:t>	Формула должна носить позитивный характер, без частицы «не»; </a:t>
            </a:r>
          </a:p>
          <a:p>
            <a:pPr algn="just"/>
            <a:r>
              <a:rPr lang="ru-RU" sz="1600" dirty="0">
                <a:latin typeface="Segoe UI Light" panose="020B0502040204020203" pitchFamily="34" charset="0"/>
                <a:cs typeface="Segoe UI Light" panose="020B0502040204020203" pitchFamily="34" charset="0"/>
              </a:rPr>
              <a:t>	Формула должна произноситься в ритм дыхания, при этом решающая ее часть на выходе;</a:t>
            </a:r>
          </a:p>
          <a:p>
            <a:pPr algn="just"/>
            <a:r>
              <a:rPr lang="ru-RU" sz="1600" dirty="0">
                <a:latin typeface="Segoe UI Light" panose="020B0502040204020203" pitchFamily="34" charset="0"/>
                <a:cs typeface="Segoe UI Light" panose="020B0502040204020203" pitchFamily="34" charset="0"/>
              </a:rPr>
              <a:t>	Хорошо, если формула носит несколько иронично-веселый характер или зарифмована.</a:t>
            </a:r>
          </a:p>
          <a:p>
            <a:pPr algn="just"/>
            <a:r>
              <a:rPr lang="ru-RU" sz="2000" b="1" dirty="0">
                <a:latin typeface="Segoe UI Light" panose="020B0502040204020203" pitchFamily="34" charset="0"/>
                <a:cs typeface="Segoe UI Light" panose="020B0502040204020203" pitchFamily="34" charset="0"/>
              </a:rPr>
              <a:t>3. Визуализация.</a:t>
            </a:r>
          </a:p>
          <a:p>
            <a:pPr algn="just"/>
            <a:r>
              <a:rPr lang="ru-RU" sz="1600" dirty="0">
                <a:latin typeface="Segoe UI Light" panose="020B0502040204020203" pitchFamily="34" charset="0"/>
                <a:cs typeface="Segoe UI Light" panose="020B0502040204020203" pitchFamily="34" charset="0"/>
              </a:rPr>
              <a:t>Умение создавать яркий мысленный образ (зрительный образ, в ощущениях, звуках). Прочувствовать эффект влияния образов на состояние достаточно просто. Делая вдохи и выдохи, напрягая и расслабляя мышцы, вы призываете на помощь свое воображение. </a:t>
            </a:r>
          </a:p>
          <a:p>
            <a:pPr algn="just"/>
            <a:r>
              <a:rPr lang="ru-RU" sz="2000" b="1" dirty="0">
                <a:latin typeface="Segoe UI Light" panose="020B0502040204020203" pitchFamily="34" charset="0"/>
                <a:cs typeface="Segoe UI Light" panose="020B0502040204020203" pitchFamily="34" charset="0"/>
              </a:rPr>
              <a:t>4. Самомассаж. </a:t>
            </a:r>
          </a:p>
          <a:p>
            <a:pPr algn="just"/>
            <a:r>
              <a:rPr lang="ru-RU" sz="1600" dirty="0">
                <a:latin typeface="Segoe UI Light" panose="020B0502040204020203" pitchFamily="34" charset="0"/>
                <a:cs typeface="Segoe UI Light" panose="020B0502040204020203" pitchFamily="34" charset="0"/>
              </a:rPr>
              <a:t>Самомассаж можно применить для расслабления повышенного мышечного тонуса, снятия эмоционального возбуждения и восстановления нормального состояния организма. </a:t>
            </a:r>
          </a:p>
        </p:txBody>
      </p:sp>
      <p:grpSp>
        <p:nvGrpSpPr>
          <p:cNvPr id="4" name="Группа 3"/>
          <p:cNvGrpSpPr/>
          <p:nvPr/>
        </p:nvGrpSpPr>
        <p:grpSpPr>
          <a:xfrm flipH="1" flipV="1">
            <a:off x="-27518" y="-10"/>
            <a:ext cx="6030313" cy="1340777"/>
            <a:chOff x="8289058" y="6085680"/>
            <a:chExt cx="4448633" cy="774761"/>
          </a:xfrm>
        </p:grpSpPr>
        <p:sp>
          <p:nvSpPr>
            <p:cNvPr id="6" name="Прямоугольный треугольник 15"/>
            <p:cNvSpPr/>
            <p:nvPr/>
          </p:nvSpPr>
          <p:spPr>
            <a:xfrm rot="16200000" flipH="1">
              <a:off x="8405691" y="6447274"/>
              <a:ext cx="145913" cy="379180"/>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 name="connsiteX0" fmla="*/ 0 w 134960"/>
                <a:gd name="connsiteY0" fmla="*/ 325797 h 325797"/>
                <a:gd name="connsiteX1" fmla="*/ 5070 w 134960"/>
                <a:gd name="connsiteY1" fmla="*/ 0 h 325797"/>
                <a:gd name="connsiteX2" fmla="*/ 134960 w 134960"/>
                <a:gd name="connsiteY2" fmla="*/ 288747 h 325797"/>
                <a:gd name="connsiteX3" fmla="*/ 0 w 134960"/>
                <a:gd name="connsiteY3" fmla="*/ 325797 h 325797"/>
                <a:gd name="connsiteX0" fmla="*/ 0 w 134960"/>
                <a:gd name="connsiteY0" fmla="*/ 327313 h 327313"/>
                <a:gd name="connsiteX1" fmla="*/ 15252 w 134960"/>
                <a:gd name="connsiteY1" fmla="*/ 0 h 327313"/>
                <a:gd name="connsiteX2" fmla="*/ 134960 w 134960"/>
                <a:gd name="connsiteY2" fmla="*/ 290263 h 327313"/>
                <a:gd name="connsiteX3" fmla="*/ 0 w 134960"/>
                <a:gd name="connsiteY3" fmla="*/ 327313 h 327313"/>
              </a:gdLst>
              <a:ahLst/>
              <a:cxnLst>
                <a:cxn ang="0">
                  <a:pos x="connsiteX0" y="connsiteY0"/>
                </a:cxn>
                <a:cxn ang="0">
                  <a:pos x="connsiteX1" y="connsiteY1"/>
                </a:cxn>
                <a:cxn ang="0">
                  <a:pos x="connsiteX2" y="connsiteY2"/>
                </a:cxn>
                <a:cxn ang="0">
                  <a:pos x="connsiteX3" y="connsiteY3"/>
                </a:cxn>
              </a:cxnLst>
              <a:rect l="l" t="t" r="r" b="b"/>
              <a:pathLst>
                <a:path w="134960" h="327313">
                  <a:moveTo>
                    <a:pt x="0" y="327313"/>
                  </a:moveTo>
                  <a:cubicBezTo>
                    <a:pt x="263" y="221113"/>
                    <a:pt x="14989" y="106200"/>
                    <a:pt x="15252" y="0"/>
                  </a:cubicBezTo>
                  <a:cubicBezTo>
                    <a:pt x="59708" y="100381"/>
                    <a:pt x="90504" y="189882"/>
                    <a:pt x="134960" y="290263"/>
                  </a:cubicBezTo>
                  <a:cubicBezTo>
                    <a:pt x="80449" y="331538"/>
                    <a:pt x="54511" y="286038"/>
                    <a:pt x="0" y="327313"/>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Трапеция 2"/>
            <p:cNvSpPr/>
            <p:nvPr/>
          </p:nvSpPr>
          <p:spPr>
            <a:xfrm flipH="1">
              <a:off x="8309609" y="6085680"/>
              <a:ext cx="4401829" cy="77476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 name="connsiteX0" fmla="*/ 0 w 6601760"/>
                <a:gd name="connsiteY0" fmla="*/ 3783774 h 3795874"/>
                <a:gd name="connsiteX1" fmla="*/ 0 w 6601760"/>
                <a:gd name="connsiteY1" fmla="*/ 2 h 3795874"/>
                <a:gd name="connsiteX2" fmla="*/ 5327252 w 6601760"/>
                <a:gd name="connsiteY2" fmla="*/ 138240 h 3795874"/>
                <a:gd name="connsiteX3" fmla="*/ 6601760 w 6601760"/>
                <a:gd name="connsiteY3" fmla="*/ 3795874 h 3795874"/>
                <a:gd name="connsiteX4" fmla="*/ 0 w 6601760"/>
                <a:gd name="connsiteY4" fmla="*/ 3783774 h 3795874"/>
                <a:gd name="connsiteX0" fmla="*/ 0 w 5963047"/>
                <a:gd name="connsiteY0" fmla="*/ 3783774 h 3795874"/>
                <a:gd name="connsiteX1" fmla="*/ 0 w 5963047"/>
                <a:gd name="connsiteY1" fmla="*/ 2 h 3795874"/>
                <a:gd name="connsiteX2" fmla="*/ 5327252 w 5963047"/>
                <a:gd name="connsiteY2" fmla="*/ 138240 h 3795874"/>
                <a:gd name="connsiteX3" fmla="*/ 5963047 w 5963047"/>
                <a:gd name="connsiteY3" fmla="*/ 3795874 h 3795874"/>
                <a:gd name="connsiteX4" fmla="*/ 0 w 5963047"/>
                <a:gd name="connsiteY4" fmla="*/ 3783774 h 3795874"/>
                <a:gd name="connsiteX0" fmla="*/ 0 w 5963047"/>
                <a:gd name="connsiteY0" fmla="*/ 3783774 h 3795874"/>
                <a:gd name="connsiteX1" fmla="*/ 0 w 5963047"/>
                <a:gd name="connsiteY1" fmla="*/ 2 h 3795874"/>
                <a:gd name="connsiteX2" fmla="*/ 5327252 w 5963047"/>
                <a:gd name="connsiteY2" fmla="*/ 43654 h 3795874"/>
                <a:gd name="connsiteX3" fmla="*/ 5963047 w 5963047"/>
                <a:gd name="connsiteY3" fmla="*/ 3795874 h 3795874"/>
                <a:gd name="connsiteX4" fmla="*/ 0 w 5963047"/>
                <a:gd name="connsiteY4" fmla="*/ 3783774 h 3795874"/>
                <a:gd name="connsiteX0" fmla="*/ 0 w 5963047"/>
                <a:gd name="connsiteY0" fmla="*/ 3834707 h 3846807"/>
                <a:gd name="connsiteX1" fmla="*/ 0 w 5963047"/>
                <a:gd name="connsiteY1" fmla="*/ 50935 h 3846807"/>
                <a:gd name="connsiteX2" fmla="*/ 5314349 w 5963047"/>
                <a:gd name="connsiteY2" fmla="*/ 0 h 3846807"/>
                <a:gd name="connsiteX3" fmla="*/ 5963047 w 5963047"/>
                <a:gd name="connsiteY3" fmla="*/ 3846807 h 3846807"/>
                <a:gd name="connsiteX4" fmla="*/ 0 w 5963047"/>
                <a:gd name="connsiteY4" fmla="*/ 3834707 h 3846807"/>
                <a:gd name="connsiteX0" fmla="*/ 0 w 5963047"/>
                <a:gd name="connsiteY0" fmla="*/ 3834707 h 3846807"/>
                <a:gd name="connsiteX1" fmla="*/ 0 w 5963047"/>
                <a:gd name="connsiteY1" fmla="*/ 50935 h 3846807"/>
                <a:gd name="connsiteX2" fmla="*/ 5018259 w 5963047"/>
                <a:gd name="connsiteY2" fmla="*/ 0 h 3846807"/>
                <a:gd name="connsiteX3" fmla="*/ 5963047 w 5963047"/>
                <a:gd name="connsiteY3" fmla="*/ 3846807 h 3846807"/>
                <a:gd name="connsiteX4" fmla="*/ 0 w 5963047"/>
                <a:gd name="connsiteY4" fmla="*/ 3834707 h 3846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63047" h="3846807">
                  <a:moveTo>
                    <a:pt x="0" y="3834707"/>
                  </a:moveTo>
                  <a:lnTo>
                    <a:pt x="0" y="50935"/>
                  </a:lnTo>
                  <a:lnTo>
                    <a:pt x="5018259" y="0"/>
                  </a:lnTo>
                  <a:lnTo>
                    <a:pt x="5963047" y="3846807"/>
                  </a:lnTo>
                  <a:lnTo>
                    <a:pt x="0" y="3834707"/>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err="1"/>
                <a:t>ттрн</a:t>
              </a:r>
              <a:endParaRPr lang="ru-RU" dirty="0"/>
            </a:p>
          </p:txBody>
        </p:sp>
        <p:sp>
          <p:nvSpPr>
            <p:cNvPr id="8" name="Трапеция 2"/>
            <p:cNvSpPr/>
            <p:nvPr/>
          </p:nvSpPr>
          <p:spPr>
            <a:xfrm flipH="1">
              <a:off x="8290813" y="6246868"/>
              <a:ext cx="4446878" cy="336814"/>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689860 w 5287924"/>
                <a:gd name="connsiteY2" fmla="*/ 102692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746042 w 5287924"/>
                <a:gd name="connsiteY2" fmla="*/ 196338 h 4009703"/>
                <a:gd name="connsiteX3" fmla="*/ 5287924 w 5287924"/>
                <a:gd name="connsiteY3" fmla="*/ 4009703 h 4009703"/>
                <a:gd name="connsiteX4" fmla="*/ 2858 w 5287924"/>
                <a:gd name="connsiteY4" fmla="*/ 3916875 h 4009703"/>
                <a:gd name="connsiteX0" fmla="*/ 28 w 5309173"/>
                <a:gd name="connsiteY0" fmla="*/ 4197819 h 4197905"/>
                <a:gd name="connsiteX1" fmla="*/ 21249 w 5309173"/>
                <a:gd name="connsiteY1" fmla="*/ 0 h 4197905"/>
                <a:gd name="connsiteX2" fmla="*/ 4767291 w 5309173"/>
                <a:gd name="connsiteY2" fmla="*/ 196338 h 4197905"/>
                <a:gd name="connsiteX3" fmla="*/ 5309173 w 5309173"/>
                <a:gd name="connsiteY3" fmla="*/ 4009703 h 4197905"/>
                <a:gd name="connsiteX4" fmla="*/ 28 w 5309173"/>
                <a:gd name="connsiteY4" fmla="*/ 4197819 h 4197905"/>
                <a:gd name="connsiteX0" fmla="*/ 28 w 5309173"/>
                <a:gd name="connsiteY0" fmla="*/ 4197819 h 4197905"/>
                <a:gd name="connsiteX1" fmla="*/ 21249 w 5309173"/>
                <a:gd name="connsiteY1" fmla="*/ 0 h 4197905"/>
                <a:gd name="connsiteX2" fmla="*/ 4807421 w 5309173"/>
                <a:gd name="connsiteY2" fmla="*/ 196338 h 4197905"/>
                <a:gd name="connsiteX3" fmla="*/ 5309173 w 5309173"/>
                <a:gd name="connsiteY3" fmla="*/ 4009703 h 4197905"/>
                <a:gd name="connsiteX4" fmla="*/ 28 w 5309173"/>
                <a:gd name="connsiteY4" fmla="*/ 4197819 h 4197905"/>
                <a:gd name="connsiteX0" fmla="*/ 50 w 5299162"/>
                <a:gd name="connsiteY0" fmla="*/ 4139296 h 4139419"/>
                <a:gd name="connsiteX1" fmla="*/ 11238 w 5299162"/>
                <a:gd name="connsiteY1" fmla="*/ 0 h 4139419"/>
                <a:gd name="connsiteX2" fmla="*/ 4797410 w 5299162"/>
                <a:gd name="connsiteY2" fmla="*/ 196338 h 4139419"/>
                <a:gd name="connsiteX3" fmla="*/ 5299162 w 5299162"/>
                <a:gd name="connsiteY3" fmla="*/ 4009703 h 4139419"/>
                <a:gd name="connsiteX4" fmla="*/ 50 w 5299162"/>
                <a:gd name="connsiteY4" fmla="*/ 4139296 h 4139419"/>
                <a:gd name="connsiteX0" fmla="*/ 50 w 5294145"/>
                <a:gd name="connsiteY0" fmla="*/ 4139296 h 4139419"/>
                <a:gd name="connsiteX1" fmla="*/ 11238 w 5294145"/>
                <a:gd name="connsiteY1" fmla="*/ 0 h 4139419"/>
                <a:gd name="connsiteX2" fmla="*/ 4797410 w 5294145"/>
                <a:gd name="connsiteY2" fmla="*/ 196338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72329 w 5294145"/>
                <a:gd name="connsiteY2" fmla="*/ 137815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52264 w 5294145"/>
                <a:gd name="connsiteY2" fmla="*/ 59776 h 4139419"/>
                <a:gd name="connsiteX3" fmla="*/ 5294145 w 5294145"/>
                <a:gd name="connsiteY3" fmla="*/ 4009703 h 4139419"/>
                <a:gd name="connsiteX4" fmla="*/ 50 w 5294145"/>
                <a:gd name="connsiteY4" fmla="*/ 4139296 h 4139419"/>
                <a:gd name="connsiteX0" fmla="*/ 50 w 5108803"/>
                <a:gd name="connsiteY0" fmla="*/ 4139296 h 4139419"/>
                <a:gd name="connsiteX1" fmla="*/ 11238 w 5108803"/>
                <a:gd name="connsiteY1" fmla="*/ 0 h 4139419"/>
                <a:gd name="connsiteX2" fmla="*/ 4752264 w 5108803"/>
                <a:gd name="connsiteY2" fmla="*/ 59776 h 4139419"/>
                <a:gd name="connsiteX3" fmla="*/ 5108803 w 5108803"/>
                <a:gd name="connsiteY3" fmla="*/ 4009703 h 4139419"/>
                <a:gd name="connsiteX4" fmla="*/ 50 w 5108803"/>
                <a:gd name="connsiteY4" fmla="*/ 4139296 h 4139419"/>
                <a:gd name="connsiteX0" fmla="*/ 50 w 5102063"/>
                <a:gd name="connsiteY0" fmla="*/ 4139296 h 4139468"/>
                <a:gd name="connsiteX1" fmla="*/ 11238 w 5102063"/>
                <a:gd name="connsiteY1" fmla="*/ 0 h 4139468"/>
                <a:gd name="connsiteX2" fmla="*/ 4752264 w 5102063"/>
                <a:gd name="connsiteY2" fmla="*/ 59776 h 4139468"/>
                <a:gd name="connsiteX3" fmla="*/ 5102063 w 5102063"/>
                <a:gd name="connsiteY3" fmla="*/ 4048722 h 4139468"/>
                <a:gd name="connsiteX4" fmla="*/ 50 w 5102063"/>
                <a:gd name="connsiteY4" fmla="*/ 4139296 h 4139468"/>
                <a:gd name="connsiteX0" fmla="*/ 29250 w 5131263"/>
                <a:gd name="connsiteY0" fmla="*/ 4139296 h 4139468"/>
                <a:gd name="connsiteX1" fmla="*/ 0 w 5131263"/>
                <a:gd name="connsiteY1" fmla="*/ 0 h 4139468"/>
                <a:gd name="connsiteX2" fmla="*/ 4781464 w 5131263"/>
                <a:gd name="connsiteY2" fmla="*/ 59776 h 4139468"/>
                <a:gd name="connsiteX3" fmla="*/ 5131263 w 5131263"/>
                <a:gd name="connsiteY3" fmla="*/ 4048722 h 4139468"/>
                <a:gd name="connsiteX4" fmla="*/ 29250 w 5131263"/>
                <a:gd name="connsiteY4" fmla="*/ 4139296 h 4139468"/>
                <a:gd name="connsiteX0" fmla="*/ 29250 w 5100934"/>
                <a:gd name="connsiteY0" fmla="*/ 4139296 h 4139296"/>
                <a:gd name="connsiteX1" fmla="*/ 0 w 5100934"/>
                <a:gd name="connsiteY1" fmla="*/ 0 h 4139296"/>
                <a:gd name="connsiteX2" fmla="*/ 4781464 w 5100934"/>
                <a:gd name="connsiteY2" fmla="*/ 59776 h 4139296"/>
                <a:gd name="connsiteX3" fmla="*/ 5100934 w 5100934"/>
                <a:gd name="connsiteY3" fmla="*/ 4107245 h 4139296"/>
                <a:gd name="connsiteX4" fmla="*/ 29250 w 5100934"/>
                <a:gd name="connsiteY4" fmla="*/ 4139296 h 413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00934" h="4139296">
                  <a:moveTo>
                    <a:pt x="29250" y="4139296"/>
                  </a:moveTo>
                  <a:cubicBezTo>
                    <a:pt x="28297" y="2833671"/>
                    <a:pt x="953" y="1305625"/>
                    <a:pt x="0" y="0"/>
                  </a:cubicBezTo>
                  <a:lnTo>
                    <a:pt x="4781464" y="59776"/>
                  </a:lnTo>
                  <a:lnTo>
                    <a:pt x="5100934" y="4107245"/>
                  </a:lnTo>
                  <a:lnTo>
                    <a:pt x="29250" y="4139296"/>
                  </a:lnTo>
                  <a:close/>
                </a:path>
              </a:pathLst>
            </a:custGeom>
            <a:gradFill>
              <a:gsLst>
                <a:gs pos="53000">
                  <a:srgbClr val="3483AA"/>
                </a:gs>
                <a:gs pos="0">
                  <a:srgbClr val="2D7193"/>
                </a:gs>
                <a:gs pos="100000">
                  <a:srgbClr val="3B96C3"/>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sp>
        <p:nvSpPr>
          <p:cNvPr id="2" name="Заголовок 1"/>
          <p:cNvSpPr>
            <a:spLocks noGrp="1"/>
          </p:cNvSpPr>
          <p:nvPr>
            <p:ph type="title"/>
          </p:nvPr>
        </p:nvSpPr>
        <p:spPr>
          <a:xfrm>
            <a:off x="683568" y="548680"/>
            <a:ext cx="5147353" cy="491143"/>
          </a:xfrm>
        </p:spPr>
        <p:txBody>
          <a:bodyPr>
            <a:noAutofit/>
          </a:bodyPr>
          <a:lstStyle/>
          <a:p>
            <a:pPr lvl="0" algn="l"/>
            <a:r>
              <a:rPr lang="ru-RU" sz="1600" b="1" dirty="0">
                <a:solidFill>
                  <a:schemeClr val="bg1"/>
                </a:solidFill>
                <a:latin typeface="Segoe UI Light" panose="020B0502040204020203" pitchFamily="34" charset="0"/>
                <a:cs typeface="Segoe UI Light" panose="020B0502040204020203" pitchFamily="34" charset="0"/>
              </a:rPr>
              <a:t>Способы оказания психологической самопомощи и поддержания психологического благополучия </a:t>
            </a:r>
          </a:p>
        </p:txBody>
      </p:sp>
      <p:grpSp>
        <p:nvGrpSpPr>
          <p:cNvPr id="9" name="Группа 8"/>
          <p:cNvGrpSpPr/>
          <p:nvPr/>
        </p:nvGrpSpPr>
        <p:grpSpPr>
          <a:xfrm>
            <a:off x="7695519" y="6090859"/>
            <a:ext cx="1469646" cy="767141"/>
            <a:chOff x="7682339" y="6093299"/>
            <a:chExt cx="1469646" cy="767141"/>
          </a:xfrm>
        </p:grpSpPr>
        <p:sp>
          <p:nvSpPr>
            <p:cNvPr id="10" name="Прямоугольный треугольник 15"/>
            <p:cNvSpPr/>
            <p:nvPr/>
          </p:nvSpPr>
          <p:spPr>
            <a:xfrm rot="16200000" flipH="1">
              <a:off x="7838898" y="6451197"/>
              <a:ext cx="123347" cy="436466"/>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Lst>
              <a:ahLst/>
              <a:cxnLst>
                <a:cxn ang="0">
                  <a:pos x="connsiteX0" y="connsiteY0"/>
                </a:cxn>
                <a:cxn ang="0">
                  <a:pos x="connsiteX1" y="connsiteY1"/>
                </a:cxn>
                <a:cxn ang="0">
                  <a:pos x="connsiteX2" y="connsiteY2"/>
                </a:cxn>
                <a:cxn ang="0">
                  <a:pos x="connsiteX3" y="connsiteY3"/>
                </a:cxn>
              </a:cxnLst>
              <a:rect l="l" t="t" r="r" b="b"/>
              <a:pathLst>
                <a:path w="134960" h="338192">
                  <a:moveTo>
                    <a:pt x="0" y="338192"/>
                  </a:moveTo>
                  <a:cubicBezTo>
                    <a:pt x="263" y="231992"/>
                    <a:pt x="1330" y="106200"/>
                    <a:pt x="1593" y="0"/>
                  </a:cubicBezTo>
                  <a:lnTo>
                    <a:pt x="134960" y="301142"/>
                  </a:lnTo>
                  <a:cubicBezTo>
                    <a:pt x="80449" y="342417"/>
                    <a:pt x="54511" y="296917"/>
                    <a:pt x="0" y="338192"/>
                  </a:cubicBezTo>
                  <a:close/>
                </a:path>
              </a:pathLst>
            </a:custGeom>
            <a:solidFill>
              <a:srgbClr val="D883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Трапеция 2"/>
            <p:cNvSpPr/>
            <p:nvPr/>
          </p:nvSpPr>
          <p:spPr>
            <a:xfrm flipH="1">
              <a:off x="7838121" y="6093299"/>
              <a:ext cx="1311534" cy="76714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1760" h="3808972">
                  <a:moveTo>
                    <a:pt x="0" y="3796872"/>
                  </a:moveTo>
                  <a:lnTo>
                    <a:pt x="0" y="13100"/>
                  </a:lnTo>
                  <a:lnTo>
                    <a:pt x="3396921" y="0"/>
                  </a:lnTo>
                  <a:lnTo>
                    <a:pt x="6601760" y="3808972"/>
                  </a:lnTo>
                  <a:lnTo>
                    <a:pt x="0" y="3796872"/>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2" name="Трапеция 2"/>
            <p:cNvSpPr/>
            <p:nvPr/>
          </p:nvSpPr>
          <p:spPr>
            <a:xfrm flipH="1">
              <a:off x="7691020" y="6290733"/>
              <a:ext cx="1460965" cy="326269"/>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87924" h="4009703">
                  <a:moveTo>
                    <a:pt x="2858" y="3916875"/>
                  </a:moveTo>
                  <a:cubicBezTo>
                    <a:pt x="1905" y="2611250"/>
                    <a:pt x="953" y="1305625"/>
                    <a:pt x="0" y="0"/>
                  </a:cubicBezTo>
                  <a:lnTo>
                    <a:pt x="4320663" y="9045"/>
                  </a:lnTo>
                  <a:lnTo>
                    <a:pt x="5287924" y="4009703"/>
                  </a:lnTo>
                  <a:cubicBezTo>
                    <a:pt x="3411317" y="4004773"/>
                    <a:pt x="1879465" y="3921805"/>
                    <a:pt x="2858" y="3916875"/>
                  </a:cubicBezTo>
                  <a:close/>
                </a:path>
              </a:pathLst>
            </a:custGeom>
            <a:gradFill>
              <a:gsLst>
                <a:gs pos="0">
                  <a:schemeClr val="accent5">
                    <a:lumMod val="60000"/>
                    <a:lumOff val="40000"/>
                  </a:schemeClr>
                </a:gs>
                <a:gs pos="22000">
                  <a:srgbClr val="F68E26"/>
                </a:gs>
                <a:gs pos="51000">
                  <a:srgbClr val="F68616"/>
                </a:gs>
                <a:gs pos="70000">
                  <a:srgbClr val="EF7B11"/>
                </a:gs>
                <a:gs pos="97000">
                  <a:srgbClr val="D7560F"/>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a:t>63</a:t>
              </a:r>
            </a:p>
          </p:txBody>
        </p:sp>
      </p:grpSp>
    </p:spTree>
    <p:extLst>
      <p:ext uri="{BB962C8B-B14F-4D97-AF65-F5344CB8AC3E}">
        <p14:creationId xmlns:p14="http://schemas.microsoft.com/office/powerpoint/2010/main" val="3816928476"/>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Группа 3"/>
          <p:cNvGrpSpPr/>
          <p:nvPr/>
        </p:nvGrpSpPr>
        <p:grpSpPr>
          <a:xfrm flipH="1" flipV="1">
            <a:off x="-27518" y="-10"/>
            <a:ext cx="6030313" cy="1340777"/>
            <a:chOff x="8289058" y="6085680"/>
            <a:chExt cx="4448633" cy="774761"/>
          </a:xfrm>
        </p:grpSpPr>
        <p:sp>
          <p:nvSpPr>
            <p:cNvPr id="6" name="Прямоугольный треугольник 15"/>
            <p:cNvSpPr/>
            <p:nvPr/>
          </p:nvSpPr>
          <p:spPr>
            <a:xfrm rot="16200000" flipH="1">
              <a:off x="8405691" y="6447274"/>
              <a:ext cx="145913" cy="379180"/>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 name="connsiteX0" fmla="*/ 0 w 134960"/>
                <a:gd name="connsiteY0" fmla="*/ 325797 h 325797"/>
                <a:gd name="connsiteX1" fmla="*/ 5070 w 134960"/>
                <a:gd name="connsiteY1" fmla="*/ 0 h 325797"/>
                <a:gd name="connsiteX2" fmla="*/ 134960 w 134960"/>
                <a:gd name="connsiteY2" fmla="*/ 288747 h 325797"/>
                <a:gd name="connsiteX3" fmla="*/ 0 w 134960"/>
                <a:gd name="connsiteY3" fmla="*/ 325797 h 325797"/>
                <a:gd name="connsiteX0" fmla="*/ 0 w 134960"/>
                <a:gd name="connsiteY0" fmla="*/ 327313 h 327313"/>
                <a:gd name="connsiteX1" fmla="*/ 15252 w 134960"/>
                <a:gd name="connsiteY1" fmla="*/ 0 h 327313"/>
                <a:gd name="connsiteX2" fmla="*/ 134960 w 134960"/>
                <a:gd name="connsiteY2" fmla="*/ 290263 h 327313"/>
                <a:gd name="connsiteX3" fmla="*/ 0 w 134960"/>
                <a:gd name="connsiteY3" fmla="*/ 327313 h 327313"/>
              </a:gdLst>
              <a:ahLst/>
              <a:cxnLst>
                <a:cxn ang="0">
                  <a:pos x="connsiteX0" y="connsiteY0"/>
                </a:cxn>
                <a:cxn ang="0">
                  <a:pos x="connsiteX1" y="connsiteY1"/>
                </a:cxn>
                <a:cxn ang="0">
                  <a:pos x="connsiteX2" y="connsiteY2"/>
                </a:cxn>
                <a:cxn ang="0">
                  <a:pos x="connsiteX3" y="connsiteY3"/>
                </a:cxn>
              </a:cxnLst>
              <a:rect l="l" t="t" r="r" b="b"/>
              <a:pathLst>
                <a:path w="134960" h="327313">
                  <a:moveTo>
                    <a:pt x="0" y="327313"/>
                  </a:moveTo>
                  <a:cubicBezTo>
                    <a:pt x="263" y="221113"/>
                    <a:pt x="14989" y="106200"/>
                    <a:pt x="15252" y="0"/>
                  </a:cubicBezTo>
                  <a:cubicBezTo>
                    <a:pt x="59708" y="100381"/>
                    <a:pt x="90504" y="189882"/>
                    <a:pt x="134960" y="290263"/>
                  </a:cubicBezTo>
                  <a:cubicBezTo>
                    <a:pt x="80449" y="331538"/>
                    <a:pt x="54511" y="286038"/>
                    <a:pt x="0" y="327313"/>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Трапеция 2"/>
            <p:cNvSpPr/>
            <p:nvPr/>
          </p:nvSpPr>
          <p:spPr>
            <a:xfrm flipH="1">
              <a:off x="8309609" y="6085680"/>
              <a:ext cx="4401829" cy="77476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 name="connsiteX0" fmla="*/ 0 w 6601760"/>
                <a:gd name="connsiteY0" fmla="*/ 3783774 h 3795874"/>
                <a:gd name="connsiteX1" fmla="*/ 0 w 6601760"/>
                <a:gd name="connsiteY1" fmla="*/ 2 h 3795874"/>
                <a:gd name="connsiteX2" fmla="*/ 5327252 w 6601760"/>
                <a:gd name="connsiteY2" fmla="*/ 138240 h 3795874"/>
                <a:gd name="connsiteX3" fmla="*/ 6601760 w 6601760"/>
                <a:gd name="connsiteY3" fmla="*/ 3795874 h 3795874"/>
                <a:gd name="connsiteX4" fmla="*/ 0 w 6601760"/>
                <a:gd name="connsiteY4" fmla="*/ 3783774 h 3795874"/>
                <a:gd name="connsiteX0" fmla="*/ 0 w 5963047"/>
                <a:gd name="connsiteY0" fmla="*/ 3783774 h 3795874"/>
                <a:gd name="connsiteX1" fmla="*/ 0 w 5963047"/>
                <a:gd name="connsiteY1" fmla="*/ 2 h 3795874"/>
                <a:gd name="connsiteX2" fmla="*/ 5327252 w 5963047"/>
                <a:gd name="connsiteY2" fmla="*/ 138240 h 3795874"/>
                <a:gd name="connsiteX3" fmla="*/ 5963047 w 5963047"/>
                <a:gd name="connsiteY3" fmla="*/ 3795874 h 3795874"/>
                <a:gd name="connsiteX4" fmla="*/ 0 w 5963047"/>
                <a:gd name="connsiteY4" fmla="*/ 3783774 h 3795874"/>
                <a:gd name="connsiteX0" fmla="*/ 0 w 5963047"/>
                <a:gd name="connsiteY0" fmla="*/ 3783774 h 3795874"/>
                <a:gd name="connsiteX1" fmla="*/ 0 w 5963047"/>
                <a:gd name="connsiteY1" fmla="*/ 2 h 3795874"/>
                <a:gd name="connsiteX2" fmla="*/ 5327252 w 5963047"/>
                <a:gd name="connsiteY2" fmla="*/ 43654 h 3795874"/>
                <a:gd name="connsiteX3" fmla="*/ 5963047 w 5963047"/>
                <a:gd name="connsiteY3" fmla="*/ 3795874 h 3795874"/>
                <a:gd name="connsiteX4" fmla="*/ 0 w 5963047"/>
                <a:gd name="connsiteY4" fmla="*/ 3783774 h 3795874"/>
                <a:gd name="connsiteX0" fmla="*/ 0 w 5963047"/>
                <a:gd name="connsiteY0" fmla="*/ 3834707 h 3846807"/>
                <a:gd name="connsiteX1" fmla="*/ 0 w 5963047"/>
                <a:gd name="connsiteY1" fmla="*/ 50935 h 3846807"/>
                <a:gd name="connsiteX2" fmla="*/ 5314349 w 5963047"/>
                <a:gd name="connsiteY2" fmla="*/ 0 h 3846807"/>
                <a:gd name="connsiteX3" fmla="*/ 5963047 w 5963047"/>
                <a:gd name="connsiteY3" fmla="*/ 3846807 h 3846807"/>
                <a:gd name="connsiteX4" fmla="*/ 0 w 5963047"/>
                <a:gd name="connsiteY4" fmla="*/ 3834707 h 3846807"/>
                <a:gd name="connsiteX0" fmla="*/ 0 w 5963047"/>
                <a:gd name="connsiteY0" fmla="*/ 3834707 h 3846807"/>
                <a:gd name="connsiteX1" fmla="*/ 0 w 5963047"/>
                <a:gd name="connsiteY1" fmla="*/ 50935 h 3846807"/>
                <a:gd name="connsiteX2" fmla="*/ 5018259 w 5963047"/>
                <a:gd name="connsiteY2" fmla="*/ 0 h 3846807"/>
                <a:gd name="connsiteX3" fmla="*/ 5963047 w 5963047"/>
                <a:gd name="connsiteY3" fmla="*/ 3846807 h 3846807"/>
                <a:gd name="connsiteX4" fmla="*/ 0 w 5963047"/>
                <a:gd name="connsiteY4" fmla="*/ 3834707 h 3846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63047" h="3846807">
                  <a:moveTo>
                    <a:pt x="0" y="3834707"/>
                  </a:moveTo>
                  <a:lnTo>
                    <a:pt x="0" y="50935"/>
                  </a:lnTo>
                  <a:lnTo>
                    <a:pt x="5018259" y="0"/>
                  </a:lnTo>
                  <a:lnTo>
                    <a:pt x="5963047" y="3846807"/>
                  </a:lnTo>
                  <a:lnTo>
                    <a:pt x="0" y="3834707"/>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err="1"/>
                <a:t>ттрн</a:t>
              </a:r>
              <a:endParaRPr lang="ru-RU" dirty="0"/>
            </a:p>
          </p:txBody>
        </p:sp>
        <p:sp>
          <p:nvSpPr>
            <p:cNvPr id="8" name="Трапеция 2"/>
            <p:cNvSpPr/>
            <p:nvPr/>
          </p:nvSpPr>
          <p:spPr>
            <a:xfrm flipH="1">
              <a:off x="8290813" y="6246868"/>
              <a:ext cx="4446878" cy="336814"/>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689860 w 5287924"/>
                <a:gd name="connsiteY2" fmla="*/ 102692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746042 w 5287924"/>
                <a:gd name="connsiteY2" fmla="*/ 196338 h 4009703"/>
                <a:gd name="connsiteX3" fmla="*/ 5287924 w 5287924"/>
                <a:gd name="connsiteY3" fmla="*/ 4009703 h 4009703"/>
                <a:gd name="connsiteX4" fmla="*/ 2858 w 5287924"/>
                <a:gd name="connsiteY4" fmla="*/ 3916875 h 4009703"/>
                <a:gd name="connsiteX0" fmla="*/ 28 w 5309173"/>
                <a:gd name="connsiteY0" fmla="*/ 4197819 h 4197905"/>
                <a:gd name="connsiteX1" fmla="*/ 21249 w 5309173"/>
                <a:gd name="connsiteY1" fmla="*/ 0 h 4197905"/>
                <a:gd name="connsiteX2" fmla="*/ 4767291 w 5309173"/>
                <a:gd name="connsiteY2" fmla="*/ 196338 h 4197905"/>
                <a:gd name="connsiteX3" fmla="*/ 5309173 w 5309173"/>
                <a:gd name="connsiteY3" fmla="*/ 4009703 h 4197905"/>
                <a:gd name="connsiteX4" fmla="*/ 28 w 5309173"/>
                <a:gd name="connsiteY4" fmla="*/ 4197819 h 4197905"/>
                <a:gd name="connsiteX0" fmla="*/ 28 w 5309173"/>
                <a:gd name="connsiteY0" fmla="*/ 4197819 h 4197905"/>
                <a:gd name="connsiteX1" fmla="*/ 21249 w 5309173"/>
                <a:gd name="connsiteY1" fmla="*/ 0 h 4197905"/>
                <a:gd name="connsiteX2" fmla="*/ 4807421 w 5309173"/>
                <a:gd name="connsiteY2" fmla="*/ 196338 h 4197905"/>
                <a:gd name="connsiteX3" fmla="*/ 5309173 w 5309173"/>
                <a:gd name="connsiteY3" fmla="*/ 4009703 h 4197905"/>
                <a:gd name="connsiteX4" fmla="*/ 28 w 5309173"/>
                <a:gd name="connsiteY4" fmla="*/ 4197819 h 4197905"/>
                <a:gd name="connsiteX0" fmla="*/ 50 w 5299162"/>
                <a:gd name="connsiteY0" fmla="*/ 4139296 h 4139419"/>
                <a:gd name="connsiteX1" fmla="*/ 11238 w 5299162"/>
                <a:gd name="connsiteY1" fmla="*/ 0 h 4139419"/>
                <a:gd name="connsiteX2" fmla="*/ 4797410 w 5299162"/>
                <a:gd name="connsiteY2" fmla="*/ 196338 h 4139419"/>
                <a:gd name="connsiteX3" fmla="*/ 5299162 w 5299162"/>
                <a:gd name="connsiteY3" fmla="*/ 4009703 h 4139419"/>
                <a:gd name="connsiteX4" fmla="*/ 50 w 5299162"/>
                <a:gd name="connsiteY4" fmla="*/ 4139296 h 4139419"/>
                <a:gd name="connsiteX0" fmla="*/ 50 w 5294145"/>
                <a:gd name="connsiteY0" fmla="*/ 4139296 h 4139419"/>
                <a:gd name="connsiteX1" fmla="*/ 11238 w 5294145"/>
                <a:gd name="connsiteY1" fmla="*/ 0 h 4139419"/>
                <a:gd name="connsiteX2" fmla="*/ 4797410 w 5294145"/>
                <a:gd name="connsiteY2" fmla="*/ 196338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72329 w 5294145"/>
                <a:gd name="connsiteY2" fmla="*/ 137815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52264 w 5294145"/>
                <a:gd name="connsiteY2" fmla="*/ 59776 h 4139419"/>
                <a:gd name="connsiteX3" fmla="*/ 5294145 w 5294145"/>
                <a:gd name="connsiteY3" fmla="*/ 4009703 h 4139419"/>
                <a:gd name="connsiteX4" fmla="*/ 50 w 5294145"/>
                <a:gd name="connsiteY4" fmla="*/ 4139296 h 4139419"/>
                <a:gd name="connsiteX0" fmla="*/ 50 w 5108803"/>
                <a:gd name="connsiteY0" fmla="*/ 4139296 h 4139419"/>
                <a:gd name="connsiteX1" fmla="*/ 11238 w 5108803"/>
                <a:gd name="connsiteY1" fmla="*/ 0 h 4139419"/>
                <a:gd name="connsiteX2" fmla="*/ 4752264 w 5108803"/>
                <a:gd name="connsiteY2" fmla="*/ 59776 h 4139419"/>
                <a:gd name="connsiteX3" fmla="*/ 5108803 w 5108803"/>
                <a:gd name="connsiteY3" fmla="*/ 4009703 h 4139419"/>
                <a:gd name="connsiteX4" fmla="*/ 50 w 5108803"/>
                <a:gd name="connsiteY4" fmla="*/ 4139296 h 4139419"/>
                <a:gd name="connsiteX0" fmla="*/ 50 w 5102063"/>
                <a:gd name="connsiteY0" fmla="*/ 4139296 h 4139468"/>
                <a:gd name="connsiteX1" fmla="*/ 11238 w 5102063"/>
                <a:gd name="connsiteY1" fmla="*/ 0 h 4139468"/>
                <a:gd name="connsiteX2" fmla="*/ 4752264 w 5102063"/>
                <a:gd name="connsiteY2" fmla="*/ 59776 h 4139468"/>
                <a:gd name="connsiteX3" fmla="*/ 5102063 w 5102063"/>
                <a:gd name="connsiteY3" fmla="*/ 4048722 h 4139468"/>
                <a:gd name="connsiteX4" fmla="*/ 50 w 5102063"/>
                <a:gd name="connsiteY4" fmla="*/ 4139296 h 4139468"/>
                <a:gd name="connsiteX0" fmla="*/ 29250 w 5131263"/>
                <a:gd name="connsiteY0" fmla="*/ 4139296 h 4139468"/>
                <a:gd name="connsiteX1" fmla="*/ 0 w 5131263"/>
                <a:gd name="connsiteY1" fmla="*/ 0 h 4139468"/>
                <a:gd name="connsiteX2" fmla="*/ 4781464 w 5131263"/>
                <a:gd name="connsiteY2" fmla="*/ 59776 h 4139468"/>
                <a:gd name="connsiteX3" fmla="*/ 5131263 w 5131263"/>
                <a:gd name="connsiteY3" fmla="*/ 4048722 h 4139468"/>
                <a:gd name="connsiteX4" fmla="*/ 29250 w 5131263"/>
                <a:gd name="connsiteY4" fmla="*/ 4139296 h 4139468"/>
                <a:gd name="connsiteX0" fmla="*/ 29250 w 5100934"/>
                <a:gd name="connsiteY0" fmla="*/ 4139296 h 4139296"/>
                <a:gd name="connsiteX1" fmla="*/ 0 w 5100934"/>
                <a:gd name="connsiteY1" fmla="*/ 0 h 4139296"/>
                <a:gd name="connsiteX2" fmla="*/ 4781464 w 5100934"/>
                <a:gd name="connsiteY2" fmla="*/ 59776 h 4139296"/>
                <a:gd name="connsiteX3" fmla="*/ 5100934 w 5100934"/>
                <a:gd name="connsiteY3" fmla="*/ 4107245 h 4139296"/>
                <a:gd name="connsiteX4" fmla="*/ 29250 w 5100934"/>
                <a:gd name="connsiteY4" fmla="*/ 4139296 h 413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00934" h="4139296">
                  <a:moveTo>
                    <a:pt x="29250" y="4139296"/>
                  </a:moveTo>
                  <a:cubicBezTo>
                    <a:pt x="28297" y="2833671"/>
                    <a:pt x="953" y="1305625"/>
                    <a:pt x="0" y="0"/>
                  </a:cubicBezTo>
                  <a:lnTo>
                    <a:pt x="4781464" y="59776"/>
                  </a:lnTo>
                  <a:lnTo>
                    <a:pt x="5100934" y="4107245"/>
                  </a:lnTo>
                  <a:lnTo>
                    <a:pt x="29250" y="4139296"/>
                  </a:lnTo>
                  <a:close/>
                </a:path>
              </a:pathLst>
            </a:custGeom>
            <a:gradFill>
              <a:gsLst>
                <a:gs pos="53000">
                  <a:srgbClr val="3483AA"/>
                </a:gs>
                <a:gs pos="0">
                  <a:srgbClr val="2D7193"/>
                </a:gs>
                <a:gs pos="100000">
                  <a:srgbClr val="3B96C3"/>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sp>
        <p:nvSpPr>
          <p:cNvPr id="2" name="Заголовок 1"/>
          <p:cNvSpPr>
            <a:spLocks noGrp="1"/>
          </p:cNvSpPr>
          <p:nvPr>
            <p:ph type="title"/>
          </p:nvPr>
        </p:nvSpPr>
        <p:spPr>
          <a:xfrm>
            <a:off x="683568" y="548680"/>
            <a:ext cx="5147353" cy="491143"/>
          </a:xfrm>
        </p:spPr>
        <p:txBody>
          <a:bodyPr>
            <a:noAutofit/>
          </a:bodyPr>
          <a:lstStyle/>
          <a:p>
            <a:pPr lvl="0" algn="l"/>
            <a:r>
              <a:rPr lang="ru-RU" sz="1600" b="1" dirty="0">
                <a:solidFill>
                  <a:schemeClr val="bg1"/>
                </a:solidFill>
                <a:latin typeface="Segoe UI Light" panose="020B0502040204020203" pitchFamily="34" charset="0"/>
                <a:cs typeface="Segoe UI Light" panose="020B0502040204020203" pitchFamily="34" charset="0"/>
              </a:rPr>
              <a:t>Способы оказания психологической самопомощи и поддержания психологического благополучия </a:t>
            </a:r>
          </a:p>
        </p:txBody>
      </p:sp>
      <p:grpSp>
        <p:nvGrpSpPr>
          <p:cNvPr id="9" name="Группа 8"/>
          <p:cNvGrpSpPr/>
          <p:nvPr/>
        </p:nvGrpSpPr>
        <p:grpSpPr>
          <a:xfrm>
            <a:off x="7695519" y="6090859"/>
            <a:ext cx="1469646" cy="767141"/>
            <a:chOff x="7682339" y="6093299"/>
            <a:chExt cx="1469646" cy="767141"/>
          </a:xfrm>
        </p:grpSpPr>
        <p:sp>
          <p:nvSpPr>
            <p:cNvPr id="10" name="Прямоугольный треугольник 15"/>
            <p:cNvSpPr/>
            <p:nvPr/>
          </p:nvSpPr>
          <p:spPr>
            <a:xfrm rot="16200000" flipH="1">
              <a:off x="7838898" y="6451197"/>
              <a:ext cx="123347" cy="436466"/>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Lst>
              <a:ahLst/>
              <a:cxnLst>
                <a:cxn ang="0">
                  <a:pos x="connsiteX0" y="connsiteY0"/>
                </a:cxn>
                <a:cxn ang="0">
                  <a:pos x="connsiteX1" y="connsiteY1"/>
                </a:cxn>
                <a:cxn ang="0">
                  <a:pos x="connsiteX2" y="connsiteY2"/>
                </a:cxn>
                <a:cxn ang="0">
                  <a:pos x="connsiteX3" y="connsiteY3"/>
                </a:cxn>
              </a:cxnLst>
              <a:rect l="l" t="t" r="r" b="b"/>
              <a:pathLst>
                <a:path w="134960" h="338192">
                  <a:moveTo>
                    <a:pt x="0" y="338192"/>
                  </a:moveTo>
                  <a:cubicBezTo>
                    <a:pt x="263" y="231992"/>
                    <a:pt x="1330" y="106200"/>
                    <a:pt x="1593" y="0"/>
                  </a:cubicBezTo>
                  <a:lnTo>
                    <a:pt x="134960" y="301142"/>
                  </a:lnTo>
                  <a:cubicBezTo>
                    <a:pt x="80449" y="342417"/>
                    <a:pt x="54511" y="296917"/>
                    <a:pt x="0" y="338192"/>
                  </a:cubicBezTo>
                  <a:close/>
                </a:path>
              </a:pathLst>
            </a:custGeom>
            <a:solidFill>
              <a:srgbClr val="D883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Трапеция 2"/>
            <p:cNvSpPr/>
            <p:nvPr/>
          </p:nvSpPr>
          <p:spPr>
            <a:xfrm flipH="1">
              <a:off x="7838121" y="6093299"/>
              <a:ext cx="1311534" cy="76714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1760" h="3808972">
                  <a:moveTo>
                    <a:pt x="0" y="3796872"/>
                  </a:moveTo>
                  <a:lnTo>
                    <a:pt x="0" y="13100"/>
                  </a:lnTo>
                  <a:lnTo>
                    <a:pt x="3396921" y="0"/>
                  </a:lnTo>
                  <a:lnTo>
                    <a:pt x="6601760" y="3808972"/>
                  </a:lnTo>
                  <a:lnTo>
                    <a:pt x="0" y="3796872"/>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2" name="Трапеция 2"/>
            <p:cNvSpPr/>
            <p:nvPr/>
          </p:nvSpPr>
          <p:spPr>
            <a:xfrm flipH="1">
              <a:off x="7691020" y="6290733"/>
              <a:ext cx="1460965" cy="326269"/>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87924" h="4009703">
                  <a:moveTo>
                    <a:pt x="2858" y="3916875"/>
                  </a:moveTo>
                  <a:cubicBezTo>
                    <a:pt x="1905" y="2611250"/>
                    <a:pt x="953" y="1305625"/>
                    <a:pt x="0" y="0"/>
                  </a:cubicBezTo>
                  <a:lnTo>
                    <a:pt x="4320663" y="9045"/>
                  </a:lnTo>
                  <a:lnTo>
                    <a:pt x="5287924" y="4009703"/>
                  </a:lnTo>
                  <a:cubicBezTo>
                    <a:pt x="3411317" y="4004773"/>
                    <a:pt x="1879465" y="3921805"/>
                    <a:pt x="2858" y="3916875"/>
                  </a:cubicBezTo>
                  <a:close/>
                </a:path>
              </a:pathLst>
            </a:custGeom>
            <a:gradFill>
              <a:gsLst>
                <a:gs pos="0">
                  <a:schemeClr val="accent5">
                    <a:lumMod val="60000"/>
                    <a:lumOff val="40000"/>
                  </a:schemeClr>
                </a:gs>
                <a:gs pos="22000">
                  <a:srgbClr val="F68E26"/>
                </a:gs>
                <a:gs pos="51000">
                  <a:srgbClr val="F68616"/>
                </a:gs>
                <a:gs pos="70000">
                  <a:srgbClr val="EF7B11"/>
                </a:gs>
                <a:gs pos="97000">
                  <a:srgbClr val="D7560F"/>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a:t>64</a:t>
              </a:r>
            </a:p>
          </p:txBody>
        </p:sp>
      </p:grpSp>
      <p:sp>
        <p:nvSpPr>
          <p:cNvPr id="13" name="TextBox 12">
            <a:extLst>
              <a:ext uri="{FF2B5EF4-FFF2-40B4-BE49-F238E27FC236}">
                <a16:creationId xmlns:a16="http://schemas.microsoft.com/office/drawing/2014/main" id="{74D7E550-3C8D-6E1A-C6A1-985637929E94}"/>
              </a:ext>
            </a:extLst>
          </p:cNvPr>
          <p:cNvSpPr txBox="1"/>
          <p:nvPr/>
        </p:nvSpPr>
        <p:spPr>
          <a:xfrm>
            <a:off x="683568" y="1584697"/>
            <a:ext cx="7776864" cy="3477875"/>
          </a:xfrm>
          <a:prstGeom prst="rect">
            <a:avLst/>
          </a:prstGeom>
          <a:noFill/>
        </p:spPr>
        <p:txBody>
          <a:bodyPr wrap="square">
            <a:spAutoFit/>
          </a:bodyPr>
          <a:lstStyle/>
          <a:p>
            <a:pPr algn="just">
              <a:spcAft>
                <a:spcPts val="0"/>
              </a:spcAft>
            </a:pPr>
            <a:r>
              <a:rPr lang="ru-RU" sz="2000" b="1" u="sng" dirty="0">
                <a:latin typeface="Segoe UI Light" panose="020B0502040204020203" pitchFamily="34" charset="0"/>
                <a:ea typeface="Times New Roman" panose="02020603050405020304" pitchFamily="18" charset="0"/>
                <a:cs typeface="Segoe UI Light" panose="020B0502040204020203" pitchFamily="34" charset="0"/>
              </a:rPr>
              <a:t>Универсальные рекомендации</a:t>
            </a:r>
            <a:r>
              <a:rPr lang="ru-RU" sz="2000" dirty="0">
                <a:latin typeface="Segoe UI Light" panose="020B0502040204020203" pitchFamily="34" charset="0"/>
                <a:ea typeface="Times New Roman" panose="02020603050405020304" pitchFamily="18" charset="0"/>
                <a:cs typeface="Segoe UI Light" panose="020B0502040204020203" pitchFamily="34" charset="0"/>
              </a:rPr>
              <a:t>, с помощью которых любой человек, находящийся под воздействием стрессогенных факторов, может достаточно быстро стабилизировать свое функциональное состояние:</a:t>
            </a:r>
          </a:p>
          <a:p>
            <a:pPr algn="just">
              <a:spcAft>
                <a:spcPts val="0"/>
              </a:spcAft>
            </a:pPr>
            <a:endParaRPr lang="ru-RU" sz="2000" dirty="0">
              <a:latin typeface="Segoe UI Light" panose="020B0502040204020203" pitchFamily="34" charset="0"/>
              <a:ea typeface="Times New Roman" panose="02020603050405020304" pitchFamily="18" charset="0"/>
              <a:cs typeface="Segoe UI Light" panose="020B0502040204020203" pitchFamily="34" charset="0"/>
            </a:endParaRPr>
          </a:p>
          <a:p>
            <a:pPr marL="342900" lvl="0" indent="-342900" algn="just">
              <a:spcAft>
                <a:spcPts val="0"/>
              </a:spcAft>
              <a:buFont typeface="Wingdings" panose="05000000000000000000" pitchFamily="2" charset="2"/>
              <a:buChar char=""/>
            </a:pPr>
            <a:r>
              <a:rPr lang="ru-RU" sz="2000" dirty="0">
                <a:latin typeface="Segoe UI Light" panose="020B0502040204020203" pitchFamily="34" charset="0"/>
                <a:cs typeface="Segoe UI Light" panose="020B0502040204020203" pitchFamily="34" charset="0"/>
              </a:rPr>
              <a:t>Дыхательная гимнастика, небольшая физическая зарядка, бег, прогулка; </a:t>
            </a:r>
          </a:p>
          <a:p>
            <a:pPr marL="342900" lvl="0" indent="-342900" algn="just">
              <a:spcAft>
                <a:spcPts val="0"/>
              </a:spcAft>
              <a:buFont typeface="Wingdings" panose="05000000000000000000" pitchFamily="2" charset="2"/>
              <a:buChar char=""/>
            </a:pPr>
            <a:r>
              <a:rPr lang="ru-RU" sz="2000" dirty="0">
                <a:latin typeface="Segoe UI Light" panose="020B0502040204020203" pitchFamily="34" charset="0"/>
                <a:cs typeface="Segoe UI Light" panose="020B0502040204020203" pitchFamily="34" charset="0"/>
              </a:rPr>
              <a:t>Контрастный душ;</a:t>
            </a:r>
          </a:p>
          <a:p>
            <a:pPr marL="342900" lvl="0" indent="-342900" algn="just">
              <a:spcAft>
                <a:spcPts val="0"/>
              </a:spcAft>
              <a:buFont typeface="Wingdings" panose="05000000000000000000" pitchFamily="2" charset="2"/>
              <a:buChar char=""/>
            </a:pPr>
            <a:r>
              <a:rPr lang="ru-RU" sz="2000" dirty="0">
                <a:latin typeface="Segoe UI Light" panose="020B0502040204020203" pitchFamily="34" charset="0"/>
                <a:cs typeface="Segoe UI Light" panose="020B0502040204020203" pitchFamily="34" charset="0"/>
              </a:rPr>
              <a:t>Покричать, потопать ногами, «побить» подушку; </a:t>
            </a:r>
          </a:p>
          <a:p>
            <a:pPr marL="342900" lvl="0" indent="-342900" algn="just">
              <a:spcAft>
                <a:spcPts val="0"/>
              </a:spcAft>
              <a:buFont typeface="Wingdings" panose="05000000000000000000" pitchFamily="2" charset="2"/>
              <a:buChar char=""/>
            </a:pPr>
            <a:r>
              <a:rPr lang="ru-RU" sz="2000" dirty="0">
                <a:latin typeface="Segoe UI Light" panose="020B0502040204020203" pitchFamily="34" charset="0"/>
                <a:cs typeface="Segoe UI Light" panose="020B0502040204020203" pitchFamily="34" charset="0"/>
              </a:rPr>
              <a:t>Дать волю эмоциям, поделиться своими переживаниями с коллегами. </a:t>
            </a:r>
            <a:endParaRPr lang="ru-RU" sz="2000" dirty="0">
              <a:effectLst/>
              <a:latin typeface="Segoe UI Light" panose="020B0502040204020203" pitchFamily="34" charset="0"/>
              <a:cs typeface="Segoe UI Light" panose="020B0502040204020203" pitchFamily="34" charset="0"/>
            </a:endParaRPr>
          </a:p>
        </p:txBody>
      </p:sp>
    </p:spTree>
    <p:extLst>
      <p:ext uri="{BB962C8B-B14F-4D97-AF65-F5344CB8AC3E}">
        <p14:creationId xmlns:p14="http://schemas.microsoft.com/office/powerpoint/2010/main" val="2758667755"/>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Группа 3"/>
          <p:cNvGrpSpPr/>
          <p:nvPr/>
        </p:nvGrpSpPr>
        <p:grpSpPr>
          <a:xfrm flipH="1" flipV="1">
            <a:off x="-27518" y="-10"/>
            <a:ext cx="6030313" cy="1340777"/>
            <a:chOff x="8289058" y="6085680"/>
            <a:chExt cx="4448633" cy="774761"/>
          </a:xfrm>
        </p:grpSpPr>
        <p:sp>
          <p:nvSpPr>
            <p:cNvPr id="6" name="Прямоугольный треугольник 15"/>
            <p:cNvSpPr/>
            <p:nvPr/>
          </p:nvSpPr>
          <p:spPr>
            <a:xfrm rot="16200000" flipH="1">
              <a:off x="8405691" y="6447274"/>
              <a:ext cx="145913" cy="379180"/>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 name="connsiteX0" fmla="*/ 0 w 134960"/>
                <a:gd name="connsiteY0" fmla="*/ 325797 h 325797"/>
                <a:gd name="connsiteX1" fmla="*/ 5070 w 134960"/>
                <a:gd name="connsiteY1" fmla="*/ 0 h 325797"/>
                <a:gd name="connsiteX2" fmla="*/ 134960 w 134960"/>
                <a:gd name="connsiteY2" fmla="*/ 288747 h 325797"/>
                <a:gd name="connsiteX3" fmla="*/ 0 w 134960"/>
                <a:gd name="connsiteY3" fmla="*/ 325797 h 325797"/>
                <a:gd name="connsiteX0" fmla="*/ 0 w 134960"/>
                <a:gd name="connsiteY0" fmla="*/ 327313 h 327313"/>
                <a:gd name="connsiteX1" fmla="*/ 15252 w 134960"/>
                <a:gd name="connsiteY1" fmla="*/ 0 h 327313"/>
                <a:gd name="connsiteX2" fmla="*/ 134960 w 134960"/>
                <a:gd name="connsiteY2" fmla="*/ 290263 h 327313"/>
                <a:gd name="connsiteX3" fmla="*/ 0 w 134960"/>
                <a:gd name="connsiteY3" fmla="*/ 327313 h 327313"/>
              </a:gdLst>
              <a:ahLst/>
              <a:cxnLst>
                <a:cxn ang="0">
                  <a:pos x="connsiteX0" y="connsiteY0"/>
                </a:cxn>
                <a:cxn ang="0">
                  <a:pos x="connsiteX1" y="connsiteY1"/>
                </a:cxn>
                <a:cxn ang="0">
                  <a:pos x="connsiteX2" y="connsiteY2"/>
                </a:cxn>
                <a:cxn ang="0">
                  <a:pos x="connsiteX3" y="connsiteY3"/>
                </a:cxn>
              </a:cxnLst>
              <a:rect l="l" t="t" r="r" b="b"/>
              <a:pathLst>
                <a:path w="134960" h="327313">
                  <a:moveTo>
                    <a:pt x="0" y="327313"/>
                  </a:moveTo>
                  <a:cubicBezTo>
                    <a:pt x="263" y="221113"/>
                    <a:pt x="14989" y="106200"/>
                    <a:pt x="15252" y="0"/>
                  </a:cubicBezTo>
                  <a:cubicBezTo>
                    <a:pt x="59708" y="100381"/>
                    <a:pt x="90504" y="189882"/>
                    <a:pt x="134960" y="290263"/>
                  </a:cubicBezTo>
                  <a:cubicBezTo>
                    <a:pt x="80449" y="331538"/>
                    <a:pt x="54511" y="286038"/>
                    <a:pt x="0" y="327313"/>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ru-RU" sz="2000"/>
            </a:p>
          </p:txBody>
        </p:sp>
        <p:sp>
          <p:nvSpPr>
            <p:cNvPr id="7" name="Трапеция 2"/>
            <p:cNvSpPr/>
            <p:nvPr/>
          </p:nvSpPr>
          <p:spPr>
            <a:xfrm flipH="1">
              <a:off x="8309609" y="6085680"/>
              <a:ext cx="4401829" cy="77476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 name="connsiteX0" fmla="*/ 0 w 6601760"/>
                <a:gd name="connsiteY0" fmla="*/ 3783774 h 3795874"/>
                <a:gd name="connsiteX1" fmla="*/ 0 w 6601760"/>
                <a:gd name="connsiteY1" fmla="*/ 2 h 3795874"/>
                <a:gd name="connsiteX2" fmla="*/ 5327252 w 6601760"/>
                <a:gd name="connsiteY2" fmla="*/ 138240 h 3795874"/>
                <a:gd name="connsiteX3" fmla="*/ 6601760 w 6601760"/>
                <a:gd name="connsiteY3" fmla="*/ 3795874 h 3795874"/>
                <a:gd name="connsiteX4" fmla="*/ 0 w 6601760"/>
                <a:gd name="connsiteY4" fmla="*/ 3783774 h 3795874"/>
                <a:gd name="connsiteX0" fmla="*/ 0 w 5963047"/>
                <a:gd name="connsiteY0" fmla="*/ 3783774 h 3795874"/>
                <a:gd name="connsiteX1" fmla="*/ 0 w 5963047"/>
                <a:gd name="connsiteY1" fmla="*/ 2 h 3795874"/>
                <a:gd name="connsiteX2" fmla="*/ 5327252 w 5963047"/>
                <a:gd name="connsiteY2" fmla="*/ 138240 h 3795874"/>
                <a:gd name="connsiteX3" fmla="*/ 5963047 w 5963047"/>
                <a:gd name="connsiteY3" fmla="*/ 3795874 h 3795874"/>
                <a:gd name="connsiteX4" fmla="*/ 0 w 5963047"/>
                <a:gd name="connsiteY4" fmla="*/ 3783774 h 3795874"/>
                <a:gd name="connsiteX0" fmla="*/ 0 w 5963047"/>
                <a:gd name="connsiteY0" fmla="*/ 3783774 h 3795874"/>
                <a:gd name="connsiteX1" fmla="*/ 0 w 5963047"/>
                <a:gd name="connsiteY1" fmla="*/ 2 h 3795874"/>
                <a:gd name="connsiteX2" fmla="*/ 5327252 w 5963047"/>
                <a:gd name="connsiteY2" fmla="*/ 43654 h 3795874"/>
                <a:gd name="connsiteX3" fmla="*/ 5963047 w 5963047"/>
                <a:gd name="connsiteY3" fmla="*/ 3795874 h 3795874"/>
                <a:gd name="connsiteX4" fmla="*/ 0 w 5963047"/>
                <a:gd name="connsiteY4" fmla="*/ 3783774 h 3795874"/>
                <a:gd name="connsiteX0" fmla="*/ 0 w 5963047"/>
                <a:gd name="connsiteY0" fmla="*/ 3834707 h 3846807"/>
                <a:gd name="connsiteX1" fmla="*/ 0 w 5963047"/>
                <a:gd name="connsiteY1" fmla="*/ 50935 h 3846807"/>
                <a:gd name="connsiteX2" fmla="*/ 5314349 w 5963047"/>
                <a:gd name="connsiteY2" fmla="*/ 0 h 3846807"/>
                <a:gd name="connsiteX3" fmla="*/ 5963047 w 5963047"/>
                <a:gd name="connsiteY3" fmla="*/ 3846807 h 3846807"/>
                <a:gd name="connsiteX4" fmla="*/ 0 w 5963047"/>
                <a:gd name="connsiteY4" fmla="*/ 3834707 h 3846807"/>
                <a:gd name="connsiteX0" fmla="*/ 0 w 5963047"/>
                <a:gd name="connsiteY0" fmla="*/ 3834707 h 3846807"/>
                <a:gd name="connsiteX1" fmla="*/ 0 w 5963047"/>
                <a:gd name="connsiteY1" fmla="*/ 50935 h 3846807"/>
                <a:gd name="connsiteX2" fmla="*/ 5018259 w 5963047"/>
                <a:gd name="connsiteY2" fmla="*/ 0 h 3846807"/>
                <a:gd name="connsiteX3" fmla="*/ 5963047 w 5963047"/>
                <a:gd name="connsiteY3" fmla="*/ 3846807 h 3846807"/>
                <a:gd name="connsiteX4" fmla="*/ 0 w 5963047"/>
                <a:gd name="connsiteY4" fmla="*/ 3834707 h 3846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63047" h="3846807">
                  <a:moveTo>
                    <a:pt x="0" y="3834707"/>
                  </a:moveTo>
                  <a:lnTo>
                    <a:pt x="0" y="50935"/>
                  </a:lnTo>
                  <a:lnTo>
                    <a:pt x="5018259" y="0"/>
                  </a:lnTo>
                  <a:lnTo>
                    <a:pt x="5963047" y="3846807"/>
                  </a:lnTo>
                  <a:lnTo>
                    <a:pt x="0" y="3834707"/>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ru-RU" sz="2000" dirty="0" err="1"/>
                <a:t>ттрн</a:t>
              </a:r>
              <a:endParaRPr lang="ru-RU" sz="2000" dirty="0"/>
            </a:p>
          </p:txBody>
        </p:sp>
        <p:sp>
          <p:nvSpPr>
            <p:cNvPr id="8" name="Трапеция 2"/>
            <p:cNvSpPr/>
            <p:nvPr/>
          </p:nvSpPr>
          <p:spPr>
            <a:xfrm flipH="1">
              <a:off x="8290813" y="6246868"/>
              <a:ext cx="4446878" cy="336814"/>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689860 w 5287924"/>
                <a:gd name="connsiteY2" fmla="*/ 102692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746042 w 5287924"/>
                <a:gd name="connsiteY2" fmla="*/ 196338 h 4009703"/>
                <a:gd name="connsiteX3" fmla="*/ 5287924 w 5287924"/>
                <a:gd name="connsiteY3" fmla="*/ 4009703 h 4009703"/>
                <a:gd name="connsiteX4" fmla="*/ 2858 w 5287924"/>
                <a:gd name="connsiteY4" fmla="*/ 3916875 h 4009703"/>
                <a:gd name="connsiteX0" fmla="*/ 28 w 5309173"/>
                <a:gd name="connsiteY0" fmla="*/ 4197819 h 4197905"/>
                <a:gd name="connsiteX1" fmla="*/ 21249 w 5309173"/>
                <a:gd name="connsiteY1" fmla="*/ 0 h 4197905"/>
                <a:gd name="connsiteX2" fmla="*/ 4767291 w 5309173"/>
                <a:gd name="connsiteY2" fmla="*/ 196338 h 4197905"/>
                <a:gd name="connsiteX3" fmla="*/ 5309173 w 5309173"/>
                <a:gd name="connsiteY3" fmla="*/ 4009703 h 4197905"/>
                <a:gd name="connsiteX4" fmla="*/ 28 w 5309173"/>
                <a:gd name="connsiteY4" fmla="*/ 4197819 h 4197905"/>
                <a:gd name="connsiteX0" fmla="*/ 28 w 5309173"/>
                <a:gd name="connsiteY0" fmla="*/ 4197819 h 4197905"/>
                <a:gd name="connsiteX1" fmla="*/ 21249 w 5309173"/>
                <a:gd name="connsiteY1" fmla="*/ 0 h 4197905"/>
                <a:gd name="connsiteX2" fmla="*/ 4807421 w 5309173"/>
                <a:gd name="connsiteY2" fmla="*/ 196338 h 4197905"/>
                <a:gd name="connsiteX3" fmla="*/ 5309173 w 5309173"/>
                <a:gd name="connsiteY3" fmla="*/ 4009703 h 4197905"/>
                <a:gd name="connsiteX4" fmla="*/ 28 w 5309173"/>
                <a:gd name="connsiteY4" fmla="*/ 4197819 h 4197905"/>
                <a:gd name="connsiteX0" fmla="*/ 50 w 5299162"/>
                <a:gd name="connsiteY0" fmla="*/ 4139296 h 4139419"/>
                <a:gd name="connsiteX1" fmla="*/ 11238 w 5299162"/>
                <a:gd name="connsiteY1" fmla="*/ 0 h 4139419"/>
                <a:gd name="connsiteX2" fmla="*/ 4797410 w 5299162"/>
                <a:gd name="connsiteY2" fmla="*/ 196338 h 4139419"/>
                <a:gd name="connsiteX3" fmla="*/ 5299162 w 5299162"/>
                <a:gd name="connsiteY3" fmla="*/ 4009703 h 4139419"/>
                <a:gd name="connsiteX4" fmla="*/ 50 w 5299162"/>
                <a:gd name="connsiteY4" fmla="*/ 4139296 h 4139419"/>
                <a:gd name="connsiteX0" fmla="*/ 50 w 5294145"/>
                <a:gd name="connsiteY0" fmla="*/ 4139296 h 4139419"/>
                <a:gd name="connsiteX1" fmla="*/ 11238 w 5294145"/>
                <a:gd name="connsiteY1" fmla="*/ 0 h 4139419"/>
                <a:gd name="connsiteX2" fmla="*/ 4797410 w 5294145"/>
                <a:gd name="connsiteY2" fmla="*/ 196338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72329 w 5294145"/>
                <a:gd name="connsiteY2" fmla="*/ 137815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52264 w 5294145"/>
                <a:gd name="connsiteY2" fmla="*/ 59776 h 4139419"/>
                <a:gd name="connsiteX3" fmla="*/ 5294145 w 5294145"/>
                <a:gd name="connsiteY3" fmla="*/ 4009703 h 4139419"/>
                <a:gd name="connsiteX4" fmla="*/ 50 w 5294145"/>
                <a:gd name="connsiteY4" fmla="*/ 4139296 h 4139419"/>
                <a:gd name="connsiteX0" fmla="*/ 50 w 5108803"/>
                <a:gd name="connsiteY0" fmla="*/ 4139296 h 4139419"/>
                <a:gd name="connsiteX1" fmla="*/ 11238 w 5108803"/>
                <a:gd name="connsiteY1" fmla="*/ 0 h 4139419"/>
                <a:gd name="connsiteX2" fmla="*/ 4752264 w 5108803"/>
                <a:gd name="connsiteY2" fmla="*/ 59776 h 4139419"/>
                <a:gd name="connsiteX3" fmla="*/ 5108803 w 5108803"/>
                <a:gd name="connsiteY3" fmla="*/ 4009703 h 4139419"/>
                <a:gd name="connsiteX4" fmla="*/ 50 w 5108803"/>
                <a:gd name="connsiteY4" fmla="*/ 4139296 h 4139419"/>
                <a:gd name="connsiteX0" fmla="*/ 50 w 5102063"/>
                <a:gd name="connsiteY0" fmla="*/ 4139296 h 4139468"/>
                <a:gd name="connsiteX1" fmla="*/ 11238 w 5102063"/>
                <a:gd name="connsiteY1" fmla="*/ 0 h 4139468"/>
                <a:gd name="connsiteX2" fmla="*/ 4752264 w 5102063"/>
                <a:gd name="connsiteY2" fmla="*/ 59776 h 4139468"/>
                <a:gd name="connsiteX3" fmla="*/ 5102063 w 5102063"/>
                <a:gd name="connsiteY3" fmla="*/ 4048722 h 4139468"/>
                <a:gd name="connsiteX4" fmla="*/ 50 w 5102063"/>
                <a:gd name="connsiteY4" fmla="*/ 4139296 h 4139468"/>
                <a:gd name="connsiteX0" fmla="*/ 29250 w 5131263"/>
                <a:gd name="connsiteY0" fmla="*/ 4139296 h 4139468"/>
                <a:gd name="connsiteX1" fmla="*/ 0 w 5131263"/>
                <a:gd name="connsiteY1" fmla="*/ 0 h 4139468"/>
                <a:gd name="connsiteX2" fmla="*/ 4781464 w 5131263"/>
                <a:gd name="connsiteY2" fmla="*/ 59776 h 4139468"/>
                <a:gd name="connsiteX3" fmla="*/ 5131263 w 5131263"/>
                <a:gd name="connsiteY3" fmla="*/ 4048722 h 4139468"/>
                <a:gd name="connsiteX4" fmla="*/ 29250 w 5131263"/>
                <a:gd name="connsiteY4" fmla="*/ 4139296 h 4139468"/>
                <a:gd name="connsiteX0" fmla="*/ 29250 w 5100934"/>
                <a:gd name="connsiteY0" fmla="*/ 4139296 h 4139296"/>
                <a:gd name="connsiteX1" fmla="*/ 0 w 5100934"/>
                <a:gd name="connsiteY1" fmla="*/ 0 h 4139296"/>
                <a:gd name="connsiteX2" fmla="*/ 4781464 w 5100934"/>
                <a:gd name="connsiteY2" fmla="*/ 59776 h 4139296"/>
                <a:gd name="connsiteX3" fmla="*/ 5100934 w 5100934"/>
                <a:gd name="connsiteY3" fmla="*/ 4107245 h 4139296"/>
                <a:gd name="connsiteX4" fmla="*/ 29250 w 5100934"/>
                <a:gd name="connsiteY4" fmla="*/ 4139296 h 413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00934" h="4139296">
                  <a:moveTo>
                    <a:pt x="29250" y="4139296"/>
                  </a:moveTo>
                  <a:cubicBezTo>
                    <a:pt x="28297" y="2833671"/>
                    <a:pt x="953" y="1305625"/>
                    <a:pt x="0" y="0"/>
                  </a:cubicBezTo>
                  <a:lnTo>
                    <a:pt x="4781464" y="59776"/>
                  </a:lnTo>
                  <a:lnTo>
                    <a:pt x="5100934" y="4107245"/>
                  </a:lnTo>
                  <a:lnTo>
                    <a:pt x="29250" y="4139296"/>
                  </a:lnTo>
                  <a:close/>
                </a:path>
              </a:pathLst>
            </a:custGeom>
            <a:gradFill>
              <a:gsLst>
                <a:gs pos="53000">
                  <a:srgbClr val="3483AA"/>
                </a:gs>
                <a:gs pos="0">
                  <a:srgbClr val="2D7193"/>
                </a:gs>
                <a:gs pos="100000">
                  <a:srgbClr val="3B96C3"/>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ru-RU" sz="2000" dirty="0"/>
            </a:p>
          </p:txBody>
        </p:sp>
      </p:grpSp>
      <p:sp>
        <p:nvSpPr>
          <p:cNvPr id="2" name="Заголовок 1"/>
          <p:cNvSpPr>
            <a:spLocks noGrp="1"/>
          </p:cNvSpPr>
          <p:nvPr>
            <p:ph type="title"/>
          </p:nvPr>
        </p:nvSpPr>
        <p:spPr>
          <a:xfrm>
            <a:off x="683568" y="548680"/>
            <a:ext cx="5147353" cy="491143"/>
          </a:xfrm>
        </p:spPr>
        <p:txBody>
          <a:bodyPr>
            <a:normAutofit fontScale="90000"/>
          </a:bodyPr>
          <a:lstStyle/>
          <a:p>
            <a:pPr lvl="0" algn="just"/>
            <a:r>
              <a:rPr lang="ru-RU" sz="2000" b="1" dirty="0">
                <a:solidFill>
                  <a:schemeClr val="bg1"/>
                </a:solidFill>
                <a:latin typeface="Segoe UI Light" panose="020B0502040204020203" pitchFamily="34" charset="0"/>
                <a:cs typeface="Segoe UI Light" panose="020B0502040204020203" pitchFamily="34" charset="0"/>
              </a:rPr>
              <a:t>Способы восстановления после работы на ЧС</a:t>
            </a:r>
          </a:p>
        </p:txBody>
      </p:sp>
      <p:sp>
        <p:nvSpPr>
          <p:cNvPr id="45" name="TextBox 44">
            <a:extLst>
              <a:ext uri="{FF2B5EF4-FFF2-40B4-BE49-F238E27FC236}">
                <a16:creationId xmlns:a16="http://schemas.microsoft.com/office/drawing/2014/main" id="{AB3C8F59-837E-6B65-E0A9-44FE08C28E0C}"/>
              </a:ext>
            </a:extLst>
          </p:cNvPr>
          <p:cNvSpPr txBox="1"/>
          <p:nvPr/>
        </p:nvSpPr>
        <p:spPr>
          <a:xfrm>
            <a:off x="503548" y="1264544"/>
            <a:ext cx="8136904" cy="5062924"/>
          </a:xfrm>
          <a:prstGeom prst="rect">
            <a:avLst/>
          </a:prstGeom>
          <a:noFill/>
        </p:spPr>
        <p:txBody>
          <a:bodyPr wrap="square">
            <a:spAutoFit/>
          </a:bodyPr>
          <a:lstStyle/>
          <a:p>
            <a:pPr algn="just"/>
            <a:r>
              <a:rPr lang="ru-RU" sz="1900" b="1" dirty="0">
                <a:latin typeface="Segoe UI Light" panose="020B0502040204020203" pitchFamily="34" charset="0"/>
                <a:cs typeface="Segoe UI Light" panose="020B0502040204020203" pitchFamily="34" charset="0"/>
              </a:rPr>
              <a:t>	Во-первых, вербализация впечатлений,</a:t>
            </a:r>
            <a:r>
              <a:rPr lang="ru-RU" sz="1900" dirty="0">
                <a:latin typeface="Segoe UI Light" panose="020B0502040204020203" pitchFamily="34" charset="0"/>
                <a:cs typeface="Segoe UI Light" panose="020B0502040204020203" pitchFamily="34" charset="0"/>
              </a:rPr>
              <a:t> полученных от работы по оказанию ЭПП. На помощь могут прийти коллеги-психологи либо, если в этом есть необходимость, можно обратиться к психологу-консультанту.</a:t>
            </a:r>
          </a:p>
          <a:p>
            <a:pPr algn="just"/>
            <a:r>
              <a:rPr lang="ru-RU" sz="1900" dirty="0">
                <a:latin typeface="Segoe UI Light" panose="020B0502040204020203" pitchFamily="34" charset="0"/>
                <a:cs typeface="Segoe UI Light" panose="020B0502040204020203" pitchFamily="34" charset="0"/>
              </a:rPr>
              <a:t>Если нет возможности выговориться, то можно написать все мысли, чувства и переживания, вызывающие волнение, напряжение. В конце концов, можно взять карандаши, краски и нарисовать свое состояние. </a:t>
            </a:r>
          </a:p>
          <a:p>
            <a:pPr algn="just"/>
            <a:r>
              <a:rPr lang="ru-RU" sz="1900" dirty="0">
                <a:latin typeface="Segoe UI Light" panose="020B0502040204020203" pitchFamily="34" charset="0"/>
                <a:cs typeface="Segoe UI Light" panose="020B0502040204020203" pitchFamily="34" charset="0"/>
              </a:rPr>
              <a:t>	</a:t>
            </a:r>
            <a:r>
              <a:rPr lang="ru-RU" sz="1900" b="1" dirty="0">
                <a:latin typeface="Segoe UI Light" panose="020B0502040204020203" pitchFamily="34" charset="0"/>
                <a:cs typeface="Segoe UI Light" panose="020B0502040204020203" pitchFamily="34" charset="0"/>
              </a:rPr>
              <a:t>Во-вторых, надо помнить о своем теле, физическом самочувствии. </a:t>
            </a:r>
            <a:r>
              <a:rPr lang="ru-RU" sz="1900" dirty="0">
                <a:latin typeface="Segoe UI Light" panose="020B0502040204020203" pitchFamily="34" charset="0"/>
                <a:cs typeface="Segoe UI Light" panose="020B0502040204020203" pitchFamily="34" charset="0"/>
              </a:rPr>
              <a:t>Даже элементарные физические упражнения, прежде всего, на растяжку могут предупредить появление или обострение многих болезней. Важно помнить о собственном самочувствии, наблюдать за эмоциональными и физическими изме-нениями, возникшими как во время работы, так и </a:t>
            </a:r>
            <a:r>
              <a:rPr lang="ru-RU" sz="1900" dirty="0" err="1">
                <a:latin typeface="Segoe UI Light" panose="020B0502040204020203" pitchFamily="34" charset="0"/>
                <a:cs typeface="Segoe UI Light" panose="020B0502040204020203" pitchFamily="34" charset="0"/>
              </a:rPr>
              <a:t>после.Разумные</a:t>
            </a:r>
            <a:r>
              <a:rPr lang="ru-RU" sz="1900" dirty="0">
                <a:latin typeface="Segoe UI Light" panose="020B0502040204020203" pitchFamily="34" charset="0"/>
                <a:cs typeface="Segoe UI Light" panose="020B0502040204020203" pitchFamily="34" charset="0"/>
              </a:rPr>
              <a:t> физические нагрузки будут работать на всестороннее восстановление специалиста, особенно в случае, если результатом тренировки станет не только хорошее физическое состояние, но и отличное настроение. </a:t>
            </a:r>
          </a:p>
          <a:p>
            <a:pPr algn="just"/>
            <a:r>
              <a:rPr lang="ru-RU" sz="1900" dirty="0">
                <a:latin typeface="Segoe UI Light" panose="020B0502040204020203" pitchFamily="34" charset="0"/>
                <a:cs typeface="Segoe UI Light" panose="020B0502040204020203" pitchFamily="34" charset="0"/>
              </a:rPr>
              <a:t>	</a:t>
            </a:r>
            <a:r>
              <a:rPr lang="ru-RU" sz="1900" b="1" dirty="0">
                <a:latin typeface="Segoe UI Light" panose="020B0502040204020203" pitchFamily="34" charset="0"/>
                <a:cs typeface="Segoe UI Light" panose="020B0502040204020203" pitchFamily="34" charset="0"/>
              </a:rPr>
              <a:t>В-третьих, увлечения и хобби</a:t>
            </a:r>
            <a:r>
              <a:rPr lang="ru-RU" sz="1900" dirty="0">
                <a:latin typeface="Segoe UI Light" panose="020B0502040204020203" pitchFamily="34" charset="0"/>
                <a:cs typeface="Segoe UI Light" panose="020B0502040204020203" pitchFamily="34" charset="0"/>
              </a:rPr>
              <a:t>. Особенно хороши те, которые связаны с творчеством</a:t>
            </a:r>
          </a:p>
        </p:txBody>
      </p:sp>
      <p:grpSp>
        <p:nvGrpSpPr>
          <p:cNvPr id="46" name="Группа 45">
            <a:extLst>
              <a:ext uri="{FF2B5EF4-FFF2-40B4-BE49-F238E27FC236}">
                <a16:creationId xmlns:a16="http://schemas.microsoft.com/office/drawing/2014/main" id="{28C9397C-A887-551A-F9DD-87FCDD0B0C29}"/>
              </a:ext>
            </a:extLst>
          </p:cNvPr>
          <p:cNvGrpSpPr/>
          <p:nvPr/>
        </p:nvGrpSpPr>
        <p:grpSpPr>
          <a:xfrm>
            <a:off x="7695519" y="6090859"/>
            <a:ext cx="1469646" cy="767141"/>
            <a:chOff x="7682339" y="6093299"/>
            <a:chExt cx="1469646" cy="767141"/>
          </a:xfrm>
        </p:grpSpPr>
        <p:sp>
          <p:nvSpPr>
            <p:cNvPr id="47" name="Прямоугольный треугольник 15">
              <a:extLst>
                <a:ext uri="{FF2B5EF4-FFF2-40B4-BE49-F238E27FC236}">
                  <a16:creationId xmlns:a16="http://schemas.microsoft.com/office/drawing/2014/main" id="{0F2F88B7-E23C-0A2A-EC3E-FC01B3C7F311}"/>
                </a:ext>
              </a:extLst>
            </p:cNvPr>
            <p:cNvSpPr/>
            <p:nvPr/>
          </p:nvSpPr>
          <p:spPr>
            <a:xfrm rot="16200000" flipH="1">
              <a:off x="7838898" y="6451197"/>
              <a:ext cx="123347" cy="436466"/>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Lst>
              <a:ahLst/>
              <a:cxnLst>
                <a:cxn ang="0">
                  <a:pos x="connsiteX0" y="connsiteY0"/>
                </a:cxn>
                <a:cxn ang="0">
                  <a:pos x="connsiteX1" y="connsiteY1"/>
                </a:cxn>
                <a:cxn ang="0">
                  <a:pos x="connsiteX2" y="connsiteY2"/>
                </a:cxn>
                <a:cxn ang="0">
                  <a:pos x="connsiteX3" y="connsiteY3"/>
                </a:cxn>
              </a:cxnLst>
              <a:rect l="l" t="t" r="r" b="b"/>
              <a:pathLst>
                <a:path w="134960" h="338192">
                  <a:moveTo>
                    <a:pt x="0" y="338192"/>
                  </a:moveTo>
                  <a:cubicBezTo>
                    <a:pt x="263" y="231992"/>
                    <a:pt x="1330" y="106200"/>
                    <a:pt x="1593" y="0"/>
                  </a:cubicBezTo>
                  <a:lnTo>
                    <a:pt x="134960" y="301142"/>
                  </a:lnTo>
                  <a:cubicBezTo>
                    <a:pt x="80449" y="342417"/>
                    <a:pt x="54511" y="296917"/>
                    <a:pt x="0" y="338192"/>
                  </a:cubicBezTo>
                  <a:close/>
                </a:path>
              </a:pathLst>
            </a:custGeom>
            <a:solidFill>
              <a:srgbClr val="D883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8" name="Трапеция 2">
              <a:extLst>
                <a:ext uri="{FF2B5EF4-FFF2-40B4-BE49-F238E27FC236}">
                  <a16:creationId xmlns:a16="http://schemas.microsoft.com/office/drawing/2014/main" id="{29D63C94-D73B-6A24-BFF9-847633966747}"/>
                </a:ext>
              </a:extLst>
            </p:cNvPr>
            <p:cNvSpPr/>
            <p:nvPr/>
          </p:nvSpPr>
          <p:spPr>
            <a:xfrm flipH="1">
              <a:off x="7838121" y="6093299"/>
              <a:ext cx="1311534" cy="76714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1760" h="3808972">
                  <a:moveTo>
                    <a:pt x="0" y="3796872"/>
                  </a:moveTo>
                  <a:lnTo>
                    <a:pt x="0" y="13100"/>
                  </a:lnTo>
                  <a:lnTo>
                    <a:pt x="3396921" y="0"/>
                  </a:lnTo>
                  <a:lnTo>
                    <a:pt x="6601760" y="3808972"/>
                  </a:lnTo>
                  <a:lnTo>
                    <a:pt x="0" y="3796872"/>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49" name="Трапеция 2">
              <a:extLst>
                <a:ext uri="{FF2B5EF4-FFF2-40B4-BE49-F238E27FC236}">
                  <a16:creationId xmlns:a16="http://schemas.microsoft.com/office/drawing/2014/main" id="{7FFEE7F6-FC30-852A-012A-B7BD7949165B}"/>
                </a:ext>
              </a:extLst>
            </p:cNvPr>
            <p:cNvSpPr/>
            <p:nvPr/>
          </p:nvSpPr>
          <p:spPr>
            <a:xfrm flipH="1">
              <a:off x="7691020" y="6290733"/>
              <a:ext cx="1460965" cy="326269"/>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87924" h="4009703">
                  <a:moveTo>
                    <a:pt x="2858" y="3916875"/>
                  </a:moveTo>
                  <a:cubicBezTo>
                    <a:pt x="1905" y="2611250"/>
                    <a:pt x="953" y="1305625"/>
                    <a:pt x="0" y="0"/>
                  </a:cubicBezTo>
                  <a:lnTo>
                    <a:pt x="4320663" y="9045"/>
                  </a:lnTo>
                  <a:lnTo>
                    <a:pt x="5287924" y="4009703"/>
                  </a:lnTo>
                  <a:cubicBezTo>
                    <a:pt x="3411317" y="4004773"/>
                    <a:pt x="1879465" y="3921805"/>
                    <a:pt x="2858" y="3916875"/>
                  </a:cubicBezTo>
                  <a:close/>
                </a:path>
              </a:pathLst>
            </a:custGeom>
            <a:gradFill>
              <a:gsLst>
                <a:gs pos="0">
                  <a:schemeClr val="accent5">
                    <a:lumMod val="60000"/>
                    <a:lumOff val="40000"/>
                  </a:schemeClr>
                </a:gs>
                <a:gs pos="22000">
                  <a:srgbClr val="F68E26"/>
                </a:gs>
                <a:gs pos="51000">
                  <a:srgbClr val="F68616"/>
                </a:gs>
                <a:gs pos="70000">
                  <a:srgbClr val="EF7B11"/>
                </a:gs>
                <a:gs pos="97000">
                  <a:srgbClr val="D7560F"/>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a:t>65</a:t>
              </a:r>
            </a:p>
          </p:txBody>
        </p:sp>
      </p:grpSp>
    </p:spTree>
    <p:extLst>
      <p:ext uri="{BB962C8B-B14F-4D97-AF65-F5344CB8AC3E}">
        <p14:creationId xmlns:p14="http://schemas.microsoft.com/office/powerpoint/2010/main" val="771002501"/>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Группа 3"/>
          <p:cNvGrpSpPr/>
          <p:nvPr/>
        </p:nvGrpSpPr>
        <p:grpSpPr>
          <a:xfrm flipH="1" flipV="1">
            <a:off x="-27518" y="-10"/>
            <a:ext cx="6030313" cy="1340777"/>
            <a:chOff x="8289058" y="6085680"/>
            <a:chExt cx="4448633" cy="774761"/>
          </a:xfrm>
        </p:grpSpPr>
        <p:sp>
          <p:nvSpPr>
            <p:cNvPr id="6" name="Прямоугольный треугольник 15"/>
            <p:cNvSpPr/>
            <p:nvPr/>
          </p:nvSpPr>
          <p:spPr>
            <a:xfrm rot="16200000" flipH="1">
              <a:off x="8405691" y="6447274"/>
              <a:ext cx="145913" cy="379180"/>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 name="connsiteX0" fmla="*/ 0 w 134960"/>
                <a:gd name="connsiteY0" fmla="*/ 325797 h 325797"/>
                <a:gd name="connsiteX1" fmla="*/ 5070 w 134960"/>
                <a:gd name="connsiteY1" fmla="*/ 0 h 325797"/>
                <a:gd name="connsiteX2" fmla="*/ 134960 w 134960"/>
                <a:gd name="connsiteY2" fmla="*/ 288747 h 325797"/>
                <a:gd name="connsiteX3" fmla="*/ 0 w 134960"/>
                <a:gd name="connsiteY3" fmla="*/ 325797 h 325797"/>
                <a:gd name="connsiteX0" fmla="*/ 0 w 134960"/>
                <a:gd name="connsiteY0" fmla="*/ 327313 h 327313"/>
                <a:gd name="connsiteX1" fmla="*/ 15252 w 134960"/>
                <a:gd name="connsiteY1" fmla="*/ 0 h 327313"/>
                <a:gd name="connsiteX2" fmla="*/ 134960 w 134960"/>
                <a:gd name="connsiteY2" fmla="*/ 290263 h 327313"/>
                <a:gd name="connsiteX3" fmla="*/ 0 w 134960"/>
                <a:gd name="connsiteY3" fmla="*/ 327313 h 327313"/>
              </a:gdLst>
              <a:ahLst/>
              <a:cxnLst>
                <a:cxn ang="0">
                  <a:pos x="connsiteX0" y="connsiteY0"/>
                </a:cxn>
                <a:cxn ang="0">
                  <a:pos x="connsiteX1" y="connsiteY1"/>
                </a:cxn>
                <a:cxn ang="0">
                  <a:pos x="connsiteX2" y="connsiteY2"/>
                </a:cxn>
                <a:cxn ang="0">
                  <a:pos x="connsiteX3" y="connsiteY3"/>
                </a:cxn>
              </a:cxnLst>
              <a:rect l="l" t="t" r="r" b="b"/>
              <a:pathLst>
                <a:path w="134960" h="327313">
                  <a:moveTo>
                    <a:pt x="0" y="327313"/>
                  </a:moveTo>
                  <a:cubicBezTo>
                    <a:pt x="263" y="221113"/>
                    <a:pt x="14989" y="106200"/>
                    <a:pt x="15252" y="0"/>
                  </a:cubicBezTo>
                  <a:cubicBezTo>
                    <a:pt x="59708" y="100381"/>
                    <a:pt x="90504" y="189882"/>
                    <a:pt x="134960" y="290263"/>
                  </a:cubicBezTo>
                  <a:cubicBezTo>
                    <a:pt x="80449" y="331538"/>
                    <a:pt x="54511" y="286038"/>
                    <a:pt x="0" y="327313"/>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ru-RU" sz="2000"/>
            </a:p>
          </p:txBody>
        </p:sp>
        <p:sp>
          <p:nvSpPr>
            <p:cNvPr id="7" name="Трапеция 2"/>
            <p:cNvSpPr/>
            <p:nvPr/>
          </p:nvSpPr>
          <p:spPr>
            <a:xfrm flipH="1">
              <a:off x="8309609" y="6085680"/>
              <a:ext cx="4401829" cy="77476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 name="connsiteX0" fmla="*/ 0 w 6601760"/>
                <a:gd name="connsiteY0" fmla="*/ 3783774 h 3795874"/>
                <a:gd name="connsiteX1" fmla="*/ 0 w 6601760"/>
                <a:gd name="connsiteY1" fmla="*/ 2 h 3795874"/>
                <a:gd name="connsiteX2" fmla="*/ 5327252 w 6601760"/>
                <a:gd name="connsiteY2" fmla="*/ 138240 h 3795874"/>
                <a:gd name="connsiteX3" fmla="*/ 6601760 w 6601760"/>
                <a:gd name="connsiteY3" fmla="*/ 3795874 h 3795874"/>
                <a:gd name="connsiteX4" fmla="*/ 0 w 6601760"/>
                <a:gd name="connsiteY4" fmla="*/ 3783774 h 3795874"/>
                <a:gd name="connsiteX0" fmla="*/ 0 w 5963047"/>
                <a:gd name="connsiteY0" fmla="*/ 3783774 h 3795874"/>
                <a:gd name="connsiteX1" fmla="*/ 0 w 5963047"/>
                <a:gd name="connsiteY1" fmla="*/ 2 h 3795874"/>
                <a:gd name="connsiteX2" fmla="*/ 5327252 w 5963047"/>
                <a:gd name="connsiteY2" fmla="*/ 138240 h 3795874"/>
                <a:gd name="connsiteX3" fmla="*/ 5963047 w 5963047"/>
                <a:gd name="connsiteY3" fmla="*/ 3795874 h 3795874"/>
                <a:gd name="connsiteX4" fmla="*/ 0 w 5963047"/>
                <a:gd name="connsiteY4" fmla="*/ 3783774 h 3795874"/>
                <a:gd name="connsiteX0" fmla="*/ 0 w 5963047"/>
                <a:gd name="connsiteY0" fmla="*/ 3783774 h 3795874"/>
                <a:gd name="connsiteX1" fmla="*/ 0 w 5963047"/>
                <a:gd name="connsiteY1" fmla="*/ 2 h 3795874"/>
                <a:gd name="connsiteX2" fmla="*/ 5327252 w 5963047"/>
                <a:gd name="connsiteY2" fmla="*/ 43654 h 3795874"/>
                <a:gd name="connsiteX3" fmla="*/ 5963047 w 5963047"/>
                <a:gd name="connsiteY3" fmla="*/ 3795874 h 3795874"/>
                <a:gd name="connsiteX4" fmla="*/ 0 w 5963047"/>
                <a:gd name="connsiteY4" fmla="*/ 3783774 h 3795874"/>
                <a:gd name="connsiteX0" fmla="*/ 0 w 5963047"/>
                <a:gd name="connsiteY0" fmla="*/ 3834707 h 3846807"/>
                <a:gd name="connsiteX1" fmla="*/ 0 w 5963047"/>
                <a:gd name="connsiteY1" fmla="*/ 50935 h 3846807"/>
                <a:gd name="connsiteX2" fmla="*/ 5314349 w 5963047"/>
                <a:gd name="connsiteY2" fmla="*/ 0 h 3846807"/>
                <a:gd name="connsiteX3" fmla="*/ 5963047 w 5963047"/>
                <a:gd name="connsiteY3" fmla="*/ 3846807 h 3846807"/>
                <a:gd name="connsiteX4" fmla="*/ 0 w 5963047"/>
                <a:gd name="connsiteY4" fmla="*/ 3834707 h 3846807"/>
                <a:gd name="connsiteX0" fmla="*/ 0 w 5963047"/>
                <a:gd name="connsiteY0" fmla="*/ 3834707 h 3846807"/>
                <a:gd name="connsiteX1" fmla="*/ 0 w 5963047"/>
                <a:gd name="connsiteY1" fmla="*/ 50935 h 3846807"/>
                <a:gd name="connsiteX2" fmla="*/ 5018259 w 5963047"/>
                <a:gd name="connsiteY2" fmla="*/ 0 h 3846807"/>
                <a:gd name="connsiteX3" fmla="*/ 5963047 w 5963047"/>
                <a:gd name="connsiteY3" fmla="*/ 3846807 h 3846807"/>
                <a:gd name="connsiteX4" fmla="*/ 0 w 5963047"/>
                <a:gd name="connsiteY4" fmla="*/ 3834707 h 3846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63047" h="3846807">
                  <a:moveTo>
                    <a:pt x="0" y="3834707"/>
                  </a:moveTo>
                  <a:lnTo>
                    <a:pt x="0" y="50935"/>
                  </a:lnTo>
                  <a:lnTo>
                    <a:pt x="5018259" y="0"/>
                  </a:lnTo>
                  <a:lnTo>
                    <a:pt x="5963047" y="3846807"/>
                  </a:lnTo>
                  <a:lnTo>
                    <a:pt x="0" y="3834707"/>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ru-RU" sz="2000" dirty="0" err="1"/>
                <a:t>ттрн</a:t>
              </a:r>
              <a:endParaRPr lang="ru-RU" sz="2000" dirty="0"/>
            </a:p>
          </p:txBody>
        </p:sp>
        <p:sp>
          <p:nvSpPr>
            <p:cNvPr id="8" name="Трапеция 2"/>
            <p:cNvSpPr/>
            <p:nvPr/>
          </p:nvSpPr>
          <p:spPr>
            <a:xfrm flipH="1">
              <a:off x="8290813" y="6246868"/>
              <a:ext cx="4446878" cy="336814"/>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689860 w 5287924"/>
                <a:gd name="connsiteY2" fmla="*/ 102692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746042 w 5287924"/>
                <a:gd name="connsiteY2" fmla="*/ 196338 h 4009703"/>
                <a:gd name="connsiteX3" fmla="*/ 5287924 w 5287924"/>
                <a:gd name="connsiteY3" fmla="*/ 4009703 h 4009703"/>
                <a:gd name="connsiteX4" fmla="*/ 2858 w 5287924"/>
                <a:gd name="connsiteY4" fmla="*/ 3916875 h 4009703"/>
                <a:gd name="connsiteX0" fmla="*/ 28 w 5309173"/>
                <a:gd name="connsiteY0" fmla="*/ 4197819 h 4197905"/>
                <a:gd name="connsiteX1" fmla="*/ 21249 w 5309173"/>
                <a:gd name="connsiteY1" fmla="*/ 0 h 4197905"/>
                <a:gd name="connsiteX2" fmla="*/ 4767291 w 5309173"/>
                <a:gd name="connsiteY2" fmla="*/ 196338 h 4197905"/>
                <a:gd name="connsiteX3" fmla="*/ 5309173 w 5309173"/>
                <a:gd name="connsiteY3" fmla="*/ 4009703 h 4197905"/>
                <a:gd name="connsiteX4" fmla="*/ 28 w 5309173"/>
                <a:gd name="connsiteY4" fmla="*/ 4197819 h 4197905"/>
                <a:gd name="connsiteX0" fmla="*/ 28 w 5309173"/>
                <a:gd name="connsiteY0" fmla="*/ 4197819 h 4197905"/>
                <a:gd name="connsiteX1" fmla="*/ 21249 w 5309173"/>
                <a:gd name="connsiteY1" fmla="*/ 0 h 4197905"/>
                <a:gd name="connsiteX2" fmla="*/ 4807421 w 5309173"/>
                <a:gd name="connsiteY2" fmla="*/ 196338 h 4197905"/>
                <a:gd name="connsiteX3" fmla="*/ 5309173 w 5309173"/>
                <a:gd name="connsiteY3" fmla="*/ 4009703 h 4197905"/>
                <a:gd name="connsiteX4" fmla="*/ 28 w 5309173"/>
                <a:gd name="connsiteY4" fmla="*/ 4197819 h 4197905"/>
                <a:gd name="connsiteX0" fmla="*/ 50 w 5299162"/>
                <a:gd name="connsiteY0" fmla="*/ 4139296 h 4139419"/>
                <a:gd name="connsiteX1" fmla="*/ 11238 w 5299162"/>
                <a:gd name="connsiteY1" fmla="*/ 0 h 4139419"/>
                <a:gd name="connsiteX2" fmla="*/ 4797410 w 5299162"/>
                <a:gd name="connsiteY2" fmla="*/ 196338 h 4139419"/>
                <a:gd name="connsiteX3" fmla="*/ 5299162 w 5299162"/>
                <a:gd name="connsiteY3" fmla="*/ 4009703 h 4139419"/>
                <a:gd name="connsiteX4" fmla="*/ 50 w 5299162"/>
                <a:gd name="connsiteY4" fmla="*/ 4139296 h 4139419"/>
                <a:gd name="connsiteX0" fmla="*/ 50 w 5294145"/>
                <a:gd name="connsiteY0" fmla="*/ 4139296 h 4139419"/>
                <a:gd name="connsiteX1" fmla="*/ 11238 w 5294145"/>
                <a:gd name="connsiteY1" fmla="*/ 0 h 4139419"/>
                <a:gd name="connsiteX2" fmla="*/ 4797410 w 5294145"/>
                <a:gd name="connsiteY2" fmla="*/ 196338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72329 w 5294145"/>
                <a:gd name="connsiteY2" fmla="*/ 137815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52264 w 5294145"/>
                <a:gd name="connsiteY2" fmla="*/ 59776 h 4139419"/>
                <a:gd name="connsiteX3" fmla="*/ 5294145 w 5294145"/>
                <a:gd name="connsiteY3" fmla="*/ 4009703 h 4139419"/>
                <a:gd name="connsiteX4" fmla="*/ 50 w 5294145"/>
                <a:gd name="connsiteY4" fmla="*/ 4139296 h 4139419"/>
                <a:gd name="connsiteX0" fmla="*/ 50 w 5108803"/>
                <a:gd name="connsiteY0" fmla="*/ 4139296 h 4139419"/>
                <a:gd name="connsiteX1" fmla="*/ 11238 w 5108803"/>
                <a:gd name="connsiteY1" fmla="*/ 0 h 4139419"/>
                <a:gd name="connsiteX2" fmla="*/ 4752264 w 5108803"/>
                <a:gd name="connsiteY2" fmla="*/ 59776 h 4139419"/>
                <a:gd name="connsiteX3" fmla="*/ 5108803 w 5108803"/>
                <a:gd name="connsiteY3" fmla="*/ 4009703 h 4139419"/>
                <a:gd name="connsiteX4" fmla="*/ 50 w 5108803"/>
                <a:gd name="connsiteY4" fmla="*/ 4139296 h 4139419"/>
                <a:gd name="connsiteX0" fmla="*/ 50 w 5102063"/>
                <a:gd name="connsiteY0" fmla="*/ 4139296 h 4139468"/>
                <a:gd name="connsiteX1" fmla="*/ 11238 w 5102063"/>
                <a:gd name="connsiteY1" fmla="*/ 0 h 4139468"/>
                <a:gd name="connsiteX2" fmla="*/ 4752264 w 5102063"/>
                <a:gd name="connsiteY2" fmla="*/ 59776 h 4139468"/>
                <a:gd name="connsiteX3" fmla="*/ 5102063 w 5102063"/>
                <a:gd name="connsiteY3" fmla="*/ 4048722 h 4139468"/>
                <a:gd name="connsiteX4" fmla="*/ 50 w 5102063"/>
                <a:gd name="connsiteY4" fmla="*/ 4139296 h 4139468"/>
                <a:gd name="connsiteX0" fmla="*/ 29250 w 5131263"/>
                <a:gd name="connsiteY0" fmla="*/ 4139296 h 4139468"/>
                <a:gd name="connsiteX1" fmla="*/ 0 w 5131263"/>
                <a:gd name="connsiteY1" fmla="*/ 0 h 4139468"/>
                <a:gd name="connsiteX2" fmla="*/ 4781464 w 5131263"/>
                <a:gd name="connsiteY2" fmla="*/ 59776 h 4139468"/>
                <a:gd name="connsiteX3" fmla="*/ 5131263 w 5131263"/>
                <a:gd name="connsiteY3" fmla="*/ 4048722 h 4139468"/>
                <a:gd name="connsiteX4" fmla="*/ 29250 w 5131263"/>
                <a:gd name="connsiteY4" fmla="*/ 4139296 h 4139468"/>
                <a:gd name="connsiteX0" fmla="*/ 29250 w 5100934"/>
                <a:gd name="connsiteY0" fmla="*/ 4139296 h 4139296"/>
                <a:gd name="connsiteX1" fmla="*/ 0 w 5100934"/>
                <a:gd name="connsiteY1" fmla="*/ 0 h 4139296"/>
                <a:gd name="connsiteX2" fmla="*/ 4781464 w 5100934"/>
                <a:gd name="connsiteY2" fmla="*/ 59776 h 4139296"/>
                <a:gd name="connsiteX3" fmla="*/ 5100934 w 5100934"/>
                <a:gd name="connsiteY3" fmla="*/ 4107245 h 4139296"/>
                <a:gd name="connsiteX4" fmla="*/ 29250 w 5100934"/>
                <a:gd name="connsiteY4" fmla="*/ 4139296 h 413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00934" h="4139296">
                  <a:moveTo>
                    <a:pt x="29250" y="4139296"/>
                  </a:moveTo>
                  <a:cubicBezTo>
                    <a:pt x="28297" y="2833671"/>
                    <a:pt x="953" y="1305625"/>
                    <a:pt x="0" y="0"/>
                  </a:cubicBezTo>
                  <a:lnTo>
                    <a:pt x="4781464" y="59776"/>
                  </a:lnTo>
                  <a:lnTo>
                    <a:pt x="5100934" y="4107245"/>
                  </a:lnTo>
                  <a:lnTo>
                    <a:pt x="29250" y="4139296"/>
                  </a:lnTo>
                  <a:close/>
                </a:path>
              </a:pathLst>
            </a:custGeom>
            <a:gradFill>
              <a:gsLst>
                <a:gs pos="53000">
                  <a:srgbClr val="3483AA"/>
                </a:gs>
                <a:gs pos="0">
                  <a:srgbClr val="2D7193"/>
                </a:gs>
                <a:gs pos="100000">
                  <a:srgbClr val="3B96C3"/>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ru-RU" sz="2000" dirty="0"/>
            </a:p>
          </p:txBody>
        </p:sp>
      </p:grpSp>
      <p:sp>
        <p:nvSpPr>
          <p:cNvPr id="2" name="Заголовок 1"/>
          <p:cNvSpPr>
            <a:spLocks noGrp="1"/>
          </p:cNvSpPr>
          <p:nvPr>
            <p:ph type="title"/>
          </p:nvPr>
        </p:nvSpPr>
        <p:spPr>
          <a:xfrm>
            <a:off x="683568" y="548680"/>
            <a:ext cx="5147353" cy="491143"/>
          </a:xfrm>
        </p:spPr>
        <p:txBody>
          <a:bodyPr>
            <a:normAutofit fontScale="90000"/>
          </a:bodyPr>
          <a:lstStyle/>
          <a:p>
            <a:pPr lvl="0" algn="just"/>
            <a:r>
              <a:rPr lang="ru-RU" sz="2000" b="1" dirty="0">
                <a:solidFill>
                  <a:schemeClr val="bg1"/>
                </a:solidFill>
                <a:latin typeface="Segoe UI Light" panose="020B0502040204020203" pitchFamily="34" charset="0"/>
                <a:cs typeface="Segoe UI Light" panose="020B0502040204020203" pitchFamily="34" charset="0"/>
              </a:rPr>
              <a:t>Способы восстановления после работы на ЧС</a:t>
            </a:r>
          </a:p>
        </p:txBody>
      </p:sp>
      <p:sp>
        <p:nvSpPr>
          <p:cNvPr id="45" name="TextBox 44">
            <a:extLst>
              <a:ext uri="{FF2B5EF4-FFF2-40B4-BE49-F238E27FC236}">
                <a16:creationId xmlns:a16="http://schemas.microsoft.com/office/drawing/2014/main" id="{AB3C8F59-837E-6B65-E0A9-44FE08C28E0C}"/>
              </a:ext>
            </a:extLst>
          </p:cNvPr>
          <p:cNvSpPr txBox="1"/>
          <p:nvPr/>
        </p:nvSpPr>
        <p:spPr>
          <a:xfrm>
            <a:off x="503548" y="1676142"/>
            <a:ext cx="8136904" cy="3539430"/>
          </a:xfrm>
          <a:prstGeom prst="rect">
            <a:avLst/>
          </a:prstGeom>
          <a:noFill/>
        </p:spPr>
        <p:txBody>
          <a:bodyPr wrap="square">
            <a:spAutoFit/>
          </a:bodyPr>
          <a:lstStyle/>
          <a:p>
            <a:pPr algn="ctr"/>
            <a:r>
              <a:rPr lang="ru-RU" sz="3200" b="1" dirty="0">
                <a:latin typeface="Segoe UI Light" panose="020B0502040204020203" pitchFamily="34" charset="0"/>
                <a:cs typeface="Segoe UI Light" panose="020B0502040204020203" pitchFamily="34" charset="0"/>
              </a:rPr>
              <a:t>Контактные данные психологической службы Главного управления МЧС России по Свердловской области</a:t>
            </a:r>
          </a:p>
          <a:p>
            <a:pPr algn="just"/>
            <a:endParaRPr lang="ru-RU" sz="3200" b="1" u="sng" dirty="0">
              <a:latin typeface="Segoe UI Light" panose="020B0502040204020203" pitchFamily="34" charset="0"/>
              <a:cs typeface="Segoe UI Light" panose="020B0502040204020203" pitchFamily="34" charset="0"/>
            </a:endParaRPr>
          </a:p>
          <a:p>
            <a:pPr algn="just"/>
            <a:r>
              <a:rPr lang="ru-RU" sz="3200" b="1" u="sng" dirty="0">
                <a:latin typeface="Segoe UI Light" panose="020B0502040204020203" pitchFamily="34" charset="0"/>
                <a:cs typeface="Segoe UI Light" panose="020B0502040204020203" pitchFamily="34" charset="0"/>
              </a:rPr>
              <a:t>Телефон: </a:t>
            </a:r>
            <a:r>
              <a:rPr lang="ru-RU" sz="3200" b="1" dirty="0">
                <a:latin typeface="Segoe UI Light" panose="020B0502040204020203" pitchFamily="34" charset="0"/>
                <a:cs typeface="Segoe UI Light" panose="020B0502040204020203" pitchFamily="34" charset="0"/>
              </a:rPr>
              <a:t>8 (343) 346 - 10 – 92</a:t>
            </a:r>
          </a:p>
          <a:p>
            <a:pPr algn="just"/>
            <a:endParaRPr lang="ru-RU" sz="3200" b="1" dirty="0">
              <a:latin typeface="Segoe UI Light" panose="020B0502040204020203" pitchFamily="34" charset="0"/>
              <a:cs typeface="Segoe UI Light" panose="020B0502040204020203" pitchFamily="34" charset="0"/>
            </a:endParaRPr>
          </a:p>
          <a:p>
            <a:pPr algn="just"/>
            <a:r>
              <a:rPr lang="en-US" sz="3200" b="1" u="sng" dirty="0">
                <a:latin typeface="Segoe UI Light" panose="020B0502040204020203" pitchFamily="34" charset="0"/>
                <a:cs typeface="Segoe UI Light" panose="020B0502040204020203" pitchFamily="34" charset="0"/>
              </a:rPr>
              <a:t>E-mail</a:t>
            </a:r>
            <a:r>
              <a:rPr lang="ru-RU" sz="3200" b="1" u="sng" dirty="0">
                <a:latin typeface="Segoe UI Light" panose="020B0502040204020203" pitchFamily="34" charset="0"/>
                <a:cs typeface="Segoe UI Light" panose="020B0502040204020203" pitchFamily="34" charset="0"/>
              </a:rPr>
              <a:t>: </a:t>
            </a:r>
            <a:r>
              <a:rPr lang="en-US" sz="3200" b="1" dirty="0">
                <a:latin typeface="Segoe UI Light" panose="020B0502040204020203" pitchFamily="34" charset="0"/>
                <a:cs typeface="Segoe UI Light" panose="020B0502040204020203" pitchFamily="34" charset="0"/>
              </a:rPr>
              <a:t>psymchs66@mail.ru</a:t>
            </a:r>
            <a:endParaRPr lang="ru-RU" sz="3200" b="1" dirty="0">
              <a:latin typeface="Segoe UI Light" panose="020B0502040204020203" pitchFamily="34" charset="0"/>
              <a:cs typeface="Segoe UI Light" panose="020B0502040204020203" pitchFamily="34" charset="0"/>
            </a:endParaRPr>
          </a:p>
        </p:txBody>
      </p:sp>
      <p:grpSp>
        <p:nvGrpSpPr>
          <p:cNvPr id="46" name="Группа 45">
            <a:extLst>
              <a:ext uri="{FF2B5EF4-FFF2-40B4-BE49-F238E27FC236}">
                <a16:creationId xmlns:a16="http://schemas.microsoft.com/office/drawing/2014/main" id="{28C9397C-A887-551A-F9DD-87FCDD0B0C29}"/>
              </a:ext>
            </a:extLst>
          </p:cNvPr>
          <p:cNvGrpSpPr/>
          <p:nvPr/>
        </p:nvGrpSpPr>
        <p:grpSpPr>
          <a:xfrm>
            <a:off x="7695519" y="6090859"/>
            <a:ext cx="1469646" cy="767141"/>
            <a:chOff x="7682339" y="6093299"/>
            <a:chExt cx="1469646" cy="767141"/>
          </a:xfrm>
        </p:grpSpPr>
        <p:sp>
          <p:nvSpPr>
            <p:cNvPr id="47" name="Прямоугольный треугольник 15">
              <a:extLst>
                <a:ext uri="{FF2B5EF4-FFF2-40B4-BE49-F238E27FC236}">
                  <a16:creationId xmlns:a16="http://schemas.microsoft.com/office/drawing/2014/main" id="{0F2F88B7-E23C-0A2A-EC3E-FC01B3C7F311}"/>
                </a:ext>
              </a:extLst>
            </p:cNvPr>
            <p:cNvSpPr/>
            <p:nvPr/>
          </p:nvSpPr>
          <p:spPr>
            <a:xfrm rot="16200000" flipH="1">
              <a:off x="7838898" y="6451197"/>
              <a:ext cx="123347" cy="436466"/>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Lst>
              <a:ahLst/>
              <a:cxnLst>
                <a:cxn ang="0">
                  <a:pos x="connsiteX0" y="connsiteY0"/>
                </a:cxn>
                <a:cxn ang="0">
                  <a:pos x="connsiteX1" y="connsiteY1"/>
                </a:cxn>
                <a:cxn ang="0">
                  <a:pos x="connsiteX2" y="connsiteY2"/>
                </a:cxn>
                <a:cxn ang="0">
                  <a:pos x="connsiteX3" y="connsiteY3"/>
                </a:cxn>
              </a:cxnLst>
              <a:rect l="l" t="t" r="r" b="b"/>
              <a:pathLst>
                <a:path w="134960" h="338192">
                  <a:moveTo>
                    <a:pt x="0" y="338192"/>
                  </a:moveTo>
                  <a:cubicBezTo>
                    <a:pt x="263" y="231992"/>
                    <a:pt x="1330" y="106200"/>
                    <a:pt x="1593" y="0"/>
                  </a:cubicBezTo>
                  <a:lnTo>
                    <a:pt x="134960" y="301142"/>
                  </a:lnTo>
                  <a:cubicBezTo>
                    <a:pt x="80449" y="342417"/>
                    <a:pt x="54511" y="296917"/>
                    <a:pt x="0" y="338192"/>
                  </a:cubicBezTo>
                  <a:close/>
                </a:path>
              </a:pathLst>
            </a:custGeom>
            <a:solidFill>
              <a:srgbClr val="D883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8" name="Трапеция 2">
              <a:extLst>
                <a:ext uri="{FF2B5EF4-FFF2-40B4-BE49-F238E27FC236}">
                  <a16:creationId xmlns:a16="http://schemas.microsoft.com/office/drawing/2014/main" id="{29D63C94-D73B-6A24-BFF9-847633966747}"/>
                </a:ext>
              </a:extLst>
            </p:cNvPr>
            <p:cNvSpPr/>
            <p:nvPr/>
          </p:nvSpPr>
          <p:spPr>
            <a:xfrm flipH="1">
              <a:off x="7838121" y="6093299"/>
              <a:ext cx="1311534" cy="76714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1760" h="3808972">
                  <a:moveTo>
                    <a:pt x="0" y="3796872"/>
                  </a:moveTo>
                  <a:lnTo>
                    <a:pt x="0" y="13100"/>
                  </a:lnTo>
                  <a:lnTo>
                    <a:pt x="3396921" y="0"/>
                  </a:lnTo>
                  <a:lnTo>
                    <a:pt x="6601760" y="3808972"/>
                  </a:lnTo>
                  <a:lnTo>
                    <a:pt x="0" y="3796872"/>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49" name="Трапеция 2">
              <a:extLst>
                <a:ext uri="{FF2B5EF4-FFF2-40B4-BE49-F238E27FC236}">
                  <a16:creationId xmlns:a16="http://schemas.microsoft.com/office/drawing/2014/main" id="{7FFEE7F6-FC30-852A-012A-B7BD7949165B}"/>
                </a:ext>
              </a:extLst>
            </p:cNvPr>
            <p:cNvSpPr/>
            <p:nvPr/>
          </p:nvSpPr>
          <p:spPr>
            <a:xfrm flipH="1">
              <a:off x="7691020" y="6290733"/>
              <a:ext cx="1460965" cy="326269"/>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87924" h="4009703">
                  <a:moveTo>
                    <a:pt x="2858" y="3916875"/>
                  </a:moveTo>
                  <a:cubicBezTo>
                    <a:pt x="1905" y="2611250"/>
                    <a:pt x="953" y="1305625"/>
                    <a:pt x="0" y="0"/>
                  </a:cubicBezTo>
                  <a:lnTo>
                    <a:pt x="4320663" y="9045"/>
                  </a:lnTo>
                  <a:lnTo>
                    <a:pt x="5287924" y="4009703"/>
                  </a:lnTo>
                  <a:cubicBezTo>
                    <a:pt x="3411317" y="4004773"/>
                    <a:pt x="1879465" y="3921805"/>
                    <a:pt x="2858" y="3916875"/>
                  </a:cubicBezTo>
                  <a:close/>
                </a:path>
              </a:pathLst>
            </a:custGeom>
            <a:gradFill>
              <a:gsLst>
                <a:gs pos="0">
                  <a:schemeClr val="accent5">
                    <a:lumMod val="60000"/>
                    <a:lumOff val="40000"/>
                  </a:schemeClr>
                </a:gs>
                <a:gs pos="22000">
                  <a:srgbClr val="F68E26"/>
                </a:gs>
                <a:gs pos="51000">
                  <a:srgbClr val="F68616"/>
                </a:gs>
                <a:gs pos="70000">
                  <a:srgbClr val="EF7B11"/>
                </a:gs>
                <a:gs pos="97000">
                  <a:srgbClr val="D7560F"/>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a:t>66</a:t>
              </a:r>
            </a:p>
          </p:txBody>
        </p:sp>
      </p:grpSp>
    </p:spTree>
    <p:extLst>
      <p:ext uri="{BB962C8B-B14F-4D97-AF65-F5344CB8AC3E}">
        <p14:creationId xmlns:p14="http://schemas.microsoft.com/office/powerpoint/2010/main" val="3471950696"/>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2864617"/>
            <a:ext cx="8229600" cy="565523"/>
          </a:xfrm>
          <a:noFill/>
          <a:ln/>
        </p:spPr>
        <p:style>
          <a:lnRef idx="0">
            <a:schemeClr val="accent1"/>
          </a:lnRef>
          <a:fillRef idx="3">
            <a:schemeClr val="accent1"/>
          </a:fillRef>
          <a:effectRef idx="3">
            <a:schemeClr val="accent1"/>
          </a:effectRef>
          <a:fontRef idx="minor">
            <a:schemeClr val="lt1"/>
          </a:fontRef>
        </p:style>
        <p:txBody>
          <a:bodyPr vert="horz" lIns="91440" tIns="45720" rIns="91440" bIns="45720" rtlCol="0" anchor="ctr">
            <a:noAutofit/>
          </a:bodyPr>
          <a:lstStyle/>
          <a:p>
            <a:pPr marL="0" algn="ctr">
              <a:spcBef>
                <a:spcPct val="0"/>
              </a:spcBef>
              <a:buNone/>
            </a:pPr>
            <a:r>
              <a:rPr lang="ru-RU" sz="8000" b="1" dirty="0">
                <a:solidFill>
                  <a:schemeClr val="tx1"/>
                </a:solidFill>
                <a:effectLst>
                  <a:outerShdw blurRad="38100" dist="38100" dir="2700000" algn="tl">
                    <a:srgbClr val="000000">
                      <a:alpha val="43137"/>
                    </a:srgbClr>
                  </a:outerShdw>
                </a:effectLst>
                <a:latin typeface="Segoe UI Light" panose="020B0502040204020203" pitchFamily="34" charset="0"/>
                <a:cs typeface="Segoe UI Light" panose="020B0502040204020203" pitchFamily="34" charset="0"/>
              </a:rPr>
              <a:t>Спасибо за</a:t>
            </a:r>
          </a:p>
          <a:p>
            <a:pPr marL="0" algn="ctr">
              <a:spcBef>
                <a:spcPct val="0"/>
              </a:spcBef>
              <a:buNone/>
            </a:pPr>
            <a:r>
              <a:rPr lang="ru-RU" sz="8000" b="1" dirty="0">
                <a:solidFill>
                  <a:schemeClr val="tx1"/>
                </a:solidFill>
                <a:effectLst>
                  <a:outerShdw blurRad="38100" dist="38100" dir="2700000" algn="tl">
                    <a:srgbClr val="000000">
                      <a:alpha val="43137"/>
                    </a:srgbClr>
                  </a:outerShdw>
                </a:effectLst>
                <a:latin typeface="Segoe UI Light" panose="020B0502040204020203" pitchFamily="34" charset="0"/>
                <a:cs typeface="Segoe UI Light" panose="020B0502040204020203" pitchFamily="34" charset="0"/>
              </a:rPr>
              <a:t> внимание!</a:t>
            </a:r>
          </a:p>
        </p:txBody>
      </p:sp>
      <p:grpSp>
        <p:nvGrpSpPr>
          <p:cNvPr id="10" name="Группа 9"/>
          <p:cNvGrpSpPr/>
          <p:nvPr/>
        </p:nvGrpSpPr>
        <p:grpSpPr>
          <a:xfrm flipH="1" flipV="1">
            <a:off x="-119609" y="-58457"/>
            <a:ext cx="6030313" cy="1340777"/>
            <a:chOff x="8289058" y="6085680"/>
            <a:chExt cx="4448633" cy="774761"/>
          </a:xfrm>
        </p:grpSpPr>
        <p:sp>
          <p:nvSpPr>
            <p:cNvPr id="11" name="Прямоугольный треугольник 15"/>
            <p:cNvSpPr/>
            <p:nvPr/>
          </p:nvSpPr>
          <p:spPr>
            <a:xfrm rot="16200000" flipH="1">
              <a:off x="8405691" y="6447274"/>
              <a:ext cx="145913" cy="379180"/>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 name="connsiteX0" fmla="*/ 0 w 134960"/>
                <a:gd name="connsiteY0" fmla="*/ 325797 h 325797"/>
                <a:gd name="connsiteX1" fmla="*/ 5070 w 134960"/>
                <a:gd name="connsiteY1" fmla="*/ 0 h 325797"/>
                <a:gd name="connsiteX2" fmla="*/ 134960 w 134960"/>
                <a:gd name="connsiteY2" fmla="*/ 288747 h 325797"/>
                <a:gd name="connsiteX3" fmla="*/ 0 w 134960"/>
                <a:gd name="connsiteY3" fmla="*/ 325797 h 325797"/>
                <a:gd name="connsiteX0" fmla="*/ 0 w 134960"/>
                <a:gd name="connsiteY0" fmla="*/ 327313 h 327313"/>
                <a:gd name="connsiteX1" fmla="*/ 15252 w 134960"/>
                <a:gd name="connsiteY1" fmla="*/ 0 h 327313"/>
                <a:gd name="connsiteX2" fmla="*/ 134960 w 134960"/>
                <a:gd name="connsiteY2" fmla="*/ 290263 h 327313"/>
                <a:gd name="connsiteX3" fmla="*/ 0 w 134960"/>
                <a:gd name="connsiteY3" fmla="*/ 327313 h 327313"/>
              </a:gdLst>
              <a:ahLst/>
              <a:cxnLst>
                <a:cxn ang="0">
                  <a:pos x="connsiteX0" y="connsiteY0"/>
                </a:cxn>
                <a:cxn ang="0">
                  <a:pos x="connsiteX1" y="connsiteY1"/>
                </a:cxn>
                <a:cxn ang="0">
                  <a:pos x="connsiteX2" y="connsiteY2"/>
                </a:cxn>
                <a:cxn ang="0">
                  <a:pos x="connsiteX3" y="connsiteY3"/>
                </a:cxn>
              </a:cxnLst>
              <a:rect l="l" t="t" r="r" b="b"/>
              <a:pathLst>
                <a:path w="134960" h="327313">
                  <a:moveTo>
                    <a:pt x="0" y="327313"/>
                  </a:moveTo>
                  <a:cubicBezTo>
                    <a:pt x="263" y="221113"/>
                    <a:pt x="14989" y="106200"/>
                    <a:pt x="15252" y="0"/>
                  </a:cubicBezTo>
                  <a:cubicBezTo>
                    <a:pt x="59708" y="100381"/>
                    <a:pt x="90504" y="189882"/>
                    <a:pt x="134960" y="290263"/>
                  </a:cubicBezTo>
                  <a:cubicBezTo>
                    <a:pt x="80449" y="331538"/>
                    <a:pt x="54511" y="286038"/>
                    <a:pt x="0" y="327313"/>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2" name="Трапеция 2"/>
            <p:cNvSpPr/>
            <p:nvPr/>
          </p:nvSpPr>
          <p:spPr>
            <a:xfrm flipH="1">
              <a:off x="8309609" y="6085680"/>
              <a:ext cx="4401829" cy="77476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 name="connsiteX0" fmla="*/ 0 w 6601760"/>
                <a:gd name="connsiteY0" fmla="*/ 3783774 h 3795874"/>
                <a:gd name="connsiteX1" fmla="*/ 0 w 6601760"/>
                <a:gd name="connsiteY1" fmla="*/ 2 h 3795874"/>
                <a:gd name="connsiteX2" fmla="*/ 5327252 w 6601760"/>
                <a:gd name="connsiteY2" fmla="*/ 138240 h 3795874"/>
                <a:gd name="connsiteX3" fmla="*/ 6601760 w 6601760"/>
                <a:gd name="connsiteY3" fmla="*/ 3795874 h 3795874"/>
                <a:gd name="connsiteX4" fmla="*/ 0 w 6601760"/>
                <a:gd name="connsiteY4" fmla="*/ 3783774 h 3795874"/>
                <a:gd name="connsiteX0" fmla="*/ 0 w 5963047"/>
                <a:gd name="connsiteY0" fmla="*/ 3783774 h 3795874"/>
                <a:gd name="connsiteX1" fmla="*/ 0 w 5963047"/>
                <a:gd name="connsiteY1" fmla="*/ 2 h 3795874"/>
                <a:gd name="connsiteX2" fmla="*/ 5327252 w 5963047"/>
                <a:gd name="connsiteY2" fmla="*/ 138240 h 3795874"/>
                <a:gd name="connsiteX3" fmla="*/ 5963047 w 5963047"/>
                <a:gd name="connsiteY3" fmla="*/ 3795874 h 3795874"/>
                <a:gd name="connsiteX4" fmla="*/ 0 w 5963047"/>
                <a:gd name="connsiteY4" fmla="*/ 3783774 h 3795874"/>
                <a:gd name="connsiteX0" fmla="*/ 0 w 5963047"/>
                <a:gd name="connsiteY0" fmla="*/ 3783774 h 3795874"/>
                <a:gd name="connsiteX1" fmla="*/ 0 w 5963047"/>
                <a:gd name="connsiteY1" fmla="*/ 2 h 3795874"/>
                <a:gd name="connsiteX2" fmla="*/ 5327252 w 5963047"/>
                <a:gd name="connsiteY2" fmla="*/ 43654 h 3795874"/>
                <a:gd name="connsiteX3" fmla="*/ 5963047 w 5963047"/>
                <a:gd name="connsiteY3" fmla="*/ 3795874 h 3795874"/>
                <a:gd name="connsiteX4" fmla="*/ 0 w 5963047"/>
                <a:gd name="connsiteY4" fmla="*/ 3783774 h 3795874"/>
                <a:gd name="connsiteX0" fmla="*/ 0 w 5963047"/>
                <a:gd name="connsiteY0" fmla="*/ 3834707 h 3846807"/>
                <a:gd name="connsiteX1" fmla="*/ 0 w 5963047"/>
                <a:gd name="connsiteY1" fmla="*/ 50935 h 3846807"/>
                <a:gd name="connsiteX2" fmla="*/ 5314349 w 5963047"/>
                <a:gd name="connsiteY2" fmla="*/ 0 h 3846807"/>
                <a:gd name="connsiteX3" fmla="*/ 5963047 w 5963047"/>
                <a:gd name="connsiteY3" fmla="*/ 3846807 h 3846807"/>
                <a:gd name="connsiteX4" fmla="*/ 0 w 5963047"/>
                <a:gd name="connsiteY4" fmla="*/ 3834707 h 3846807"/>
                <a:gd name="connsiteX0" fmla="*/ 0 w 5963047"/>
                <a:gd name="connsiteY0" fmla="*/ 3834707 h 3846807"/>
                <a:gd name="connsiteX1" fmla="*/ 0 w 5963047"/>
                <a:gd name="connsiteY1" fmla="*/ 50935 h 3846807"/>
                <a:gd name="connsiteX2" fmla="*/ 5018259 w 5963047"/>
                <a:gd name="connsiteY2" fmla="*/ 0 h 3846807"/>
                <a:gd name="connsiteX3" fmla="*/ 5963047 w 5963047"/>
                <a:gd name="connsiteY3" fmla="*/ 3846807 h 3846807"/>
                <a:gd name="connsiteX4" fmla="*/ 0 w 5963047"/>
                <a:gd name="connsiteY4" fmla="*/ 3834707 h 3846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63047" h="3846807">
                  <a:moveTo>
                    <a:pt x="0" y="3834707"/>
                  </a:moveTo>
                  <a:lnTo>
                    <a:pt x="0" y="50935"/>
                  </a:lnTo>
                  <a:lnTo>
                    <a:pt x="5018259" y="0"/>
                  </a:lnTo>
                  <a:lnTo>
                    <a:pt x="5963047" y="3846807"/>
                  </a:lnTo>
                  <a:lnTo>
                    <a:pt x="0" y="3834707"/>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err="1"/>
                <a:t>ттрн</a:t>
              </a:r>
              <a:endParaRPr lang="ru-RU" dirty="0"/>
            </a:p>
          </p:txBody>
        </p:sp>
        <p:sp>
          <p:nvSpPr>
            <p:cNvPr id="13" name="Трапеция 2"/>
            <p:cNvSpPr/>
            <p:nvPr/>
          </p:nvSpPr>
          <p:spPr>
            <a:xfrm flipH="1">
              <a:off x="8290813" y="6246868"/>
              <a:ext cx="4446878" cy="336814"/>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689860 w 5287924"/>
                <a:gd name="connsiteY2" fmla="*/ 102692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746042 w 5287924"/>
                <a:gd name="connsiteY2" fmla="*/ 196338 h 4009703"/>
                <a:gd name="connsiteX3" fmla="*/ 5287924 w 5287924"/>
                <a:gd name="connsiteY3" fmla="*/ 4009703 h 4009703"/>
                <a:gd name="connsiteX4" fmla="*/ 2858 w 5287924"/>
                <a:gd name="connsiteY4" fmla="*/ 3916875 h 4009703"/>
                <a:gd name="connsiteX0" fmla="*/ 28 w 5309173"/>
                <a:gd name="connsiteY0" fmla="*/ 4197819 h 4197905"/>
                <a:gd name="connsiteX1" fmla="*/ 21249 w 5309173"/>
                <a:gd name="connsiteY1" fmla="*/ 0 h 4197905"/>
                <a:gd name="connsiteX2" fmla="*/ 4767291 w 5309173"/>
                <a:gd name="connsiteY2" fmla="*/ 196338 h 4197905"/>
                <a:gd name="connsiteX3" fmla="*/ 5309173 w 5309173"/>
                <a:gd name="connsiteY3" fmla="*/ 4009703 h 4197905"/>
                <a:gd name="connsiteX4" fmla="*/ 28 w 5309173"/>
                <a:gd name="connsiteY4" fmla="*/ 4197819 h 4197905"/>
                <a:gd name="connsiteX0" fmla="*/ 28 w 5309173"/>
                <a:gd name="connsiteY0" fmla="*/ 4197819 h 4197905"/>
                <a:gd name="connsiteX1" fmla="*/ 21249 w 5309173"/>
                <a:gd name="connsiteY1" fmla="*/ 0 h 4197905"/>
                <a:gd name="connsiteX2" fmla="*/ 4807421 w 5309173"/>
                <a:gd name="connsiteY2" fmla="*/ 196338 h 4197905"/>
                <a:gd name="connsiteX3" fmla="*/ 5309173 w 5309173"/>
                <a:gd name="connsiteY3" fmla="*/ 4009703 h 4197905"/>
                <a:gd name="connsiteX4" fmla="*/ 28 w 5309173"/>
                <a:gd name="connsiteY4" fmla="*/ 4197819 h 4197905"/>
                <a:gd name="connsiteX0" fmla="*/ 50 w 5299162"/>
                <a:gd name="connsiteY0" fmla="*/ 4139296 h 4139419"/>
                <a:gd name="connsiteX1" fmla="*/ 11238 w 5299162"/>
                <a:gd name="connsiteY1" fmla="*/ 0 h 4139419"/>
                <a:gd name="connsiteX2" fmla="*/ 4797410 w 5299162"/>
                <a:gd name="connsiteY2" fmla="*/ 196338 h 4139419"/>
                <a:gd name="connsiteX3" fmla="*/ 5299162 w 5299162"/>
                <a:gd name="connsiteY3" fmla="*/ 4009703 h 4139419"/>
                <a:gd name="connsiteX4" fmla="*/ 50 w 5299162"/>
                <a:gd name="connsiteY4" fmla="*/ 4139296 h 4139419"/>
                <a:gd name="connsiteX0" fmla="*/ 50 w 5294145"/>
                <a:gd name="connsiteY0" fmla="*/ 4139296 h 4139419"/>
                <a:gd name="connsiteX1" fmla="*/ 11238 w 5294145"/>
                <a:gd name="connsiteY1" fmla="*/ 0 h 4139419"/>
                <a:gd name="connsiteX2" fmla="*/ 4797410 w 5294145"/>
                <a:gd name="connsiteY2" fmla="*/ 196338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72329 w 5294145"/>
                <a:gd name="connsiteY2" fmla="*/ 137815 h 4139419"/>
                <a:gd name="connsiteX3" fmla="*/ 5294145 w 5294145"/>
                <a:gd name="connsiteY3" fmla="*/ 4009703 h 4139419"/>
                <a:gd name="connsiteX4" fmla="*/ 50 w 5294145"/>
                <a:gd name="connsiteY4" fmla="*/ 4139296 h 4139419"/>
                <a:gd name="connsiteX0" fmla="*/ 50 w 5294145"/>
                <a:gd name="connsiteY0" fmla="*/ 4139296 h 4139419"/>
                <a:gd name="connsiteX1" fmla="*/ 11238 w 5294145"/>
                <a:gd name="connsiteY1" fmla="*/ 0 h 4139419"/>
                <a:gd name="connsiteX2" fmla="*/ 4752264 w 5294145"/>
                <a:gd name="connsiteY2" fmla="*/ 59776 h 4139419"/>
                <a:gd name="connsiteX3" fmla="*/ 5294145 w 5294145"/>
                <a:gd name="connsiteY3" fmla="*/ 4009703 h 4139419"/>
                <a:gd name="connsiteX4" fmla="*/ 50 w 5294145"/>
                <a:gd name="connsiteY4" fmla="*/ 4139296 h 4139419"/>
                <a:gd name="connsiteX0" fmla="*/ 50 w 5108803"/>
                <a:gd name="connsiteY0" fmla="*/ 4139296 h 4139419"/>
                <a:gd name="connsiteX1" fmla="*/ 11238 w 5108803"/>
                <a:gd name="connsiteY1" fmla="*/ 0 h 4139419"/>
                <a:gd name="connsiteX2" fmla="*/ 4752264 w 5108803"/>
                <a:gd name="connsiteY2" fmla="*/ 59776 h 4139419"/>
                <a:gd name="connsiteX3" fmla="*/ 5108803 w 5108803"/>
                <a:gd name="connsiteY3" fmla="*/ 4009703 h 4139419"/>
                <a:gd name="connsiteX4" fmla="*/ 50 w 5108803"/>
                <a:gd name="connsiteY4" fmla="*/ 4139296 h 4139419"/>
                <a:gd name="connsiteX0" fmla="*/ 50 w 5102063"/>
                <a:gd name="connsiteY0" fmla="*/ 4139296 h 4139468"/>
                <a:gd name="connsiteX1" fmla="*/ 11238 w 5102063"/>
                <a:gd name="connsiteY1" fmla="*/ 0 h 4139468"/>
                <a:gd name="connsiteX2" fmla="*/ 4752264 w 5102063"/>
                <a:gd name="connsiteY2" fmla="*/ 59776 h 4139468"/>
                <a:gd name="connsiteX3" fmla="*/ 5102063 w 5102063"/>
                <a:gd name="connsiteY3" fmla="*/ 4048722 h 4139468"/>
                <a:gd name="connsiteX4" fmla="*/ 50 w 5102063"/>
                <a:gd name="connsiteY4" fmla="*/ 4139296 h 4139468"/>
                <a:gd name="connsiteX0" fmla="*/ 29250 w 5131263"/>
                <a:gd name="connsiteY0" fmla="*/ 4139296 h 4139468"/>
                <a:gd name="connsiteX1" fmla="*/ 0 w 5131263"/>
                <a:gd name="connsiteY1" fmla="*/ 0 h 4139468"/>
                <a:gd name="connsiteX2" fmla="*/ 4781464 w 5131263"/>
                <a:gd name="connsiteY2" fmla="*/ 59776 h 4139468"/>
                <a:gd name="connsiteX3" fmla="*/ 5131263 w 5131263"/>
                <a:gd name="connsiteY3" fmla="*/ 4048722 h 4139468"/>
                <a:gd name="connsiteX4" fmla="*/ 29250 w 5131263"/>
                <a:gd name="connsiteY4" fmla="*/ 4139296 h 4139468"/>
                <a:gd name="connsiteX0" fmla="*/ 29250 w 5100934"/>
                <a:gd name="connsiteY0" fmla="*/ 4139296 h 4139296"/>
                <a:gd name="connsiteX1" fmla="*/ 0 w 5100934"/>
                <a:gd name="connsiteY1" fmla="*/ 0 h 4139296"/>
                <a:gd name="connsiteX2" fmla="*/ 4781464 w 5100934"/>
                <a:gd name="connsiteY2" fmla="*/ 59776 h 4139296"/>
                <a:gd name="connsiteX3" fmla="*/ 5100934 w 5100934"/>
                <a:gd name="connsiteY3" fmla="*/ 4107245 h 4139296"/>
                <a:gd name="connsiteX4" fmla="*/ 29250 w 5100934"/>
                <a:gd name="connsiteY4" fmla="*/ 4139296 h 413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00934" h="4139296">
                  <a:moveTo>
                    <a:pt x="29250" y="4139296"/>
                  </a:moveTo>
                  <a:cubicBezTo>
                    <a:pt x="28297" y="2833671"/>
                    <a:pt x="953" y="1305625"/>
                    <a:pt x="0" y="0"/>
                  </a:cubicBezTo>
                  <a:lnTo>
                    <a:pt x="4781464" y="59776"/>
                  </a:lnTo>
                  <a:lnTo>
                    <a:pt x="5100934" y="4107245"/>
                  </a:lnTo>
                  <a:lnTo>
                    <a:pt x="29250" y="4139296"/>
                  </a:lnTo>
                  <a:close/>
                </a:path>
              </a:pathLst>
            </a:custGeom>
            <a:gradFill>
              <a:gsLst>
                <a:gs pos="53000">
                  <a:srgbClr val="3483AA"/>
                </a:gs>
                <a:gs pos="0">
                  <a:srgbClr val="2D7193"/>
                </a:gs>
                <a:gs pos="100000">
                  <a:srgbClr val="3B96C3"/>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grpSp>
        <p:nvGrpSpPr>
          <p:cNvPr id="15" name="Группа 14"/>
          <p:cNvGrpSpPr/>
          <p:nvPr/>
        </p:nvGrpSpPr>
        <p:grpSpPr>
          <a:xfrm>
            <a:off x="7682339" y="6093299"/>
            <a:ext cx="1469646" cy="767141"/>
            <a:chOff x="7682339" y="6093299"/>
            <a:chExt cx="1469646" cy="767141"/>
          </a:xfrm>
        </p:grpSpPr>
        <p:sp>
          <p:nvSpPr>
            <p:cNvPr id="16" name="Прямоугольный треугольник 15"/>
            <p:cNvSpPr/>
            <p:nvPr/>
          </p:nvSpPr>
          <p:spPr>
            <a:xfrm rot="16200000" flipH="1">
              <a:off x="7838898" y="6451197"/>
              <a:ext cx="123347" cy="436466"/>
            </a:xfrm>
            <a:custGeom>
              <a:avLst/>
              <a:gdLst>
                <a:gd name="connsiteX0" fmla="*/ 0 w 504055"/>
                <a:gd name="connsiteY0" fmla="*/ 489729 h 489729"/>
                <a:gd name="connsiteX1" fmla="*/ 0 w 504055"/>
                <a:gd name="connsiteY1" fmla="*/ 0 h 489729"/>
                <a:gd name="connsiteX2" fmla="*/ 504055 w 504055"/>
                <a:gd name="connsiteY2" fmla="*/ 489729 h 489729"/>
                <a:gd name="connsiteX3" fmla="*/ 0 w 504055"/>
                <a:gd name="connsiteY3" fmla="*/ 489729 h 489729"/>
                <a:gd name="connsiteX0" fmla="*/ 0 w 272280"/>
                <a:gd name="connsiteY0" fmla="*/ 489729 h 489729"/>
                <a:gd name="connsiteX1" fmla="*/ 0 w 272280"/>
                <a:gd name="connsiteY1" fmla="*/ 0 h 489729"/>
                <a:gd name="connsiteX2" fmla="*/ 272280 w 272280"/>
                <a:gd name="connsiteY2" fmla="*/ 267479 h 489729"/>
                <a:gd name="connsiteX3" fmla="*/ 0 w 272280"/>
                <a:gd name="connsiteY3" fmla="*/ 489729 h 489729"/>
                <a:gd name="connsiteX0" fmla="*/ 0 w 281803"/>
                <a:gd name="connsiteY0" fmla="*/ 502431 h 502431"/>
                <a:gd name="connsiteX1" fmla="*/ 9523 w 281803"/>
                <a:gd name="connsiteY1" fmla="*/ 0 h 502431"/>
                <a:gd name="connsiteX2" fmla="*/ 281803 w 281803"/>
                <a:gd name="connsiteY2" fmla="*/ 267479 h 502431"/>
                <a:gd name="connsiteX3" fmla="*/ 0 w 281803"/>
                <a:gd name="connsiteY3" fmla="*/ 502431 h 502431"/>
                <a:gd name="connsiteX0" fmla="*/ 0 w 224653"/>
                <a:gd name="connsiteY0" fmla="*/ 502431 h 502431"/>
                <a:gd name="connsiteX1" fmla="*/ 9523 w 224653"/>
                <a:gd name="connsiteY1" fmla="*/ 0 h 502431"/>
                <a:gd name="connsiteX2" fmla="*/ 224653 w 224653"/>
                <a:gd name="connsiteY2" fmla="*/ 307961 h 502431"/>
                <a:gd name="connsiteX3" fmla="*/ 0 w 224653"/>
                <a:gd name="connsiteY3" fmla="*/ 502431 h 502431"/>
                <a:gd name="connsiteX0" fmla="*/ 0 w 229415"/>
                <a:gd name="connsiteY0" fmla="*/ 478619 h 478619"/>
                <a:gd name="connsiteX1" fmla="*/ 14285 w 229415"/>
                <a:gd name="connsiteY1" fmla="*/ 0 h 478619"/>
                <a:gd name="connsiteX2" fmla="*/ 229415 w 229415"/>
                <a:gd name="connsiteY2" fmla="*/ 307961 h 478619"/>
                <a:gd name="connsiteX3" fmla="*/ 0 w 229415"/>
                <a:gd name="connsiteY3" fmla="*/ 478619 h 478619"/>
                <a:gd name="connsiteX0" fmla="*/ 0 w 262753"/>
                <a:gd name="connsiteY0" fmla="*/ 419088 h 419088"/>
                <a:gd name="connsiteX1" fmla="*/ 47623 w 262753"/>
                <a:gd name="connsiteY1" fmla="*/ 0 h 419088"/>
                <a:gd name="connsiteX2" fmla="*/ 262753 w 262753"/>
                <a:gd name="connsiteY2" fmla="*/ 307961 h 419088"/>
                <a:gd name="connsiteX3" fmla="*/ 0 w 262753"/>
                <a:gd name="connsiteY3" fmla="*/ 419088 h 419088"/>
                <a:gd name="connsiteX0" fmla="*/ 0 w 231794"/>
                <a:gd name="connsiteY0" fmla="*/ 478621 h 478621"/>
                <a:gd name="connsiteX1" fmla="*/ 16664 w 231794"/>
                <a:gd name="connsiteY1" fmla="*/ 0 h 478621"/>
                <a:gd name="connsiteX2" fmla="*/ 231794 w 231794"/>
                <a:gd name="connsiteY2" fmla="*/ 307961 h 478621"/>
                <a:gd name="connsiteX3" fmla="*/ 0 w 231794"/>
                <a:gd name="connsiteY3" fmla="*/ 478621 h 478621"/>
                <a:gd name="connsiteX0" fmla="*/ 0 w 224650"/>
                <a:gd name="connsiteY0" fmla="*/ 478621 h 478621"/>
                <a:gd name="connsiteX1" fmla="*/ 16664 w 224650"/>
                <a:gd name="connsiteY1" fmla="*/ 0 h 478621"/>
                <a:gd name="connsiteX2" fmla="*/ 224650 w 224650"/>
                <a:gd name="connsiteY2" fmla="*/ 293676 h 478621"/>
                <a:gd name="connsiteX3" fmla="*/ 0 w 224650"/>
                <a:gd name="connsiteY3" fmla="*/ 478621 h 478621"/>
                <a:gd name="connsiteX0" fmla="*/ 0 w 222269"/>
                <a:gd name="connsiteY0" fmla="*/ 478621 h 478621"/>
                <a:gd name="connsiteX1" fmla="*/ 16664 w 222269"/>
                <a:gd name="connsiteY1" fmla="*/ 0 h 478621"/>
                <a:gd name="connsiteX2" fmla="*/ 222269 w 222269"/>
                <a:gd name="connsiteY2" fmla="*/ 307965 h 478621"/>
                <a:gd name="connsiteX3" fmla="*/ 0 w 222269"/>
                <a:gd name="connsiteY3" fmla="*/ 478621 h 478621"/>
                <a:gd name="connsiteX0" fmla="*/ 21436 w 243705"/>
                <a:gd name="connsiteY0" fmla="*/ 318601 h 318601"/>
                <a:gd name="connsiteX1" fmla="*/ 0 w 243705"/>
                <a:gd name="connsiteY1" fmla="*/ 0 h 318601"/>
                <a:gd name="connsiteX2" fmla="*/ 243705 w 243705"/>
                <a:gd name="connsiteY2" fmla="*/ 147945 h 318601"/>
                <a:gd name="connsiteX3" fmla="*/ 21436 w 243705"/>
                <a:gd name="connsiteY3" fmla="*/ 318601 h 318601"/>
                <a:gd name="connsiteX0" fmla="*/ 21436 w 167505"/>
                <a:gd name="connsiteY0" fmla="*/ 318601 h 318601"/>
                <a:gd name="connsiteX1" fmla="*/ 0 w 167505"/>
                <a:gd name="connsiteY1" fmla="*/ 0 h 318601"/>
                <a:gd name="connsiteX2" fmla="*/ 167505 w 167505"/>
                <a:gd name="connsiteY2" fmla="*/ 186045 h 318601"/>
                <a:gd name="connsiteX3" fmla="*/ 21436 w 167505"/>
                <a:gd name="connsiteY3" fmla="*/ 318601 h 318601"/>
                <a:gd name="connsiteX0" fmla="*/ 21436 w 199255"/>
                <a:gd name="connsiteY0" fmla="*/ 318601 h 318601"/>
                <a:gd name="connsiteX1" fmla="*/ 0 w 199255"/>
                <a:gd name="connsiteY1" fmla="*/ 0 h 318601"/>
                <a:gd name="connsiteX2" fmla="*/ 199255 w 199255"/>
                <a:gd name="connsiteY2" fmla="*/ 192395 h 318601"/>
                <a:gd name="connsiteX3" fmla="*/ 21436 w 199255"/>
                <a:gd name="connsiteY3" fmla="*/ 318601 h 318601"/>
                <a:gd name="connsiteX0" fmla="*/ 8736 w 186555"/>
                <a:gd name="connsiteY0" fmla="*/ 337651 h 337651"/>
                <a:gd name="connsiteX1" fmla="*/ 0 w 186555"/>
                <a:gd name="connsiteY1" fmla="*/ 0 h 337651"/>
                <a:gd name="connsiteX2" fmla="*/ 186555 w 186555"/>
                <a:gd name="connsiteY2" fmla="*/ 211445 h 337651"/>
                <a:gd name="connsiteX3" fmla="*/ 8736 w 186555"/>
                <a:gd name="connsiteY3" fmla="*/ 337651 h 337651"/>
                <a:gd name="connsiteX0" fmla="*/ 0 w 177819"/>
                <a:gd name="connsiteY0" fmla="*/ 311458 h 311458"/>
                <a:gd name="connsiteX1" fmla="*/ 3171 w 177819"/>
                <a:gd name="connsiteY1" fmla="*/ 0 h 311458"/>
                <a:gd name="connsiteX2" fmla="*/ 177819 w 177819"/>
                <a:gd name="connsiteY2" fmla="*/ 185252 h 311458"/>
                <a:gd name="connsiteX3" fmla="*/ 0 w 177819"/>
                <a:gd name="connsiteY3" fmla="*/ 311458 h 311458"/>
                <a:gd name="connsiteX0" fmla="*/ 0 w 177819"/>
                <a:gd name="connsiteY0" fmla="*/ 318600 h 318600"/>
                <a:gd name="connsiteX1" fmla="*/ 790 w 177819"/>
                <a:gd name="connsiteY1" fmla="*/ 0 h 318600"/>
                <a:gd name="connsiteX2" fmla="*/ 177819 w 177819"/>
                <a:gd name="connsiteY2" fmla="*/ 192394 h 318600"/>
                <a:gd name="connsiteX3" fmla="*/ 0 w 177819"/>
                <a:gd name="connsiteY3" fmla="*/ 318600 h 318600"/>
                <a:gd name="connsiteX0" fmla="*/ 0 w 177819"/>
                <a:gd name="connsiteY0" fmla="*/ 323360 h 323360"/>
                <a:gd name="connsiteX1" fmla="*/ 790 w 177819"/>
                <a:gd name="connsiteY1" fmla="*/ 0 h 323360"/>
                <a:gd name="connsiteX2" fmla="*/ 177819 w 177819"/>
                <a:gd name="connsiteY2" fmla="*/ 197154 h 323360"/>
                <a:gd name="connsiteX3" fmla="*/ 0 w 177819"/>
                <a:gd name="connsiteY3" fmla="*/ 323360 h 323360"/>
                <a:gd name="connsiteX0" fmla="*/ 0 w 177819"/>
                <a:gd name="connsiteY0" fmla="*/ 318595 h 318595"/>
                <a:gd name="connsiteX1" fmla="*/ 5553 w 177819"/>
                <a:gd name="connsiteY1" fmla="*/ 0 h 318595"/>
                <a:gd name="connsiteX2" fmla="*/ 177819 w 177819"/>
                <a:gd name="connsiteY2" fmla="*/ 192389 h 318595"/>
                <a:gd name="connsiteX3" fmla="*/ 0 w 177819"/>
                <a:gd name="connsiteY3" fmla="*/ 318595 h 318595"/>
                <a:gd name="connsiteX0" fmla="*/ 0 w 177819"/>
                <a:gd name="connsiteY0" fmla="*/ 316214 h 316214"/>
                <a:gd name="connsiteX1" fmla="*/ 5553 w 177819"/>
                <a:gd name="connsiteY1" fmla="*/ 0 h 316214"/>
                <a:gd name="connsiteX2" fmla="*/ 177819 w 177819"/>
                <a:gd name="connsiteY2" fmla="*/ 190008 h 316214"/>
                <a:gd name="connsiteX3" fmla="*/ 0 w 177819"/>
                <a:gd name="connsiteY3" fmla="*/ 316214 h 316214"/>
                <a:gd name="connsiteX0" fmla="*/ 0 w 177819"/>
                <a:gd name="connsiteY0" fmla="*/ 320975 h 320975"/>
                <a:gd name="connsiteX1" fmla="*/ 3172 w 177819"/>
                <a:gd name="connsiteY1" fmla="*/ 0 h 320975"/>
                <a:gd name="connsiteX2" fmla="*/ 177819 w 177819"/>
                <a:gd name="connsiteY2" fmla="*/ 194769 h 320975"/>
                <a:gd name="connsiteX3" fmla="*/ 0 w 177819"/>
                <a:gd name="connsiteY3" fmla="*/ 320975 h 320975"/>
                <a:gd name="connsiteX0" fmla="*/ 0 w 177819"/>
                <a:gd name="connsiteY0" fmla="*/ 328119 h 328119"/>
                <a:gd name="connsiteX1" fmla="*/ 790 w 177819"/>
                <a:gd name="connsiteY1" fmla="*/ 0 h 328119"/>
                <a:gd name="connsiteX2" fmla="*/ 177819 w 177819"/>
                <a:gd name="connsiteY2" fmla="*/ 201913 h 328119"/>
                <a:gd name="connsiteX3" fmla="*/ 0 w 177819"/>
                <a:gd name="connsiteY3" fmla="*/ 328119 h 328119"/>
                <a:gd name="connsiteX0" fmla="*/ 0 w 177819"/>
                <a:gd name="connsiteY0" fmla="*/ 325738 h 325738"/>
                <a:gd name="connsiteX1" fmla="*/ 5552 w 177819"/>
                <a:gd name="connsiteY1" fmla="*/ 0 h 325738"/>
                <a:gd name="connsiteX2" fmla="*/ 177819 w 177819"/>
                <a:gd name="connsiteY2" fmla="*/ 199532 h 325738"/>
                <a:gd name="connsiteX3" fmla="*/ 0 w 177819"/>
                <a:gd name="connsiteY3" fmla="*/ 325738 h 325738"/>
                <a:gd name="connsiteX0" fmla="*/ 0 w 177819"/>
                <a:gd name="connsiteY0" fmla="*/ 320973 h 320973"/>
                <a:gd name="connsiteX1" fmla="*/ 7933 w 177819"/>
                <a:gd name="connsiteY1" fmla="*/ 0 h 320973"/>
                <a:gd name="connsiteX2" fmla="*/ 177819 w 177819"/>
                <a:gd name="connsiteY2" fmla="*/ 194767 h 320973"/>
                <a:gd name="connsiteX3" fmla="*/ 0 w 177819"/>
                <a:gd name="connsiteY3" fmla="*/ 320973 h 320973"/>
                <a:gd name="connsiteX0" fmla="*/ 0 w 165913"/>
                <a:gd name="connsiteY0" fmla="*/ 320973 h 320973"/>
                <a:gd name="connsiteX1" fmla="*/ 7933 w 165913"/>
                <a:gd name="connsiteY1" fmla="*/ 0 h 320973"/>
                <a:gd name="connsiteX2" fmla="*/ 165913 w 165913"/>
                <a:gd name="connsiteY2" fmla="*/ 197148 h 320973"/>
                <a:gd name="connsiteX3" fmla="*/ 0 w 165913"/>
                <a:gd name="connsiteY3" fmla="*/ 320973 h 320973"/>
                <a:gd name="connsiteX0" fmla="*/ 0 w 149245"/>
                <a:gd name="connsiteY0" fmla="*/ 320973 h 320973"/>
                <a:gd name="connsiteX1" fmla="*/ 7933 w 149245"/>
                <a:gd name="connsiteY1" fmla="*/ 0 h 320973"/>
                <a:gd name="connsiteX2" fmla="*/ 149245 w 149245"/>
                <a:gd name="connsiteY2" fmla="*/ 166191 h 320973"/>
                <a:gd name="connsiteX3" fmla="*/ 0 w 149245"/>
                <a:gd name="connsiteY3" fmla="*/ 320973 h 320973"/>
                <a:gd name="connsiteX0" fmla="*/ 0 w 163532"/>
                <a:gd name="connsiteY0" fmla="*/ 320973 h 320973"/>
                <a:gd name="connsiteX1" fmla="*/ 7933 w 163532"/>
                <a:gd name="connsiteY1" fmla="*/ 0 h 320973"/>
                <a:gd name="connsiteX2" fmla="*/ 163532 w 163532"/>
                <a:gd name="connsiteY2" fmla="*/ 197147 h 320973"/>
                <a:gd name="connsiteX3" fmla="*/ 0 w 163532"/>
                <a:gd name="connsiteY3" fmla="*/ 320973 h 320973"/>
                <a:gd name="connsiteX0" fmla="*/ 0 w 163535"/>
                <a:gd name="connsiteY0" fmla="*/ 320973 h 320973"/>
                <a:gd name="connsiteX1" fmla="*/ 7933 w 163535"/>
                <a:gd name="connsiteY1" fmla="*/ 0 h 320973"/>
                <a:gd name="connsiteX2" fmla="*/ 163535 w 163535"/>
                <a:gd name="connsiteY2" fmla="*/ 263825 h 320973"/>
                <a:gd name="connsiteX3" fmla="*/ 0 w 163535"/>
                <a:gd name="connsiteY3" fmla="*/ 320973 h 320973"/>
                <a:gd name="connsiteX0" fmla="*/ 0 w 163535"/>
                <a:gd name="connsiteY0" fmla="*/ 309488 h 309488"/>
                <a:gd name="connsiteX1" fmla="*/ 1583 w 163535"/>
                <a:gd name="connsiteY1" fmla="*/ 0 h 309488"/>
                <a:gd name="connsiteX2" fmla="*/ 163535 w 163535"/>
                <a:gd name="connsiteY2" fmla="*/ 252340 h 309488"/>
                <a:gd name="connsiteX3" fmla="*/ 0 w 163535"/>
                <a:gd name="connsiteY3" fmla="*/ 309488 h 309488"/>
                <a:gd name="connsiteX0" fmla="*/ 0 w 163535"/>
                <a:gd name="connsiteY0" fmla="*/ 323844 h 323844"/>
                <a:gd name="connsiteX1" fmla="*/ 1583 w 163535"/>
                <a:gd name="connsiteY1" fmla="*/ 0 h 323844"/>
                <a:gd name="connsiteX2" fmla="*/ 163535 w 163535"/>
                <a:gd name="connsiteY2" fmla="*/ 266696 h 323844"/>
                <a:gd name="connsiteX3" fmla="*/ 0 w 163535"/>
                <a:gd name="connsiteY3" fmla="*/ 323844 h 323844"/>
                <a:gd name="connsiteX0" fmla="*/ 1612 w 165147"/>
                <a:gd name="connsiteY0" fmla="*/ 326713 h 326713"/>
                <a:gd name="connsiteX1" fmla="*/ 22 w 165147"/>
                <a:gd name="connsiteY1" fmla="*/ 0 h 326713"/>
                <a:gd name="connsiteX2" fmla="*/ 165147 w 165147"/>
                <a:gd name="connsiteY2" fmla="*/ 269565 h 326713"/>
                <a:gd name="connsiteX3" fmla="*/ 1612 w 165147"/>
                <a:gd name="connsiteY3" fmla="*/ 326713 h 326713"/>
                <a:gd name="connsiteX0" fmla="*/ 1612 w 136572"/>
                <a:gd name="connsiteY0" fmla="*/ 326713 h 326713"/>
                <a:gd name="connsiteX1" fmla="*/ 22 w 136572"/>
                <a:gd name="connsiteY1" fmla="*/ 0 h 326713"/>
                <a:gd name="connsiteX2" fmla="*/ 136572 w 136572"/>
                <a:gd name="connsiteY2" fmla="*/ 289663 h 326713"/>
                <a:gd name="connsiteX3" fmla="*/ 1612 w 136572"/>
                <a:gd name="connsiteY3" fmla="*/ 326713 h 326713"/>
                <a:gd name="connsiteX0" fmla="*/ 0 w 134960"/>
                <a:gd name="connsiteY0" fmla="*/ 323840 h 323840"/>
                <a:gd name="connsiteX1" fmla="*/ 1588 w 134960"/>
                <a:gd name="connsiteY1" fmla="*/ 0 h 323840"/>
                <a:gd name="connsiteX2" fmla="*/ 134960 w 134960"/>
                <a:gd name="connsiteY2" fmla="*/ 286790 h 323840"/>
                <a:gd name="connsiteX3" fmla="*/ 0 w 134960"/>
                <a:gd name="connsiteY3" fmla="*/ 323840 h 323840"/>
                <a:gd name="connsiteX0" fmla="*/ 0 w 134960"/>
                <a:gd name="connsiteY0" fmla="*/ 335325 h 335325"/>
                <a:gd name="connsiteX1" fmla="*/ 4763 w 134960"/>
                <a:gd name="connsiteY1" fmla="*/ 0 h 335325"/>
                <a:gd name="connsiteX2" fmla="*/ 134960 w 134960"/>
                <a:gd name="connsiteY2" fmla="*/ 298275 h 335325"/>
                <a:gd name="connsiteX3" fmla="*/ 0 w 134960"/>
                <a:gd name="connsiteY3" fmla="*/ 335325 h 335325"/>
                <a:gd name="connsiteX0" fmla="*/ 0 w 134960"/>
                <a:gd name="connsiteY0" fmla="*/ 320969 h 320969"/>
                <a:gd name="connsiteX1" fmla="*/ 4763 w 134960"/>
                <a:gd name="connsiteY1" fmla="*/ 0 h 320969"/>
                <a:gd name="connsiteX2" fmla="*/ 134960 w 134960"/>
                <a:gd name="connsiteY2" fmla="*/ 283919 h 320969"/>
                <a:gd name="connsiteX3" fmla="*/ 0 w 134960"/>
                <a:gd name="connsiteY3" fmla="*/ 320969 h 320969"/>
                <a:gd name="connsiteX0" fmla="*/ 1607 w 136567"/>
                <a:gd name="connsiteY0" fmla="*/ 329580 h 329580"/>
                <a:gd name="connsiteX1" fmla="*/ 22 w 136567"/>
                <a:gd name="connsiteY1" fmla="*/ 0 h 329580"/>
                <a:gd name="connsiteX2" fmla="*/ 136567 w 136567"/>
                <a:gd name="connsiteY2" fmla="*/ 292530 h 329580"/>
                <a:gd name="connsiteX3" fmla="*/ 1607 w 136567"/>
                <a:gd name="connsiteY3" fmla="*/ 329580 h 329580"/>
                <a:gd name="connsiteX0" fmla="*/ 1607 w 136567"/>
                <a:gd name="connsiteY0" fmla="*/ 326709 h 326709"/>
                <a:gd name="connsiteX1" fmla="*/ 22 w 136567"/>
                <a:gd name="connsiteY1" fmla="*/ 0 h 326709"/>
                <a:gd name="connsiteX2" fmla="*/ 136567 w 136567"/>
                <a:gd name="connsiteY2" fmla="*/ 289659 h 326709"/>
                <a:gd name="connsiteX3" fmla="*/ 1607 w 136567"/>
                <a:gd name="connsiteY3" fmla="*/ 326709 h 326709"/>
                <a:gd name="connsiteX0" fmla="*/ 1605 w 136565"/>
                <a:gd name="connsiteY0" fmla="*/ 323836 h 323836"/>
                <a:gd name="connsiteX1" fmla="*/ 23 w 136565"/>
                <a:gd name="connsiteY1" fmla="*/ 0 h 323836"/>
                <a:gd name="connsiteX2" fmla="*/ 136565 w 136565"/>
                <a:gd name="connsiteY2" fmla="*/ 286786 h 323836"/>
                <a:gd name="connsiteX3" fmla="*/ 1605 w 136565"/>
                <a:gd name="connsiteY3" fmla="*/ 323836 h 323836"/>
                <a:gd name="connsiteX0" fmla="*/ 0 w 134960"/>
                <a:gd name="connsiteY0" fmla="*/ 326707 h 326707"/>
                <a:gd name="connsiteX1" fmla="*/ 1593 w 134960"/>
                <a:gd name="connsiteY1" fmla="*/ 0 h 326707"/>
                <a:gd name="connsiteX2" fmla="*/ 134960 w 134960"/>
                <a:gd name="connsiteY2" fmla="*/ 289657 h 326707"/>
                <a:gd name="connsiteX3" fmla="*/ 0 w 134960"/>
                <a:gd name="connsiteY3" fmla="*/ 326707 h 326707"/>
                <a:gd name="connsiteX0" fmla="*/ 0 w 134960"/>
                <a:gd name="connsiteY0" fmla="*/ 338192 h 338192"/>
                <a:gd name="connsiteX1" fmla="*/ 1593 w 134960"/>
                <a:gd name="connsiteY1" fmla="*/ 0 h 338192"/>
                <a:gd name="connsiteX2" fmla="*/ 134960 w 134960"/>
                <a:gd name="connsiteY2" fmla="*/ 301142 h 338192"/>
                <a:gd name="connsiteX3" fmla="*/ 0 w 134960"/>
                <a:gd name="connsiteY3" fmla="*/ 338192 h 338192"/>
              </a:gdLst>
              <a:ahLst/>
              <a:cxnLst>
                <a:cxn ang="0">
                  <a:pos x="connsiteX0" y="connsiteY0"/>
                </a:cxn>
                <a:cxn ang="0">
                  <a:pos x="connsiteX1" y="connsiteY1"/>
                </a:cxn>
                <a:cxn ang="0">
                  <a:pos x="connsiteX2" y="connsiteY2"/>
                </a:cxn>
                <a:cxn ang="0">
                  <a:pos x="connsiteX3" y="connsiteY3"/>
                </a:cxn>
              </a:cxnLst>
              <a:rect l="l" t="t" r="r" b="b"/>
              <a:pathLst>
                <a:path w="134960" h="338192">
                  <a:moveTo>
                    <a:pt x="0" y="338192"/>
                  </a:moveTo>
                  <a:cubicBezTo>
                    <a:pt x="263" y="231992"/>
                    <a:pt x="1330" y="106200"/>
                    <a:pt x="1593" y="0"/>
                  </a:cubicBezTo>
                  <a:lnTo>
                    <a:pt x="134960" y="301142"/>
                  </a:lnTo>
                  <a:cubicBezTo>
                    <a:pt x="80449" y="342417"/>
                    <a:pt x="54511" y="296917"/>
                    <a:pt x="0" y="338192"/>
                  </a:cubicBezTo>
                  <a:close/>
                </a:path>
              </a:pathLst>
            </a:custGeom>
            <a:solidFill>
              <a:srgbClr val="D883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7" name="Трапеция 2"/>
            <p:cNvSpPr/>
            <p:nvPr/>
          </p:nvSpPr>
          <p:spPr>
            <a:xfrm flipH="1">
              <a:off x="7838121" y="6093299"/>
              <a:ext cx="1311534" cy="767141"/>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6215608"/>
                <a:gd name="connsiteY0" fmla="*/ 3783772 h 3783772"/>
                <a:gd name="connsiteX1" fmla="*/ 0 w 6215608"/>
                <a:gd name="connsiteY1" fmla="*/ 0 h 3783772"/>
                <a:gd name="connsiteX2" fmla="*/ 6154498 w 6215608"/>
                <a:gd name="connsiteY2" fmla="*/ 9054 h 3783772"/>
                <a:gd name="connsiteX3" fmla="*/ 6215608 w 6215608"/>
                <a:gd name="connsiteY3" fmla="*/ 3783772 h 3783772"/>
                <a:gd name="connsiteX4" fmla="*/ 0 w 6215608"/>
                <a:gd name="connsiteY4" fmla="*/ 3783772 h 3783772"/>
                <a:gd name="connsiteX0" fmla="*/ 0 w 6215608"/>
                <a:gd name="connsiteY0" fmla="*/ 3783772 h 3783772"/>
                <a:gd name="connsiteX1" fmla="*/ 0 w 6215608"/>
                <a:gd name="connsiteY1" fmla="*/ 0 h 3783772"/>
                <a:gd name="connsiteX2" fmla="*/ 6027498 w 6215608"/>
                <a:gd name="connsiteY2" fmla="*/ 120279 h 3783772"/>
                <a:gd name="connsiteX3" fmla="*/ 6215608 w 6215608"/>
                <a:gd name="connsiteY3" fmla="*/ 3783772 h 3783772"/>
                <a:gd name="connsiteX4" fmla="*/ 0 w 6215608"/>
                <a:gd name="connsiteY4" fmla="*/ 3783772 h 3783772"/>
                <a:gd name="connsiteX0" fmla="*/ 0 w 6888708"/>
                <a:gd name="connsiteY0" fmla="*/ 3783772 h 3783772"/>
                <a:gd name="connsiteX1" fmla="*/ 0 w 6888708"/>
                <a:gd name="connsiteY1" fmla="*/ 0 h 3783772"/>
                <a:gd name="connsiteX2" fmla="*/ 6027498 w 6888708"/>
                <a:gd name="connsiteY2" fmla="*/ 120279 h 3783772"/>
                <a:gd name="connsiteX3" fmla="*/ 6888708 w 6888708"/>
                <a:gd name="connsiteY3" fmla="*/ 3728160 h 3783772"/>
                <a:gd name="connsiteX4" fmla="*/ 0 w 6888708"/>
                <a:gd name="connsiteY4" fmla="*/ 3783772 h 3783772"/>
                <a:gd name="connsiteX0" fmla="*/ 0 w 6888708"/>
                <a:gd name="connsiteY0" fmla="*/ 3783772 h 3783772"/>
                <a:gd name="connsiteX1" fmla="*/ 0 w 6888708"/>
                <a:gd name="connsiteY1" fmla="*/ 0 h 3783772"/>
                <a:gd name="connsiteX2" fmla="*/ 6281498 w 6888708"/>
                <a:gd name="connsiteY2" fmla="*/ 64667 h 3783772"/>
                <a:gd name="connsiteX3" fmla="*/ 6888708 w 6888708"/>
                <a:gd name="connsiteY3" fmla="*/ 3728160 h 3783772"/>
                <a:gd name="connsiteX4" fmla="*/ 0 w 6888708"/>
                <a:gd name="connsiteY4" fmla="*/ 3783772 h 3783772"/>
                <a:gd name="connsiteX0" fmla="*/ 0 w 7041108"/>
                <a:gd name="connsiteY0" fmla="*/ 3783772 h 3783772"/>
                <a:gd name="connsiteX1" fmla="*/ 0 w 7041108"/>
                <a:gd name="connsiteY1" fmla="*/ 0 h 3783772"/>
                <a:gd name="connsiteX2" fmla="*/ 6281498 w 7041108"/>
                <a:gd name="connsiteY2" fmla="*/ 64667 h 3783772"/>
                <a:gd name="connsiteX3" fmla="*/ 7041108 w 7041108"/>
                <a:gd name="connsiteY3" fmla="*/ 3783772 h 3783772"/>
                <a:gd name="connsiteX4" fmla="*/ 0 w 7041108"/>
                <a:gd name="connsiteY4" fmla="*/ 3783772 h 3783772"/>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5839 h 3785839"/>
                <a:gd name="connsiteX1" fmla="*/ 0 w 7041108"/>
                <a:gd name="connsiteY1" fmla="*/ 2067 h 3785839"/>
                <a:gd name="connsiteX2" fmla="*/ 6281498 w 7041108"/>
                <a:gd name="connsiteY2" fmla="*/ 0 h 3785839"/>
                <a:gd name="connsiteX3" fmla="*/ 7041108 w 7041108"/>
                <a:gd name="connsiteY3" fmla="*/ 3785839 h 3785839"/>
                <a:gd name="connsiteX4" fmla="*/ 0 w 7041108"/>
                <a:gd name="connsiteY4" fmla="*/ 3785839 h 3785839"/>
                <a:gd name="connsiteX0" fmla="*/ 0 w 7041108"/>
                <a:gd name="connsiteY0" fmla="*/ 3783771 h 3783771"/>
                <a:gd name="connsiteX1" fmla="*/ 0 w 7041108"/>
                <a:gd name="connsiteY1" fmla="*/ -1 h 3783771"/>
                <a:gd name="connsiteX2" fmla="*/ 5707688 w 7041108"/>
                <a:gd name="connsiteY2" fmla="*/ 17361 h 3783771"/>
                <a:gd name="connsiteX3" fmla="*/ 7041108 w 7041108"/>
                <a:gd name="connsiteY3" fmla="*/ 3783771 h 3783771"/>
                <a:gd name="connsiteX4" fmla="*/ 0 w 7041108"/>
                <a:gd name="connsiteY4" fmla="*/ 3783771 h 3783771"/>
                <a:gd name="connsiteX0" fmla="*/ 0 w 7041108"/>
                <a:gd name="connsiteY0" fmla="*/ 3785839 h 3785839"/>
                <a:gd name="connsiteX1" fmla="*/ 0 w 7041108"/>
                <a:gd name="connsiteY1" fmla="*/ 2067 h 3785839"/>
                <a:gd name="connsiteX2" fmla="*/ 5635962 w 7041108"/>
                <a:gd name="connsiteY2" fmla="*/ 0 h 3785839"/>
                <a:gd name="connsiteX3" fmla="*/ 7041108 w 7041108"/>
                <a:gd name="connsiteY3" fmla="*/ 3785839 h 3785839"/>
                <a:gd name="connsiteX4" fmla="*/ 0 w 7041108"/>
                <a:gd name="connsiteY4" fmla="*/ 3785839 h 3785839"/>
                <a:gd name="connsiteX0" fmla="*/ 0 w 6985321"/>
                <a:gd name="connsiteY0" fmla="*/ 3785839 h 3785839"/>
                <a:gd name="connsiteX1" fmla="*/ 0 w 6985321"/>
                <a:gd name="connsiteY1" fmla="*/ 2067 h 3785839"/>
                <a:gd name="connsiteX2" fmla="*/ 5635962 w 6985321"/>
                <a:gd name="connsiteY2" fmla="*/ 0 h 3785839"/>
                <a:gd name="connsiteX3" fmla="*/ 6985321 w 6985321"/>
                <a:gd name="connsiteY3" fmla="*/ 3766410 h 3785839"/>
                <a:gd name="connsiteX4" fmla="*/ 0 w 6985321"/>
                <a:gd name="connsiteY4" fmla="*/ 3785839 h 3785839"/>
                <a:gd name="connsiteX0" fmla="*/ 0 w 6985321"/>
                <a:gd name="connsiteY0" fmla="*/ 3783774 h 3783774"/>
                <a:gd name="connsiteX1" fmla="*/ 0 w 6985321"/>
                <a:gd name="connsiteY1" fmla="*/ 2 h 3783774"/>
                <a:gd name="connsiteX2" fmla="*/ 4677060 w 6985321"/>
                <a:gd name="connsiteY2" fmla="*/ 34704 h 3783774"/>
                <a:gd name="connsiteX3" fmla="*/ 6985321 w 6985321"/>
                <a:gd name="connsiteY3" fmla="*/ 3764345 h 3783774"/>
                <a:gd name="connsiteX4" fmla="*/ 0 w 6985321"/>
                <a:gd name="connsiteY4" fmla="*/ 3783774 h 3783774"/>
                <a:gd name="connsiteX0" fmla="*/ 0 w 6985321"/>
                <a:gd name="connsiteY0" fmla="*/ 3783770 h 3783770"/>
                <a:gd name="connsiteX1" fmla="*/ 0 w 6985321"/>
                <a:gd name="connsiteY1" fmla="*/ -2 h 3783770"/>
                <a:gd name="connsiteX2" fmla="*/ 3550346 w 6985321"/>
                <a:gd name="connsiteY2" fmla="*/ 16313 h 3783770"/>
                <a:gd name="connsiteX3" fmla="*/ 6985321 w 6985321"/>
                <a:gd name="connsiteY3" fmla="*/ 3764341 h 3783770"/>
                <a:gd name="connsiteX4" fmla="*/ 0 w 6985321"/>
                <a:gd name="connsiteY4" fmla="*/ 3783770 h 3783770"/>
                <a:gd name="connsiteX0" fmla="*/ 0 w 6985321"/>
                <a:gd name="connsiteY0" fmla="*/ 3796872 h 3796872"/>
                <a:gd name="connsiteX1" fmla="*/ 0 w 6985321"/>
                <a:gd name="connsiteY1" fmla="*/ 13100 h 3796872"/>
                <a:gd name="connsiteX2" fmla="*/ 3396921 w 6985321"/>
                <a:gd name="connsiteY2" fmla="*/ 0 h 3796872"/>
                <a:gd name="connsiteX3" fmla="*/ 6985321 w 6985321"/>
                <a:gd name="connsiteY3" fmla="*/ 3777443 h 3796872"/>
                <a:gd name="connsiteX4" fmla="*/ 0 w 6985321"/>
                <a:gd name="connsiteY4" fmla="*/ 3796872 h 3796872"/>
                <a:gd name="connsiteX0" fmla="*/ 0 w 6761577"/>
                <a:gd name="connsiteY0" fmla="*/ 3796872 h 3808972"/>
                <a:gd name="connsiteX1" fmla="*/ 0 w 6761577"/>
                <a:gd name="connsiteY1" fmla="*/ 13100 h 3808972"/>
                <a:gd name="connsiteX2" fmla="*/ 3396921 w 6761577"/>
                <a:gd name="connsiteY2" fmla="*/ 0 h 3808972"/>
                <a:gd name="connsiteX3" fmla="*/ 6761577 w 6761577"/>
                <a:gd name="connsiteY3" fmla="*/ 3808972 h 3808972"/>
                <a:gd name="connsiteX4" fmla="*/ 0 w 6761577"/>
                <a:gd name="connsiteY4" fmla="*/ 3796872 h 3808972"/>
                <a:gd name="connsiteX0" fmla="*/ 0 w 6601760"/>
                <a:gd name="connsiteY0" fmla="*/ 3796872 h 3808972"/>
                <a:gd name="connsiteX1" fmla="*/ 0 w 6601760"/>
                <a:gd name="connsiteY1" fmla="*/ 13100 h 3808972"/>
                <a:gd name="connsiteX2" fmla="*/ 3396921 w 6601760"/>
                <a:gd name="connsiteY2" fmla="*/ 0 h 3808972"/>
                <a:gd name="connsiteX3" fmla="*/ 6601760 w 6601760"/>
                <a:gd name="connsiteY3" fmla="*/ 3808972 h 3808972"/>
                <a:gd name="connsiteX4" fmla="*/ 0 w 6601760"/>
                <a:gd name="connsiteY4" fmla="*/ 3796872 h 3808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1760" h="3808972">
                  <a:moveTo>
                    <a:pt x="0" y="3796872"/>
                  </a:moveTo>
                  <a:lnTo>
                    <a:pt x="0" y="13100"/>
                  </a:lnTo>
                  <a:lnTo>
                    <a:pt x="3396921" y="0"/>
                  </a:lnTo>
                  <a:lnTo>
                    <a:pt x="6601760" y="3808972"/>
                  </a:lnTo>
                  <a:lnTo>
                    <a:pt x="0" y="3796872"/>
                  </a:lnTo>
                  <a:close/>
                </a:path>
              </a:pathLst>
            </a:custGeom>
            <a:solidFill>
              <a:srgbClr val="D5E0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8" name="Трапеция 2"/>
            <p:cNvSpPr/>
            <p:nvPr/>
          </p:nvSpPr>
          <p:spPr>
            <a:xfrm flipH="1">
              <a:off x="7691020" y="6290733"/>
              <a:ext cx="1460965" cy="326269"/>
            </a:xfrm>
            <a:custGeom>
              <a:avLst/>
              <a:gdLst>
                <a:gd name="connsiteX0" fmla="*/ 0 w 6444208"/>
                <a:gd name="connsiteY0" fmla="*/ 3783772 h 3783772"/>
                <a:gd name="connsiteX1" fmla="*/ 0 w 6444208"/>
                <a:gd name="connsiteY1" fmla="*/ 0 h 3783772"/>
                <a:gd name="connsiteX2" fmla="*/ 6444208 w 6444208"/>
                <a:gd name="connsiteY2" fmla="*/ 0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091123 w 6444208"/>
                <a:gd name="connsiteY2" fmla="*/ 99588 h 3783772"/>
                <a:gd name="connsiteX3" fmla="*/ 6444208 w 6444208"/>
                <a:gd name="connsiteY3" fmla="*/ 3783772 h 3783772"/>
                <a:gd name="connsiteX4" fmla="*/ 0 w 6444208"/>
                <a:gd name="connsiteY4" fmla="*/ 3783772 h 3783772"/>
                <a:gd name="connsiteX0" fmla="*/ 0 w 6444208"/>
                <a:gd name="connsiteY0" fmla="*/ 3783772 h 3783772"/>
                <a:gd name="connsiteX1" fmla="*/ 0 w 6444208"/>
                <a:gd name="connsiteY1" fmla="*/ 0 h 3783772"/>
                <a:gd name="connsiteX2" fmla="*/ 6154498 w 6444208"/>
                <a:gd name="connsiteY2" fmla="*/ 9054 h 3783772"/>
                <a:gd name="connsiteX3" fmla="*/ 6444208 w 6444208"/>
                <a:gd name="connsiteY3" fmla="*/ 3783772 h 3783772"/>
                <a:gd name="connsiteX4" fmla="*/ 0 w 6444208"/>
                <a:gd name="connsiteY4" fmla="*/ 3783772 h 3783772"/>
                <a:gd name="connsiteX0" fmla="*/ 0 w 8844508"/>
                <a:gd name="connsiteY0" fmla="*/ 3783772 h 3783772"/>
                <a:gd name="connsiteX1" fmla="*/ 0 w 8844508"/>
                <a:gd name="connsiteY1" fmla="*/ 0 h 3783772"/>
                <a:gd name="connsiteX2" fmla="*/ 6154498 w 8844508"/>
                <a:gd name="connsiteY2" fmla="*/ 9054 h 3783772"/>
                <a:gd name="connsiteX3" fmla="*/ 8844508 w 8844508"/>
                <a:gd name="connsiteY3" fmla="*/ 3783772 h 3783772"/>
                <a:gd name="connsiteX4" fmla="*/ 0 w 8844508"/>
                <a:gd name="connsiteY4" fmla="*/ 3783772 h 3783772"/>
                <a:gd name="connsiteX0" fmla="*/ 0 w 8844508"/>
                <a:gd name="connsiteY0" fmla="*/ 3848666 h 3848666"/>
                <a:gd name="connsiteX1" fmla="*/ 0 w 8844508"/>
                <a:gd name="connsiteY1" fmla="*/ 64894 h 3848666"/>
                <a:gd name="connsiteX2" fmla="*/ 5525848 w 8844508"/>
                <a:gd name="connsiteY2" fmla="*/ 0 h 3848666"/>
                <a:gd name="connsiteX3" fmla="*/ 8844508 w 8844508"/>
                <a:gd name="connsiteY3" fmla="*/ 3848666 h 3848666"/>
                <a:gd name="connsiteX4" fmla="*/ 0 w 8844508"/>
                <a:gd name="connsiteY4" fmla="*/ 3848666 h 3848666"/>
                <a:gd name="connsiteX0" fmla="*/ 0 w 5977483"/>
                <a:gd name="connsiteY0" fmla="*/ 3848666 h 3922612"/>
                <a:gd name="connsiteX1" fmla="*/ 0 w 5977483"/>
                <a:gd name="connsiteY1" fmla="*/ 64894 h 3922612"/>
                <a:gd name="connsiteX2" fmla="*/ 5525848 w 5977483"/>
                <a:gd name="connsiteY2" fmla="*/ 0 h 3922612"/>
                <a:gd name="connsiteX3" fmla="*/ 5977483 w 5977483"/>
                <a:gd name="connsiteY3" fmla="*/ 3922612 h 3922612"/>
                <a:gd name="connsiteX4" fmla="*/ 0 w 5977483"/>
                <a:gd name="connsiteY4" fmla="*/ 3848666 h 3922612"/>
                <a:gd name="connsiteX0" fmla="*/ 0 w 5525848"/>
                <a:gd name="connsiteY0" fmla="*/ 3848666 h 3848666"/>
                <a:gd name="connsiteX1" fmla="*/ 0 w 5525848"/>
                <a:gd name="connsiteY1" fmla="*/ 64894 h 3848666"/>
                <a:gd name="connsiteX2" fmla="*/ 5525848 w 5525848"/>
                <a:gd name="connsiteY2" fmla="*/ 0 h 3848666"/>
                <a:gd name="connsiteX3" fmla="*/ 5491708 w 5525848"/>
                <a:gd name="connsiteY3" fmla="*/ 3331045 h 3848666"/>
                <a:gd name="connsiteX4" fmla="*/ 0 w 5525848"/>
                <a:gd name="connsiteY4" fmla="*/ 3848666 h 3848666"/>
                <a:gd name="connsiteX0" fmla="*/ 0 w 5625058"/>
                <a:gd name="connsiteY0" fmla="*/ 3848666 h 3848666"/>
                <a:gd name="connsiteX1" fmla="*/ 0 w 5625058"/>
                <a:gd name="connsiteY1" fmla="*/ 64894 h 3848666"/>
                <a:gd name="connsiteX2" fmla="*/ 5525848 w 5625058"/>
                <a:gd name="connsiteY2" fmla="*/ 0 h 3848666"/>
                <a:gd name="connsiteX3" fmla="*/ 5625058 w 5625058"/>
                <a:gd name="connsiteY3" fmla="*/ 3848666 h 3848666"/>
                <a:gd name="connsiteX4" fmla="*/ 0 w 5625058"/>
                <a:gd name="connsiteY4" fmla="*/ 3848666 h 3848666"/>
                <a:gd name="connsiteX0" fmla="*/ 0 w 5629821"/>
                <a:gd name="connsiteY0" fmla="*/ 3848666 h 3922612"/>
                <a:gd name="connsiteX1" fmla="*/ 0 w 5629821"/>
                <a:gd name="connsiteY1" fmla="*/ 64894 h 3922612"/>
                <a:gd name="connsiteX2" fmla="*/ 5525848 w 5629821"/>
                <a:gd name="connsiteY2" fmla="*/ 0 h 3922612"/>
                <a:gd name="connsiteX3" fmla="*/ 5629821 w 5629821"/>
                <a:gd name="connsiteY3" fmla="*/ 3922612 h 3922612"/>
                <a:gd name="connsiteX4" fmla="*/ 0 w 5629821"/>
                <a:gd name="connsiteY4" fmla="*/ 3848666 h 3922612"/>
                <a:gd name="connsiteX0" fmla="*/ 0 w 5629821"/>
                <a:gd name="connsiteY0" fmla="*/ 3783772 h 3857718"/>
                <a:gd name="connsiteX1" fmla="*/ 0 w 5629821"/>
                <a:gd name="connsiteY1" fmla="*/ 0 h 3857718"/>
                <a:gd name="connsiteX2" fmla="*/ 5344873 w 5629821"/>
                <a:gd name="connsiteY2" fmla="*/ 193913 h 3857718"/>
                <a:gd name="connsiteX3" fmla="*/ 5629821 w 5629821"/>
                <a:gd name="connsiteY3" fmla="*/ 3857718 h 3857718"/>
                <a:gd name="connsiteX4" fmla="*/ 0 w 5629821"/>
                <a:gd name="connsiteY4" fmla="*/ 3783772 h 3857718"/>
                <a:gd name="connsiteX0" fmla="*/ 0 w 5629821"/>
                <a:gd name="connsiteY0" fmla="*/ 3783772 h 3857718"/>
                <a:gd name="connsiteX1" fmla="*/ 0 w 5629821"/>
                <a:gd name="connsiteY1" fmla="*/ 0 h 3857718"/>
                <a:gd name="connsiteX2" fmla="*/ 5297248 w 5629821"/>
                <a:gd name="connsiteY2" fmla="*/ 46021 h 3857718"/>
                <a:gd name="connsiteX3" fmla="*/ 5629821 w 5629821"/>
                <a:gd name="connsiteY3" fmla="*/ 3857718 h 3857718"/>
                <a:gd name="connsiteX4" fmla="*/ 0 w 5629821"/>
                <a:gd name="connsiteY4" fmla="*/ 3783772 h 3857718"/>
                <a:gd name="connsiteX0" fmla="*/ 0 w 5629821"/>
                <a:gd name="connsiteY0" fmla="*/ 3811697 h 3885643"/>
                <a:gd name="connsiteX1" fmla="*/ 0 w 5629821"/>
                <a:gd name="connsiteY1" fmla="*/ 27925 h 3885643"/>
                <a:gd name="connsiteX2" fmla="*/ 5292485 w 5629821"/>
                <a:gd name="connsiteY2" fmla="*/ 0 h 3885643"/>
                <a:gd name="connsiteX3" fmla="*/ 5629821 w 5629821"/>
                <a:gd name="connsiteY3" fmla="*/ 3885643 h 3885643"/>
                <a:gd name="connsiteX4" fmla="*/ 0 w 5629821"/>
                <a:gd name="connsiteY4" fmla="*/ 3811697 h 3885643"/>
                <a:gd name="connsiteX0" fmla="*/ 7620 w 5637441"/>
                <a:gd name="connsiteY0" fmla="*/ 3811697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11697 h 3885643"/>
                <a:gd name="connsiteX0" fmla="*/ 7620 w 5637441"/>
                <a:gd name="connsiteY0" fmla="*/ 3870854 h 3885643"/>
                <a:gd name="connsiteX1" fmla="*/ 0 w 5637441"/>
                <a:gd name="connsiteY1" fmla="*/ 27925 h 3885643"/>
                <a:gd name="connsiteX2" fmla="*/ 5300105 w 5637441"/>
                <a:gd name="connsiteY2" fmla="*/ 0 h 3885643"/>
                <a:gd name="connsiteX3" fmla="*/ 5637441 w 5637441"/>
                <a:gd name="connsiteY3" fmla="*/ 3885643 h 3885643"/>
                <a:gd name="connsiteX4" fmla="*/ 7620 w 5637441"/>
                <a:gd name="connsiteY4" fmla="*/ 3870854 h 3885643"/>
                <a:gd name="connsiteX0" fmla="*/ 7620 w 5637441"/>
                <a:gd name="connsiteY0" fmla="*/ 3907831 h 3922620"/>
                <a:gd name="connsiteX1" fmla="*/ 0 w 5637441"/>
                <a:gd name="connsiteY1" fmla="*/ 64902 h 3922620"/>
                <a:gd name="connsiteX2" fmla="*/ 5295343 w 5637441"/>
                <a:gd name="connsiteY2" fmla="*/ 0 h 3922620"/>
                <a:gd name="connsiteX3" fmla="*/ 5637441 w 5637441"/>
                <a:gd name="connsiteY3" fmla="*/ 3922620 h 3922620"/>
                <a:gd name="connsiteX4" fmla="*/ 7620 w 5637441"/>
                <a:gd name="connsiteY4" fmla="*/ 3907831 h 3922620"/>
                <a:gd name="connsiteX0" fmla="*/ 2858 w 5632679"/>
                <a:gd name="connsiteY0" fmla="*/ 3916875 h 3931664"/>
                <a:gd name="connsiteX1" fmla="*/ 0 w 5632679"/>
                <a:gd name="connsiteY1" fmla="*/ 0 h 3931664"/>
                <a:gd name="connsiteX2" fmla="*/ 529058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5257244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602211 w 5632679"/>
                <a:gd name="connsiteY2" fmla="*/ 9044 h 3931664"/>
                <a:gd name="connsiteX3" fmla="*/ 5632679 w 5632679"/>
                <a:gd name="connsiteY3" fmla="*/ 3931664 h 3931664"/>
                <a:gd name="connsiteX4" fmla="*/ 2858 w 5632679"/>
                <a:gd name="connsiteY4" fmla="*/ 3916875 h 3931664"/>
                <a:gd name="connsiteX0" fmla="*/ 2858 w 5632679"/>
                <a:gd name="connsiteY0" fmla="*/ 3916875 h 3931664"/>
                <a:gd name="connsiteX1" fmla="*/ 0 w 5632679"/>
                <a:gd name="connsiteY1" fmla="*/ 0 h 3931664"/>
                <a:gd name="connsiteX2" fmla="*/ 4343647 w 5632679"/>
                <a:gd name="connsiteY2" fmla="*/ 9044 h 3931664"/>
                <a:gd name="connsiteX3" fmla="*/ 5632679 w 5632679"/>
                <a:gd name="connsiteY3" fmla="*/ 3931664 h 3931664"/>
                <a:gd name="connsiteX4" fmla="*/ 2858 w 5632679"/>
                <a:gd name="connsiteY4" fmla="*/ 3916875 h 3931664"/>
                <a:gd name="connsiteX0" fmla="*/ 2858 w 5287924"/>
                <a:gd name="connsiteY0" fmla="*/ 3916875 h 4009703"/>
                <a:gd name="connsiteX1" fmla="*/ 0 w 5287924"/>
                <a:gd name="connsiteY1" fmla="*/ 0 h 4009703"/>
                <a:gd name="connsiteX2" fmla="*/ 4343647 w 5287924"/>
                <a:gd name="connsiteY2" fmla="*/ 9044 h 4009703"/>
                <a:gd name="connsiteX3" fmla="*/ 5287924 w 5287924"/>
                <a:gd name="connsiteY3" fmla="*/ 4009703 h 4009703"/>
                <a:gd name="connsiteX4" fmla="*/ 2858 w 5287924"/>
                <a:gd name="connsiteY4" fmla="*/ 3916875 h 4009703"/>
                <a:gd name="connsiteX0" fmla="*/ 2858 w 5287924"/>
                <a:gd name="connsiteY0" fmla="*/ 3916875 h 4009703"/>
                <a:gd name="connsiteX1" fmla="*/ 0 w 5287924"/>
                <a:gd name="connsiteY1" fmla="*/ 0 h 4009703"/>
                <a:gd name="connsiteX2" fmla="*/ 4320663 w 5287924"/>
                <a:gd name="connsiteY2" fmla="*/ 9045 h 4009703"/>
                <a:gd name="connsiteX3" fmla="*/ 5287924 w 5287924"/>
                <a:gd name="connsiteY3" fmla="*/ 4009703 h 4009703"/>
                <a:gd name="connsiteX4" fmla="*/ 2858 w 5287924"/>
                <a:gd name="connsiteY4" fmla="*/ 3916875 h 40097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87924" h="4009703">
                  <a:moveTo>
                    <a:pt x="2858" y="3916875"/>
                  </a:moveTo>
                  <a:cubicBezTo>
                    <a:pt x="1905" y="2611250"/>
                    <a:pt x="953" y="1305625"/>
                    <a:pt x="0" y="0"/>
                  </a:cubicBezTo>
                  <a:lnTo>
                    <a:pt x="4320663" y="9045"/>
                  </a:lnTo>
                  <a:lnTo>
                    <a:pt x="5287924" y="4009703"/>
                  </a:lnTo>
                  <a:cubicBezTo>
                    <a:pt x="3411317" y="4004773"/>
                    <a:pt x="1879465" y="3921805"/>
                    <a:pt x="2858" y="3916875"/>
                  </a:cubicBezTo>
                  <a:close/>
                </a:path>
              </a:pathLst>
            </a:custGeom>
            <a:gradFill>
              <a:gsLst>
                <a:gs pos="0">
                  <a:schemeClr val="accent5">
                    <a:lumMod val="60000"/>
                    <a:lumOff val="40000"/>
                  </a:schemeClr>
                </a:gs>
                <a:gs pos="22000">
                  <a:srgbClr val="F68E26"/>
                </a:gs>
                <a:gs pos="51000">
                  <a:srgbClr val="F68616"/>
                </a:gs>
                <a:gs pos="70000">
                  <a:srgbClr val="EF7B11"/>
                </a:gs>
                <a:gs pos="97000">
                  <a:srgbClr val="D7560F"/>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a:t>67</a:t>
              </a:r>
            </a:p>
          </p:txBody>
        </p:sp>
      </p:grpSp>
    </p:spTree>
    <p:extLst>
      <p:ext uri="{BB962C8B-B14F-4D97-AF65-F5344CB8AC3E}">
        <p14:creationId xmlns:p14="http://schemas.microsoft.com/office/powerpoint/2010/main" val="1832520382"/>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2157</TotalTime>
  <Words>7176</Words>
  <Application>Microsoft Office PowerPoint</Application>
  <PresentationFormat>Экран (4:3)</PresentationFormat>
  <Paragraphs>773</Paragraphs>
  <Slides>67</Slides>
  <Notes>3</Notes>
  <HiddenSlides>0</HiddenSlides>
  <MMClips>0</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67</vt:i4>
      </vt:variant>
    </vt:vector>
  </HeadingPairs>
  <TitlesOfParts>
    <vt:vector size="75" baseType="lpstr">
      <vt:lpstr>Arial</vt:lpstr>
      <vt:lpstr>Calibri</vt:lpstr>
      <vt:lpstr>Segoe UI Light</vt:lpstr>
      <vt:lpstr>Segoe UI Semibold</vt:lpstr>
      <vt:lpstr>Segoe UI Semilight</vt:lpstr>
      <vt:lpstr>Times New Roman</vt:lpstr>
      <vt:lpstr>Wingdings</vt:lpstr>
      <vt:lpstr>Тема Office</vt:lpstr>
      <vt:lpstr>Экстренная психологическая помощь как специфический вид деятельности психолога </vt:lpstr>
      <vt:lpstr>Презентация PowerPoint</vt:lpstr>
      <vt:lpstr>Тренинг КГР</vt:lpstr>
      <vt:lpstr>Презентация PowerPoint</vt:lpstr>
      <vt:lpstr>Презентация PowerPoint</vt:lpstr>
      <vt:lpstr>Презентация PowerPoint</vt:lpstr>
      <vt:lpstr>Презентация PowerPoint</vt:lpstr>
      <vt:lpstr>Презентация PowerPoint</vt:lpstr>
      <vt:lpstr> Основные задачи ЭПП</vt:lpstr>
      <vt:lpstr>Презентация PowerPoint</vt:lpstr>
      <vt:lpstr>Этапы ЭПП</vt:lpstr>
      <vt:lpstr>Презентация PowerPoint</vt:lpstr>
      <vt:lpstr>Организационно-подготовительный этап</vt:lpstr>
      <vt:lpstr>Презентация PowerPoint</vt:lpstr>
      <vt:lpstr>Презентация PowerPoint</vt:lpstr>
      <vt:lpstr>Порядок привлечения к оказанию ЭПП родственникам мобилизованных / военнослужащих </vt:lpstr>
      <vt:lpstr>Презентация PowerPoint</vt:lpstr>
      <vt:lpstr>Формат оказания психологической помощи</vt:lpstr>
      <vt:lpstr>По результатам очных психологических консультаций: </vt:lpstr>
      <vt:lpstr>Особенности психического состояния и поведения пострадавших в ЧС</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Особенности психического состояния и поведения  пострадавших в ЧС</vt:lpstr>
      <vt:lpstr>Презентация PowerPoint</vt:lpstr>
      <vt:lpstr>Горе</vt:lpstr>
      <vt:lpstr>Стадии горя</vt:lpstr>
      <vt:lpstr>Стадии горя</vt:lpstr>
      <vt:lpstr>Патологическое горе</vt:lpstr>
      <vt:lpstr>Патологическое горе</vt:lpstr>
      <vt:lpstr>Переживание психотравмирующих ситуаций с детьми</vt:lpstr>
      <vt:lpstr>Этапы переживания психологической травмы детьми</vt:lpstr>
      <vt:lpstr>ПТСР</vt:lpstr>
      <vt:lpstr>Этапы переживания психологической травмы детьми</vt:lpstr>
      <vt:lpstr>Механизм воздействия травматического стресса на психику ребенка</vt:lpstr>
      <vt:lpstr>Особенности оказания ЭПП детям  в зависимости от возрастных особенностей</vt:lpstr>
      <vt:lpstr>Особенности оказания ЭПП детям  в зависимости от возрастных особенностей</vt:lpstr>
      <vt:lpstr>Особенности оказания ЭПП детям  в зависимости от возрастных особенностей</vt:lpstr>
      <vt:lpstr>Особенности переживания горя детьми</vt:lpstr>
      <vt:lpstr>Особенности организации работы психолога с детьми</vt:lpstr>
      <vt:lpstr>Методы работы с симптомами психотравмы у детей </vt:lpstr>
      <vt:lpstr>Методы работы с симптомами психотравмы у детей </vt:lpstr>
      <vt:lpstr>Рекомендации для родителей</vt:lpstr>
      <vt:lpstr>Вопрос-ответ</vt:lpstr>
      <vt:lpstr>Вопрос-ответ</vt:lpstr>
      <vt:lpstr>Вопрос-ответ</vt:lpstr>
      <vt:lpstr>Вопрос-ответ</vt:lpstr>
      <vt:lpstr>Вопрос-ответ</vt:lpstr>
      <vt:lpstr>Вопрос-ответ</vt:lpstr>
      <vt:lpstr>Профилактика негативных психологических последствий  у психологов РСЧС после участия в оказании ЭПП</vt:lpstr>
      <vt:lpstr>Проявления воздействия стресса на специалиста</vt:lpstr>
      <vt:lpstr>Проявления воздействия стресса на специалиста</vt:lpstr>
      <vt:lpstr>Мифы о работе психолога в ЧС как фактор психологической травматизации</vt:lpstr>
      <vt:lpstr>Мифы о работе психолога в ЧС как фактор психологической травматизации</vt:lpstr>
      <vt:lpstr>Признаки негативных психологических последствий работы в ЧС</vt:lpstr>
      <vt:lpstr>Способы оказания психологической самопомощи и поддержания психологического благополучия </vt:lpstr>
      <vt:lpstr>Способы оказания психологической самопомощи и поддержания психологического благополучия </vt:lpstr>
      <vt:lpstr>Способы оказания психологической самопомощи и поддержания психологического благополучия </vt:lpstr>
      <vt:lpstr>Способы восстановления после работы на ЧС</vt:lpstr>
      <vt:lpstr>Способы восстановления после работы на ЧС</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Тренинг по электрической активности кожи с использованием психофизиологического оборудования «Реакор БОС»</dc:title>
  <dc:creator>Пользователь</dc:creator>
  <cp:lastModifiedBy>Kataev Familie</cp:lastModifiedBy>
  <cp:revision>170</cp:revision>
  <dcterms:created xsi:type="dcterms:W3CDTF">2022-11-07T07:15:51Z</dcterms:created>
  <dcterms:modified xsi:type="dcterms:W3CDTF">2023-01-22T10:44:14Z</dcterms:modified>
</cp:coreProperties>
</file>