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248" r:id="rId1"/>
  </p:sldMasterIdLst>
  <p:notesMasterIdLst>
    <p:notesMasterId r:id="rId25"/>
  </p:notesMasterIdLst>
  <p:sldIdLst>
    <p:sldId id="256" r:id="rId2"/>
    <p:sldId id="257" r:id="rId3"/>
    <p:sldId id="304" r:id="rId4"/>
    <p:sldId id="305" r:id="rId5"/>
    <p:sldId id="306" r:id="rId6"/>
    <p:sldId id="300" r:id="rId7"/>
    <p:sldId id="301" r:id="rId8"/>
    <p:sldId id="302" r:id="rId9"/>
    <p:sldId id="277" r:id="rId10"/>
    <p:sldId id="312" r:id="rId11"/>
    <p:sldId id="308" r:id="rId12"/>
    <p:sldId id="311" r:id="rId13"/>
    <p:sldId id="309" r:id="rId14"/>
    <p:sldId id="264" r:id="rId15"/>
    <p:sldId id="276" r:id="rId16"/>
    <p:sldId id="293" r:id="rId17"/>
    <p:sldId id="297" r:id="rId18"/>
    <p:sldId id="288" r:id="rId19"/>
    <p:sldId id="290" r:id="rId20"/>
    <p:sldId id="291" r:id="rId21"/>
    <p:sldId id="294" r:id="rId22"/>
    <p:sldId id="299" r:id="rId23"/>
    <p:sldId id="295" r:id="rId2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2968" autoAdjust="0"/>
  </p:normalViewPr>
  <p:slideViewPr>
    <p:cSldViewPr>
      <p:cViewPr varScale="1">
        <p:scale>
          <a:sx n="104" d="100"/>
          <a:sy n="104" d="100"/>
        </p:scale>
        <p:origin x="1824" y="15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6A606FF-4301-4765-BFCF-0ED705A2BC53}" type="datetimeFigureOut">
              <a:rPr lang="ru-RU" smtClean="0"/>
              <a:pPr/>
              <a:t>02.02.2023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43AA9E3-805C-4A75-8943-53A37AC616CB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3AA9E3-805C-4A75-8943-53A37AC616CB}" type="slidenum">
              <a:rPr lang="ru-RU" smtClean="0"/>
              <a:pPr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5838521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3AA9E3-805C-4A75-8943-53A37AC616CB}" type="slidenum">
              <a:rPr lang="ru-RU" smtClean="0"/>
              <a:pPr/>
              <a:t>9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3AA9E3-805C-4A75-8943-53A37AC616CB}" type="slidenum">
              <a:rPr lang="ru-RU" smtClean="0"/>
              <a:pPr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1343318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3AA9E3-805C-4A75-8943-53A37AC616CB}" type="slidenum">
              <a:rPr lang="ru-RU" smtClean="0"/>
              <a:pPr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8659301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3AA9E3-805C-4A75-8943-53A37AC616CB}" type="slidenum">
              <a:rPr lang="ru-RU" smtClean="0"/>
              <a:pPr/>
              <a:t>14</a:t>
            </a:fld>
            <a:endParaRPr lang="ru-R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3AA9E3-805C-4A75-8943-53A37AC616CB}" type="slidenum">
              <a:rPr lang="ru-RU" smtClean="0"/>
              <a:pPr/>
              <a:t>15</a:t>
            </a:fld>
            <a:endParaRPr lang="ru-RU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3AA9E3-805C-4A75-8943-53A37AC616CB}" type="slidenum">
              <a:rPr lang="ru-RU" smtClean="0"/>
              <a:pPr/>
              <a:t>16</a:t>
            </a:fld>
            <a:endParaRPr lang="ru-RU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3AA9E3-805C-4A75-8943-53A37AC616CB}" type="slidenum">
              <a:rPr lang="ru-RU" smtClean="0"/>
              <a:pPr/>
              <a:t>17</a:t>
            </a:fld>
            <a:endParaRPr lang="ru-RU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3AA9E3-805C-4A75-8943-53A37AC616CB}" type="slidenum">
              <a:rPr lang="ru-RU" smtClean="0"/>
              <a:pPr/>
              <a:t>18</a:t>
            </a:fld>
            <a:endParaRPr lang="ru-RU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3AA9E3-805C-4A75-8943-53A37AC616CB}" type="slidenum">
              <a:rPr lang="ru-RU" smtClean="0"/>
              <a:pPr/>
              <a:t>19</a:t>
            </a:fld>
            <a:endParaRPr lang="ru-RU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3AA9E3-805C-4A75-8943-53A37AC616CB}" type="slidenum">
              <a:rPr lang="ru-RU" smtClean="0"/>
              <a:pPr/>
              <a:t>20</a:t>
            </a:fld>
            <a:endParaRPr lang="ru-RU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3AA9E3-805C-4A75-8943-53A37AC616CB}" type="slidenum">
              <a:rPr lang="ru-RU" smtClean="0"/>
              <a:pPr/>
              <a:t>21</a:t>
            </a:fld>
            <a:endParaRPr lang="ru-RU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3AA9E3-805C-4A75-8943-53A37AC616CB}" type="slidenum">
              <a:rPr lang="ru-RU" smtClean="0"/>
              <a:pPr/>
              <a:t>23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Прямоугольник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Прямоугольник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Прямоугольник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Прямоугольник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Скругленный прямоугольник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Скругленный прямоугольник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Прямоугольник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02.02.2023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02.02.2023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6" name="Дата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02.02.2023</a:t>
            </a:fld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02.02.2023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02.02.2023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02.02.2023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02.02.2023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Прямоугольник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Прямоугольник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Прямоугольник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Прямоугольник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Прямоугольник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Скругленный прямоугольник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Скругленный прямоугольник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Прямоугольник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Прямоугольник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Прямоугольник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Прямоугольник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Прямоугольник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Прямоугольник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02.02.2023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49" r:id="rId1"/>
    <p:sldLayoutId id="2147484250" r:id="rId2"/>
    <p:sldLayoutId id="2147484251" r:id="rId3"/>
    <p:sldLayoutId id="2147484252" r:id="rId4"/>
    <p:sldLayoutId id="2147484253" r:id="rId5"/>
    <p:sldLayoutId id="2147484254" r:id="rId6"/>
    <p:sldLayoutId id="2147484255" r:id="rId7"/>
    <p:sldLayoutId id="2147484256" r:id="rId8"/>
    <p:sldLayoutId id="2147484257" r:id="rId9"/>
    <p:sldLayoutId id="2147484258" r:id="rId10"/>
    <p:sldLayoutId id="2147484259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yandex.ru/health/turbo/articles?parent-reqid=1674210400333254-5106051703956605272-sas2-0235-sas-l7-balancer-8080-BAL-3285&amp;id=7065" TargetMode="External"/><Relationship Id="rId2" Type="http://schemas.openxmlformats.org/officeDocument/2006/relationships/hyperlink" Target="https://yandex.ru/health/pills/product/vakcina-korevaya-kulturalnaya-zhivaya-26901?parent-reqid=1674210400333254-5106051703956605272-sas2-0235-sas-l7-balancer-8080-BAL-3285&amp;utm_source=portal&amp;utm_medium=turbo_articles&amp;utm_campaign=yamd_crosslinks&amp;utm_content=link_from_turbo_articles_to_pills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yandex.ru/health/pills/product/prioriks-6913?parent-reqid=1674210400333254-5106051703956605272-sas2-0235-sas-l7-balancer-8080-BAL-3285&amp;utm_source=portal&amp;utm_medium=turbo_articles&amp;utm_campaign=yamd_crosslinks&amp;utm_content=link_from_turbo_articles_to_pills" TargetMode="Externa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s://docdeti.ru/vaccine/ads-m/" TargetMode="External"/><Relationship Id="rId3" Type="http://schemas.openxmlformats.org/officeDocument/2006/relationships/hyperlink" Target="https://docdeti.ru/vaccine/akds/" TargetMode="External"/><Relationship Id="rId7" Type="http://schemas.openxmlformats.org/officeDocument/2006/relationships/hyperlink" Target="https://docdeti.ru/vaccine/adasel/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docdeti.ru/vaccine/infanriks_geksa/" TargetMode="External"/><Relationship Id="rId5" Type="http://schemas.openxmlformats.org/officeDocument/2006/relationships/hyperlink" Target="https://docdeti.ru/vaccine/infanriks/" TargetMode="External"/><Relationship Id="rId10" Type="http://schemas.openxmlformats.org/officeDocument/2006/relationships/hyperlink" Target="https://docdeti.ru/vaccine/koklush/" TargetMode="External"/><Relationship Id="rId4" Type="http://schemas.openxmlformats.org/officeDocument/2006/relationships/hyperlink" Target="https://docdeti.ru/vaccine/pentaksim/" TargetMode="External"/><Relationship Id="rId9" Type="http://schemas.openxmlformats.org/officeDocument/2006/relationships/hyperlink" Target="https://yandex.ru/health/pills/product/adasel-45945?parent-reqid=1674211672932137-16249111792249450345-sas3-0775-509-sas-l7-balancer-8080-BAL-3685&amp;utm_source=portal&amp;utm_medium=turbo_articles&amp;utm_campaign=yamd_crosslinks&amp;utm_content=link_from_turbo_articles_to_pills" TargetMode="Externa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428605"/>
            <a:ext cx="7772400" cy="2500329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Эпидемиологическая ситуация по кори и дифтерии в РФ и в мире, профилактические и организационные мероприятия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85786" y="4214818"/>
            <a:ext cx="7772400" cy="1500198"/>
          </a:xfr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pPr algn="ctr"/>
            <a:r>
              <a:rPr lang="ru-RU" dirty="0" smtClean="0">
                <a:solidFill>
                  <a:schemeClr val="accent2">
                    <a:lumMod val="75000"/>
                  </a:schemeClr>
                </a:solidFill>
              </a:rPr>
              <a:t>Начальник отдела инфекционной безопасности и ведомственного контроля Министерства здравоохранения Свердловской области </a:t>
            </a:r>
          </a:p>
          <a:p>
            <a:pPr algn="ctr"/>
            <a:r>
              <a:rPr lang="ru-RU" dirty="0" err="1" smtClean="0">
                <a:solidFill>
                  <a:schemeClr val="accent2">
                    <a:lumMod val="75000"/>
                  </a:schemeClr>
                </a:solidFill>
              </a:rPr>
              <a:t>Юй</a:t>
            </a:r>
            <a:r>
              <a:rPr lang="ru-RU" dirty="0" smtClean="0">
                <a:solidFill>
                  <a:schemeClr val="accent2">
                    <a:lumMod val="75000"/>
                  </a:schemeClr>
                </a:solidFill>
              </a:rPr>
              <a:t>  Алена Юрьевна</a:t>
            </a:r>
            <a:endParaRPr lang="ru-RU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285728"/>
            <a:ext cx="8229600" cy="1638320"/>
          </a:xfrm>
        </p:spPr>
        <p:txBody>
          <a:bodyPr>
            <a:normAutofit/>
          </a:bodyPr>
          <a:lstStyle/>
          <a:p>
            <a:pPr algn="ctr"/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Эпидемиологическая ситуация по кори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500174"/>
            <a:ext cx="8229600" cy="5357826"/>
          </a:xfrm>
        </p:spPr>
        <p:txBody>
          <a:bodyPr>
            <a:noAutofit/>
          </a:bodyPr>
          <a:lstStyle/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           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ряде регионов Российской Федерации зарегистрировано более 160 случаев кори (Калининградская, Самарская, Волгоградская область, Новосибирск, Дагестан), из них самая крупная вспышка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62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случая   в Самарской области, из них 50 случаев среди детей (около 10 человек – не привитые против кори –это дети в возрасте </a:t>
            </a:r>
            <a:b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 1 года, единичные отказы от вакцинации, остальные вакцинированы согласно национального календаря  профилактических прививок).  </a:t>
            </a: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 сравнения в РФ в 2021 году было зарегистрировано всего         48 случаев кори, все единичные и по разным регионам,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т.е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без распространения и формирования очагов вспышечной заболеваемости.</a:t>
            </a: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протяжении последних трех лет в Свердловской области   </a:t>
            </a:r>
            <a:b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 регистрировалась заболеваемость корью и дифтерией. Эпидемическая ситуация по заболеваемости дифтерией и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корью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Свердловской области сохраняется благополучной, но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несмотря на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этот факт ежегодно Министерством здравоохранения Свердловской области контролируется проведение комплекса профилактических, противоэпидемических, организационных   мероприятий в медицинских организациях Свердловской области, направленных на недопущение возникновения единичных случаев заболеваемости корью и дифтерией среди населения Свердловской области, а также ее распространения. </a:t>
            </a:r>
          </a:p>
          <a:p>
            <a:pPr algn="just">
              <a:buNone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Корь считается детской инфекцией, но заражаются ею и взрослые. Возбудитель болезни РНК-вирус из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семейства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Morbillivirus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algn="just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Заражение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происходит от другого больного. Вирус передаётся во время контакта при чихании, кашле, насморке. Период инкубации 1–2 недели. Болезнь становится заразной уже в последние 2 дня инкубационного периода, когда ещё нет даже признаков заболевания. Болезнь начинается с общих симптомов:</a:t>
            </a:r>
          </a:p>
          <a:p>
            <a:pPr lvl="0"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насморк, кашель, боли в горле;</a:t>
            </a:r>
          </a:p>
          <a:p>
            <a:pPr lvl="0"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повышение температуры до 39–40 °C;</a:t>
            </a:r>
          </a:p>
          <a:p>
            <a:pPr lvl="0"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конъюнктивит, сопровождающийся светобоязнью и слезотечением;</a:t>
            </a:r>
          </a:p>
          <a:p>
            <a:pPr lvl="0"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отёчность щёк, лица;</a:t>
            </a:r>
          </a:p>
          <a:p>
            <a:pPr lvl="0"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пятна, локализованные на слизистой оболочке щёк возле коренных зубов и на дёснах, появляются на 3 день;</a:t>
            </a:r>
          </a:p>
          <a:p>
            <a:pPr lvl="0"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сыпь по всему телу.</a:t>
            </a:r>
          </a:p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Пятна Филатова-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Коплика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слизистой рта являются важным для диагностики признаком. Сыпь на коже отличается очерёдностью появления и исчезновения. Она появляется на 3-й день со дня повышения температуры сначала на лице, шее, груди, затем переходит на туловище и конечности. Высыпания держатся 3 дня и начинают бледнеть и исчезать в той же очерёдности, в какой и появились</a:t>
            </a:r>
            <a:r>
              <a:rPr lang="ru-RU" dirty="0"/>
              <a:t>. </a:t>
            </a:r>
            <a:endParaRPr lang="ru-RU" dirty="0" smtClean="0"/>
          </a:p>
        </p:txBody>
      </p:sp>
    </p:spTree>
    <p:extLst>
      <p:ext uri="{BB962C8B-B14F-4D97-AF65-F5344CB8AC3E}">
        <p14:creationId xmlns:p14="http://schemas.microsoft.com/office/powerpoint/2010/main" val="6535177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Чем опасна корь для взрослых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844824"/>
            <a:ext cx="8507288" cy="5013176"/>
          </a:xfrm>
        </p:spPr>
        <p:txBody>
          <a:bodyPr>
            <a:noAutofit/>
          </a:bodyPr>
          <a:lstStyle/>
          <a:p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Корь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 взрослых значительно снижает иммунитет. Заболевание протекает гораздо тяжелее, чем у детей. Часто появляются такие осложнения:</a:t>
            </a:r>
          </a:p>
          <a:p>
            <a:pPr lvl="0"/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пневмония, вызванная коревым вирусом или бактериальной инфекцией;</a:t>
            </a:r>
          </a:p>
          <a:p>
            <a:pPr lvl="0"/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бронхит;</a:t>
            </a:r>
          </a:p>
          <a:p>
            <a:pPr lvl="0"/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отит;</a:t>
            </a:r>
          </a:p>
          <a:p>
            <a:pPr lvl="0"/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гепатит;</a:t>
            </a:r>
          </a:p>
          <a:p>
            <a:pPr lvl="0"/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синусит;</a:t>
            </a:r>
          </a:p>
          <a:p>
            <a:pPr lvl="0"/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поражение глаз в форме кератита в 20% случаев приводит к потере зрения;</a:t>
            </a:r>
          </a:p>
          <a:p>
            <a:pPr lvl="0"/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пиелонефрит;</a:t>
            </a:r>
          </a:p>
          <a:p>
            <a:pPr lvl="0"/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евстахиит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протекает в тяжёлой форме и может привести к тугоухости или потере слуха;</a:t>
            </a:r>
          </a:p>
          <a:p>
            <a:pPr lvl="0"/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менингит;</a:t>
            </a:r>
          </a:p>
          <a:p>
            <a:pPr lvl="0"/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менингоэнцефалит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Грозные осложнения кори у взрослых:</a:t>
            </a:r>
          </a:p>
          <a:p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Менингоэнцефалит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 это поражение вирусом нервной системы человека. Осложнение встречается в 0.6% случаев. После снижения температуры                          в конце высыпаний внезапно резко вновь повышается температура, путается сознание, появляются судороги. Специфического лечения нет.</a:t>
            </a: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Коревой энцефалит является причиной смерти в 25% случаев.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44207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Единственное эффективное средство обезопаситься от опасной инфекции — вакцинация детей и взрослых против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кори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pPr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Взрослым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проводится 2-х кратная вакцинация с 6 месячным интервалом между ними. Если прививка от кори взрослому была сделана один раз, то он проходит вакцинацию с самого начала, по 2-х кратной схеме.</a:t>
            </a:r>
          </a:p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Ревакцинации против кори у взрослых нет. Иммунитет после двукратной прививки сохраняется как минимум на 12 лет и больше.</a:t>
            </a:r>
          </a:p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Куда делают прививку от кори взрослым? Она делается в верхнюю треть плеча подкожно или внутримышечно. Не рекомендуется делать прививку в ягодичную область ввиду обильного подкожного жирового слоя. Не делается прививка и в кожу, где может образоваться уплотнение. В обоих случаях нарушаются правила вакцинации. Внутривенное введение вакцины противопоказано.</a:t>
            </a:r>
          </a:p>
          <a:p>
            <a:pPr algn="just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Показания к вакцинации для взрослых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Прививка ставится: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 плановой вакцинации всех взрослых одномоментно от краснухи, кори и паротита;</a:t>
            </a:r>
          </a:p>
          <a:p>
            <a:pPr lvl="0"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 экстренной профилактики при планировании путешествий;</a:t>
            </a:r>
          </a:p>
          <a:p>
            <a:pPr lvl="0"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экстренная профилактика делается в случае контакта с заболевшим корью, вакцина в таких случаях вводится в продолжение 3 дней после контакта.</a:t>
            </a:r>
          </a:p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Вакцинация при планировании поездки за границу должна быть проведена за 1 месяц до планируемой поездки.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5184371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92696"/>
            <a:ext cx="8229600" cy="1517104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Противопоказания вакцинации для взрослых</a:t>
            </a:r>
            <a:r>
              <a:rPr lang="ru-RU" b="1" dirty="0"/>
              <a:t/>
            </a:r>
            <a:br>
              <a:rPr lang="ru-RU" b="1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2209800"/>
            <a:ext cx="8229600" cy="4325112"/>
          </a:xfrm>
        </p:spPr>
        <p:txBody>
          <a:bodyPr>
            <a:normAutofit fontScale="92500" lnSpcReduction="10000"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Прививка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 кори взрослым имеет противопоказания. Временными противопоказаниями является респираторная инфекция или обострение имеющихся болезней. В этом случае прививка задерживается на месяц.</a:t>
            </a:r>
          </a:p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Абсолютные противопоказания: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аллергическая реакция на куриные и перепелиные яйца;</a:t>
            </a:r>
          </a:p>
          <a:p>
            <a:pPr lvl="0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аллергия на антибиотики;</a:t>
            </a:r>
          </a:p>
          <a:p>
            <a:pPr lvl="0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аллергическая реакция на предыдущую вакцинацию;</a:t>
            </a:r>
          </a:p>
          <a:p>
            <a:pPr lvl="0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беременность и период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лактации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341250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7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Какие могут быть реакции на прививку</a:t>
            </a:r>
            <a:r>
              <a:rPr lang="ru-RU" b="1" dirty="0"/>
              <a:t/>
            </a:r>
            <a:br>
              <a:rPr lang="ru-RU" b="1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1772816"/>
            <a:ext cx="8640960" cy="4762096"/>
          </a:xfrm>
        </p:spPr>
        <p:txBody>
          <a:bodyPr>
            <a:normAutofit fontScale="55000" lnSpcReduction="20000"/>
          </a:bodyPr>
          <a:lstStyle/>
          <a:p>
            <a:r>
              <a:rPr lang="ru-RU" sz="29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Обычно </a:t>
            </a:r>
            <a:r>
              <a:rPr lang="ru-RU" sz="2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прививку от кори у взрослых отмечается лёгкая реакция:</a:t>
            </a:r>
            <a:endParaRPr lang="ru-RU" sz="29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ru-RU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покраснение на месте инъекции;</a:t>
            </a:r>
          </a:p>
          <a:p>
            <a:pPr lvl="0"/>
            <a:r>
              <a:rPr lang="ru-RU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повышенная температура не более 37,5 °C;</a:t>
            </a:r>
          </a:p>
          <a:p>
            <a:pPr lvl="0"/>
            <a:r>
              <a:rPr lang="ru-RU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насморк, кашель;</a:t>
            </a:r>
          </a:p>
          <a:p>
            <a:pPr lvl="0"/>
            <a:r>
              <a:rPr lang="ru-RU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боли в суставах</a:t>
            </a:r>
            <a:r>
              <a:rPr lang="ru-RU" sz="2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0"/>
            <a:endParaRPr lang="ru-RU" sz="29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Прививка от кори иногда вызывает опасные побочные действия у взрослых:</a:t>
            </a:r>
            <a:endParaRPr lang="ru-RU" sz="29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ru-RU" sz="2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аллергический шок;</a:t>
            </a:r>
            <a:endParaRPr lang="ru-RU" sz="29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ru-RU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крапивница;</a:t>
            </a:r>
          </a:p>
          <a:p>
            <a:pPr lvl="0"/>
            <a:r>
              <a:rPr lang="ru-RU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возможно, появление аллергического отёка </a:t>
            </a:r>
            <a:r>
              <a:rPr lang="ru-RU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Квинке</a:t>
            </a:r>
            <a:r>
              <a:rPr lang="ru-RU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Чтобы избежать тяжёлой реакции на прививку, взрослые должны быть здоровыми в день вакцинации. Перед прививкой нужно посоветоваться с врачом и сообщить ему об имеющейся аллергии на антибиотики или куриный белок и не употреблять в пищу незнакомые блюда</a:t>
            </a:r>
            <a:r>
              <a:rPr lang="ru-RU" sz="2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ru-RU" sz="29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ru-RU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«</a:t>
            </a:r>
            <a:r>
              <a:rPr lang="ru-RU" sz="2900" u="sng" dirty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Вакцина коревая </a:t>
            </a:r>
            <a:r>
              <a:rPr lang="ru-RU" sz="2900" u="sng" dirty="0" err="1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культуральная</a:t>
            </a:r>
            <a:r>
              <a:rPr lang="ru-RU" sz="2900" u="sng" dirty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 живая</a:t>
            </a:r>
            <a:r>
              <a:rPr lang="ru-RU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 производится в России и зарегистрирована в 2007 году. Вирус для неё выращивается в культуре клеток японских перепелиных яиц.</a:t>
            </a:r>
          </a:p>
          <a:p>
            <a:pPr lvl="0"/>
            <a:r>
              <a:rPr lang="ru-RU" sz="2900" u="sng" dirty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MMR II</a:t>
            </a:r>
            <a:r>
              <a:rPr lang="ru-RU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производитель компания </a:t>
            </a:r>
            <a:r>
              <a:rPr lang="ru-RU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Merck</a:t>
            </a:r>
            <a:r>
              <a:rPr lang="ru-RU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Sharp&amp;Dohme</a:t>
            </a:r>
            <a:r>
              <a:rPr lang="ru-RU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(Голландия). Вакцина живая, коревая, </a:t>
            </a:r>
            <a:r>
              <a:rPr lang="ru-RU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паротитная</a:t>
            </a:r>
            <a:r>
              <a:rPr lang="ru-RU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краснушная.</a:t>
            </a:r>
          </a:p>
          <a:p>
            <a:pPr lvl="0"/>
            <a:r>
              <a:rPr lang="ru-RU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2900" u="sng" dirty="0" err="1"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Приорикс</a:t>
            </a:r>
            <a:r>
              <a:rPr lang="ru-RU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 бельгийского производства компания </a:t>
            </a:r>
            <a:r>
              <a:rPr lang="ru-RU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GlaxoSmithKline</a:t>
            </a:r>
            <a:r>
              <a:rPr lang="ru-RU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Biologicals</a:t>
            </a:r>
            <a:r>
              <a:rPr lang="ru-RU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Вакцина живая коревая, </a:t>
            </a:r>
            <a:r>
              <a:rPr lang="ru-RU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паротитная</a:t>
            </a:r>
            <a:r>
              <a:rPr lang="ru-RU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краснушная.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9862622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642918"/>
            <a:ext cx="8229600" cy="1071570"/>
          </a:xfrm>
        </p:spPr>
        <p:txBody>
          <a:bodyPr>
            <a:normAutofit/>
          </a:bodyPr>
          <a:lstStyle/>
          <a:p>
            <a:pPr algn="ctr"/>
            <a:r>
              <a:rPr lang="ru-RU" sz="3200" dirty="0" smtClean="0"/>
              <a:t/>
            </a:r>
            <a:br>
              <a:rPr lang="ru-RU" sz="3200" dirty="0" smtClean="0"/>
            </a:b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714488"/>
            <a:ext cx="8229600" cy="4860048"/>
          </a:xfrm>
        </p:spPr>
        <p:txBody>
          <a:bodyPr>
            <a:normAutofit/>
          </a:bodyPr>
          <a:lstStyle/>
          <a:p>
            <a:pPr algn="just" fontAlgn="base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Выполнение плана прививок против кори 2022 по Свердловской области: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привитость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детей Свердловской области до 17 лет составила - 95,3%, с 1 года до 17 лет - 99,2%, лиц с 18-35 лет – 97,5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%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fontAlgn="base"/>
            <a:endParaRPr lang="ru-RU" dirty="0" smtClean="0"/>
          </a:p>
        </p:txBody>
      </p:sp>
    </p:spTree>
    <p:extLst>
      <p:ext uri="{BB962C8B-B14F-4D97-AF65-F5344CB8AC3E}">
        <p14:creationId xmlns:p14="http://schemas.microsoft.com/office/powerpoint/2010/main" val="41967004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642918"/>
            <a:ext cx="8229600" cy="1071570"/>
          </a:xfrm>
        </p:spPr>
        <p:txBody>
          <a:bodyPr>
            <a:normAutofit/>
          </a:bodyPr>
          <a:lstStyle/>
          <a:p>
            <a:pPr algn="ctr"/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ru-RU" sz="3200" dirty="0" smtClean="0"/>
              <a:t>Дифтерия 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714488"/>
            <a:ext cx="8229600" cy="4860048"/>
          </a:xfrm>
        </p:spPr>
        <p:txBody>
          <a:bodyPr>
            <a:normAutofit fontScale="85000" lnSpcReduction="20000"/>
          </a:bodyPr>
          <a:lstStyle/>
          <a:p>
            <a:pPr algn="just"/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России за 11 месяцев 2022 года не были зарегистрированы случаи заболевания дифтерией и носительства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Коринебактерии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дифтерии. </a:t>
            </a:r>
            <a:endParaRPr lang="ru-RU" sz="2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Но 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 данным ВОЗ: в мире на 21 декабря 2022 года сначала года зарегистрировано 318 случаев дифтерии (Австрия, Бельгия, Франция, Германия, Италия, Нидерланды, Норвегия, Испания, Швейцария, Великобритания (62 случая). В большинстве случаев наблюдались кожные (69Ю5 %) и респираторные (14,5 %) формы заболевания, в 8,8 %  случаев заболевание протекало бессимптомно. Все случаи были вызваны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токсигенными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Коринебактериями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дифтерии. Большинство случаев заболевания были выявлены у лиц мужского пола, которые прибыли ил Алжира, Камеруна, Пакистана, Сирии. Риск завоза на территорию РФ велик. В начале 2023 года случай дифтерии выявлен в Запорожской области, у мужчины 28 лет, который не имел прививки. </a:t>
            </a:r>
            <a:endParaRPr lang="en-US" sz="2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fontAlgn="base"/>
            <a:endParaRPr lang="ru-RU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642918"/>
            <a:ext cx="8229600" cy="1071570"/>
          </a:xfrm>
        </p:spPr>
        <p:txBody>
          <a:bodyPr>
            <a:normAutofit/>
          </a:bodyPr>
          <a:lstStyle/>
          <a:p>
            <a:pPr algn="ctr"/>
            <a:r>
              <a:rPr lang="ru-RU" sz="3200" dirty="0" smtClean="0"/>
              <a:t/>
            </a:r>
            <a:br>
              <a:rPr lang="ru-RU" sz="3200" dirty="0" smtClean="0"/>
            </a:b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714488"/>
            <a:ext cx="8229600" cy="4860048"/>
          </a:xfrm>
        </p:spPr>
        <p:txBody>
          <a:bodyPr>
            <a:normAutofit/>
          </a:bodyPr>
          <a:lstStyle/>
          <a:p>
            <a:pPr algn="just" fontAlgn="base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Выполнение плана прививок против кори 2022 по Свердловской области: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привитость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детей Свердловской области до 17 лет составила - 95,3%, с 1 года до 17 лет - 99,2%, лиц с 18-35 лет – 97,5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%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fontAlgn="base"/>
            <a:endParaRPr lang="ru-RU" dirty="0" smtClean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63488"/>
            <a:ext cx="9144000" cy="53310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7826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Дифтерия — это опасная для жизни инфекция, которую вызывает бактерия </a:t>
            </a:r>
            <a:r>
              <a:rPr lang="ru-RU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Corynebacterium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diphtheriae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дифтерии на слизистой дыхательных путей появляются плотные налеты-пленки, которые мешают глотать, но главное — дышать. Кроме этого, поднимается температура, появляется слабость и боль в области воспаления. Особую опасность представляет дифтерийный токсин, который может поражать сердце, почки и центральную нервную систему.</a:t>
            </a:r>
          </a:p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Дифтерия чаще передается при чихании и кашле, но можно заразиться при использовании загрязненных игрушек, посуды и при попадании инфекции в рану или на слизистые оболочки (рот, нос, глаза, половые пути).</a:t>
            </a:r>
          </a:p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 подозрении на дифтерию лечение нужно начать как можно скорее. Помимо антибактериальной терапии, показано введение антитоксической сыворотки, нейтрализующей действие дифтерийного токсина.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4168954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Вакцинация в 2022 году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Охват вакцинацией против дифтерии всего населения Свердловской области – 99,1%, иммунная прослойка 97,7%, в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т.ч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среди детей до 0-17 лет – 93,7%, 3 мес. – 17 лет – 94,5%, взрослые старше 18 лет – 98,8%. 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8728903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76672"/>
            <a:ext cx="8229600" cy="1733128"/>
          </a:xfrm>
        </p:spPr>
        <p:txBody>
          <a:bodyPr/>
          <a:lstStyle/>
          <a:p>
            <a:r>
              <a:rPr lang="ru-RU" dirty="0" smtClean="0"/>
              <a:t>Вакцинация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700808"/>
            <a:ext cx="8686800" cy="5328592"/>
          </a:xfrm>
        </p:spPr>
        <p:txBody>
          <a:bodyPr>
            <a:normAutofit fontScale="25000" lnSpcReduction="20000"/>
          </a:bodyPr>
          <a:lstStyle/>
          <a:p>
            <a:r>
              <a:rPr lang="ru-RU" sz="5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Вакцины, используемые в </a:t>
            </a:r>
            <a:r>
              <a:rPr lang="ru-RU" sz="5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DocDeti</a:t>
            </a:r>
            <a:endParaRPr lang="ru-RU" sz="5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ru-RU" sz="5600" i="1" u="sng" dirty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АКДС</a:t>
            </a:r>
            <a:endParaRPr lang="ru-RU" sz="5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ru-RU" sz="5600" i="1" u="sng" dirty="0" err="1"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Пентаксим</a:t>
            </a:r>
            <a:endParaRPr lang="ru-RU" sz="5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ru-RU" sz="5600" i="1" u="sng" dirty="0" err="1">
                <a:latin typeface="Times New Roman" panose="02020603050405020304" pitchFamily="18" charset="0"/>
                <a:cs typeface="Times New Roman" panose="02020603050405020304" pitchFamily="18" charset="0"/>
                <a:hlinkClick r:id="rId5"/>
              </a:rPr>
              <a:t>Инфанрикс</a:t>
            </a:r>
            <a:endParaRPr lang="ru-RU" sz="5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ru-RU" sz="5600" i="1" u="sng" dirty="0" err="1">
                <a:latin typeface="Times New Roman" panose="02020603050405020304" pitchFamily="18" charset="0"/>
                <a:cs typeface="Times New Roman" panose="02020603050405020304" pitchFamily="18" charset="0"/>
                <a:hlinkClick r:id="rId6"/>
              </a:rPr>
              <a:t>Инфанрикс</a:t>
            </a:r>
            <a:r>
              <a:rPr lang="ru-RU" sz="5600" i="1" u="sng" dirty="0">
                <a:latin typeface="Times New Roman" panose="02020603050405020304" pitchFamily="18" charset="0"/>
                <a:cs typeface="Times New Roman" panose="02020603050405020304" pitchFamily="18" charset="0"/>
                <a:hlinkClick r:id="rId6"/>
              </a:rPr>
              <a:t> </a:t>
            </a:r>
            <a:r>
              <a:rPr lang="ru-RU" sz="5600" i="1" u="sng" dirty="0" err="1">
                <a:latin typeface="Times New Roman" panose="02020603050405020304" pitchFamily="18" charset="0"/>
                <a:cs typeface="Times New Roman" panose="02020603050405020304" pitchFamily="18" charset="0"/>
                <a:hlinkClick r:id="rId6"/>
              </a:rPr>
              <a:t>Гекса</a:t>
            </a:r>
            <a:endParaRPr lang="ru-RU" sz="5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ru-RU" sz="5600" i="1" u="sng" dirty="0" err="1">
                <a:latin typeface="Times New Roman" panose="02020603050405020304" pitchFamily="18" charset="0"/>
                <a:cs typeface="Times New Roman" panose="02020603050405020304" pitchFamily="18" charset="0"/>
                <a:hlinkClick r:id="rId7"/>
              </a:rPr>
              <a:t>Адасель</a:t>
            </a:r>
            <a:endParaRPr lang="ru-RU" sz="5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ru-RU" sz="5600" i="1" u="sng" dirty="0">
                <a:latin typeface="Times New Roman" panose="02020603050405020304" pitchFamily="18" charset="0"/>
                <a:cs typeface="Times New Roman" panose="02020603050405020304" pitchFamily="18" charset="0"/>
                <a:hlinkClick r:id="rId8"/>
              </a:rPr>
              <a:t>АДС-М</a:t>
            </a:r>
            <a:endParaRPr lang="ru-RU" sz="5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5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График вакцинации</a:t>
            </a:r>
          </a:p>
          <a:p>
            <a:r>
              <a:rPr lang="ru-RU" sz="5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 национальному календарю профилактических прививок вакцинация проводится трёхкратно на первом году жизни:</a:t>
            </a:r>
          </a:p>
          <a:p>
            <a:pPr lvl="0"/>
            <a:r>
              <a:rPr lang="ru-RU" sz="5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Первая доза V1 — в 3 месяца</a:t>
            </a:r>
          </a:p>
          <a:p>
            <a:pPr lvl="0"/>
            <a:r>
              <a:rPr lang="ru-RU" sz="5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Вторая доза V2 — в 4,5 месяцев</a:t>
            </a:r>
          </a:p>
          <a:p>
            <a:pPr lvl="0"/>
            <a:r>
              <a:rPr lang="ru-RU" sz="5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Третья доза V3 — в 6 месяцев</a:t>
            </a:r>
          </a:p>
          <a:p>
            <a:r>
              <a:rPr lang="ru-RU" sz="5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Ревакцинация проводится в 18 месяцев, в 6-7 лет, в 14 лет, а затем каждые 10 лет. По рекомендациям CDC, дополнительная ревакцинация против дифтерии, столбняка и коклюша должна проводиться во время каждой беременности в третьем триместре (вакциной «</a:t>
            </a:r>
            <a:r>
              <a:rPr lang="ru-RU" sz="5600" u="sng" dirty="0" err="1">
                <a:latin typeface="Times New Roman" panose="02020603050405020304" pitchFamily="18" charset="0"/>
                <a:cs typeface="Times New Roman" panose="02020603050405020304" pitchFamily="18" charset="0"/>
                <a:hlinkClick r:id="rId9"/>
              </a:rPr>
              <a:t>Адасель</a:t>
            </a:r>
            <a:r>
              <a:rPr lang="ru-RU" sz="5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»).</a:t>
            </a:r>
          </a:p>
          <a:p>
            <a:r>
              <a:rPr lang="ru-RU" sz="5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Противопоказания</a:t>
            </a:r>
          </a:p>
          <a:p>
            <a:pPr lvl="0"/>
            <a:r>
              <a:rPr lang="ru-RU" sz="5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Тяжелая аллергическая реакция на предыдущую дозу или на компоненты вакцины</a:t>
            </a:r>
          </a:p>
          <a:p>
            <a:r>
              <a:rPr lang="ru-RU" sz="5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 вакцинации обычно используются комбинированные вакцины, поэтому необходимо учитывать противопоказания к </a:t>
            </a:r>
            <a:r>
              <a:rPr lang="ru-RU" sz="5600" i="1" u="sng" dirty="0">
                <a:latin typeface="Times New Roman" panose="02020603050405020304" pitchFamily="18" charset="0"/>
                <a:cs typeface="Times New Roman" panose="02020603050405020304" pitchFamily="18" charset="0"/>
                <a:hlinkClick r:id="rId10"/>
              </a:rPr>
              <a:t>коклюшному компоненту</a:t>
            </a:r>
            <a:r>
              <a:rPr lang="ru-RU" sz="5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вакцин.</a:t>
            </a:r>
          </a:p>
          <a:p>
            <a:r>
              <a:rPr lang="ru-RU" sz="5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 рекомендована вакцинация при острых инфекциях и обострении хронических заболеваний. При ОРВИ и кишечных инфекциях вакцинацию лучше отложить до нормализации температуры тела.</a:t>
            </a:r>
          </a:p>
          <a:p>
            <a:r>
              <a:rPr lang="ru-RU" sz="5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Совместимость с другими вакцинами</a:t>
            </a:r>
          </a:p>
          <a:p>
            <a:r>
              <a:rPr lang="ru-RU" sz="5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Вакцины против </a:t>
            </a:r>
            <a:r>
              <a:rPr lang="ru-RU" sz="5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дифетрии</a:t>
            </a:r>
            <a:r>
              <a:rPr lang="ru-RU" sz="5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сочетаются с другими вакцинами календаря профилактических прививок (кроме БЦЖ), поэтому прививку можно делать одномоментно с другими вакцинами в разные участки тела.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9816062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71480"/>
            <a:ext cx="8229600" cy="1214446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/>
              <a:t>Готовность по оказанию медицинской </a:t>
            </a:r>
            <a:r>
              <a:rPr lang="ru-RU" sz="3200" b="1" dirty="0" smtClean="0"/>
              <a:t>помощи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714488"/>
            <a:ext cx="8229600" cy="4860048"/>
          </a:xfrm>
        </p:spPr>
        <p:txBody>
          <a:bodyPr>
            <a:normAutofit fontScale="62500" lnSpcReduction="20000"/>
          </a:bodyPr>
          <a:lstStyle/>
          <a:p>
            <a:pPr marL="109728" indent="0" algn="just">
              <a:buNone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		</a:t>
            </a:r>
          </a:p>
          <a:p>
            <a:pPr algn="just"/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dirty="0" smtClean="0"/>
              <a:t>Всего </a:t>
            </a:r>
            <a:r>
              <a:rPr lang="ru-RU" dirty="0"/>
              <a:t>развернуто инфекционных коек в Свердловской области -1452. Медицинская помощь взрослым     и детям оказывается </a:t>
            </a:r>
            <a:br>
              <a:rPr lang="ru-RU" dirty="0"/>
            </a:br>
            <a:r>
              <a:rPr lang="ru-RU" dirty="0"/>
              <a:t>в соответствии с приказами МЗ СО от 25.02.2019 г № 329-п </a:t>
            </a:r>
            <a:br>
              <a:rPr lang="ru-RU" dirty="0"/>
            </a:br>
            <a:r>
              <a:rPr lang="ru-RU" dirty="0"/>
              <a:t>«Об организации оказания медицинской помощи взрослому населению Свердловской области по инфекционным болезням» </a:t>
            </a:r>
            <a:br>
              <a:rPr lang="ru-RU" dirty="0"/>
            </a:br>
            <a:r>
              <a:rPr lang="ru-RU" dirty="0"/>
              <a:t>и приказом МЗСО от 31.08.2022 г №1983-п «О совершенствовании оказания медицинской помощи детям с инфекционными болезнями </a:t>
            </a:r>
            <a:br>
              <a:rPr lang="ru-RU" dirty="0"/>
            </a:br>
            <a:r>
              <a:rPr lang="ru-RU" dirty="0"/>
              <a:t>в Свердловской области» с утвержденным порядком </a:t>
            </a:r>
            <a:br>
              <a:rPr lang="ru-RU" dirty="0"/>
            </a:br>
            <a:r>
              <a:rPr lang="ru-RU" dirty="0"/>
              <a:t>по маршрутизации пациентов Свердловской области.         </a:t>
            </a:r>
          </a:p>
          <a:p>
            <a:pPr algn="just"/>
            <a:r>
              <a:rPr lang="ru-RU" dirty="0"/>
              <a:t>48 лабораторий Свердловской области готовы проводить   серологические исследования на ИФА, ПЦР и бактериологическим методом, который также необходим при диагностике дифтерии.              </a:t>
            </a:r>
          </a:p>
          <a:p>
            <a:pPr algn="just"/>
            <a:r>
              <a:rPr lang="ru-RU" dirty="0"/>
              <a:t>Запас лекарственных препаратов в медицинских организациях для лечения кори и дифтерии имеется (для проведения симптоматической терапии (антибактериальные, </a:t>
            </a:r>
            <a:r>
              <a:rPr lang="ru-RU" dirty="0" err="1"/>
              <a:t>дезинтоксикационные</a:t>
            </a:r>
            <a:r>
              <a:rPr lang="ru-RU" dirty="0"/>
              <a:t>, гормональные лекарственные препараты). 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71480"/>
            <a:ext cx="8229600" cy="1638320"/>
          </a:xfrm>
        </p:spPr>
        <p:txBody>
          <a:bodyPr>
            <a:normAutofit/>
          </a:bodyPr>
          <a:lstStyle/>
          <a:p>
            <a:pPr algn="ctr"/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КОРЬ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714488"/>
            <a:ext cx="8229600" cy="4860048"/>
          </a:xfrm>
        </p:spPr>
        <p:txBody>
          <a:bodyPr>
            <a:normAutofit/>
          </a:bodyPr>
          <a:lstStyle/>
          <a:p>
            <a:pPr algn="just">
              <a:buNone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dirty="0"/>
          </a:p>
        </p:txBody>
      </p:sp>
      <p:pic>
        <p:nvPicPr>
          <p:cNvPr id="4" name="Picture 2" descr="C:\Users\A.YU.Buhina\Desktop\анализы-при-кори-у-детей (1)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00100" y="2928934"/>
            <a:ext cx="7215206" cy="3429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71480"/>
            <a:ext cx="8229600" cy="785818"/>
          </a:xfrm>
        </p:spPr>
        <p:txBody>
          <a:bodyPr>
            <a:normAutofit/>
          </a:bodyPr>
          <a:lstStyle/>
          <a:p>
            <a:pPr algn="ctr"/>
            <a:r>
              <a:rPr lang="ru-RU" sz="3200" dirty="0" smtClean="0"/>
              <a:t>Катаральный период 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8913" name="Picture 1" descr="C:\Users\A.YU.Buhina\Desktop\Конъюнктивит-при-кори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42976" y="1285860"/>
            <a:ext cx="6786610" cy="521497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71480"/>
            <a:ext cx="8229600" cy="1214446"/>
          </a:xfrm>
        </p:spPr>
        <p:txBody>
          <a:bodyPr>
            <a:normAutofit/>
          </a:bodyPr>
          <a:lstStyle/>
          <a:p>
            <a:pPr algn="ctr"/>
            <a:r>
              <a:rPr lang="ru-RU" sz="3200" dirty="0" smtClean="0"/>
              <a:t>Катаральный период 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714488"/>
            <a:ext cx="8229600" cy="4860048"/>
          </a:xfrm>
        </p:spPr>
        <p:txBody>
          <a:bodyPr>
            <a:normAutofit/>
          </a:bodyPr>
          <a:lstStyle/>
          <a:p>
            <a:endParaRPr lang="ru-RU" dirty="0"/>
          </a:p>
        </p:txBody>
      </p:sp>
      <p:pic>
        <p:nvPicPr>
          <p:cNvPr id="43009" name="Picture 1" descr="C:\Users\A.YU.Buhina\Desktop\simptomi-kori-18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285728"/>
            <a:ext cx="9144000" cy="657227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500042"/>
            <a:ext cx="8229600" cy="785818"/>
          </a:xfrm>
        </p:spPr>
        <p:txBody>
          <a:bodyPr>
            <a:normAutofit/>
          </a:bodyPr>
          <a:lstStyle/>
          <a:p>
            <a:pPr algn="ctr"/>
            <a:r>
              <a:rPr lang="ru-RU" sz="3200" dirty="0" smtClean="0"/>
              <a:t>Катаральный период 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34" y="1214422"/>
            <a:ext cx="8229600" cy="5288676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пятна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Филатова-Коплика-Вельского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– специфический</a:t>
            </a:r>
          </a:p>
          <a:p>
            <a:pPr algn="just"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клинический признак кори.</a:t>
            </a:r>
          </a:p>
          <a:p>
            <a:endParaRPr lang="ru-RU" dirty="0"/>
          </a:p>
        </p:txBody>
      </p:sp>
      <p:pic>
        <p:nvPicPr>
          <p:cNvPr id="4" name="Picture 1" descr="C:\Users\A.YU.Buhina\Desktop\Пятна-Бельского-Филатова-Коплика-при-кори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2071678"/>
            <a:ext cx="9144000" cy="478632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71480"/>
            <a:ext cx="8229600" cy="1214446"/>
          </a:xfrm>
        </p:spPr>
        <p:txBody>
          <a:bodyPr>
            <a:normAutofit/>
          </a:bodyPr>
          <a:lstStyle/>
          <a:p>
            <a:pPr algn="ctr"/>
            <a:r>
              <a:rPr lang="ru-RU" sz="3200" dirty="0" smtClean="0"/>
              <a:t>Корь у взрослого человека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714488"/>
            <a:ext cx="8229600" cy="4860048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ru-RU" dirty="0" smtClean="0"/>
              <a:t>     </a:t>
            </a:r>
            <a:endParaRPr lang="ru-RU" dirty="0"/>
          </a:p>
        </p:txBody>
      </p:sp>
      <p:pic>
        <p:nvPicPr>
          <p:cNvPr id="36865" name="Picture 1" descr="C:\Users\A.YU.Buhina\Desktop\Корь-у-взрослых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34" y="1857364"/>
            <a:ext cx="8215370" cy="471490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500042"/>
            <a:ext cx="8229600" cy="785818"/>
          </a:xfrm>
        </p:spPr>
        <p:txBody>
          <a:bodyPr>
            <a:normAutofit/>
          </a:bodyPr>
          <a:lstStyle/>
          <a:p>
            <a:pPr algn="ctr"/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Катаральный период 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714488"/>
            <a:ext cx="8229600" cy="4860048"/>
          </a:xfrm>
        </p:spPr>
        <p:txBody>
          <a:bodyPr>
            <a:normAutofit/>
          </a:bodyPr>
          <a:lstStyle/>
          <a:p>
            <a:pPr algn="just" fontAlgn="base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</a:t>
            </a:r>
            <a:endParaRPr lang="ru-RU" dirty="0"/>
          </a:p>
        </p:txBody>
      </p:sp>
      <p:pic>
        <p:nvPicPr>
          <p:cNvPr id="34817" name="Picture 1" descr="C:\Users\A.YU.Buhina\Desktop\Энантема-на-твердом-и-мягком-нёбе-при-кори.jpe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214422"/>
            <a:ext cx="9144000" cy="564357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71480"/>
            <a:ext cx="8229600" cy="1638320"/>
          </a:xfrm>
        </p:spPr>
        <p:txBody>
          <a:bodyPr>
            <a:normAutofit/>
          </a:bodyPr>
          <a:lstStyle/>
          <a:p>
            <a:pPr algn="ctr"/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Период реконвалесценции 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3730" name="Picture 2" descr="C:\Users\A.YU.Buhina\Desktop\Пигментация-сыпи-при-кори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157538" y="1962150"/>
            <a:ext cx="2828925" cy="2932113"/>
          </a:xfrm>
          <a:prstGeom prst="rect">
            <a:avLst/>
          </a:prstGeom>
          <a:noFill/>
        </p:spPr>
      </p:pic>
      <p:pic>
        <p:nvPicPr>
          <p:cNvPr id="73731" name="Picture 3" descr="C:\Users\A.YU.Buhina\Desktop\Пигментация-сыпи-при-кори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500166" y="428604"/>
            <a:ext cx="6357982" cy="642939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71480"/>
            <a:ext cx="8229600" cy="1638320"/>
          </a:xfrm>
        </p:spPr>
        <p:txBody>
          <a:bodyPr>
            <a:normAutofit/>
          </a:bodyPr>
          <a:lstStyle/>
          <a:p>
            <a:pPr algn="ctr"/>
            <a:r>
              <a:rPr lang="ru-RU" sz="3200" dirty="0" err="1" smtClean="0">
                <a:latin typeface="Times New Roman" pitchFamily="18" charset="0"/>
                <a:cs typeface="Times New Roman" pitchFamily="18" charset="0"/>
              </a:rPr>
              <a:t>Атипичная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форма кори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pic>
        <p:nvPicPr>
          <p:cNvPr id="75778" name="Picture 2" descr="C:\Users\A.YU.Buhina\Desktop\0505a-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00092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71480"/>
            <a:ext cx="8229600" cy="1638320"/>
          </a:xfrm>
        </p:spPr>
        <p:txBody>
          <a:bodyPr>
            <a:normAutofit/>
          </a:bodyPr>
          <a:lstStyle/>
          <a:p>
            <a:pPr algn="ctr"/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714488"/>
            <a:ext cx="8229600" cy="4860048"/>
          </a:xfrm>
        </p:spPr>
        <p:txBody>
          <a:bodyPr>
            <a:normAutofit/>
          </a:bodyPr>
          <a:lstStyle/>
          <a:p>
            <a:endParaRPr lang="ru-RU" dirty="0" smtClean="0"/>
          </a:p>
        </p:txBody>
      </p:sp>
      <p:pic>
        <p:nvPicPr>
          <p:cNvPr id="73730" name="Picture 2" descr="C:\Users\A.YU.Buhina\Desktop\img46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214338"/>
            <a:ext cx="9286908" cy="707233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Городская">
  <a:themeElements>
    <a:clrScheme name="Другая 1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2B71FF"/>
      </a:accent5>
      <a:accent6>
        <a:srgbClr val="00349E"/>
      </a:accent6>
      <a:hlink>
        <a:srgbClr val="17BBFD"/>
      </a:hlink>
      <a:folHlink>
        <a:srgbClr val="FF79C2"/>
      </a:folHlink>
    </a:clrScheme>
    <a:fontScheme name="Городская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Городская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301</TotalTime>
  <Words>1688</Words>
  <Application>Microsoft Office PowerPoint</Application>
  <PresentationFormat>Экран (4:3)</PresentationFormat>
  <Paragraphs>128</Paragraphs>
  <Slides>23</Slides>
  <Notes>13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9" baseType="lpstr">
      <vt:lpstr>Calibri</vt:lpstr>
      <vt:lpstr>Georgia</vt:lpstr>
      <vt:lpstr>Times New Roman</vt:lpstr>
      <vt:lpstr>Trebuchet MS</vt:lpstr>
      <vt:lpstr>Wingdings 2</vt:lpstr>
      <vt:lpstr>Городская</vt:lpstr>
      <vt:lpstr>Эпидемиологическая ситуация по кори и дифтерии в РФ и в мире, профилактические и организационные мероприятия</vt:lpstr>
      <vt:lpstr>Эпидемиологическая ситуация по кори</vt:lpstr>
      <vt:lpstr>Корь считается детской инфекцией, но заражаются ею и взрослые. Возбудитель болезни РНК-вирус из семейства  (Morbillivirus)</vt:lpstr>
      <vt:lpstr>Чем опасна корь для взрослых </vt:lpstr>
      <vt:lpstr>Единственное эффективное средство обезопаситься от опасной инфекции — вакцинация детей и взрослых против кори </vt:lpstr>
      <vt:lpstr>Противопоказания вакцинации для взрослых </vt:lpstr>
      <vt:lpstr>Какие могут быть реакции на прививку </vt:lpstr>
      <vt:lpstr> </vt:lpstr>
      <vt:lpstr> Дифтерия </vt:lpstr>
      <vt:lpstr> </vt:lpstr>
      <vt:lpstr>Дифтерия — это опасная для жизни инфекция, которую вызывает бактерия Corynebacterium diphtheriae</vt:lpstr>
      <vt:lpstr>Вакцинация в 2022 году</vt:lpstr>
      <vt:lpstr>Вакцинация</vt:lpstr>
      <vt:lpstr>Готовность по оказанию медицинской помощи</vt:lpstr>
      <vt:lpstr>КОРЬ</vt:lpstr>
      <vt:lpstr>Катаральный период </vt:lpstr>
      <vt:lpstr>Катаральный период </vt:lpstr>
      <vt:lpstr>Катаральный период </vt:lpstr>
      <vt:lpstr>Корь у взрослого человека</vt:lpstr>
      <vt:lpstr>Катаральный период </vt:lpstr>
      <vt:lpstr>Период реконвалесценции </vt:lpstr>
      <vt:lpstr>Атипичная форма кори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Эпидемиология, клиника, лечение, профилактика кори.</dc:title>
  <dc:creator>Бухина Алена Юрьевна</dc:creator>
  <cp:lastModifiedBy>Коновалова Марина Евгеньевна</cp:lastModifiedBy>
  <cp:revision>96</cp:revision>
  <dcterms:created xsi:type="dcterms:W3CDTF">2016-11-17T07:31:58Z</dcterms:created>
  <dcterms:modified xsi:type="dcterms:W3CDTF">2023-02-02T05:20:08Z</dcterms:modified>
</cp:coreProperties>
</file>