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767" r:id="rId4"/>
  </p:sldMasterIdLst>
  <p:notesMasterIdLst>
    <p:notesMasterId r:id="rId34"/>
  </p:notesMasterIdLst>
  <p:handoutMasterIdLst>
    <p:handoutMasterId r:id="rId35"/>
  </p:handoutMasterIdLst>
  <p:sldIdLst>
    <p:sldId id="268" r:id="rId5"/>
    <p:sldId id="269" r:id="rId6"/>
    <p:sldId id="270" r:id="rId7"/>
    <p:sldId id="271" r:id="rId8"/>
    <p:sldId id="272" r:id="rId9"/>
    <p:sldId id="273" r:id="rId10"/>
    <p:sldId id="274"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95" r:id="rId31"/>
    <p:sldId id="275" r:id="rId32"/>
    <p:sldId id="267" r:id="rId33"/>
  </p:sldIdLst>
  <p:sldSz cx="12192000" cy="6858000"/>
  <p:notesSz cx="6858000" cy="9144000"/>
  <p:defaultTextStyle>
    <a:defPPr rtl="0">
      <a:defRPr lang="ru-RU"/>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5" autoAdjust="0"/>
    <p:restoredTop sz="94580"/>
  </p:normalViewPr>
  <p:slideViewPr>
    <p:cSldViewPr snapToGrid="0" snapToObjects="1">
      <p:cViewPr varScale="1">
        <p:scale>
          <a:sx n="91" d="100"/>
          <a:sy n="91" d="100"/>
        </p:scale>
        <p:origin x="-528" y="-114"/>
      </p:cViewPr>
      <p:guideLst>
        <p:guide orient="horz" pos="2160"/>
        <p:guide pos="3840"/>
      </p:guideLst>
    </p:cSldViewPr>
  </p:slideViewPr>
  <p:notesTextViewPr>
    <p:cViewPr>
      <p:scale>
        <a:sx n="1" d="1"/>
        <a:sy n="1" d="1"/>
      </p:scale>
      <p:origin x="0" y="0"/>
    </p:cViewPr>
  </p:notesTextViewPr>
  <p:notesViewPr>
    <p:cSldViewPr snapToGrid="0" snapToObjects="1">
      <p:cViewPr varScale="1">
        <p:scale>
          <a:sx n="89" d="100"/>
          <a:sy n="89" d="100"/>
        </p:scale>
        <p:origin x="3012" y="84"/>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xmlns="" id="{F50987BA-D05C-40C1-B148-9AD3F10963C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Дата 2">
            <a:extLst>
              <a:ext uri="{FF2B5EF4-FFF2-40B4-BE49-F238E27FC236}">
                <a16:creationId xmlns:a16="http://schemas.microsoft.com/office/drawing/2014/main" xmlns="" id="{5396FD1B-358E-41F3-8670-5F4BD6E78C8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E9B361E-3319-4F3A-8BC4-E1F86CD285CB}" type="datetimeFigureOut">
              <a:rPr lang="ru-RU" smtClean="0"/>
              <a:pPr/>
              <a:t>16.01.2023</a:t>
            </a:fld>
            <a:endParaRPr lang="ru-RU" dirty="0"/>
          </a:p>
        </p:txBody>
      </p:sp>
      <p:sp>
        <p:nvSpPr>
          <p:cNvPr id="4" name="Нижний колонтитул 3">
            <a:extLst>
              <a:ext uri="{FF2B5EF4-FFF2-40B4-BE49-F238E27FC236}">
                <a16:creationId xmlns:a16="http://schemas.microsoft.com/office/drawing/2014/main" xmlns="" id="{CB0E0641-2939-48BB-AD2A-2C1E323E643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5" name="Номер слайда 4">
            <a:extLst>
              <a:ext uri="{FF2B5EF4-FFF2-40B4-BE49-F238E27FC236}">
                <a16:creationId xmlns:a16="http://schemas.microsoft.com/office/drawing/2014/main" xmlns="" id="{94B57399-AD03-4324-ABAA-7C3DF412572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47E5E70-6B8B-45D8-ABB0-40FC6B684A44}" type="slidenum">
              <a:rPr lang="ru-RU" smtClean="0"/>
              <a:pPr/>
              <a:t>‹#›</a:t>
            </a:fld>
            <a:endParaRPr lang="ru-RU" dirty="0"/>
          </a:p>
        </p:txBody>
      </p:sp>
    </p:spTree>
    <p:extLst>
      <p:ext uri="{BB962C8B-B14F-4D97-AF65-F5344CB8AC3E}">
        <p14:creationId xmlns:p14="http://schemas.microsoft.com/office/powerpoint/2010/main" xmlns="" val="73875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21FC39-5220-449E-B3BD-14C634CF0F13}" type="datetimeFigureOut">
              <a:rPr lang="ru-RU" smtClean="0"/>
              <a:pPr/>
              <a:t>16.01.2023</a:t>
            </a:fld>
            <a:endParaRPr lang="ru-RU" dirty="0"/>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DE93EA-94E1-4702-97A4-D0CA1F7CECFB}" type="slidenum">
              <a:rPr lang="ru-RU" smtClean="0"/>
              <a:pPr/>
              <a:t>‹#›</a:t>
            </a:fld>
            <a:endParaRPr lang="ru-RU" dirty="0"/>
          </a:p>
        </p:txBody>
      </p:sp>
    </p:spTree>
    <p:extLst>
      <p:ext uri="{BB962C8B-B14F-4D97-AF65-F5344CB8AC3E}">
        <p14:creationId xmlns:p14="http://schemas.microsoft.com/office/powerpoint/2010/main" xmlns="" val="3726467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05DE93EA-94E1-4702-97A4-D0CA1F7CECFB}" type="slidenum">
              <a:rPr lang="ru-RU" smtClean="0"/>
              <a:pPr/>
              <a:t>1</a:t>
            </a:fld>
            <a:endParaRPr lang="ru-RU"/>
          </a:p>
        </p:txBody>
      </p:sp>
    </p:spTree>
    <p:extLst>
      <p:ext uri="{BB962C8B-B14F-4D97-AF65-F5344CB8AC3E}">
        <p14:creationId xmlns:p14="http://schemas.microsoft.com/office/powerpoint/2010/main" xmlns="" val="2435420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5"/>
          </p:nvPr>
        </p:nvSpPr>
        <p:spPr/>
        <p:txBody>
          <a:bodyPr/>
          <a:lstStyle/>
          <a:p>
            <a:fld id="{05DE93EA-94E1-4702-97A4-D0CA1F7CECFB}" type="slidenum">
              <a:rPr lang="ru-RU" smtClean="0"/>
              <a:pPr/>
              <a:t>29</a:t>
            </a:fld>
            <a:endParaRPr lang="ru-RU"/>
          </a:p>
        </p:txBody>
      </p:sp>
    </p:spTree>
    <p:extLst>
      <p:ext uri="{BB962C8B-B14F-4D97-AF65-F5344CB8AC3E}">
        <p14:creationId xmlns:p14="http://schemas.microsoft.com/office/powerpoint/2010/main" xmlns="" val="2434703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89213" y="2514600"/>
            <a:ext cx="8915399" cy="2262781"/>
          </a:xfrm>
        </p:spPr>
        <p:txBody>
          <a:bodyPr rtlCol="0" anchor="b">
            <a:normAutofit/>
          </a:bodyPr>
          <a:lstStyle>
            <a:lvl1pPr>
              <a:defRPr sz="5400"/>
            </a:lvl1pPr>
          </a:lstStyle>
          <a:p>
            <a:pPr rtl="0"/>
            <a:r>
              <a:rPr lang="ru-RU" smtClean="0"/>
              <a:t>Образец заголовка</a:t>
            </a:r>
            <a:endParaRPr lang="ru-RU" dirty="0"/>
          </a:p>
        </p:txBody>
      </p:sp>
      <p:sp>
        <p:nvSpPr>
          <p:cNvPr id="3" name="Подзаголовок 2"/>
          <p:cNvSpPr>
            <a:spLocks noGrp="1"/>
          </p:cNvSpPr>
          <p:nvPr>
            <p:ph type="subTitle" idx="1"/>
          </p:nvPr>
        </p:nvSpPr>
        <p:spPr>
          <a:xfrm>
            <a:off x="2589213" y="4777379"/>
            <a:ext cx="8915399" cy="1126283"/>
          </a:xfrm>
        </p:spPr>
        <p:txBody>
          <a:bodyPr rtlCol="0"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ru-RU" smtClean="0"/>
              <a:t>Образец подзаголовка</a:t>
            </a:r>
            <a:endParaRPr lang="ru-RU" dirty="0"/>
          </a:p>
        </p:txBody>
      </p:sp>
      <p:sp>
        <p:nvSpPr>
          <p:cNvPr id="4" name="Дата 3"/>
          <p:cNvSpPr>
            <a:spLocks noGrp="1"/>
          </p:cNvSpPr>
          <p:nvPr>
            <p:ph type="dt" sz="half" idx="10"/>
          </p:nvPr>
        </p:nvSpPr>
        <p:spPr/>
        <p:txBody>
          <a:bodyPr rtlCol="0"/>
          <a:lstStyle/>
          <a:p>
            <a:pPr rtl="0"/>
            <a:fld id="{F53748AA-5F2B-4E95-BA56-A43BAB2338C8}" type="datetime1">
              <a:rPr lang="ru-RU" smtClean="0"/>
              <a:pPr rtl="0"/>
              <a:t>16.01.2023</a:t>
            </a:fld>
            <a:endParaRPr lang="ru-RU" dirty="0"/>
          </a:p>
        </p:txBody>
      </p:sp>
      <p:sp>
        <p:nvSpPr>
          <p:cNvPr id="5" name="Нижний колонтитул 4"/>
          <p:cNvSpPr>
            <a:spLocks noGrp="1"/>
          </p:cNvSpPr>
          <p:nvPr>
            <p:ph type="ftr" sz="quarter" idx="11"/>
          </p:nvPr>
        </p:nvSpPr>
        <p:spPr/>
        <p:txBody>
          <a:bodyPr rtlCol="0"/>
          <a:lstStyle/>
          <a:p>
            <a:pPr rtl="0"/>
            <a:endParaRPr lang="ru-RU" dirty="0"/>
          </a:p>
        </p:txBody>
      </p:sp>
      <p:sp>
        <p:nvSpPr>
          <p:cNvPr id="7" name="Полилиния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ru-RU" dirty="0"/>
          </a:p>
        </p:txBody>
      </p:sp>
      <p:sp>
        <p:nvSpPr>
          <p:cNvPr id="6" name="Номер слайда 5"/>
          <p:cNvSpPr>
            <a:spLocks noGrp="1"/>
          </p:cNvSpPr>
          <p:nvPr>
            <p:ph type="sldNum" sz="quarter" idx="12"/>
          </p:nvPr>
        </p:nvSpPr>
        <p:spPr>
          <a:xfrm>
            <a:off x="531812" y="4529540"/>
            <a:ext cx="779767" cy="365125"/>
          </a:xfrm>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1632758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1280890"/>
          </a:xfrm>
        </p:spPr>
        <p:txBody>
          <a:bodyPr rtlCol="0"/>
          <a:lstStyle/>
          <a:p>
            <a:pPr rtl="0"/>
            <a:r>
              <a:rPr lang="ru-RU" smtClean="0"/>
              <a:t>Образец заголовка</a:t>
            </a:r>
            <a:endParaRPr lang="ru-RU" dirty="0"/>
          </a:p>
        </p:txBody>
      </p:sp>
      <p:sp>
        <p:nvSpPr>
          <p:cNvPr id="3" name="Объект 2"/>
          <p:cNvSpPr>
            <a:spLocks noGrp="1"/>
          </p:cNvSpPr>
          <p:nvPr>
            <p:ph idx="1"/>
          </p:nvPr>
        </p:nvSpPr>
        <p:spPr>
          <a:xfrm>
            <a:off x="2589212" y="2133600"/>
            <a:ext cx="8915400" cy="3777622"/>
          </a:xfrm>
        </p:spPr>
        <p:txBody>
          <a:bodyPr rtlCol="0"/>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4" name="Дата 3"/>
          <p:cNvSpPr>
            <a:spLocks noGrp="1"/>
          </p:cNvSpPr>
          <p:nvPr>
            <p:ph type="dt" sz="half" idx="10"/>
          </p:nvPr>
        </p:nvSpPr>
        <p:spPr/>
        <p:txBody>
          <a:bodyPr rtlCol="0"/>
          <a:lstStyle/>
          <a:p>
            <a:pPr rtl="0"/>
            <a:fld id="{C07BB3A3-B59F-4584-A5BD-2CCE215CE6F3}" type="datetime1">
              <a:rPr lang="ru-RU" smtClean="0"/>
              <a:pPr rtl="0"/>
              <a:t>16.01.2023</a:t>
            </a:fld>
            <a:endParaRPr lang="ru-RU" dirty="0"/>
          </a:p>
        </p:txBody>
      </p:sp>
      <p:sp>
        <p:nvSpPr>
          <p:cNvPr id="5" name="Нижний колонтитул 4"/>
          <p:cNvSpPr>
            <a:spLocks noGrp="1"/>
          </p:cNvSpPr>
          <p:nvPr>
            <p:ph type="ftr" sz="quarter" idx="11"/>
          </p:nvPr>
        </p:nvSpPr>
        <p:spPr/>
        <p:txBody>
          <a:bodyPr rtlCol="0"/>
          <a:lstStyle/>
          <a:p>
            <a:pPr rtl="0"/>
            <a:endParaRPr lang="ru-RU" dirty="0"/>
          </a:p>
        </p:txBody>
      </p:sp>
      <p:sp>
        <p:nvSpPr>
          <p:cNvPr id="8" name="Полилиния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6" name="Номер слайда 5"/>
          <p:cNvSpPr>
            <a:spLocks noGrp="1"/>
          </p:cNvSpPr>
          <p:nvPr>
            <p:ph type="sldNum" sz="quarter" idx="12"/>
          </p:nvPr>
        </p:nvSpPr>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10714316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9212" y="2058750"/>
            <a:ext cx="8915399" cy="1468800"/>
          </a:xfrm>
        </p:spPr>
        <p:txBody>
          <a:bodyPr rtlCol="0" anchor="b"/>
          <a:lstStyle>
            <a:lvl1pPr algn="l">
              <a:defRPr sz="4000" b="0" cap="none"/>
            </a:lvl1pPr>
          </a:lstStyle>
          <a:p>
            <a:pPr rtl="0"/>
            <a:r>
              <a:rPr lang="ru-RU" smtClean="0"/>
              <a:t>Образец заголовка</a:t>
            </a:r>
            <a:endParaRPr lang="ru-RU" dirty="0"/>
          </a:p>
        </p:txBody>
      </p:sp>
      <p:sp>
        <p:nvSpPr>
          <p:cNvPr id="3" name="Текст 2"/>
          <p:cNvSpPr>
            <a:spLocks noGrp="1"/>
          </p:cNvSpPr>
          <p:nvPr>
            <p:ph type="body" idx="1"/>
          </p:nvPr>
        </p:nvSpPr>
        <p:spPr>
          <a:xfrm>
            <a:off x="2589212" y="3530129"/>
            <a:ext cx="8915399" cy="860400"/>
          </a:xfrm>
        </p:spPr>
        <p:txBody>
          <a:bodyPr rtlCol="0"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ru-RU" smtClean="0"/>
              <a:t>Образец текста</a:t>
            </a:r>
          </a:p>
        </p:txBody>
      </p:sp>
      <p:sp>
        <p:nvSpPr>
          <p:cNvPr id="4" name="Дата 3"/>
          <p:cNvSpPr>
            <a:spLocks noGrp="1"/>
          </p:cNvSpPr>
          <p:nvPr>
            <p:ph type="dt" sz="half" idx="10"/>
          </p:nvPr>
        </p:nvSpPr>
        <p:spPr/>
        <p:txBody>
          <a:bodyPr rtlCol="0"/>
          <a:lstStyle/>
          <a:p>
            <a:pPr rtl="0"/>
            <a:fld id="{D388A495-D023-423A-B56B-1BEBEB6A5731}" type="datetime1">
              <a:rPr lang="ru-RU" smtClean="0"/>
              <a:pPr rtl="0"/>
              <a:t>16.01.2023</a:t>
            </a:fld>
            <a:endParaRPr lang="ru-RU" dirty="0"/>
          </a:p>
        </p:txBody>
      </p:sp>
      <p:sp>
        <p:nvSpPr>
          <p:cNvPr id="5" name="Нижний колонтитул 4"/>
          <p:cNvSpPr>
            <a:spLocks noGrp="1"/>
          </p:cNvSpPr>
          <p:nvPr>
            <p:ph type="ftr" sz="quarter" idx="11"/>
          </p:nvPr>
        </p:nvSpPr>
        <p:spPr/>
        <p:txBody>
          <a:bodyPr rtlCol="0"/>
          <a:lstStyle/>
          <a:p>
            <a:pPr rtl="0"/>
            <a:endParaRPr lang="ru-RU" dirty="0"/>
          </a:p>
        </p:txBody>
      </p:sp>
      <p:sp>
        <p:nvSpPr>
          <p:cNvPr id="9" name="Полилиния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6" name="Номер слайда 5"/>
          <p:cNvSpPr>
            <a:spLocks noGrp="1"/>
          </p:cNvSpPr>
          <p:nvPr>
            <p:ph type="sldNum" sz="quarter" idx="12"/>
          </p:nvPr>
        </p:nvSpPr>
        <p:spPr>
          <a:xfrm>
            <a:off x="531812" y="3244139"/>
            <a:ext cx="779767" cy="365125"/>
          </a:xfrm>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20443905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Заголовок 7"/>
          <p:cNvSpPr>
            <a:spLocks noGrp="1"/>
          </p:cNvSpPr>
          <p:nvPr>
            <p:ph type="title"/>
          </p:nvPr>
        </p:nvSpPr>
        <p:spPr/>
        <p:txBody>
          <a:bodyPr rtlCol="0"/>
          <a:lstStyle/>
          <a:p>
            <a:pPr rtl="0"/>
            <a:r>
              <a:rPr lang="ru-RU" smtClean="0"/>
              <a:t>Образец заголовка</a:t>
            </a:r>
            <a:endParaRPr lang="ru-RU" dirty="0"/>
          </a:p>
        </p:txBody>
      </p:sp>
      <p:sp>
        <p:nvSpPr>
          <p:cNvPr id="3" name="Объект 2"/>
          <p:cNvSpPr>
            <a:spLocks noGrp="1"/>
          </p:cNvSpPr>
          <p:nvPr>
            <p:ph sz="half" idx="1"/>
          </p:nvPr>
        </p:nvSpPr>
        <p:spPr>
          <a:xfrm>
            <a:off x="2589212" y="2133600"/>
            <a:ext cx="4313864" cy="3777622"/>
          </a:xfrm>
        </p:spPr>
        <p:txBody>
          <a:bodyPr rtlCol="0">
            <a:normAutofit/>
          </a:body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4" name="Объект 3"/>
          <p:cNvSpPr>
            <a:spLocks noGrp="1"/>
          </p:cNvSpPr>
          <p:nvPr>
            <p:ph sz="half" idx="2"/>
          </p:nvPr>
        </p:nvSpPr>
        <p:spPr>
          <a:xfrm>
            <a:off x="7190747" y="2126222"/>
            <a:ext cx="4313864" cy="3777622"/>
          </a:xfrm>
        </p:spPr>
        <p:txBody>
          <a:bodyPr rtlCol="0">
            <a:normAutofit/>
          </a:body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5" name="Дата 4"/>
          <p:cNvSpPr>
            <a:spLocks noGrp="1"/>
          </p:cNvSpPr>
          <p:nvPr>
            <p:ph type="dt" sz="half" idx="10"/>
          </p:nvPr>
        </p:nvSpPr>
        <p:spPr/>
        <p:txBody>
          <a:bodyPr rtlCol="0"/>
          <a:lstStyle/>
          <a:p>
            <a:pPr rtl="0"/>
            <a:fld id="{19BAB583-C8DE-4EA0-B280-30B3312CAED9}" type="datetime1">
              <a:rPr lang="ru-RU" smtClean="0"/>
              <a:pPr rtl="0"/>
              <a:t>16.01.2023</a:t>
            </a:fld>
            <a:endParaRPr lang="ru-RU" dirty="0"/>
          </a:p>
        </p:txBody>
      </p:sp>
      <p:sp>
        <p:nvSpPr>
          <p:cNvPr id="6" name="Нижний колонтитул 5"/>
          <p:cNvSpPr>
            <a:spLocks noGrp="1"/>
          </p:cNvSpPr>
          <p:nvPr>
            <p:ph type="ftr" sz="quarter" idx="11"/>
          </p:nvPr>
        </p:nvSpPr>
        <p:spPr/>
        <p:txBody>
          <a:bodyPr rtlCol="0"/>
          <a:lstStyle/>
          <a:p>
            <a:pPr rtl="0"/>
            <a:endParaRPr lang="ru-RU" dirty="0"/>
          </a:p>
        </p:txBody>
      </p:sp>
      <p:sp>
        <p:nvSpPr>
          <p:cNvPr id="10" name="Полилиния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11" name="Номер слайда 5"/>
          <p:cNvSpPr>
            <a:spLocks noGrp="1"/>
          </p:cNvSpPr>
          <p:nvPr>
            <p:ph type="sldNum" sz="quarter" idx="12"/>
          </p:nvPr>
        </p:nvSpPr>
        <p:spPr>
          <a:xfrm>
            <a:off x="531812" y="787782"/>
            <a:ext cx="779767" cy="365125"/>
          </a:xfrm>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3545651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Заголовок 9"/>
          <p:cNvSpPr>
            <a:spLocks noGrp="1"/>
          </p:cNvSpPr>
          <p:nvPr>
            <p:ph type="title"/>
          </p:nvPr>
        </p:nvSpPr>
        <p:spPr/>
        <p:txBody>
          <a:bodyPr rtlCol="0"/>
          <a:lstStyle/>
          <a:p>
            <a:pPr rtl="0"/>
            <a:r>
              <a:rPr lang="ru-RU" smtClean="0"/>
              <a:t>Образец заголовка</a:t>
            </a:r>
            <a:endParaRPr lang="ru-RU" dirty="0"/>
          </a:p>
        </p:txBody>
      </p:sp>
      <p:sp>
        <p:nvSpPr>
          <p:cNvPr id="3" name="Текст 2"/>
          <p:cNvSpPr>
            <a:spLocks noGrp="1"/>
          </p:cNvSpPr>
          <p:nvPr>
            <p:ph type="body" idx="1"/>
          </p:nvPr>
        </p:nvSpPr>
        <p:spPr>
          <a:xfrm>
            <a:off x="2939373" y="1972703"/>
            <a:ext cx="3992732" cy="576262"/>
          </a:xfrm>
        </p:spPr>
        <p:txBody>
          <a:bodyPr rtlCol="0"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smtClean="0"/>
              <a:t>Образец текста</a:t>
            </a:r>
          </a:p>
        </p:txBody>
      </p:sp>
      <p:sp>
        <p:nvSpPr>
          <p:cNvPr id="4" name="Объект 3"/>
          <p:cNvSpPr>
            <a:spLocks noGrp="1"/>
          </p:cNvSpPr>
          <p:nvPr>
            <p:ph sz="half" idx="2"/>
          </p:nvPr>
        </p:nvSpPr>
        <p:spPr>
          <a:xfrm>
            <a:off x="2589212" y="2548966"/>
            <a:ext cx="4342893" cy="3354060"/>
          </a:xfrm>
        </p:spPr>
        <p:txBody>
          <a:bodyPr rtlCol="0">
            <a:normAutofit/>
          </a:body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5" name="Текст 4"/>
          <p:cNvSpPr>
            <a:spLocks noGrp="1"/>
          </p:cNvSpPr>
          <p:nvPr>
            <p:ph type="body" sz="quarter" idx="3"/>
          </p:nvPr>
        </p:nvSpPr>
        <p:spPr>
          <a:xfrm>
            <a:off x="7506629" y="1969475"/>
            <a:ext cx="3999001" cy="576262"/>
          </a:xfrm>
        </p:spPr>
        <p:txBody>
          <a:bodyPr rtlCol="0"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smtClean="0"/>
              <a:t>Образец текста</a:t>
            </a:r>
          </a:p>
        </p:txBody>
      </p:sp>
      <p:sp>
        <p:nvSpPr>
          <p:cNvPr id="6" name="Объект 5"/>
          <p:cNvSpPr>
            <a:spLocks noGrp="1"/>
          </p:cNvSpPr>
          <p:nvPr>
            <p:ph sz="quarter" idx="4"/>
          </p:nvPr>
        </p:nvSpPr>
        <p:spPr>
          <a:xfrm>
            <a:off x="7166957" y="2545738"/>
            <a:ext cx="4338674" cy="3354060"/>
          </a:xfrm>
        </p:spPr>
        <p:txBody>
          <a:bodyPr rtlCol="0">
            <a:normAutofit/>
          </a:body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7" name="Дата 6"/>
          <p:cNvSpPr>
            <a:spLocks noGrp="1"/>
          </p:cNvSpPr>
          <p:nvPr>
            <p:ph type="dt" sz="half" idx="10"/>
          </p:nvPr>
        </p:nvSpPr>
        <p:spPr/>
        <p:txBody>
          <a:bodyPr rtlCol="0"/>
          <a:lstStyle/>
          <a:p>
            <a:pPr rtl="0"/>
            <a:fld id="{D9027A78-6D8F-45BF-A169-2D27227E0424}" type="datetime1">
              <a:rPr lang="ru-RU" smtClean="0"/>
              <a:pPr rtl="0"/>
              <a:t>16.01.2023</a:t>
            </a:fld>
            <a:endParaRPr lang="ru-RU" dirty="0"/>
          </a:p>
        </p:txBody>
      </p:sp>
      <p:sp>
        <p:nvSpPr>
          <p:cNvPr id="8" name="Нижний колонтитул 7"/>
          <p:cNvSpPr>
            <a:spLocks noGrp="1"/>
          </p:cNvSpPr>
          <p:nvPr>
            <p:ph type="ftr" sz="quarter" idx="11"/>
          </p:nvPr>
        </p:nvSpPr>
        <p:spPr/>
        <p:txBody>
          <a:bodyPr rtlCol="0"/>
          <a:lstStyle/>
          <a:p>
            <a:pPr rtl="0"/>
            <a:endParaRPr lang="ru-RU" dirty="0"/>
          </a:p>
        </p:txBody>
      </p:sp>
      <p:sp>
        <p:nvSpPr>
          <p:cNvPr id="12" name="Полилиния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13" name="Номер слайда 5"/>
          <p:cNvSpPr>
            <a:spLocks noGrp="1"/>
          </p:cNvSpPr>
          <p:nvPr>
            <p:ph type="sldNum" sz="quarter" idx="12"/>
          </p:nvPr>
        </p:nvSpPr>
        <p:spPr>
          <a:xfrm>
            <a:off x="531812" y="787782"/>
            <a:ext cx="779767" cy="365125"/>
          </a:xfrm>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1858928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smtClean="0"/>
              <a:t>Образец заголовка</a:t>
            </a:r>
            <a:endParaRPr lang="ru-RU" dirty="0"/>
          </a:p>
        </p:txBody>
      </p:sp>
      <p:sp>
        <p:nvSpPr>
          <p:cNvPr id="3" name="Дата 2"/>
          <p:cNvSpPr>
            <a:spLocks noGrp="1"/>
          </p:cNvSpPr>
          <p:nvPr>
            <p:ph type="dt" sz="half" idx="10"/>
          </p:nvPr>
        </p:nvSpPr>
        <p:spPr/>
        <p:txBody>
          <a:bodyPr rtlCol="0"/>
          <a:lstStyle/>
          <a:p>
            <a:pPr rtl="0"/>
            <a:fld id="{B412376F-9843-4017-BBE4-92BE4063336B}" type="datetime1">
              <a:rPr lang="ru-RU" smtClean="0"/>
              <a:pPr rtl="0"/>
              <a:t>16.01.2023</a:t>
            </a:fld>
            <a:endParaRPr lang="ru-RU" dirty="0"/>
          </a:p>
        </p:txBody>
      </p:sp>
      <p:sp>
        <p:nvSpPr>
          <p:cNvPr id="4" name="Нижний колонтитул 3"/>
          <p:cNvSpPr>
            <a:spLocks noGrp="1"/>
          </p:cNvSpPr>
          <p:nvPr>
            <p:ph type="ftr" sz="quarter" idx="11"/>
          </p:nvPr>
        </p:nvSpPr>
        <p:spPr/>
        <p:txBody>
          <a:bodyPr rtlCol="0"/>
          <a:lstStyle/>
          <a:p>
            <a:pPr rtl="0"/>
            <a:endParaRPr lang="ru-RU" dirty="0"/>
          </a:p>
        </p:txBody>
      </p:sp>
      <p:sp>
        <p:nvSpPr>
          <p:cNvPr id="7" name="Полилиния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5" name="Номер слайда 4"/>
          <p:cNvSpPr>
            <a:spLocks noGrp="1"/>
          </p:cNvSpPr>
          <p:nvPr>
            <p:ph type="sldNum" sz="quarter" idx="12"/>
          </p:nvPr>
        </p:nvSpPr>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3312232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rtlCol="0"/>
          <a:lstStyle/>
          <a:p>
            <a:pPr rtl="0"/>
            <a:fld id="{EB151D4D-90D7-4534-BAAF-7838F1986BF3}" type="datetime1">
              <a:rPr lang="ru-RU" smtClean="0"/>
              <a:pPr rtl="0"/>
              <a:t>16.01.2023</a:t>
            </a:fld>
            <a:endParaRPr lang="ru-RU" dirty="0"/>
          </a:p>
        </p:txBody>
      </p:sp>
      <p:sp>
        <p:nvSpPr>
          <p:cNvPr id="3" name="Нижний колонтитул 2"/>
          <p:cNvSpPr>
            <a:spLocks noGrp="1"/>
          </p:cNvSpPr>
          <p:nvPr>
            <p:ph type="ftr" sz="quarter" idx="11"/>
          </p:nvPr>
        </p:nvSpPr>
        <p:spPr/>
        <p:txBody>
          <a:bodyPr rtlCol="0"/>
          <a:lstStyle/>
          <a:p>
            <a:pPr rtl="0"/>
            <a:endParaRPr lang="ru-RU" dirty="0"/>
          </a:p>
        </p:txBody>
      </p:sp>
      <p:sp>
        <p:nvSpPr>
          <p:cNvPr id="6" name="Полилиния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4" name="Номер слайда 3"/>
          <p:cNvSpPr>
            <a:spLocks noGrp="1"/>
          </p:cNvSpPr>
          <p:nvPr>
            <p:ph type="sldNum" sz="quarter" idx="12"/>
          </p:nvPr>
        </p:nvSpPr>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3945293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9212" y="446088"/>
            <a:ext cx="3505199" cy="976312"/>
          </a:xfrm>
        </p:spPr>
        <p:txBody>
          <a:bodyPr rtlCol="0" anchor="b"/>
          <a:lstStyle>
            <a:lvl1pPr algn="l">
              <a:defRPr sz="2000" b="0"/>
            </a:lvl1pPr>
          </a:lstStyle>
          <a:p>
            <a:pPr rtl="0"/>
            <a:r>
              <a:rPr lang="ru-RU" smtClean="0"/>
              <a:t>Образец заголовка</a:t>
            </a:r>
            <a:endParaRPr lang="ru-RU" dirty="0"/>
          </a:p>
        </p:txBody>
      </p:sp>
      <p:sp>
        <p:nvSpPr>
          <p:cNvPr id="3" name="Объект 2"/>
          <p:cNvSpPr>
            <a:spLocks noGrp="1"/>
          </p:cNvSpPr>
          <p:nvPr>
            <p:ph idx="1"/>
          </p:nvPr>
        </p:nvSpPr>
        <p:spPr>
          <a:xfrm>
            <a:off x="6323012" y="446088"/>
            <a:ext cx="5181600" cy="5414963"/>
          </a:xfrm>
        </p:spPr>
        <p:txBody>
          <a:bodyPr rtlCol="0" anchor="ctr">
            <a:normAutofit/>
          </a:body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4" name="Текст 3"/>
          <p:cNvSpPr>
            <a:spLocks noGrp="1"/>
          </p:cNvSpPr>
          <p:nvPr>
            <p:ph type="body" sz="half" idx="2"/>
          </p:nvPr>
        </p:nvSpPr>
        <p:spPr>
          <a:xfrm>
            <a:off x="2589212" y="1598613"/>
            <a:ext cx="3505199" cy="4262436"/>
          </a:xfrm>
        </p:spPr>
        <p:txBody>
          <a:bodyPr rtlCol="0"/>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smtClean="0"/>
              <a:t>Образец текста</a:t>
            </a:r>
          </a:p>
        </p:txBody>
      </p:sp>
      <p:sp>
        <p:nvSpPr>
          <p:cNvPr id="5" name="Дата 4"/>
          <p:cNvSpPr>
            <a:spLocks noGrp="1"/>
          </p:cNvSpPr>
          <p:nvPr>
            <p:ph type="dt" sz="half" idx="10"/>
          </p:nvPr>
        </p:nvSpPr>
        <p:spPr/>
        <p:txBody>
          <a:bodyPr rtlCol="0"/>
          <a:lstStyle/>
          <a:p>
            <a:pPr rtl="0"/>
            <a:fld id="{D1557F1F-B35E-46E0-A7E9-1E53A2B09303}" type="datetime1">
              <a:rPr lang="ru-RU" smtClean="0"/>
              <a:pPr rtl="0"/>
              <a:t>16.01.2023</a:t>
            </a:fld>
            <a:endParaRPr lang="ru-RU" dirty="0"/>
          </a:p>
        </p:txBody>
      </p:sp>
      <p:sp>
        <p:nvSpPr>
          <p:cNvPr id="6" name="Нижний колонтитул 5"/>
          <p:cNvSpPr>
            <a:spLocks noGrp="1"/>
          </p:cNvSpPr>
          <p:nvPr>
            <p:ph type="ftr" sz="quarter" idx="11"/>
          </p:nvPr>
        </p:nvSpPr>
        <p:spPr/>
        <p:txBody>
          <a:bodyPr rtlCol="0"/>
          <a:lstStyle/>
          <a:p>
            <a:pPr rtl="0"/>
            <a:endParaRPr lang="ru-RU" dirty="0"/>
          </a:p>
        </p:txBody>
      </p:sp>
      <p:sp>
        <p:nvSpPr>
          <p:cNvPr id="9" name="Полилиния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7" name="Номер слайда 6"/>
          <p:cNvSpPr>
            <a:spLocks noGrp="1"/>
          </p:cNvSpPr>
          <p:nvPr>
            <p:ph type="sldNum" sz="quarter" idx="12"/>
          </p:nvPr>
        </p:nvSpPr>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2764066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9213" y="4800600"/>
            <a:ext cx="8915400" cy="566738"/>
          </a:xfrm>
        </p:spPr>
        <p:txBody>
          <a:bodyPr rtlCol="0" anchor="b">
            <a:normAutofit/>
          </a:bodyPr>
          <a:lstStyle>
            <a:lvl1pPr algn="l">
              <a:defRPr sz="2400" b="0"/>
            </a:lvl1pPr>
          </a:lstStyle>
          <a:p>
            <a:pPr rtl="0"/>
            <a:r>
              <a:rPr lang="ru-RU" smtClean="0"/>
              <a:t>Образец заголовка</a:t>
            </a:r>
            <a:endParaRPr lang="ru-RU" dirty="0"/>
          </a:p>
        </p:txBody>
      </p:sp>
      <p:sp>
        <p:nvSpPr>
          <p:cNvPr id="3" name="Рисунок 2"/>
          <p:cNvSpPr>
            <a:spLocks noGrp="1" noChangeAspect="1"/>
          </p:cNvSpPr>
          <p:nvPr>
            <p:ph type="pic" idx="1" hasCustomPrompt="1"/>
          </p:nvPr>
        </p:nvSpPr>
        <p:spPr>
          <a:xfrm>
            <a:off x="2589212" y="634965"/>
            <a:ext cx="8915400" cy="3854970"/>
          </a:xfrm>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ru-RU"/>
              <a:t>Щелкните значок, чтобы добавить изображение</a:t>
            </a:r>
            <a:endParaRPr lang="ru-RU" dirty="0"/>
          </a:p>
        </p:txBody>
      </p:sp>
      <p:sp>
        <p:nvSpPr>
          <p:cNvPr id="4" name="Текст 3"/>
          <p:cNvSpPr>
            <a:spLocks noGrp="1"/>
          </p:cNvSpPr>
          <p:nvPr>
            <p:ph type="body" sz="half" idx="2"/>
          </p:nvPr>
        </p:nvSpPr>
        <p:spPr>
          <a:xfrm>
            <a:off x="2589213" y="5367338"/>
            <a:ext cx="8915400" cy="493712"/>
          </a:xfrm>
        </p:spPr>
        <p:txBody>
          <a:bodyPr rtlCol="0">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smtClean="0"/>
              <a:t>Образец текста</a:t>
            </a:r>
          </a:p>
        </p:txBody>
      </p:sp>
      <p:sp>
        <p:nvSpPr>
          <p:cNvPr id="5" name="Дата 4"/>
          <p:cNvSpPr>
            <a:spLocks noGrp="1"/>
          </p:cNvSpPr>
          <p:nvPr>
            <p:ph type="dt" sz="half" idx="10"/>
          </p:nvPr>
        </p:nvSpPr>
        <p:spPr/>
        <p:txBody>
          <a:bodyPr rtlCol="0"/>
          <a:lstStyle/>
          <a:p>
            <a:pPr rtl="0"/>
            <a:fld id="{B2924D5D-5C0F-4A53-A7AC-0D23AFA46567}" type="datetime1">
              <a:rPr lang="ru-RU" smtClean="0"/>
              <a:pPr rtl="0"/>
              <a:t>16.01.2023</a:t>
            </a:fld>
            <a:endParaRPr lang="ru-RU" dirty="0"/>
          </a:p>
        </p:txBody>
      </p:sp>
      <p:sp>
        <p:nvSpPr>
          <p:cNvPr id="6" name="Нижний колонтитул 5"/>
          <p:cNvSpPr>
            <a:spLocks noGrp="1"/>
          </p:cNvSpPr>
          <p:nvPr>
            <p:ph type="ftr" sz="quarter" idx="11"/>
          </p:nvPr>
        </p:nvSpPr>
        <p:spPr/>
        <p:txBody>
          <a:bodyPr rtlCol="0"/>
          <a:lstStyle/>
          <a:p>
            <a:pPr rtl="0"/>
            <a:endParaRPr lang="ru-RU" dirty="0"/>
          </a:p>
        </p:txBody>
      </p:sp>
      <p:sp>
        <p:nvSpPr>
          <p:cNvPr id="9" name="Полилиния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7" name="Номер слайда 6"/>
          <p:cNvSpPr>
            <a:spLocks noGrp="1"/>
          </p:cNvSpPr>
          <p:nvPr>
            <p:ph type="sldNum" sz="quarter" idx="12"/>
          </p:nvPr>
        </p:nvSpPr>
        <p:spPr>
          <a:xfrm>
            <a:off x="531812" y="4983087"/>
            <a:ext cx="779767" cy="365125"/>
          </a:xfrm>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4245432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9212" y="609600"/>
            <a:ext cx="8915399" cy="3117040"/>
          </a:xfrm>
        </p:spPr>
        <p:txBody>
          <a:bodyPr rtlCol="0" anchor="ctr">
            <a:normAutofit/>
          </a:bodyPr>
          <a:lstStyle>
            <a:lvl1pPr algn="l">
              <a:defRPr sz="4800" b="0" cap="none"/>
            </a:lvl1pPr>
          </a:lstStyle>
          <a:p>
            <a:pPr rtl="0"/>
            <a:r>
              <a:rPr lang="ru-RU" smtClean="0"/>
              <a:t>Образец заголовка</a:t>
            </a:r>
            <a:endParaRPr lang="ru-RU" dirty="0"/>
          </a:p>
        </p:txBody>
      </p:sp>
      <p:sp>
        <p:nvSpPr>
          <p:cNvPr id="3" name="Текст 2"/>
          <p:cNvSpPr>
            <a:spLocks noGrp="1"/>
          </p:cNvSpPr>
          <p:nvPr>
            <p:ph type="body" idx="1"/>
          </p:nvPr>
        </p:nvSpPr>
        <p:spPr>
          <a:xfrm>
            <a:off x="2589212" y="4354046"/>
            <a:ext cx="8915399" cy="1555864"/>
          </a:xfrm>
        </p:spPr>
        <p:txBody>
          <a:bodyPr rtlCol="0"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ru-RU" smtClean="0"/>
              <a:t>Образец текста</a:t>
            </a:r>
          </a:p>
        </p:txBody>
      </p:sp>
      <p:sp>
        <p:nvSpPr>
          <p:cNvPr id="4" name="Дата 3"/>
          <p:cNvSpPr>
            <a:spLocks noGrp="1"/>
          </p:cNvSpPr>
          <p:nvPr>
            <p:ph type="dt" sz="half" idx="10"/>
          </p:nvPr>
        </p:nvSpPr>
        <p:spPr/>
        <p:txBody>
          <a:bodyPr rtlCol="0"/>
          <a:lstStyle/>
          <a:p>
            <a:pPr rtl="0"/>
            <a:fld id="{4EA5F996-8316-4174-A428-BDACDDD0BCEC}" type="datetime1">
              <a:rPr lang="ru-RU" smtClean="0"/>
              <a:pPr rtl="0"/>
              <a:t>16.01.2023</a:t>
            </a:fld>
            <a:endParaRPr lang="ru-RU" dirty="0"/>
          </a:p>
        </p:txBody>
      </p:sp>
      <p:sp>
        <p:nvSpPr>
          <p:cNvPr id="5" name="Нижний колонтитул 4"/>
          <p:cNvSpPr>
            <a:spLocks noGrp="1"/>
          </p:cNvSpPr>
          <p:nvPr>
            <p:ph type="ftr" sz="quarter" idx="11"/>
          </p:nvPr>
        </p:nvSpPr>
        <p:spPr/>
        <p:txBody>
          <a:bodyPr rtlCol="0"/>
          <a:lstStyle/>
          <a:p>
            <a:pPr rtl="0"/>
            <a:endParaRPr lang="ru-RU" dirty="0"/>
          </a:p>
        </p:txBody>
      </p:sp>
      <p:sp>
        <p:nvSpPr>
          <p:cNvPr id="9" name="Полилиния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6" name="Номер слайда 5"/>
          <p:cNvSpPr>
            <a:spLocks noGrp="1"/>
          </p:cNvSpPr>
          <p:nvPr>
            <p:ph type="sldNum" sz="quarter" idx="12"/>
          </p:nvPr>
        </p:nvSpPr>
        <p:spPr>
          <a:xfrm>
            <a:off x="531812" y="3244139"/>
            <a:ext cx="779767" cy="365125"/>
          </a:xfrm>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31288928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49949" y="609600"/>
            <a:ext cx="8393926" cy="2895600"/>
          </a:xfrm>
        </p:spPr>
        <p:txBody>
          <a:bodyPr rtlCol="0" anchor="ctr">
            <a:normAutofit/>
          </a:bodyPr>
          <a:lstStyle>
            <a:lvl1pPr algn="l">
              <a:defRPr sz="4800" b="0" cap="none"/>
            </a:lvl1pPr>
          </a:lstStyle>
          <a:p>
            <a:pPr rtl="0"/>
            <a:r>
              <a:rPr lang="ru-RU" smtClean="0"/>
              <a:t>Образец заголовка</a:t>
            </a:r>
            <a:endParaRPr lang="ru-RU" dirty="0"/>
          </a:p>
        </p:txBody>
      </p:sp>
      <p:sp>
        <p:nvSpPr>
          <p:cNvPr id="13" name="Текст 9"/>
          <p:cNvSpPr>
            <a:spLocks noGrp="1"/>
          </p:cNvSpPr>
          <p:nvPr>
            <p:ph type="body" sz="quarter" idx="13"/>
          </p:nvPr>
        </p:nvSpPr>
        <p:spPr>
          <a:xfrm>
            <a:off x="3275012" y="3505200"/>
            <a:ext cx="7536554" cy="381000"/>
          </a:xfrm>
        </p:spPr>
        <p:txBody>
          <a:bodyPr rtlCol="0"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rtl="0"/>
            <a:r>
              <a:rPr lang="ru-RU" smtClean="0"/>
              <a:t>Образец текста</a:t>
            </a:r>
          </a:p>
        </p:txBody>
      </p:sp>
      <p:sp>
        <p:nvSpPr>
          <p:cNvPr id="3" name="Текст 2"/>
          <p:cNvSpPr>
            <a:spLocks noGrp="1"/>
          </p:cNvSpPr>
          <p:nvPr>
            <p:ph type="body" idx="1"/>
          </p:nvPr>
        </p:nvSpPr>
        <p:spPr>
          <a:xfrm>
            <a:off x="2589212" y="4354046"/>
            <a:ext cx="8915399" cy="1555864"/>
          </a:xfrm>
        </p:spPr>
        <p:txBody>
          <a:bodyPr rtlCol="0"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ru-RU" smtClean="0"/>
              <a:t>Образец текста</a:t>
            </a:r>
          </a:p>
        </p:txBody>
      </p:sp>
      <p:sp>
        <p:nvSpPr>
          <p:cNvPr id="4" name="Дата 3"/>
          <p:cNvSpPr>
            <a:spLocks noGrp="1"/>
          </p:cNvSpPr>
          <p:nvPr>
            <p:ph type="dt" sz="half" idx="10"/>
          </p:nvPr>
        </p:nvSpPr>
        <p:spPr/>
        <p:txBody>
          <a:bodyPr rtlCol="0"/>
          <a:lstStyle/>
          <a:p>
            <a:pPr rtl="0"/>
            <a:fld id="{AC459814-593E-4F71-B8BA-FF17C91E7B48}" type="datetime1">
              <a:rPr lang="ru-RU" smtClean="0"/>
              <a:pPr rtl="0"/>
              <a:t>16.01.2023</a:t>
            </a:fld>
            <a:endParaRPr lang="ru-RU" dirty="0"/>
          </a:p>
        </p:txBody>
      </p:sp>
      <p:sp>
        <p:nvSpPr>
          <p:cNvPr id="5" name="Нижний колонтитул 4"/>
          <p:cNvSpPr>
            <a:spLocks noGrp="1"/>
          </p:cNvSpPr>
          <p:nvPr>
            <p:ph type="ftr" sz="quarter" idx="11"/>
          </p:nvPr>
        </p:nvSpPr>
        <p:spPr/>
        <p:txBody>
          <a:bodyPr rtlCol="0"/>
          <a:lstStyle/>
          <a:p>
            <a:pPr rtl="0"/>
            <a:endParaRPr lang="ru-RU" dirty="0"/>
          </a:p>
        </p:txBody>
      </p:sp>
      <p:sp>
        <p:nvSpPr>
          <p:cNvPr id="11" name="Полилиния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6" name="Номер слайда 5"/>
          <p:cNvSpPr>
            <a:spLocks noGrp="1"/>
          </p:cNvSpPr>
          <p:nvPr>
            <p:ph type="sldNum" sz="quarter" idx="12"/>
          </p:nvPr>
        </p:nvSpPr>
        <p:spPr>
          <a:xfrm>
            <a:off x="531812" y="3244139"/>
            <a:ext cx="779767" cy="365125"/>
          </a:xfrm>
        </p:spPr>
        <p:txBody>
          <a:bodyPr rtlCol="0"/>
          <a:lstStyle/>
          <a:p>
            <a:pPr rtl="0"/>
            <a:fld id="{D57F1E4F-1CFF-5643-939E-217C01CDF565}" type="slidenum">
              <a:rPr lang="ru-RU" smtClean="0"/>
              <a:pPr rtl="0"/>
              <a:t>‹#›</a:t>
            </a:fld>
            <a:endParaRPr lang="ru-RU" dirty="0"/>
          </a:p>
        </p:txBody>
      </p:sp>
      <p:sp>
        <p:nvSpPr>
          <p:cNvPr id="14" name="Текстовое поле 13"/>
          <p:cNvSpPr txBox="1"/>
          <p:nvPr/>
        </p:nvSpPr>
        <p:spPr>
          <a:xfrm>
            <a:off x="2467652" y="648005"/>
            <a:ext cx="609600" cy="584776"/>
          </a:xfrm>
          <a:prstGeom prst="rect">
            <a:avLst/>
          </a:prstGeom>
        </p:spPr>
        <p:txBody>
          <a:bodyPr vert="horz" lIns="91440" tIns="45720" rIns="91440" bIns="45720" rtlCol="0" anchor="ctr">
            <a:noAutofit/>
          </a:bodyPr>
          <a:lstStyle/>
          <a:p>
            <a:pPr lvl="0" rtl="0"/>
            <a:r>
              <a:rPr lang="ru-RU" sz="8000">
                <a:ln w="3175" cmpd="sng">
                  <a:noFill/>
                </a:ln>
                <a:solidFill>
                  <a:schemeClr val="accent1"/>
                </a:solidFill>
                <a:effectLst/>
                <a:latin typeface="Arial"/>
              </a:rPr>
              <a:t>«</a:t>
            </a:r>
            <a:endParaRPr lang="ru-RU" sz="8000" dirty="0">
              <a:ln w="3175" cmpd="sng">
                <a:noFill/>
              </a:ln>
              <a:solidFill>
                <a:schemeClr val="accent1"/>
              </a:solidFill>
              <a:effectLst/>
              <a:latin typeface="Arial"/>
            </a:endParaRPr>
          </a:p>
        </p:txBody>
      </p:sp>
      <p:sp>
        <p:nvSpPr>
          <p:cNvPr id="15" name="Текстовое поле 14"/>
          <p:cNvSpPr txBox="1"/>
          <p:nvPr/>
        </p:nvSpPr>
        <p:spPr>
          <a:xfrm>
            <a:off x="11114852" y="2905306"/>
            <a:ext cx="609600" cy="584776"/>
          </a:xfrm>
          <a:prstGeom prst="rect">
            <a:avLst/>
          </a:prstGeom>
        </p:spPr>
        <p:txBody>
          <a:bodyPr vert="horz" lIns="91440" tIns="45720" rIns="91440" bIns="45720" rtlCol="0" anchor="ctr">
            <a:noAutofit/>
          </a:bodyPr>
          <a:lstStyle/>
          <a:p>
            <a:pPr lvl="0" rtl="0"/>
            <a:r>
              <a:rPr lang="ru-RU" sz="8000">
                <a:ln w="3175" cmpd="sng">
                  <a:noFill/>
                </a:ln>
                <a:solidFill>
                  <a:schemeClr val="accent1"/>
                </a:solidFill>
                <a:effectLst/>
                <a:latin typeface="Arial"/>
              </a:rPr>
              <a:t>»</a:t>
            </a:r>
            <a:endParaRPr lang="ru-RU" sz="8000" dirty="0">
              <a:ln w="3175" cmpd="sng">
                <a:noFill/>
              </a:ln>
              <a:solidFill>
                <a:schemeClr val="accent1"/>
              </a:solidFill>
              <a:effectLst/>
              <a:latin typeface="Arial"/>
            </a:endParaRPr>
          </a:p>
        </p:txBody>
      </p:sp>
    </p:spTree>
    <p:extLst>
      <p:ext uri="{BB962C8B-B14F-4D97-AF65-F5344CB8AC3E}">
        <p14:creationId xmlns:p14="http://schemas.microsoft.com/office/powerpoint/2010/main" xmlns="" val="41959609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9213" y="2438400"/>
            <a:ext cx="8915400" cy="2724845"/>
          </a:xfrm>
        </p:spPr>
        <p:txBody>
          <a:bodyPr rtlCol="0" anchor="b">
            <a:normAutofit/>
          </a:bodyPr>
          <a:lstStyle>
            <a:lvl1pPr algn="l">
              <a:defRPr sz="4800" b="0"/>
            </a:lvl1pPr>
          </a:lstStyle>
          <a:p>
            <a:pPr rtl="0"/>
            <a:r>
              <a:rPr lang="ru-RU" smtClean="0"/>
              <a:t>Образец заголовка</a:t>
            </a:r>
            <a:endParaRPr lang="ru-RU" dirty="0"/>
          </a:p>
        </p:txBody>
      </p:sp>
      <p:sp>
        <p:nvSpPr>
          <p:cNvPr id="4" name="Текст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rtl="0">
              <a:buNone/>
            </a:pPr>
            <a:r>
              <a:rPr lang="ru-RU" smtClean="0"/>
              <a:t>Образец текста</a:t>
            </a:r>
          </a:p>
        </p:txBody>
      </p:sp>
      <p:sp>
        <p:nvSpPr>
          <p:cNvPr id="5" name="Дата 4"/>
          <p:cNvSpPr>
            <a:spLocks noGrp="1"/>
          </p:cNvSpPr>
          <p:nvPr>
            <p:ph type="dt" sz="half" idx="10"/>
          </p:nvPr>
        </p:nvSpPr>
        <p:spPr/>
        <p:txBody>
          <a:bodyPr rtlCol="0"/>
          <a:lstStyle/>
          <a:p>
            <a:pPr rtl="0"/>
            <a:fld id="{51B707E2-7AE1-4396-BFCC-B4E47A20D7C1}" type="datetime1">
              <a:rPr lang="ru-RU" smtClean="0"/>
              <a:pPr rtl="0"/>
              <a:t>16.01.2023</a:t>
            </a:fld>
            <a:endParaRPr lang="ru-RU" dirty="0"/>
          </a:p>
        </p:txBody>
      </p:sp>
      <p:sp>
        <p:nvSpPr>
          <p:cNvPr id="6" name="Нижний колонтитул 5"/>
          <p:cNvSpPr>
            <a:spLocks noGrp="1"/>
          </p:cNvSpPr>
          <p:nvPr>
            <p:ph type="ftr" sz="quarter" idx="11"/>
          </p:nvPr>
        </p:nvSpPr>
        <p:spPr/>
        <p:txBody>
          <a:bodyPr rtlCol="0"/>
          <a:lstStyle/>
          <a:p>
            <a:pPr rtl="0"/>
            <a:endParaRPr lang="ru-RU" dirty="0"/>
          </a:p>
        </p:txBody>
      </p:sp>
      <p:sp>
        <p:nvSpPr>
          <p:cNvPr id="9" name="Полилиния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7" name="Номер слайда 6"/>
          <p:cNvSpPr>
            <a:spLocks noGrp="1"/>
          </p:cNvSpPr>
          <p:nvPr>
            <p:ph type="sldNum" sz="quarter" idx="12"/>
          </p:nvPr>
        </p:nvSpPr>
        <p:spPr>
          <a:xfrm>
            <a:off x="531812" y="4983087"/>
            <a:ext cx="779767" cy="365125"/>
          </a:xfrm>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4191375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с цитатой">
    <p:spTree>
      <p:nvGrpSpPr>
        <p:cNvPr id="1" name=""/>
        <p:cNvGrpSpPr/>
        <p:nvPr/>
      </p:nvGrpSpPr>
      <p:grpSpPr>
        <a:xfrm>
          <a:off x="0" y="0"/>
          <a:ext cx="0" cy="0"/>
          <a:chOff x="0" y="0"/>
          <a:chExt cx="0" cy="0"/>
        </a:xfrm>
      </p:grpSpPr>
      <p:sp>
        <p:nvSpPr>
          <p:cNvPr id="12" name="Заголовок 1"/>
          <p:cNvSpPr>
            <a:spLocks noGrp="1"/>
          </p:cNvSpPr>
          <p:nvPr>
            <p:ph type="title"/>
          </p:nvPr>
        </p:nvSpPr>
        <p:spPr>
          <a:xfrm>
            <a:off x="2849949" y="609600"/>
            <a:ext cx="8393926" cy="2895600"/>
          </a:xfrm>
        </p:spPr>
        <p:txBody>
          <a:bodyPr rtlCol="0" anchor="ctr">
            <a:normAutofit/>
          </a:bodyPr>
          <a:lstStyle>
            <a:lvl1pPr algn="l">
              <a:defRPr sz="4800" b="0" cap="none"/>
            </a:lvl1pPr>
          </a:lstStyle>
          <a:p>
            <a:pPr rtl="0"/>
            <a:r>
              <a:rPr lang="ru-RU" smtClean="0"/>
              <a:t>Образец заголовка</a:t>
            </a:r>
            <a:endParaRPr lang="ru-RU" dirty="0"/>
          </a:p>
        </p:txBody>
      </p:sp>
      <p:sp>
        <p:nvSpPr>
          <p:cNvPr id="21" name="Текст 9"/>
          <p:cNvSpPr>
            <a:spLocks noGrp="1"/>
          </p:cNvSpPr>
          <p:nvPr>
            <p:ph type="body" sz="quarter" idx="13"/>
          </p:nvPr>
        </p:nvSpPr>
        <p:spPr>
          <a:xfrm>
            <a:off x="2589212" y="4343400"/>
            <a:ext cx="8915400" cy="838200"/>
          </a:xfrm>
        </p:spPr>
        <p:txBody>
          <a:bodyPr rtlCol="0"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rtl="0"/>
            <a:r>
              <a:rPr lang="ru-RU" smtClean="0"/>
              <a:t>Образец текста</a:t>
            </a:r>
          </a:p>
        </p:txBody>
      </p:sp>
      <p:sp>
        <p:nvSpPr>
          <p:cNvPr id="4" name="Текст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rtl="0">
              <a:buNone/>
            </a:pPr>
            <a:r>
              <a:rPr lang="ru-RU" smtClean="0"/>
              <a:t>Образец текста</a:t>
            </a:r>
          </a:p>
        </p:txBody>
      </p:sp>
      <p:sp>
        <p:nvSpPr>
          <p:cNvPr id="5" name="Дата 4"/>
          <p:cNvSpPr>
            <a:spLocks noGrp="1"/>
          </p:cNvSpPr>
          <p:nvPr>
            <p:ph type="dt" sz="half" idx="10"/>
          </p:nvPr>
        </p:nvSpPr>
        <p:spPr/>
        <p:txBody>
          <a:bodyPr rtlCol="0"/>
          <a:lstStyle/>
          <a:p>
            <a:pPr rtl="0"/>
            <a:fld id="{78ADEFDB-4982-4BEF-BD36-D1BC56373F2A}" type="datetime1">
              <a:rPr lang="ru-RU" smtClean="0"/>
              <a:pPr rtl="0"/>
              <a:t>16.01.2023</a:t>
            </a:fld>
            <a:endParaRPr lang="ru-RU" dirty="0"/>
          </a:p>
        </p:txBody>
      </p:sp>
      <p:sp>
        <p:nvSpPr>
          <p:cNvPr id="6" name="Нижний колонтитул 5"/>
          <p:cNvSpPr>
            <a:spLocks noGrp="1"/>
          </p:cNvSpPr>
          <p:nvPr>
            <p:ph type="ftr" sz="quarter" idx="11"/>
          </p:nvPr>
        </p:nvSpPr>
        <p:spPr/>
        <p:txBody>
          <a:bodyPr rtlCol="0"/>
          <a:lstStyle/>
          <a:p>
            <a:pPr rtl="0"/>
            <a:endParaRPr lang="ru-RU" dirty="0"/>
          </a:p>
        </p:txBody>
      </p:sp>
      <p:sp>
        <p:nvSpPr>
          <p:cNvPr id="11" name="Полилиния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7" name="Номер слайда 6"/>
          <p:cNvSpPr>
            <a:spLocks noGrp="1"/>
          </p:cNvSpPr>
          <p:nvPr>
            <p:ph type="sldNum" sz="quarter" idx="12"/>
          </p:nvPr>
        </p:nvSpPr>
        <p:spPr>
          <a:xfrm>
            <a:off x="531812" y="4983087"/>
            <a:ext cx="779767" cy="365125"/>
          </a:xfrm>
        </p:spPr>
        <p:txBody>
          <a:bodyPr rtlCol="0"/>
          <a:lstStyle/>
          <a:p>
            <a:pPr rtl="0"/>
            <a:fld id="{D57F1E4F-1CFF-5643-939E-217C01CDF565}" type="slidenum">
              <a:rPr lang="ru-RU" smtClean="0"/>
              <a:pPr rtl="0"/>
              <a:t>‹#›</a:t>
            </a:fld>
            <a:endParaRPr lang="ru-RU" dirty="0"/>
          </a:p>
        </p:txBody>
      </p:sp>
      <p:sp>
        <p:nvSpPr>
          <p:cNvPr id="17" name="Текстовое поле 16"/>
          <p:cNvSpPr txBox="1"/>
          <p:nvPr/>
        </p:nvSpPr>
        <p:spPr>
          <a:xfrm>
            <a:off x="2467652" y="648005"/>
            <a:ext cx="609600" cy="584776"/>
          </a:xfrm>
          <a:prstGeom prst="rect">
            <a:avLst/>
          </a:prstGeom>
        </p:spPr>
        <p:txBody>
          <a:bodyPr vert="horz" lIns="91440" tIns="45720" rIns="91440" bIns="45720" rtlCol="0" anchor="ctr">
            <a:noAutofit/>
          </a:bodyPr>
          <a:lstStyle/>
          <a:p>
            <a:pPr lvl="0" rtl="0"/>
            <a:r>
              <a:rPr lang="ru-RU" sz="8000">
                <a:ln w="3175" cmpd="sng">
                  <a:noFill/>
                </a:ln>
                <a:solidFill>
                  <a:schemeClr val="accent1"/>
                </a:solidFill>
                <a:effectLst/>
                <a:latin typeface="Arial"/>
              </a:rPr>
              <a:t>«</a:t>
            </a:r>
            <a:endParaRPr lang="ru-RU" sz="8000" dirty="0">
              <a:ln w="3175" cmpd="sng">
                <a:noFill/>
              </a:ln>
              <a:solidFill>
                <a:schemeClr val="accent1"/>
              </a:solidFill>
              <a:effectLst/>
              <a:latin typeface="Arial"/>
            </a:endParaRPr>
          </a:p>
        </p:txBody>
      </p:sp>
      <p:sp>
        <p:nvSpPr>
          <p:cNvPr id="18" name="Текстовое поле 17"/>
          <p:cNvSpPr txBox="1"/>
          <p:nvPr/>
        </p:nvSpPr>
        <p:spPr>
          <a:xfrm>
            <a:off x="11114852" y="2905306"/>
            <a:ext cx="609600" cy="584776"/>
          </a:xfrm>
          <a:prstGeom prst="rect">
            <a:avLst/>
          </a:prstGeom>
        </p:spPr>
        <p:txBody>
          <a:bodyPr vert="horz" lIns="91440" tIns="45720" rIns="91440" bIns="45720" rtlCol="0" anchor="ctr">
            <a:noAutofit/>
          </a:bodyPr>
          <a:lstStyle/>
          <a:p>
            <a:pPr lvl="0" rtl="0"/>
            <a:r>
              <a:rPr lang="ru-RU" sz="8000">
                <a:ln w="3175" cmpd="sng">
                  <a:noFill/>
                </a:ln>
                <a:solidFill>
                  <a:schemeClr val="accent1"/>
                </a:solidFill>
                <a:effectLst/>
                <a:latin typeface="Arial"/>
              </a:rPr>
              <a:t>»</a:t>
            </a:r>
            <a:endParaRPr lang="ru-RU" sz="8000" dirty="0">
              <a:ln w="3175" cmpd="sng">
                <a:noFill/>
              </a:ln>
              <a:solidFill>
                <a:schemeClr val="accent1"/>
              </a:solidFill>
              <a:effectLst/>
              <a:latin typeface="Arial"/>
            </a:endParaRPr>
          </a:p>
        </p:txBody>
      </p:sp>
    </p:spTree>
    <p:extLst>
      <p:ext uri="{BB962C8B-B14F-4D97-AF65-F5344CB8AC3E}">
        <p14:creationId xmlns:p14="http://schemas.microsoft.com/office/powerpoint/2010/main" xmlns="" val="31404530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9212" y="627407"/>
            <a:ext cx="8915399" cy="2880020"/>
          </a:xfrm>
        </p:spPr>
        <p:txBody>
          <a:bodyPr rtlCol="0" anchor="ctr">
            <a:normAutofit/>
          </a:bodyPr>
          <a:lstStyle>
            <a:lvl1pPr algn="l">
              <a:defRPr sz="4800" b="0"/>
            </a:lvl1pPr>
          </a:lstStyle>
          <a:p>
            <a:pPr rtl="0"/>
            <a:r>
              <a:rPr lang="ru-RU" smtClean="0"/>
              <a:t>Образец заголовка</a:t>
            </a:r>
            <a:endParaRPr lang="ru-RU" dirty="0"/>
          </a:p>
        </p:txBody>
      </p:sp>
      <p:sp>
        <p:nvSpPr>
          <p:cNvPr id="21" name="Текст 9"/>
          <p:cNvSpPr>
            <a:spLocks noGrp="1"/>
          </p:cNvSpPr>
          <p:nvPr>
            <p:ph type="body" sz="quarter" idx="13"/>
          </p:nvPr>
        </p:nvSpPr>
        <p:spPr>
          <a:xfrm>
            <a:off x="2589212" y="4343400"/>
            <a:ext cx="8915400" cy="838200"/>
          </a:xfrm>
        </p:spPr>
        <p:txBody>
          <a:bodyPr rtlCol="0"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rtl="0"/>
            <a:r>
              <a:rPr lang="ru-RU" smtClean="0"/>
              <a:t>Образец текста</a:t>
            </a:r>
          </a:p>
        </p:txBody>
      </p:sp>
      <p:sp>
        <p:nvSpPr>
          <p:cNvPr id="4" name="Текст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rtl="0">
              <a:buNone/>
            </a:pPr>
            <a:r>
              <a:rPr lang="ru-RU" smtClean="0"/>
              <a:t>Образец текста</a:t>
            </a:r>
          </a:p>
        </p:txBody>
      </p:sp>
      <p:sp>
        <p:nvSpPr>
          <p:cNvPr id="5" name="Дата 4"/>
          <p:cNvSpPr>
            <a:spLocks noGrp="1"/>
          </p:cNvSpPr>
          <p:nvPr>
            <p:ph type="dt" sz="half" idx="10"/>
          </p:nvPr>
        </p:nvSpPr>
        <p:spPr/>
        <p:txBody>
          <a:bodyPr rtlCol="0"/>
          <a:lstStyle/>
          <a:p>
            <a:pPr rtl="0"/>
            <a:fld id="{87A30792-E5C8-49F3-A500-797380D78824}" type="datetime1">
              <a:rPr lang="ru-RU" smtClean="0"/>
              <a:pPr rtl="0"/>
              <a:t>16.01.2023</a:t>
            </a:fld>
            <a:endParaRPr lang="ru-RU" dirty="0"/>
          </a:p>
        </p:txBody>
      </p:sp>
      <p:sp>
        <p:nvSpPr>
          <p:cNvPr id="6" name="Нижний колонтитул 5"/>
          <p:cNvSpPr>
            <a:spLocks noGrp="1"/>
          </p:cNvSpPr>
          <p:nvPr>
            <p:ph type="ftr" sz="quarter" idx="11"/>
          </p:nvPr>
        </p:nvSpPr>
        <p:spPr/>
        <p:txBody>
          <a:bodyPr rtlCol="0"/>
          <a:lstStyle/>
          <a:p>
            <a:pPr rtl="0"/>
            <a:endParaRPr lang="ru-RU" dirty="0"/>
          </a:p>
        </p:txBody>
      </p:sp>
      <p:sp>
        <p:nvSpPr>
          <p:cNvPr id="9" name="Полилиния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7" name="Номер слайда 6"/>
          <p:cNvSpPr>
            <a:spLocks noGrp="1"/>
          </p:cNvSpPr>
          <p:nvPr>
            <p:ph type="sldNum" sz="quarter" idx="12"/>
          </p:nvPr>
        </p:nvSpPr>
        <p:spPr>
          <a:xfrm>
            <a:off x="531812" y="4983087"/>
            <a:ext cx="779767" cy="365125"/>
          </a:xfrm>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20633803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smtClean="0"/>
              <a:t>Образец заголовка</a:t>
            </a:r>
            <a:endParaRPr lang="ru-RU" dirty="0"/>
          </a:p>
        </p:txBody>
      </p:sp>
      <p:sp>
        <p:nvSpPr>
          <p:cNvPr id="3" name="Вертикальный текст 2"/>
          <p:cNvSpPr>
            <a:spLocks noGrp="1"/>
          </p:cNvSpPr>
          <p:nvPr>
            <p:ph type="body" orient="vert" idx="1"/>
          </p:nvPr>
        </p:nvSpPr>
        <p:spPr/>
        <p:txBody>
          <a:bodyPr vert="eaVert" rtlCol="0" anchor="t"/>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4" name="Дата 3"/>
          <p:cNvSpPr>
            <a:spLocks noGrp="1"/>
          </p:cNvSpPr>
          <p:nvPr>
            <p:ph type="dt" sz="half" idx="10"/>
          </p:nvPr>
        </p:nvSpPr>
        <p:spPr/>
        <p:txBody>
          <a:bodyPr rtlCol="0"/>
          <a:lstStyle/>
          <a:p>
            <a:pPr rtl="0"/>
            <a:fld id="{16254FBA-FDFE-442A-8FF2-473C8A7C8BB9}" type="datetime1">
              <a:rPr lang="ru-RU" smtClean="0"/>
              <a:pPr rtl="0"/>
              <a:t>16.01.2023</a:t>
            </a:fld>
            <a:endParaRPr lang="ru-RU" dirty="0"/>
          </a:p>
        </p:txBody>
      </p:sp>
      <p:sp>
        <p:nvSpPr>
          <p:cNvPr id="5" name="Нижний колонтитул 4"/>
          <p:cNvSpPr>
            <a:spLocks noGrp="1"/>
          </p:cNvSpPr>
          <p:nvPr>
            <p:ph type="ftr" sz="quarter" idx="11"/>
          </p:nvPr>
        </p:nvSpPr>
        <p:spPr/>
        <p:txBody>
          <a:bodyPr rtlCol="0"/>
          <a:lstStyle/>
          <a:p>
            <a:pPr rtl="0"/>
            <a:endParaRPr lang="ru-RU" dirty="0"/>
          </a:p>
        </p:txBody>
      </p:sp>
      <p:sp>
        <p:nvSpPr>
          <p:cNvPr id="8" name="Полилиния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6" name="Номер слайда 5"/>
          <p:cNvSpPr>
            <a:spLocks noGrp="1"/>
          </p:cNvSpPr>
          <p:nvPr>
            <p:ph type="sldNum" sz="quarter" idx="12"/>
          </p:nvPr>
        </p:nvSpPr>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29013218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294812" y="627405"/>
            <a:ext cx="2207601" cy="5283817"/>
          </a:xfrm>
        </p:spPr>
        <p:txBody>
          <a:bodyPr vert="eaVert" rtlCol="0" anchor="ctr"/>
          <a:lstStyle/>
          <a:p>
            <a:pPr rtl="0"/>
            <a:r>
              <a:rPr lang="ru-RU" smtClean="0"/>
              <a:t>Образец заголовка</a:t>
            </a:r>
            <a:endParaRPr lang="ru-RU" dirty="0"/>
          </a:p>
        </p:txBody>
      </p:sp>
      <p:sp>
        <p:nvSpPr>
          <p:cNvPr id="3" name="Вертикальный текст 2"/>
          <p:cNvSpPr>
            <a:spLocks noGrp="1"/>
          </p:cNvSpPr>
          <p:nvPr>
            <p:ph type="body" orient="vert" idx="1"/>
          </p:nvPr>
        </p:nvSpPr>
        <p:spPr>
          <a:xfrm>
            <a:off x="2589212" y="627405"/>
            <a:ext cx="6477000" cy="5283817"/>
          </a:xfrm>
        </p:spPr>
        <p:txBody>
          <a:bodyPr vert="eaVert" rtlCol="0"/>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4" name="Дата 3"/>
          <p:cNvSpPr>
            <a:spLocks noGrp="1"/>
          </p:cNvSpPr>
          <p:nvPr>
            <p:ph type="dt" sz="half" idx="10"/>
          </p:nvPr>
        </p:nvSpPr>
        <p:spPr/>
        <p:txBody>
          <a:bodyPr rtlCol="0"/>
          <a:lstStyle/>
          <a:p>
            <a:pPr rtl="0"/>
            <a:fld id="{F542CAEB-FC87-48BB-94BB-9E689A8FDD9F}" type="datetime1">
              <a:rPr lang="ru-RU" smtClean="0"/>
              <a:pPr rtl="0"/>
              <a:t>16.01.2023</a:t>
            </a:fld>
            <a:endParaRPr lang="ru-RU" dirty="0"/>
          </a:p>
        </p:txBody>
      </p:sp>
      <p:sp>
        <p:nvSpPr>
          <p:cNvPr id="5" name="Нижний колонтитул 4"/>
          <p:cNvSpPr>
            <a:spLocks noGrp="1"/>
          </p:cNvSpPr>
          <p:nvPr>
            <p:ph type="ftr" sz="quarter" idx="11"/>
          </p:nvPr>
        </p:nvSpPr>
        <p:spPr/>
        <p:txBody>
          <a:bodyPr rtlCol="0"/>
          <a:lstStyle/>
          <a:p>
            <a:pPr rtl="0"/>
            <a:endParaRPr lang="ru-RU" dirty="0"/>
          </a:p>
        </p:txBody>
      </p:sp>
      <p:sp>
        <p:nvSpPr>
          <p:cNvPr id="8" name="Полилиния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ru-RU" dirty="0"/>
          </a:p>
        </p:txBody>
      </p:sp>
      <p:sp>
        <p:nvSpPr>
          <p:cNvPr id="6" name="Номер слайда 5"/>
          <p:cNvSpPr>
            <a:spLocks noGrp="1"/>
          </p:cNvSpPr>
          <p:nvPr>
            <p:ph type="sldNum" sz="quarter" idx="12"/>
          </p:nvPr>
        </p:nvSpPr>
        <p:spPr/>
        <p:txBody>
          <a:bodyPr rtlCol="0"/>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26191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23" name="Группа 22"/>
          <p:cNvGrpSpPr/>
          <p:nvPr/>
        </p:nvGrpSpPr>
        <p:grpSpPr>
          <a:xfrm>
            <a:off x="1" y="228600"/>
            <a:ext cx="2851516" cy="6638628"/>
            <a:chOff x="2487613" y="285750"/>
            <a:chExt cx="2428875" cy="5654676"/>
          </a:xfrm>
          <a:solidFill>
            <a:schemeClr val="accent1">
              <a:lumMod val="75000"/>
              <a:alpha val="40000"/>
            </a:schemeClr>
          </a:solidFill>
        </p:grpSpPr>
        <p:sp>
          <p:nvSpPr>
            <p:cNvPr id="24" name="Полилиния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25" name="Полилиния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26" name="Полилиния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27" name="Полилиния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28" name="Полилиния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9" name="Полилиния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30" name="Полилиния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31" name="Полилиния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32" name="Полилиния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33" name="Полилиния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34" name="Полилиния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35" name="Полилиния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10" name="Группа 9"/>
          <p:cNvGrpSpPr/>
          <p:nvPr/>
        </p:nvGrpSpPr>
        <p:grpSpPr>
          <a:xfrm>
            <a:off x="27221" y="-30"/>
            <a:ext cx="2356674" cy="6853283"/>
            <a:chOff x="6627813" y="195452"/>
            <a:chExt cx="1952625" cy="5678299"/>
          </a:xfrm>
          <a:solidFill>
            <a:schemeClr val="accent1"/>
          </a:solidFill>
        </p:grpSpPr>
        <p:sp>
          <p:nvSpPr>
            <p:cNvPr id="11" name="Полилиния 27"/>
            <p:cNvSpPr/>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12" name="Полилиния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13" name="Полилиния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14" name="Полилиния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15" name="Полилиния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16" name="Полилиния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17" name="Полилиния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18" name="Полилиния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19" name="Полилиния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20" name="Полилиния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21" name="Полилиния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22" name="Полилиния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7" name="Прямоугольник 6"/>
          <p:cNvSpPr/>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dirty="0"/>
          </a:p>
        </p:txBody>
      </p:sp>
      <p:sp>
        <p:nvSpPr>
          <p:cNvPr id="2" name="Заголовок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pPr rtl="0"/>
            <a:r>
              <a:rPr lang="ru-RU"/>
              <a:t>Образец заголовка</a:t>
            </a:r>
            <a:endParaRPr lang="ru-RU" dirty="0"/>
          </a:p>
        </p:txBody>
      </p:sp>
      <p:sp>
        <p:nvSpPr>
          <p:cNvPr id="3" name="Текст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rtl="0"/>
            <a:r>
              <a:rPr lang="ru-RU"/>
              <a:t>Образец текста</a:t>
            </a:r>
          </a:p>
          <a:p>
            <a:pPr lvl="1" rtl="0"/>
            <a:r>
              <a:rPr lang="ru-RU"/>
              <a:t>Второй уровень</a:t>
            </a:r>
          </a:p>
          <a:p>
            <a:pPr lvl="2" rtl="0"/>
            <a:r>
              <a:rPr lang="ru-RU"/>
              <a:t>Третий уровень</a:t>
            </a:r>
          </a:p>
          <a:p>
            <a:pPr lvl="3" rtl="0"/>
            <a:r>
              <a:rPr lang="ru-RU"/>
              <a:t>Четвертый уровень</a:t>
            </a:r>
          </a:p>
          <a:p>
            <a:pPr lvl="4" rtl="0"/>
            <a:r>
              <a:rPr lang="ru-RU"/>
              <a:t>Пятый уровень</a:t>
            </a:r>
            <a:endParaRPr lang="ru-RU" dirty="0"/>
          </a:p>
        </p:txBody>
      </p:sp>
      <p:sp>
        <p:nvSpPr>
          <p:cNvPr id="4" name="Дата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pPr rtl="0"/>
            <a:fld id="{5A8C492A-D229-4BF0-B5C6-8DEFEF709616}" type="datetime1">
              <a:rPr lang="ru-RU" smtClean="0"/>
              <a:pPr rtl="0"/>
              <a:t>16.01.2023</a:t>
            </a:fld>
            <a:endParaRPr lang="ru-RU" dirty="0"/>
          </a:p>
        </p:txBody>
      </p:sp>
      <p:sp>
        <p:nvSpPr>
          <p:cNvPr id="5" name="Нижний колонтитул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rtl="0"/>
            <a:endParaRPr lang="ru-RU" dirty="0"/>
          </a:p>
        </p:txBody>
      </p:sp>
      <p:sp>
        <p:nvSpPr>
          <p:cNvPr id="6" name="Номер слайда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pPr rtl="0"/>
            <a:fld id="{D57F1E4F-1CFF-5643-939E-217C01CDF565}" type="slidenum">
              <a:rPr lang="ru-RU" smtClean="0"/>
              <a:pPr rtl="0"/>
              <a:t>‹#›</a:t>
            </a:fld>
            <a:endParaRPr lang="ru-RU" dirty="0"/>
          </a:p>
        </p:txBody>
      </p:sp>
    </p:spTree>
    <p:extLst>
      <p:ext uri="{BB962C8B-B14F-4D97-AF65-F5344CB8AC3E}">
        <p14:creationId xmlns:p14="http://schemas.microsoft.com/office/powerpoint/2010/main" xmlns="" val="60952317"/>
      </p:ext>
    </p:extLst>
  </p:cSld>
  <p:clrMap bg1="dk1" tx1="lt1" bg2="dk2" tx2="lt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 id="2147483779" r:id="rId12"/>
    <p:sldLayoutId id="2147483780" r:id="rId13"/>
    <p:sldLayoutId id="2147483781" r:id="rId14"/>
    <p:sldLayoutId id="2147483782" r:id="rId15"/>
    <p:sldLayoutId id="2147483783" r:id="rId16"/>
  </p:sldLayoutIdLst>
  <p:hf sldNum="0"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s://ru.wikipedia.org/wiki/&#1061;&#1088;&#1072;&#1084;_&#1074;&#1086;_&#1080;&#1084;&#1103;_&#1055;&#1088;&#1077;&#1086;&#1073;&#1088;&#1072;&#1078;&#1077;&#1085;&#1080;&#1103;_&#1043;&#1086;&#1089;&#1087;&#1086;&#1076;&#1085;&#1103;_(&#1057;&#1077;&#1088;&#1086;&#1074;)" TargetMode="External"/><Relationship Id="rId2" Type="http://schemas.openxmlformats.org/officeDocument/2006/relationships/hyperlink" Target="https://www.komandirovka.ru/sights/serov/tserkov-spasa-preobrajeniya/" TargetMode="External"/><Relationship Id="rId1" Type="http://schemas.openxmlformats.org/officeDocument/2006/relationships/slideLayout" Target="../slideLayouts/slideLayout7.xml"/><Relationship Id="rId6" Type="http://schemas.openxmlformats.org/officeDocument/2006/relationships/hyperlink" Target="http://rdums.ru/istoriya/mestnaya_musulmanskaya_religioznaya_organizaciya_m_3/" TargetMode="External"/><Relationship Id="rId5" Type="http://schemas.openxmlformats.org/officeDocument/2006/relationships/hyperlink" Target="http://serovmuseum.ru/about" TargetMode="External"/><Relationship Id="rId4" Type="http://schemas.openxmlformats.org/officeDocument/2006/relationships/hyperlink" Target="https://ru.wikipedia.org/wiki/&#1057;&#1077;&#1088;&#1086;&#1074;_(&#1075;&#1086;&#1088;&#1086;&#1076;)"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gs>
            <a:gs pos="71000">
              <a:schemeClr val="accent3"/>
            </a:gs>
          </a:gsLst>
          <a:lin ang="2700000" scaled="1"/>
        </a:gradFill>
        <a:effectLst/>
      </p:bgPr>
    </p:bg>
    <p:spTree>
      <p:nvGrpSpPr>
        <p:cNvPr id="1" name=""/>
        <p:cNvGrpSpPr/>
        <p:nvPr/>
      </p:nvGrpSpPr>
      <p:grpSpPr>
        <a:xfrm>
          <a:off x="0" y="0"/>
          <a:ext cx="0" cy="0"/>
          <a:chOff x="0" y="0"/>
          <a:chExt cx="0" cy="0"/>
        </a:xfrm>
      </p:grpSpPr>
      <p:sp useBgFill="1">
        <p:nvSpPr>
          <p:cNvPr id="18" name="Прямоугольник 17">
            <a:extLst>
              <a:ext uri="{FF2B5EF4-FFF2-40B4-BE49-F238E27FC236}">
                <a16:creationId xmlns:a16="http://schemas.microsoft.com/office/drawing/2014/main" xmlns="" id="{93F2CC0B-D5F1-40B8-9CC6-4A36850B66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dirty="0"/>
          </a:p>
        </p:txBody>
      </p:sp>
      <p:pic>
        <p:nvPicPr>
          <p:cNvPr id="5" name="Рисунок 4" descr="светлые пятна">
            <a:extLst>
              <a:ext uri="{FF2B5EF4-FFF2-40B4-BE49-F238E27FC236}">
                <a16:creationId xmlns:a16="http://schemas.microsoft.com/office/drawing/2014/main" xmlns="" id="{1A23FE0C-9A67-334E-9B7F-83AA9CF636A8}"/>
              </a:ext>
            </a:extLst>
          </p:cNvPr>
          <p:cNvPicPr>
            <a:picLocks noChangeAspect="1"/>
          </p:cNvPicPr>
          <p:nvPr/>
        </p:nvPicPr>
        <p:blipFill rotWithShape="1">
          <a:blip r:embed="rId3" cstate="print">
            <a:duotone>
              <a:schemeClr val="bg2">
                <a:shade val="45000"/>
                <a:satMod val="135000"/>
              </a:schemeClr>
              <a:prstClr val="white"/>
            </a:duotone>
            <a:alphaModFix amt="40000"/>
            <a:extLst>
              <a:ext uri="{28A0092B-C50C-407E-A947-70E740481C1C}">
                <a14:useLocalDpi xmlns:a14="http://schemas.microsoft.com/office/drawing/2010/main" xmlns=""/>
              </a:ext>
            </a:extLst>
          </a:blip>
          <a:srcRect/>
          <a:stretch/>
        </p:blipFill>
        <p:spPr>
          <a:xfrm>
            <a:off x="-1" y="10"/>
            <a:ext cx="12192000" cy="6857990"/>
          </a:xfrm>
          <a:prstGeom prst="rect">
            <a:avLst/>
          </a:prstGeom>
        </p:spPr>
      </p:pic>
      <p:grpSp>
        <p:nvGrpSpPr>
          <p:cNvPr id="20" name="Группа 19">
            <a:extLst>
              <a:ext uri="{FF2B5EF4-FFF2-40B4-BE49-F238E27FC236}">
                <a16:creationId xmlns:a16="http://schemas.microsoft.com/office/drawing/2014/main" xmlns="" id="{631C6CE6-1810-44ED-A6D7-3FF53040AE20}"/>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9" y="228600"/>
            <a:ext cx="2851523" cy="6638625"/>
            <a:chOff x="2487613" y="285750"/>
            <a:chExt cx="2428875" cy="5654676"/>
          </a:xfrm>
          <a:solidFill>
            <a:schemeClr val="accent1">
              <a:lumMod val="75000"/>
              <a:alpha val="40000"/>
            </a:schemeClr>
          </a:solidFill>
        </p:grpSpPr>
        <p:sp>
          <p:nvSpPr>
            <p:cNvPr id="21" name="Полилиния 11">
              <a:extLst>
                <a:ext uri="{FF2B5EF4-FFF2-40B4-BE49-F238E27FC236}">
                  <a16:creationId xmlns:a16="http://schemas.microsoft.com/office/drawing/2014/main" xmlns="" id="{1F6D8BFE-D0D0-4BAE-9D5A-701DE7D3CEE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22" name="Полилиния 12">
              <a:extLst>
                <a:ext uri="{FF2B5EF4-FFF2-40B4-BE49-F238E27FC236}">
                  <a16:creationId xmlns:a16="http://schemas.microsoft.com/office/drawing/2014/main" xmlns="" id="{53F86D30-CEDB-4D96-AF73-AA3CD5A437B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23" name="Полилиния 13">
              <a:extLst>
                <a:ext uri="{FF2B5EF4-FFF2-40B4-BE49-F238E27FC236}">
                  <a16:creationId xmlns:a16="http://schemas.microsoft.com/office/drawing/2014/main" xmlns="" id="{F5187540-C4C8-410C-A395-69FCB1C86C2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24" name="Полилиния 14">
              <a:extLst>
                <a:ext uri="{FF2B5EF4-FFF2-40B4-BE49-F238E27FC236}">
                  <a16:creationId xmlns:a16="http://schemas.microsoft.com/office/drawing/2014/main" xmlns="" id="{75BD6E4A-797C-451B-B08F-D99C1A9D13F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25" name="Полилиния 15">
              <a:extLst>
                <a:ext uri="{FF2B5EF4-FFF2-40B4-BE49-F238E27FC236}">
                  <a16:creationId xmlns:a16="http://schemas.microsoft.com/office/drawing/2014/main" xmlns="" id="{0D241082-BAFA-462E-827B-5814B020F5C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26" name="Полилиния 16">
              <a:extLst>
                <a:ext uri="{FF2B5EF4-FFF2-40B4-BE49-F238E27FC236}">
                  <a16:creationId xmlns:a16="http://schemas.microsoft.com/office/drawing/2014/main" xmlns="" id="{2920CCBD-116D-450B-9608-99F05F7D78AE}"/>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27" name="Полилиния 17">
              <a:extLst>
                <a:ext uri="{FF2B5EF4-FFF2-40B4-BE49-F238E27FC236}">
                  <a16:creationId xmlns:a16="http://schemas.microsoft.com/office/drawing/2014/main" xmlns="" id="{A57CD3DE-CEAF-4BD4-A5EF-24B3E622BB5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28" name="Полилиния 18">
              <a:extLst>
                <a:ext uri="{FF2B5EF4-FFF2-40B4-BE49-F238E27FC236}">
                  <a16:creationId xmlns:a16="http://schemas.microsoft.com/office/drawing/2014/main" xmlns="" id="{4EC3258C-366B-4629-A7D3-5173D3637D8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29" name="Полилиния 19">
              <a:extLst>
                <a:ext uri="{FF2B5EF4-FFF2-40B4-BE49-F238E27FC236}">
                  <a16:creationId xmlns:a16="http://schemas.microsoft.com/office/drawing/2014/main" xmlns="" id="{D444D63A-CE2B-4ACD-BA0E-4ADECAD86F0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30" name="Полилиния 20">
              <a:extLst>
                <a:ext uri="{FF2B5EF4-FFF2-40B4-BE49-F238E27FC236}">
                  <a16:creationId xmlns:a16="http://schemas.microsoft.com/office/drawing/2014/main" xmlns="" id="{7A504DF6-187A-4A54-96E8-3F3F28AAAA3B}"/>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31" name="Полилиния 21">
              <a:extLst>
                <a:ext uri="{FF2B5EF4-FFF2-40B4-BE49-F238E27FC236}">
                  <a16:creationId xmlns:a16="http://schemas.microsoft.com/office/drawing/2014/main" xmlns="" id="{FE04C6F5-6DC5-4C7E-9278-9BE624FC782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32" name="Полилиния 22">
              <a:extLst>
                <a:ext uri="{FF2B5EF4-FFF2-40B4-BE49-F238E27FC236}">
                  <a16:creationId xmlns:a16="http://schemas.microsoft.com/office/drawing/2014/main" xmlns="" id="{94A02D9B-E6A9-4D6A-9D2A-D81C76802457}"/>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34" name="Группа 33">
            <a:extLst>
              <a:ext uri="{FF2B5EF4-FFF2-40B4-BE49-F238E27FC236}">
                <a16:creationId xmlns:a16="http://schemas.microsoft.com/office/drawing/2014/main" xmlns="" id="{B78034A6-3565-46AA-9E73-1C954666ABB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27224" y="-30"/>
            <a:ext cx="2356675" cy="6853284"/>
            <a:chOff x="6627813" y="195452"/>
            <a:chExt cx="1952625" cy="5678299"/>
          </a:xfrm>
          <a:solidFill>
            <a:schemeClr val="accent1"/>
          </a:solidFill>
        </p:grpSpPr>
        <p:sp>
          <p:nvSpPr>
            <p:cNvPr id="35" name="Полилиния 27">
              <a:extLst>
                <a:ext uri="{FF2B5EF4-FFF2-40B4-BE49-F238E27FC236}">
                  <a16:creationId xmlns:a16="http://schemas.microsoft.com/office/drawing/2014/main" xmlns="" id="{04947AA2-A772-42CB-9CEC-065095D3DC7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36" name="Полилиния 28">
              <a:extLst>
                <a:ext uri="{FF2B5EF4-FFF2-40B4-BE49-F238E27FC236}">
                  <a16:creationId xmlns:a16="http://schemas.microsoft.com/office/drawing/2014/main" xmlns="" id="{83C52D84-DEC1-4E16-972E-8EEA5D52245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37" name="Полилиния 29">
              <a:extLst>
                <a:ext uri="{FF2B5EF4-FFF2-40B4-BE49-F238E27FC236}">
                  <a16:creationId xmlns:a16="http://schemas.microsoft.com/office/drawing/2014/main" xmlns="" id="{2036A28D-EF09-41F7-906F-CF4053615AE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38" name="Полилиния 30">
              <a:extLst>
                <a:ext uri="{FF2B5EF4-FFF2-40B4-BE49-F238E27FC236}">
                  <a16:creationId xmlns:a16="http://schemas.microsoft.com/office/drawing/2014/main" xmlns="" id="{EE8D92C7-C907-4120-95E3-80E3DC85BBA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39" name="Полилиния 31">
              <a:extLst>
                <a:ext uri="{FF2B5EF4-FFF2-40B4-BE49-F238E27FC236}">
                  <a16:creationId xmlns:a16="http://schemas.microsoft.com/office/drawing/2014/main" xmlns="" id="{BBCEAAB8-CD22-41D7-B330-702682A27CEE}"/>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40" name="Полилиния 32">
              <a:extLst>
                <a:ext uri="{FF2B5EF4-FFF2-40B4-BE49-F238E27FC236}">
                  <a16:creationId xmlns:a16="http://schemas.microsoft.com/office/drawing/2014/main" xmlns="" id="{6BBC1FEE-3D72-492B-8D8A-BE1A55076F9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41" name="Полилиния 33">
              <a:extLst>
                <a:ext uri="{FF2B5EF4-FFF2-40B4-BE49-F238E27FC236}">
                  <a16:creationId xmlns:a16="http://schemas.microsoft.com/office/drawing/2014/main" xmlns="" id="{C28C6E5C-C393-435C-96A1-AA2859BDCB8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42" name="Полилиния 34">
              <a:extLst>
                <a:ext uri="{FF2B5EF4-FFF2-40B4-BE49-F238E27FC236}">
                  <a16:creationId xmlns:a16="http://schemas.microsoft.com/office/drawing/2014/main" xmlns="" id="{2C2C991F-AC51-4DF5-B8DD-19B08C1CBF4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43" name="Полилиния 35">
              <a:extLst>
                <a:ext uri="{FF2B5EF4-FFF2-40B4-BE49-F238E27FC236}">
                  <a16:creationId xmlns:a16="http://schemas.microsoft.com/office/drawing/2014/main" xmlns="" id="{9C916B5F-285D-4F5A-9085-6781753AFB3E}"/>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44" name="Полилиния 36">
              <a:extLst>
                <a:ext uri="{FF2B5EF4-FFF2-40B4-BE49-F238E27FC236}">
                  <a16:creationId xmlns:a16="http://schemas.microsoft.com/office/drawing/2014/main" xmlns="" id="{0375DD5F-9D17-4873-B697-3D44A5EBEC75}"/>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45" name="Полилиния 37">
              <a:extLst>
                <a:ext uri="{FF2B5EF4-FFF2-40B4-BE49-F238E27FC236}">
                  <a16:creationId xmlns:a16="http://schemas.microsoft.com/office/drawing/2014/main" xmlns="" id="{A159BBC7-6A8B-4612-94A8-56323452C7B5}"/>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46" name="Полилиния 38">
              <a:extLst>
                <a:ext uri="{FF2B5EF4-FFF2-40B4-BE49-F238E27FC236}">
                  <a16:creationId xmlns:a16="http://schemas.microsoft.com/office/drawing/2014/main" xmlns="" id="{177C901C-F8DE-4C99-95C8-F8CA1B84F76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48" name="Прямоугольник 47">
            <a:extLst>
              <a:ext uri="{FF2B5EF4-FFF2-40B4-BE49-F238E27FC236}">
                <a16:creationId xmlns:a16="http://schemas.microsoft.com/office/drawing/2014/main" xmlns="" id="{D1D655F2-6D15-4265-ADEE-EF0075C139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dirty="0"/>
          </a:p>
        </p:txBody>
      </p:sp>
      <p:sp>
        <p:nvSpPr>
          <p:cNvPr id="50" name="Полилиния 69">
            <a:extLst>
              <a:ext uri="{FF2B5EF4-FFF2-40B4-BE49-F238E27FC236}">
                <a16:creationId xmlns:a16="http://schemas.microsoft.com/office/drawing/2014/main" xmlns="" id="{3248A930-1A6E-4EFB-8213-D1AC735BE06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ru-RU" dirty="0"/>
          </a:p>
        </p:txBody>
      </p:sp>
      <p:sp>
        <p:nvSpPr>
          <p:cNvPr id="3" name="Прямоугольник 2"/>
          <p:cNvSpPr/>
          <p:nvPr/>
        </p:nvSpPr>
        <p:spPr>
          <a:xfrm>
            <a:off x="312062" y="228600"/>
            <a:ext cx="12192001" cy="2616101"/>
          </a:xfrm>
          <a:prstGeom prst="rect">
            <a:avLst/>
          </a:prstGeom>
        </p:spPr>
        <p:txBody>
          <a:bodyPr wrap="square">
            <a:spAutoFit/>
          </a:bodyPr>
          <a:lstStyle/>
          <a:p>
            <a:pPr algn="ctr"/>
            <a:r>
              <a:rPr lang="ru-RU" dirty="0" smtClean="0">
                <a:solidFill>
                  <a:prstClr val="black"/>
                </a:solidFill>
                <a:latin typeface="Times New Roman" panose="02020603050405020304" pitchFamily="18" charset="0"/>
                <a:ea typeface="+mj-ea"/>
                <a:cs typeface="Times New Roman" panose="02020603050405020304" pitchFamily="18" charset="0"/>
              </a:rPr>
              <a:t>ГАУ «КЦСОН города Каменска-Уральского»</a:t>
            </a:r>
          </a:p>
          <a:p>
            <a:pPr algn="ctr"/>
            <a:r>
              <a:rPr lang="ru-RU" sz="3200" dirty="0" smtClean="0">
                <a:solidFill>
                  <a:prstClr val="black"/>
                </a:solidFill>
                <a:latin typeface="Times New Roman" panose="02020603050405020304" pitchFamily="18" charset="0"/>
                <a:ea typeface="+mj-ea"/>
                <a:cs typeface="Times New Roman" panose="02020603050405020304" pitchFamily="18" charset="0"/>
              </a:rPr>
              <a:t>Школа </a:t>
            </a:r>
            <a:r>
              <a:rPr lang="ru-RU" sz="3200" dirty="0">
                <a:solidFill>
                  <a:prstClr val="black"/>
                </a:solidFill>
                <a:latin typeface="Times New Roman" panose="02020603050405020304" pitchFamily="18" charset="0"/>
                <a:ea typeface="+mj-ea"/>
                <a:cs typeface="Times New Roman" panose="02020603050405020304" pitchFamily="18" charset="0"/>
              </a:rPr>
              <a:t>пожилого возраста по направлению:</a:t>
            </a:r>
            <a:br>
              <a:rPr lang="ru-RU" sz="3200" dirty="0">
                <a:solidFill>
                  <a:prstClr val="black"/>
                </a:solidFill>
                <a:latin typeface="Times New Roman" panose="02020603050405020304" pitchFamily="18" charset="0"/>
                <a:ea typeface="+mj-ea"/>
                <a:cs typeface="Times New Roman" panose="02020603050405020304" pitchFamily="18" charset="0"/>
              </a:rPr>
            </a:br>
            <a:r>
              <a:rPr lang="ru-RU" sz="3200" b="1" dirty="0">
                <a:solidFill>
                  <a:prstClr val="black"/>
                </a:solidFill>
                <a:latin typeface="Times New Roman" panose="02020603050405020304" pitchFamily="18" charset="0"/>
                <a:ea typeface="+mj-ea"/>
                <a:cs typeface="Times New Roman" panose="02020603050405020304" pitchFamily="18" charset="0"/>
              </a:rPr>
              <a:t>« Социальный туризм по Свердловской области »</a:t>
            </a:r>
            <a:br>
              <a:rPr lang="ru-RU" sz="3200" b="1" dirty="0">
                <a:solidFill>
                  <a:prstClr val="black"/>
                </a:solidFill>
                <a:latin typeface="Times New Roman" panose="02020603050405020304" pitchFamily="18" charset="0"/>
                <a:ea typeface="+mj-ea"/>
                <a:cs typeface="Times New Roman" panose="02020603050405020304" pitchFamily="18" charset="0"/>
              </a:rPr>
            </a:br>
            <a:r>
              <a:rPr lang="ru-RU" sz="3200" dirty="0">
                <a:solidFill>
                  <a:prstClr val="black"/>
                </a:solidFill>
                <a:latin typeface="Times New Roman" panose="02020603050405020304" pitchFamily="18" charset="0"/>
                <a:ea typeface="+mj-ea"/>
                <a:cs typeface="Times New Roman" panose="02020603050405020304" pitchFamily="18" charset="0"/>
              </a:rPr>
              <a:t>Тема</a:t>
            </a:r>
            <a:r>
              <a:rPr lang="ru-RU" sz="3200">
                <a:solidFill>
                  <a:prstClr val="black"/>
                </a:solidFill>
                <a:latin typeface="Times New Roman" panose="02020603050405020304" pitchFamily="18" charset="0"/>
                <a:ea typeface="+mj-ea"/>
                <a:cs typeface="Times New Roman" panose="02020603050405020304" pitchFamily="18" charset="0"/>
              </a:rPr>
              <a:t>: </a:t>
            </a:r>
            <a:r>
              <a:rPr lang="ru-RU" sz="3200" smtClean="0">
                <a:solidFill>
                  <a:prstClr val="black"/>
                </a:solidFill>
                <a:latin typeface="Times New Roman" panose="02020603050405020304" pitchFamily="18" charset="0"/>
                <a:ea typeface="+mj-ea"/>
                <a:cs typeface="Times New Roman" panose="02020603050405020304" pitchFamily="18" charset="0"/>
              </a:rPr>
              <a:t>«Город </a:t>
            </a:r>
            <a:r>
              <a:rPr lang="ru-RU" sz="3200" dirty="0" smtClean="0">
                <a:solidFill>
                  <a:prstClr val="black"/>
                </a:solidFill>
                <a:latin typeface="Times New Roman" panose="02020603050405020304" pitchFamily="18" charset="0"/>
                <a:ea typeface="+mj-ea"/>
                <a:cs typeface="Times New Roman" panose="02020603050405020304" pitchFamily="18" charset="0"/>
              </a:rPr>
              <a:t>Серов»</a:t>
            </a:r>
            <a:r>
              <a:rPr lang="ru-RU" sz="3200" b="1" dirty="0">
                <a:solidFill>
                  <a:prstClr val="black"/>
                </a:solidFill>
                <a:latin typeface="Times New Roman" panose="02020603050405020304" pitchFamily="18" charset="0"/>
                <a:ea typeface="+mj-ea"/>
                <a:cs typeface="Times New Roman" panose="02020603050405020304" pitchFamily="18" charset="0"/>
              </a:rPr>
              <a:t/>
            </a:r>
            <a:br>
              <a:rPr lang="ru-RU" sz="3200" b="1" dirty="0">
                <a:solidFill>
                  <a:prstClr val="black"/>
                </a:solidFill>
                <a:latin typeface="Times New Roman" panose="02020603050405020304" pitchFamily="18" charset="0"/>
                <a:ea typeface="+mj-ea"/>
                <a:cs typeface="Times New Roman" panose="02020603050405020304" pitchFamily="18" charset="0"/>
              </a:rPr>
            </a:br>
            <a:r>
              <a:rPr lang="ru-RU" sz="2400" dirty="0">
                <a:solidFill>
                  <a:prstClr val="black"/>
                </a:solidFill>
                <a:latin typeface="Times New Roman" panose="02020603050405020304" pitchFamily="18" charset="0"/>
                <a:ea typeface="+mj-ea"/>
                <a:cs typeface="Times New Roman" panose="02020603050405020304" pitchFamily="18" charset="0"/>
              </a:rPr>
              <a:t>Руководитель: специалист по социальной работе </a:t>
            </a:r>
            <a:r>
              <a:rPr lang="ru-RU" sz="2400" dirty="0" err="1">
                <a:solidFill>
                  <a:prstClr val="black"/>
                </a:solidFill>
                <a:latin typeface="Times New Roman" panose="02020603050405020304" pitchFamily="18" charset="0"/>
                <a:ea typeface="+mj-ea"/>
                <a:cs typeface="Times New Roman" panose="02020603050405020304" pitchFamily="18" charset="0"/>
              </a:rPr>
              <a:t>Бабинова</a:t>
            </a:r>
            <a:r>
              <a:rPr lang="ru-RU" sz="2400" dirty="0">
                <a:solidFill>
                  <a:prstClr val="black"/>
                </a:solidFill>
                <a:latin typeface="Times New Roman" panose="02020603050405020304" pitchFamily="18" charset="0"/>
                <a:ea typeface="+mj-ea"/>
                <a:cs typeface="Times New Roman" panose="02020603050405020304" pitchFamily="18" charset="0"/>
              </a:rPr>
              <a:t> Н.Д</a:t>
            </a:r>
            <a:r>
              <a:rPr lang="ru-RU" sz="3200" dirty="0">
                <a:solidFill>
                  <a:prstClr val="black"/>
                </a:solidFill>
                <a:latin typeface="Times New Roman" panose="02020603050405020304" pitchFamily="18" charset="0"/>
                <a:ea typeface="+mj-ea"/>
                <a:cs typeface="Times New Roman" panose="02020603050405020304" pitchFamily="18" charset="0"/>
              </a:rPr>
              <a:t>.</a:t>
            </a:r>
            <a:br>
              <a:rPr lang="ru-RU" sz="3200" dirty="0">
                <a:solidFill>
                  <a:prstClr val="black"/>
                </a:solidFill>
                <a:latin typeface="Times New Roman" panose="02020603050405020304" pitchFamily="18" charset="0"/>
                <a:ea typeface="+mj-ea"/>
                <a:cs typeface="Times New Roman" panose="02020603050405020304" pitchFamily="18" charset="0"/>
              </a:rPr>
            </a:br>
            <a:endParaRPr lang="ru-RU" dirty="0"/>
          </a:p>
        </p:txBody>
      </p:sp>
      <p:pic>
        <p:nvPicPr>
          <p:cNvPr id="6" name="Рисунок 5"/>
          <p:cNvPicPr>
            <a:picLocks noChangeAspect="1"/>
          </p:cNvPicPr>
          <p:nvPr/>
        </p:nvPicPr>
        <p:blipFill>
          <a:blip r:embed="rId4"/>
          <a:stretch>
            <a:fillRect/>
          </a:stretch>
        </p:blipFill>
        <p:spPr>
          <a:xfrm>
            <a:off x="2383899" y="2457451"/>
            <a:ext cx="8745836" cy="4379751"/>
          </a:xfrm>
          <a:prstGeom prst="rect">
            <a:avLst/>
          </a:prstGeom>
        </p:spPr>
      </p:pic>
    </p:spTree>
    <p:extLst>
      <p:ext uri="{BB962C8B-B14F-4D97-AF65-F5344CB8AC3E}">
        <p14:creationId xmlns:p14="http://schemas.microsoft.com/office/powerpoint/2010/main" xmlns="" val="3129412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10531"/>
            <a:ext cx="12192000" cy="6555641"/>
          </a:xfrm>
          <a:prstGeom prst="rect">
            <a:avLst/>
          </a:prstGeom>
        </p:spPr>
        <p:txBody>
          <a:bodyPr wrap="square">
            <a:spAutoFit/>
          </a:bodyPr>
          <a:lstStyle/>
          <a:p>
            <a:r>
              <a:rPr lang="ru-RU" sz="2800" dirty="0" err="1">
                <a:latin typeface="Times New Roman" panose="02020603050405020304" pitchFamily="18" charset="0"/>
                <a:cs typeface="Times New Roman" panose="02020603050405020304" pitchFamily="18" charset="0"/>
              </a:rPr>
              <a:t>Серо́в</a:t>
            </a:r>
            <a:r>
              <a:rPr lang="ru-RU" sz="2800" dirty="0">
                <a:latin typeface="Times New Roman" panose="02020603050405020304" pitchFamily="18" charset="0"/>
                <a:cs typeface="Times New Roman" panose="02020603050405020304" pitchFamily="18" charset="0"/>
              </a:rPr>
              <a:t> (до 9 марта 1934 и с 22 июля 1937 до 7 июля 1939 — </a:t>
            </a:r>
            <a:r>
              <a:rPr lang="ru-RU" sz="2800" dirty="0" err="1">
                <a:latin typeface="Times New Roman" panose="02020603050405020304" pitchFamily="18" charset="0"/>
                <a:cs typeface="Times New Roman" panose="02020603050405020304" pitchFamily="18" charset="0"/>
              </a:rPr>
              <a:t>Наде́ждинск</a:t>
            </a:r>
            <a:r>
              <a:rPr lang="ru-RU" sz="2800" dirty="0">
                <a:latin typeface="Times New Roman" panose="02020603050405020304" pitchFamily="18" charset="0"/>
                <a:cs typeface="Times New Roman" panose="02020603050405020304" pitchFamily="18" charset="0"/>
              </a:rPr>
              <a:t>, с 9 марта 1934 до 7 июля 1937 — </a:t>
            </a:r>
            <a:r>
              <a:rPr lang="ru-RU" sz="2800" dirty="0" err="1">
                <a:latin typeface="Times New Roman" panose="02020603050405020304" pitchFamily="18" charset="0"/>
                <a:cs typeface="Times New Roman" panose="02020603050405020304" pitchFamily="18" charset="0"/>
              </a:rPr>
              <a:t>Кабако́вск</a:t>
            </a:r>
            <a:r>
              <a:rPr lang="ru-RU" sz="2800" dirty="0">
                <a:latin typeface="Times New Roman" panose="02020603050405020304" pitchFamily="18" charset="0"/>
                <a:cs typeface="Times New Roman" panose="02020603050405020304" pitchFamily="18" charset="0"/>
              </a:rPr>
              <a:t>) — город областного подчинения на севере Свердловской области России, административный центр </a:t>
            </a:r>
            <a:r>
              <a:rPr lang="ru-RU" sz="2800" dirty="0" err="1">
                <a:latin typeface="Times New Roman" panose="02020603050405020304" pitchFamily="18" charset="0"/>
                <a:cs typeface="Times New Roman" panose="02020603050405020304" pitchFamily="18" charset="0"/>
              </a:rPr>
              <a:t>Серовского</a:t>
            </a:r>
            <a:r>
              <a:rPr lang="ru-RU" sz="2800" dirty="0">
                <a:latin typeface="Times New Roman" panose="02020603050405020304" pitchFamily="18" charset="0"/>
                <a:cs typeface="Times New Roman" panose="02020603050405020304" pitchFamily="18" charset="0"/>
              </a:rPr>
              <a:t> района, в состав которого не входит. Серов является крупным промышленным и культурным центром Свердловской области и важным транспортным узлом, где пересекается автомобильный, железнодорожный, трубопроводный и воздушный транспорт.</a:t>
            </a:r>
          </a:p>
          <a:p>
            <a:endParaRPr lang="ru-RU" sz="2800" dirty="0">
              <a:latin typeface="Times New Roman" panose="02020603050405020304" pitchFamily="18" charset="0"/>
              <a:cs typeface="Times New Roman" panose="02020603050405020304" pitchFamily="18" charset="0"/>
            </a:endParaRPr>
          </a:p>
          <a:p>
            <a:r>
              <a:rPr lang="ru-RU" sz="2800" dirty="0">
                <a:latin typeface="Times New Roman" panose="02020603050405020304" pitchFamily="18" charset="0"/>
                <a:cs typeface="Times New Roman" panose="02020603050405020304" pitchFamily="18" charset="0"/>
              </a:rPr>
              <a:t>В состав </a:t>
            </a:r>
            <a:r>
              <a:rPr lang="ru-RU" sz="2800" dirty="0" err="1">
                <a:latin typeface="Times New Roman" panose="02020603050405020304" pitchFamily="18" charset="0"/>
                <a:cs typeface="Times New Roman" panose="02020603050405020304" pitchFamily="18" charset="0"/>
              </a:rPr>
              <a:t>Серовского</a:t>
            </a:r>
            <a:r>
              <a:rPr lang="ru-RU" sz="2800" dirty="0">
                <a:latin typeface="Times New Roman" panose="02020603050405020304" pitchFamily="18" charset="0"/>
                <a:cs typeface="Times New Roman" panose="02020603050405020304" pitchFamily="18" charset="0"/>
              </a:rPr>
              <a:t> городского округа также входят: посёлки </a:t>
            </a:r>
            <a:r>
              <a:rPr lang="ru-RU" sz="2800" dirty="0" err="1">
                <a:latin typeface="Times New Roman" panose="02020603050405020304" pitchFamily="18" charset="0"/>
                <a:cs typeface="Times New Roman" panose="02020603050405020304" pitchFamily="18" charset="0"/>
              </a:rPr>
              <a:t>Ларьковка</a:t>
            </a:r>
            <a:r>
              <a:rPr lang="ru-RU" sz="2800" dirty="0">
                <a:latin typeface="Times New Roman" panose="02020603050405020304" pitchFamily="18" charset="0"/>
                <a:cs typeface="Times New Roman" panose="02020603050405020304" pitchFamily="18" charset="0"/>
              </a:rPr>
              <a:t>, Красноярка, </a:t>
            </a:r>
            <a:r>
              <a:rPr lang="ru-RU" sz="2800" dirty="0" err="1">
                <a:latin typeface="Times New Roman" panose="02020603050405020304" pitchFamily="18" charset="0"/>
                <a:cs typeface="Times New Roman" panose="02020603050405020304" pitchFamily="18" charset="0"/>
              </a:rPr>
              <a:t>Марсяты</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Красноглинный</a:t>
            </a:r>
            <a:r>
              <a:rPr lang="ru-RU" sz="2800" dirty="0">
                <a:latin typeface="Times New Roman" panose="02020603050405020304" pitchFamily="18" charset="0"/>
                <a:cs typeface="Times New Roman" panose="02020603050405020304" pitchFamily="18" charset="0"/>
              </a:rPr>
              <a:t>, село Филькино, деревня </a:t>
            </a:r>
            <a:r>
              <a:rPr lang="ru-RU" sz="2800" dirty="0" err="1">
                <a:latin typeface="Times New Roman" panose="02020603050405020304" pitchFamily="18" charset="0"/>
                <a:cs typeface="Times New Roman" panose="02020603050405020304" pitchFamily="18" charset="0"/>
              </a:rPr>
              <a:t>Поспелкова</a:t>
            </a:r>
            <a:r>
              <a:rPr lang="ru-RU" sz="2800" dirty="0">
                <a:latin typeface="Times New Roman" panose="02020603050405020304" pitchFamily="18" charset="0"/>
                <a:cs typeface="Times New Roman" panose="02020603050405020304" pitchFamily="18" charset="0"/>
              </a:rPr>
              <a:t> и другие[2]. Население собственно города — 95 </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чел. (2021), население </a:t>
            </a:r>
            <a:r>
              <a:rPr lang="ru-RU" sz="2800" dirty="0" err="1">
                <a:latin typeface="Times New Roman" panose="02020603050405020304" pitchFamily="18" charset="0"/>
                <a:cs typeface="Times New Roman" panose="02020603050405020304" pitchFamily="18" charset="0"/>
              </a:rPr>
              <a:t>Серовского</a:t>
            </a:r>
            <a:r>
              <a:rPr lang="ru-RU" sz="2800" dirty="0">
                <a:latin typeface="Times New Roman" panose="02020603050405020304" pitchFamily="18" charset="0"/>
                <a:cs typeface="Times New Roman" panose="02020603050405020304" pitchFamily="18" charset="0"/>
              </a:rPr>
              <a:t> городского округа — 103 </a:t>
            </a:r>
            <a:r>
              <a:rPr lang="ru-RU" sz="2800" dirty="0" smtClean="0">
                <a:latin typeface="Times New Roman" panose="02020603050405020304" pitchFamily="18" charset="0"/>
                <a:cs typeface="Times New Roman" panose="02020603050405020304" pitchFamily="18" charset="0"/>
              </a:rPr>
              <a:t>019 </a:t>
            </a:r>
            <a:r>
              <a:rPr lang="ru-RU" sz="2800" dirty="0">
                <a:latin typeface="Times New Roman" panose="02020603050405020304" pitchFamily="18" charset="0"/>
                <a:cs typeface="Times New Roman" panose="02020603050405020304" pitchFamily="18" charset="0"/>
              </a:rPr>
              <a:t>чел. (2021).</a:t>
            </a:r>
          </a:p>
          <a:p>
            <a:endParaRPr lang="ru-RU" sz="2800" dirty="0">
              <a:latin typeface="Times New Roman" panose="02020603050405020304" pitchFamily="18" charset="0"/>
              <a:cs typeface="Times New Roman" panose="02020603050405020304" pitchFamily="18" charset="0"/>
            </a:endParaRPr>
          </a:p>
          <a:p>
            <a:r>
              <a:rPr lang="ru-RU" sz="2800" dirty="0">
                <a:latin typeface="Times New Roman" panose="02020603050405020304" pitchFamily="18" charset="0"/>
                <a:cs typeface="Times New Roman" panose="02020603050405020304" pitchFamily="18" charset="0"/>
              </a:rPr>
              <a:t>День города официально отмечается во второе воскресенье </a:t>
            </a:r>
            <a:r>
              <a:rPr lang="ru-RU" sz="2800" dirty="0" smtClean="0">
                <a:latin typeface="Times New Roman" panose="02020603050405020304" pitchFamily="18" charset="0"/>
                <a:cs typeface="Times New Roman" panose="02020603050405020304" pitchFamily="18" charset="0"/>
              </a:rPr>
              <a:t>сентября.</a:t>
            </a:r>
          </a:p>
          <a:p>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7612205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6817251"/>
          </a:xfrm>
          <a:prstGeom prst="rect">
            <a:avLst/>
          </a:prstGeom>
        </p:spPr>
        <p:txBody>
          <a:bodyPr wrap="square">
            <a:spAutoFit/>
          </a:bodyPr>
          <a:lstStyle/>
          <a:p>
            <a:r>
              <a:rPr lang="ru-RU" sz="1900" b="1" dirty="0">
                <a:latin typeface="Times New Roman" panose="02020603050405020304" pitchFamily="18" charset="0"/>
                <a:cs typeface="Times New Roman" panose="02020603050405020304" pitchFamily="18" charset="0"/>
              </a:rPr>
              <a:t>История</a:t>
            </a:r>
          </a:p>
          <a:p>
            <a:r>
              <a:rPr lang="ru-RU" sz="1900" dirty="0">
                <a:latin typeface="Times New Roman" panose="02020603050405020304" pitchFamily="18" charset="0"/>
                <a:cs typeface="Times New Roman" panose="02020603050405020304" pitchFamily="18" charset="0"/>
              </a:rPr>
              <a:t>Согласно археологическим и историческим данным первое население территории в районе Серова составлял мансийский (вогульский) народ, проживавший здесь на протяжении тысячи лет.</a:t>
            </a:r>
          </a:p>
          <a:p>
            <a:endParaRPr lang="ru-RU" sz="1900" dirty="0">
              <a:latin typeface="Times New Roman" panose="02020603050405020304" pitchFamily="18" charset="0"/>
              <a:cs typeface="Times New Roman" panose="02020603050405020304" pitchFamily="18" charset="0"/>
            </a:endParaRPr>
          </a:p>
          <a:p>
            <a:r>
              <a:rPr lang="ru-RU" sz="1900" dirty="0">
                <a:latin typeface="Times New Roman" panose="02020603050405020304" pitchFamily="18" charset="0"/>
                <a:cs typeface="Times New Roman" panose="02020603050405020304" pitchFamily="18" charset="0"/>
              </a:rPr>
              <a:t>В 1893 году Александр Андреевич Ауэрбах подписал контракт с Управлением Сибирской железной дороги на поставку 5 миллионов пудов стальных рельсов на срок до 1899 г. Для выполнения этого плана к концу 1895 года необходимо было построить новый металлургический завод с полным циклом производства. Этот завод был построен на берегу реки </a:t>
            </a:r>
            <a:r>
              <a:rPr lang="ru-RU" sz="1900" dirty="0" err="1">
                <a:latin typeface="Times New Roman" panose="02020603050405020304" pitchFamily="18" charset="0"/>
                <a:cs typeface="Times New Roman" panose="02020603050405020304" pitchFamily="18" charset="0"/>
              </a:rPr>
              <a:t>Каквы</a:t>
            </a:r>
            <a:r>
              <a:rPr lang="ru-RU" sz="1900" dirty="0">
                <a:latin typeface="Times New Roman" panose="02020603050405020304" pitchFamily="18" charset="0"/>
                <a:cs typeface="Times New Roman" panose="02020603050405020304" pitchFamily="18" charset="0"/>
              </a:rPr>
              <a:t> и назван </a:t>
            </a:r>
            <a:r>
              <a:rPr lang="ru-RU" sz="1900" dirty="0" err="1">
                <a:latin typeface="Times New Roman" panose="02020603050405020304" pitchFamily="18" charset="0"/>
                <a:cs typeface="Times New Roman" panose="02020603050405020304" pitchFamily="18" charset="0"/>
              </a:rPr>
              <a:t>Надеждинским</a:t>
            </a:r>
            <a:r>
              <a:rPr lang="ru-RU" sz="1900" dirty="0">
                <a:latin typeface="Times New Roman" panose="02020603050405020304" pitchFamily="18" charset="0"/>
                <a:cs typeface="Times New Roman" panose="02020603050405020304" pitchFamily="18" charset="0"/>
              </a:rPr>
              <a:t>.</a:t>
            </a:r>
          </a:p>
          <a:p>
            <a:r>
              <a:rPr lang="ru-RU" sz="1900" dirty="0" smtClean="0">
                <a:latin typeface="Times New Roman" panose="02020603050405020304" pitchFamily="18" charset="0"/>
                <a:cs typeface="Times New Roman" panose="02020603050405020304" pitchFamily="18" charset="0"/>
              </a:rPr>
              <a:t>Первое </a:t>
            </a:r>
            <a:r>
              <a:rPr lang="ru-RU" sz="1900" dirty="0">
                <a:latin typeface="Times New Roman" panose="02020603050405020304" pitchFamily="18" charset="0"/>
                <a:cs typeface="Times New Roman" panose="02020603050405020304" pitchFamily="18" charset="0"/>
              </a:rPr>
              <a:t>же постоянное поселение было основано 29 мая 1894 года (по старому стилю) — в момент закладки </a:t>
            </a:r>
            <a:r>
              <a:rPr lang="ru-RU" sz="1900" dirty="0" err="1">
                <a:latin typeface="Times New Roman" panose="02020603050405020304" pitchFamily="18" charset="0"/>
                <a:cs typeface="Times New Roman" panose="02020603050405020304" pitchFamily="18" charset="0"/>
              </a:rPr>
              <a:t>сталерельсового</a:t>
            </a:r>
            <a:r>
              <a:rPr lang="ru-RU" sz="1900" dirty="0">
                <a:latin typeface="Times New Roman" panose="02020603050405020304" pitchFamily="18" charset="0"/>
                <a:cs typeface="Times New Roman" panose="02020603050405020304" pitchFamily="18" charset="0"/>
              </a:rPr>
              <a:t> завода. В фундамент завода была замурована медная доска, которая гласила:</a:t>
            </a:r>
          </a:p>
          <a:p>
            <a:r>
              <a:rPr lang="ru-RU" sz="1900" dirty="0" smtClean="0">
                <a:latin typeface="Times New Roman" panose="02020603050405020304" pitchFamily="18" charset="0"/>
                <a:cs typeface="Times New Roman" panose="02020603050405020304" pitchFamily="18" charset="0"/>
              </a:rPr>
              <a:t>В </a:t>
            </a:r>
            <a:r>
              <a:rPr lang="ru-RU" sz="1900" dirty="0">
                <a:latin typeface="Times New Roman" panose="02020603050405020304" pitchFamily="18" charset="0"/>
                <a:cs typeface="Times New Roman" panose="02020603050405020304" pitchFamily="18" charset="0"/>
              </a:rPr>
              <a:t>лето от Р. Х. 1894 Мая 29 дня в благополучное царствование императора Александра III собственноручно заложен сей </a:t>
            </a:r>
            <a:r>
              <a:rPr lang="ru-RU" sz="1900" dirty="0" err="1">
                <a:latin typeface="Times New Roman" panose="02020603050405020304" pitchFamily="18" charset="0"/>
                <a:cs typeface="Times New Roman" panose="02020603050405020304" pitchFamily="18" charset="0"/>
              </a:rPr>
              <a:t>сталерельсовый</a:t>
            </a:r>
            <a:r>
              <a:rPr lang="ru-RU" sz="1900" dirty="0">
                <a:latin typeface="Times New Roman" panose="02020603050405020304" pitchFamily="18" charset="0"/>
                <a:cs typeface="Times New Roman" panose="02020603050405020304" pitchFamily="18" charset="0"/>
              </a:rPr>
              <a:t> завод строителем его </a:t>
            </a:r>
            <a:r>
              <a:rPr lang="ru-RU" sz="1900" dirty="0" err="1">
                <a:latin typeface="Times New Roman" panose="02020603050405020304" pitchFamily="18" charset="0"/>
                <a:cs typeface="Times New Roman" panose="02020603050405020304" pitchFamily="18" charset="0"/>
              </a:rPr>
              <a:t>Главноуправляющим</a:t>
            </a:r>
            <a:r>
              <a:rPr lang="ru-RU" sz="1900" dirty="0">
                <a:latin typeface="Times New Roman" panose="02020603050405020304" pitchFamily="18" charset="0"/>
                <a:cs typeface="Times New Roman" panose="02020603050405020304" pitchFamily="18" charset="0"/>
              </a:rPr>
              <a:t> Богословским Горным Округом горным инженером Д. С. С. Александром Андреевичем Ауэрбахом, в присутствии сына владелицы Округа Петра Александровича </a:t>
            </a:r>
            <a:r>
              <a:rPr lang="ru-RU" sz="1900" dirty="0" err="1">
                <a:latin typeface="Times New Roman" panose="02020603050405020304" pitchFamily="18" charset="0"/>
                <a:cs typeface="Times New Roman" panose="02020603050405020304" pitchFamily="18" charset="0"/>
              </a:rPr>
              <a:t>Половцова</a:t>
            </a:r>
            <a:r>
              <a:rPr lang="ru-RU" sz="1900" dirty="0">
                <a:latin typeface="Times New Roman" panose="02020603050405020304" pitchFamily="18" charset="0"/>
                <a:cs typeface="Times New Roman" panose="02020603050405020304" pitchFamily="18" charset="0"/>
              </a:rPr>
              <a:t>, Управляющего Округом горного инженера П. Н. Фигнера, управителя завода горного инженера А. П. Мещёрского, архитектора В. Н. Пясецкого и других служащих в округе и назван </a:t>
            </a:r>
            <a:r>
              <a:rPr lang="ru-RU" sz="1900" dirty="0" err="1">
                <a:latin typeface="Times New Roman" panose="02020603050405020304" pitchFamily="18" charset="0"/>
                <a:cs typeface="Times New Roman" panose="02020603050405020304" pitchFamily="18" charset="0"/>
              </a:rPr>
              <a:t>Надеждинским</a:t>
            </a:r>
            <a:r>
              <a:rPr lang="ru-RU" sz="1900" dirty="0">
                <a:latin typeface="Times New Roman" panose="02020603050405020304" pitchFamily="18" charset="0"/>
                <a:cs typeface="Times New Roman" panose="02020603050405020304" pitchFamily="18" charset="0"/>
              </a:rPr>
              <a:t> в честь владелицы округом, супруги Статс-секретаря Е. И. В. Надежды Михайловны </a:t>
            </a:r>
            <a:r>
              <a:rPr lang="ru-RU" sz="1900" dirty="0" err="1">
                <a:latin typeface="Times New Roman" panose="02020603050405020304" pitchFamily="18" charset="0"/>
                <a:cs typeface="Times New Roman" panose="02020603050405020304" pitchFamily="18" charset="0"/>
              </a:rPr>
              <a:t>Половцовой</a:t>
            </a:r>
            <a:r>
              <a:rPr lang="ru-RU" sz="1900" dirty="0">
                <a:latin typeface="Times New Roman" panose="02020603050405020304" pitchFamily="18" charset="0"/>
                <a:cs typeface="Times New Roman" panose="02020603050405020304" pitchFamily="18" charset="0"/>
              </a:rPr>
              <a:t>, здравствующей вместе с супругом своим Александром Александровичем </a:t>
            </a:r>
            <a:r>
              <a:rPr lang="ru-RU" sz="1900" dirty="0" err="1">
                <a:latin typeface="Times New Roman" panose="02020603050405020304" pitchFamily="18" charset="0"/>
                <a:cs typeface="Times New Roman" panose="02020603050405020304" pitchFamily="18" charset="0"/>
              </a:rPr>
              <a:t>Половцовым</a:t>
            </a:r>
            <a:r>
              <a:rPr lang="ru-RU" sz="1900" dirty="0">
                <a:latin typeface="Times New Roman" panose="02020603050405020304" pitchFamily="18" charset="0"/>
                <a:cs typeface="Times New Roman" panose="02020603050405020304" pitchFamily="18" charset="0"/>
              </a:rPr>
              <a:t>. Молебствие при закладке совершено благочинным протоиереем Стефаном </a:t>
            </a:r>
            <a:r>
              <a:rPr lang="ru-RU" sz="1900" dirty="0" smtClean="0">
                <a:latin typeface="Times New Roman" panose="02020603050405020304" pitchFamily="18" charset="0"/>
                <a:cs typeface="Times New Roman" panose="02020603050405020304" pitchFamily="18" charset="0"/>
              </a:rPr>
              <a:t>Поповым.</a:t>
            </a:r>
            <a:endParaRPr lang="ru-RU" sz="1900" dirty="0">
              <a:latin typeface="Times New Roman" panose="02020603050405020304" pitchFamily="18" charset="0"/>
              <a:cs typeface="Times New Roman" panose="02020603050405020304" pitchFamily="18" charset="0"/>
            </a:endParaRPr>
          </a:p>
          <a:p>
            <a:r>
              <a:rPr lang="ru-RU" sz="1900" dirty="0" smtClean="0">
                <a:latin typeface="Times New Roman" panose="02020603050405020304" pitchFamily="18" charset="0"/>
                <a:cs typeface="Times New Roman" panose="02020603050405020304" pitchFamily="18" charset="0"/>
              </a:rPr>
              <a:t>В </a:t>
            </a:r>
            <a:r>
              <a:rPr lang="ru-RU" sz="1900" dirty="0">
                <a:latin typeface="Times New Roman" panose="02020603050405020304" pitchFamily="18" charset="0"/>
                <a:cs typeface="Times New Roman" panose="02020603050405020304" pitchFamily="18" charset="0"/>
              </a:rPr>
              <a:t>июле-августе 1907 года в районе </a:t>
            </a:r>
            <a:r>
              <a:rPr lang="ru-RU" sz="1900" dirty="0" err="1">
                <a:latin typeface="Times New Roman" panose="02020603050405020304" pitchFamily="18" charset="0"/>
                <a:cs typeface="Times New Roman" panose="02020603050405020304" pitchFamily="18" charset="0"/>
              </a:rPr>
              <a:t>Надеждинска</a:t>
            </a:r>
            <a:r>
              <a:rPr lang="ru-RU" sz="1900" dirty="0">
                <a:latin typeface="Times New Roman" panose="02020603050405020304" pitchFamily="18" charset="0"/>
                <a:cs typeface="Times New Roman" panose="02020603050405020304" pitchFamily="18" charset="0"/>
              </a:rPr>
              <a:t> действовали отряды известного уральского экспроприатора Александра </a:t>
            </a:r>
            <a:r>
              <a:rPr lang="ru-RU" sz="1900" dirty="0" err="1">
                <a:latin typeface="Times New Roman" panose="02020603050405020304" pitchFamily="18" charset="0"/>
                <a:cs typeface="Times New Roman" panose="02020603050405020304" pitchFamily="18" charset="0"/>
              </a:rPr>
              <a:t>Лбова</a:t>
            </a:r>
            <a:r>
              <a:rPr lang="ru-RU" sz="1900" dirty="0">
                <a:latin typeface="Times New Roman" panose="02020603050405020304" pitchFamily="18" charset="0"/>
                <a:cs typeface="Times New Roman" panose="02020603050405020304" pitchFamily="18" charset="0"/>
              </a:rPr>
              <a:t>, совершившие в Верхотурском уезде 16 экспроприаций, диверсий и актов террора.</a:t>
            </a:r>
          </a:p>
          <a:p>
            <a:r>
              <a:rPr lang="ru-RU" sz="1900" dirty="0" smtClean="0">
                <a:latin typeface="Times New Roman" panose="02020603050405020304" pitchFamily="18" charset="0"/>
                <a:cs typeface="Times New Roman" panose="02020603050405020304" pitchFamily="18" charset="0"/>
              </a:rPr>
              <a:t>В </a:t>
            </a:r>
            <a:r>
              <a:rPr lang="ru-RU" sz="1900" dirty="0">
                <a:latin typeface="Times New Roman" panose="02020603050405020304" pitchFamily="18" charset="0"/>
                <a:cs typeface="Times New Roman" panose="02020603050405020304" pitchFamily="18" charset="0"/>
              </a:rPr>
              <a:t>1917 году на заводе в </a:t>
            </a:r>
            <a:r>
              <a:rPr lang="ru-RU" sz="1900" dirty="0" err="1">
                <a:latin typeface="Times New Roman" panose="02020603050405020304" pitchFamily="18" charset="0"/>
                <a:cs typeface="Times New Roman" panose="02020603050405020304" pitchFamily="18" charset="0"/>
              </a:rPr>
              <a:t>Надеждинске</a:t>
            </a:r>
            <a:r>
              <a:rPr lang="ru-RU" sz="1900" dirty="0">
                <a:latin typeface="Times New Roman" panose="02020603050405020304" pitchFamily="18" charset="0"/>
                <a:cs typeface="Times New Roman" panose="02020603050405020304" pitchFamily="18" charset="0"/>
              </a:rPr>
              <a:t> работало около 12000 человек.</a:t>
            </a:r>
          </a:p>
          <a:p>
            <a:r>
              <a:rPr lang="ru-RU" sz="1900" dirty="0" smtClean="0">
                <a:latin typeface="Times New Roman" panose="02020603050405020304" pitchFamily="18" charset="0"/>
                <a:cs typeface="Times New Roman" panose="02020603050405020304" pitchFamily="18" charset="0"/>
              </a:rPr>
              <a:t>15 </a:t>
            </a:r>
            <a:r>
              <a:rPr lang="ru-RU" sz="1900" dirty="0">
                <a:latin typeface="Times New Roman" panose="02020603050405020304" pitchFamily="18" charset="0"/>
                <a:cs typeface="Times New Roman" panose="02020603050405020304" pitchFamily="18" charset="0"/>
              </a:rPr>
              <a:t>сентября 1919 года постановлением Екатеринбургского губернского военно-революционного комитета </a:t>
            </a:r>
            <a:r>
              <a:rPr lang="ru-RU" sz="1900" dirty="0" err="1">
                <a:latin typeface="Times New Roman" panose="02020603050405020304" pitchFamily="18" charset="0"/>
                <a:cs typeface="Times New Roman" panose="02020603050405020304" pitchFamily="18" charset="0"/>
              </a:rPr>
              <a:t>Надеждинскому</a:t>
            </a:r>
            <a:r>
              <a:rPr lang="ru-RU" sz="1900" dirty="0">
                <a:latin typeface="Times New Roman" panose="02020603050405020304" pitchFamily="18" charset="0"/>
                <a:cs typeface="Times New Roman" panose="02020603050405020304" pitchFamily="18" charset="0"/>
              </a:rPr>
              <a:t> рабочему посёлку был дан статус города.</a:t>
            </a:r>
          </a:p>
        </p:txBody>
      </p:sp>
    </p:spTree>
    <p:extLst>
      <p:ext uri="{BB962C8B-B14F-4D97-AF65-F5344CB8AC3E}">
        <p14:creationId xmlns:p14="http://schemas.microsoft.com/office/powerpoint/2010/main" xmlns="" val="35600665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7025054" y="468027"/>
            <a:ext cx="4742352" cy="6041212"/>
          </a:xfrm>
          <a:prstGeom prst="rect">
            <a:avLst/>
          </a:prstGeom>
        </p:spPr>
      </p:pic>
      <p:sp>
        <p:nvSpPr>
          <p:cNvPr id="3" name="Прямоугольник 2"/>
          <p:cNvSpPr/>
          <p:nvPr/>
        </p:nvSpPr>
        <p:spPr>
          <a:xfrm>
            <a:off x="591384" y="2514573"/>
            <a:ext cx="5941755" cy="707886"/>
          </a:xfrm>
          <a:prstGeom prst="rect">
            <a:avLst/>
          </a:prstGeom>
        </p:spPr>
        <p:txBody>
          <a:bodyPr wrap="none">
            <a:spAutoFit/>
          </a:bodyPr>
          <a:lstStyle/>
          <a:p>
            <a:r>
              <a:rPr lang="ru-RU" sz="4000" b="1" dirty="0">
                <a:latin typeface="Times New Roman" panose="02020603050405020304" pitchFamily="18" charset="0"/>
                <a:cs typeface="Times New Roman" panose="02020603050405020304" pitchFamily="18" charset="0"/>
              </a:rPr>
              <a:t>Герб Серова до 2004 года</a:t>
            </a:r>
          </a:p>
        </p:txBody>
      </p:sp>
    </p:spTree>
    <p:extLst>
      <p:ext uri="{BB962C8B-B14F-4D97-AF65-F5344CB8AC3E}">
        <p14:creationId xmlns:p14="http://schemas.microsoft.com/office/powerpoint/2010/main" xmlns="" val="33537682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
        <p:nvSpPr>
          <p:cNvPr id="3" name="Прямоугольник 2"/>
          <p:cNvSpPr/>
          <p:nvPr/>
        </p:nvSpPr>
        <p:spPr>
          <a:xfrm>
            <a:off x="2737339" y="0"/>
            <a:ext cx="6276013" cy="707886"/>
          </a:xfrm>
          <a:prstGeom prst="rect">
            <a:avLst/>
          </a:prstGeom>
        </p:spPr>
        <p:txBody>
          <a:bodyPr wrap="none">
            <a:spAutoFit/>
          </a:bodyPr>
          <a:lstStyle/>
          <a:p>
            <a:r>
              <a:rPr lang="ru-RU" sz="4000" b="1" dirty="0">
                <a:latin typeface="Times New Roman" panose="02020603050405020304" pitchFamily="18" charset="0"/>
                <a:cs typeface="Times New Roman" panose="02020603050405020304" pitchFamily="18" charset="0"/>
              </a:rPr>
              <a:t>Преображенская площадь</a:t>
            </a:r>
          </a:p>
        </p:txBody>
      </p:sp>
    </p:spTree>
    <p:extLst>
      <p:ext uri="{BB962C8B-B14F-4D97-AF65-F5344CB8AC3E}">
        <p14:creationId xmlns:p14="http://schemas.microsoft.com/office/powerpoint/2010/main" xmlns="" val="15549447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
        <p:nvSpPr>
          <p:cNvPr id="3" name="Прямоугольник 2"/>
          <p:cNvSpPr/>
          <p:nvPr/>
        </p:nvSpPr>
        <p:spPr>
          <a:xfrm>
            <a:off x="3079020" y="-57312"/>
            <a:ext cx="4950842" cy="707886"/>
          </a:xfrm>
          <a:prstGeom prst="rect">
            <a:avLst/>
          </a:prstGeom>
        </p:spPr>
        <p:txBody>
          <a:bodyPr wrap="none">
            <a:spAutoFit/>
          </a:bodyPr>
          <a:lstStyle/>
          <a:p>
            <a:pPr algn="ctr"/>
            <a:r>
              <a:rPr lang="ru-RU" sz="4000" b="1" dirty="0">
                <a:latin typeface="Times New Roman" panose="02020603050405020304" pitchFamily="18" charset="0"/>
                <a:cs typeface="Times New Roman" panose="02020603050405020304" pitchFamily="18" charset="0"/>
              </a:rPr>
              <a:t>Кинотеатр «Родина»</a:t>
            </a:r>
          </a:p>
        </p:txBody>
      </p:sp>
    </p:spTree>
    <p:extLst>
      <p:ext uri="{BB962C8B-B14F-4D97-AF65-F5344CB8AC3E}">
        <p14:creationId xmlns:p14="http://schemas.microsoft.com/office/powerpoint/2010/main" xmlns="" val="3545139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
        <p:nvSpPr>
          <p:cNvPr id="3" name="Прямоугольник 2"/>
          <p:cNvSpPr/>
          <p:nvPr/>
        </p:nvSpPr>
        <p:spPr>
          <a:xfrm>
            <a:off x="1897897" y="-28"/>
            <a:ext cx="8929880" cy="707886"/>
          </a:xfrm>
          <a:prstGeom prst="rect">
            <a:avLst/>
          </a:prstGeom>
        </p:spPr>
        <p:txBody>
          <a:bodyPr wrap="none">
            <a:spAutoFit/>
          </a:bodyPr>
          <a:lstStyle/>
          <a:p>
            <a:r>
              <a:rPr lang="ru-RU" sz="4000" b="1" dirty="0">
                <a:latin typeface="Times New Roman" panose="02020603050405020304" pitchFamily="18" charset="0"/>
                <a:cs typeface="Times New Roman" panose="02020603050405020304" pitchFamily="18" charset="0"/>
              </a:rPr>
              <a:t>Центральная площадь города Серова</a:t>
            </a:r>
          </a:p>
        </p:txBody>
      </p:sp>
    </p:spTree>
    <p:extLst>
      <p:ext uri="{BB962C8B-B14F-4D97-AF65-F5344CB8AC3E}">
        <p14:creationId xmlns:p14="http://schemas.microsoft.com/office/powerpoint/2010/main" xmlns="" val="31427326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1"/>
            <a:ext cx="12192000" cy="6857999"/>
          </a:xfrm>
          <a:prstGeom prst="rect">
            <a:avLst/>
          </a:prstGeom>
        </p:spPr>
      </p:pic>
      <p:sp>
        <p:nvSpPr>
          <p:cNvPr id="3" name="Прямоугольник 2"/>
          <p:cNvSpPr/>
          <p:nvPr/>
        </p:nvSpPr>
        <p:spPr>
          <a:xfrm>
            <a:off x="2122121" y="-63769"/>
            <a:ext cx="8972777" cy="707886"/>
          </a:xfrm>
          <a:prstGeom prst="rect">
            <a:avLst/>
          </a:prstGeom>
        </p:spPr>
        <p:txBody>
          <a:bodyPr wrap="none">
            <a:spAutoFit/>
          </a:bodyPr>
          <a:lstStyle/>
          <a:p>
            <a:r>
              <a:rPr lang="ru-RU" sz="4000" b="1" dirty="0">
                <a:latin typeface="Times New Roman" panose="02020603050405020304" pitchFamily="18" charset="0"/>
                <a:cs typeface="Times New Roman" panose="02020603050405020304" pitchFamily="18" charset="0"/>
              </a:rPr>
              <a:t>Храм во имя Преображения Господня</a:t>
            </a:r>
          </a:p>
        </p:txBody>
      </p:sp>
    </p:spTree>
    <p:extLst>
      <p:ext uri="{BB962C8B-B14F-4D97-AF65-F5344CB8AC3E}">
        <p14:creationId xmlns:p14="http://schemas.microsoft.com/office/powerpoint/2010/main" xmlns="" val="7068014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3785" y="201783"/>
            <a:ext cx="6096000" cy="6247864"/>
          </a:xfrm>
          <a:prstGeom prst="rect">
            <a:avLst/>
          </a:prstGeom>
        </p:spPr>
        <p:txBody>
          <a:bodyPr>
            <a:spAutoFit/>
          </a:bodyPr>
          <a:lstStyle/>
          <a:p>
            <a:r>
              <a:rPr lang="ru-RU" sz="2000" dirty="0">
                <a:latin typeface="Times New Roman" panose="02020603050405020304" pitchFamily="18" charset="0"/>
                <a:cs typeface="Times New Roman" panose="02020603050405020304" pitchFamily="18" charset="0"/>
              </a:rPr>
              <a:t>Кафедральный собор во имя Преображения Господня — храм на территории города Серова Свердловской области. Относится к </a:t>
            </a:r>
            <a:r>
              <a:rPr lang="ru-RU" sz="2000" dirty="0" err="1">
                <a:latin typeface="Times New Roman" panose="02020603050405020304" pitchFamily="18" charset="0"/>
                <a:cs typeface="Times New Roman" panose="02020603050405020304" pitchFamily="18" charset="0"/>
              </a:rPr>
              <a:t>Серовской</a:t>
            </a:r>
            <a:r>
              <a:rPr lang="ru-RU" sz="2000" dirty="0">
                <a:latin typeface="Times New Roman" panose="02020603050405020304" pitchFamily="18" charset="0"/>
                <a:cs typeface="Times New Roman" panose="02020603050405020304" pitchFamily="18" charset="0"/>
              </a:rPr>
              <a:t> епархии, </a:t>
            </a:r>
            <a:r>
              <a:rPr lang="ru-RU" sz="2000" dirty="0" err="1">
                <a:latin typeface="Times New Roman" panose="02020603050405020304" pitchFamily="18" charset="0"/>
                <a:cs typeface="Times New Roman" panose="02020603050405020304" pitchFamily="18" charset="0"/>
              </a:rPr>
              <a:t>Надеждинскому</a:t>
            </a:r>
            <a:r>
              <a:rPr lang="ru-RU" sz="2000" dirty="0">
                <a:latin typeface="Times New Roman" panose="02020603050405020304" pitchFamily="18" charset="0"/>
                <a:cs typeface="Times New Roman" panose="02020603050405020304" pitchFamily="18" charset="0"/>
              </a:rPr>
              <a:t> благочинию.</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Храм расположен на площади, носящей название Преображенская, в самом центре города. Храм был торжественно открыт 9 февраля 2006 года[1]. Во время строительства храма было проведено несколько марафонов в поддержку строительства храма, в результате которых было собрано более 2 млн рублей пожертвований от жителей города. Основную же помощь оказала компания УГМК, в рамках осуществления своей социальной программы. В храме установлен иконостас 7 метров в высоту и 15 метров в ширину. Он был изготовлен на металлургическом заводе имени А. К. Серова.</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В мае 2018 года храм сменил статус на кафедральный собор.</a:t>
            </a:r>
          </a:p>
        </p:txBody>
      </p:sp>
      <p:pic>
        <p:nvPicPr>
          <p:cNvPr id="3" name="Рисунок 2"/>
          <p:cNvPicPr>
            <a:picLocks noChangeAspect="1"/>
          </p:cNvPicPr>
          <p:nvPr/>
        </p:nvPicPr>
        <p:blipFill>
          <a:blip r:embed="rId2"/>
          <a:stretch>
            <a:fillRect/>
          </a:stretch>
        </p:blipFill>
        <p:spPr>
          <a:xfrm>
            <a:off x="6286501" y="65063"/>
            <a:ext cx="5723793" cy="6582362"/>
          </a:xfrm>
          <a:prstGeom prst="rect">
            <a:avLst/>
          </a:prstGeom>
        </p:spPr>
      </p:pic>
    </p:spTree>
    <p:extLst>
      <p:ext uri="{BB962C8B-B14F-4D97-AF65-F5344CB8AC3E}">
        <p14:creationId xmlns:p14="http://schemas.microsoft.com/office/powerpoint/2010/main" xmlns="" val="39769221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6860931" cy="6860931"/>
          </a:xfrm>
          <a:prstGeom prst="rect">
            <a:avLst/>
          </a:prstGeom>
        </p:spPr>
      </p:pic>
      <p:sp>
        <p:nvSpPr>
          <p:cNvPr id="3" name="Прямоугольник 2"/>
          <p:cNvSpPr/>
          <p:nvPr/>
        </p:nvSpPr>
        <p:spPr>
          <a:xfrm>
            <a:off x="7057293" y="226066"/>
            <a:ext cx="4873869" cy="6247864"/>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Памятник летчику, Герою Советского Союза, Анатолию Константиновичу Серову, в честь которого город </a:t>
            </a:r>
            <a:r>
              <a:rPr lang="ru-RU" sz="2000" dirty="0" err="1">
                <a:latin typeface="Times New Roman" panose="02020603050405020304" pitchFamily="18" charset="0"/>
                <a:cs typeface="Times New Roman" panose="02020603050405020304" pitchFamily="18" charset="0"/>
              </a:rPr>
              <a:t>Надеждинск</a:t>
            </a:r>
            <a:r>
              <a:rPr lang="ru-RU" sz="2000" dirty="0">
                <a:latin typeface="Times New Roman" panose="02020603050405020304" pitchFamily="18" charset="0"/>
                <a:cs typeface="Times New Roman" panose="02020603050405020304" pitchFamily="18" charset="0"/>
              </a:rPr>
              <a:t> в 1939 году переименован в Серов. Анатолий Константинович в юности жил и работал в </a:t>
            </a:r>
            <a:r>
              <a:rPr lang="ru-RU" sz="2000" dirty="0" err="1">
                <a:latin typeface="Times New Roman" panose="02020603050405020304" pitchFamily="18" charset="0"/>
                <a:cs typeface="Times New Roman" panose="02020603050405020304" pitchFamily="18" charset="0"/>
              </a:rPr>
              <a:t>Нажеждинске</a:t>
            </a:r>
            <a:r>
              <a:rPr lang="ru-RU" sz="2000" dirty="0">
                <a:latin typeface="Times New Roman" panose="02020603050405020304" pitchFamily="18" charset="0"/>
                <a:cs typeface="Times New Roman" panose="02020603050405020304" pitchFamily="18" charset="0"/>
              </a:rPr>
              <a:t>. В последствии стал одним из самых популярных советских военных лётчиков 1930-х годов. Был признанным мастером высшего пилотажа и организатором собственной пилотажной группы. С мая 1937 года по январь 1938 года под именем </a:t>
            </a:r>
            <a:r>
              <a:rPr lang="ru-RU" sz="2000" dirty="0" err="1">
                <a:latin typeface="Times New Roman" panose="02020603050405020304" pitchFamily="18" charset="0"/>
                <a:cs typeface="Times New Roman" panose="02020603050405020304" pitchFamily="18" charset="0"/>
              </a:rPr>
              <a:t>Родриго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Матео</a:t>
            </a:r>
            <a:r>
              <a:rPr lang="ru-RU" sz="2000" dirty="0">
                <a:latin typeface="Times New Roman" panose="02020603050405020304" pitchFamily="18" charset="0"/>
                <a:cs typeface="Times New Roman" panose="02020603050405020304" pitchFamily="18" charset="0"/>
              </a:rPr>
              <a:t> принимал участие в гражданской войне в Испании. На истребителе И-15 произвёл более 180 боевых вылетов, в 38 воздушных боях сбил 15 самолётов противника. Погиб, по возращению в СССР в 1939 году во время учений по слепым полётам истребительной авиации.</a:t>
            </a:r>
          </a:p>
        </p:txBody>
      </p:sp>
    </p:spTree>
    <p:extLst>
      <p:ext uri="{BB962C8B-B14F-4D97-AF65-F5344CB8AC3E}">
        <p14:creationId xmlns:p14="http://schemas.microsoft.com/office/powerpoint/2010/main" xmlns="" val="24394987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5366238" y="0"/>
            <a:ext cx="6825762" cy="6825762"/>
          </a:xfrm>
          <a:prstGeom prst="rect">
            <a:avLst/>
          </a:prstGeom>
        </p:spPr>
      </p:pic>
      <p:sp>
        <p:nvSpPr>
          <p:cNvPr id="3" name="Прямоугольник 2"/>
          <p:cNvSpPr/>
          <p:nvPr/>
        </p:nvSpPr>
        <p:spPr>
          <a:xfrm>
            <a:off x="105508" y="509954"/>
            <a:ext cx="5366238" cy="5632311"/>
          </a:xfrm>
          <a:prstGeom prst="rect">
            <a:avLst/>
          </a:prstGeom>
        </p:spPr>
        <p:txBody>
          <a:bodyPr wrap="square">
            <a:spAutoFit/>
          </a:bodyPr>
          <a:lstStyle/>
          <a:p>
            <a:r>
              <a:rPr lang="ru-RU" sz="3600" dirty="0">
                <a:latin typeface="Times New Roman" panose="02020603050405020304" pitchFamily="18" charset="0"/>
                <a:cs typeface="Times New Roman" panose="02020603050405020304" pitchFamily="18" charset="0"/>
              </a:rPr>
              <a:t>Водонапорная </a:t>
            </a:r>
            <a:r>
              <a:rPr lang="ru-RU" sz="3600" dirty="0" smtClean="0">
                <a:latin typeface="Times New Roman" panose="02020603050405020304" pitchFamily="18" charset="0"/>
                <a:cs typeface="Times New Roman" panose="02020603050405020304" pitchFamily="18" charset="0"/>
              </a:rPr>
              <a:t>башня.</a:t>
            </a:r>
          </a:p>
          <a:p>
            <a:r>
              <a:rPr lang="ru-RU" sz="3600" dirty="0" smtClean="0">
                <a:latin typeface="Times New Roman" panose="02020603050405020304" pitchFamily="18" charset="0"/>
                <a:cs typeface="Times New Roman" panose="02020603050405020304" pitchFamily="18" charset="0"/>
              </a:rPr>
              <a:t>Она </a:t>
            </a:r>
            <a:r>
              <a:rPr lang="ru-RU" sz="3600" dirty="0">
                <a:latin typeface="Times New Roman" panose="02020603050405020304" pitchFamily="18" charset="0"/>
                <a:cs typeface="Times New Roman" panose="02020603050405020304" pitchFamily="18" charset="0"/>
              </a:rPr>
              <a:t>долгое время являлась символом завода и считалась самым высоким зданием города. В свое время она использовалась для заправки водой паровозов. В 2011 года, башню отреставрировали.</a:t>
            </a:r>
          </a:p>
        </p:txBody>
      </p:sp>
    </p:spTree>
    <p:extLst>
      <p:ext uri="{BB962C8B-B14F-4D97-AF65-F5344CB8AC3E}">
        <p14:creationId xmlns:p14="http://schemas.microsoft.com/office/powerpoint/2010/main" xmlns="" val="35235052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5862"/>
            <a:ext cx="6852138" cy="6852138"/>
          </a:xfrm>
          <a:prstGeom prst="rect">
            <a:avLst/>
          </a:prstGeom>
        </p:spPr>
      </p:pic>
      <p:sp>
        <p:nvSpPr>
          <p:cNvPr id="4" name="Прямоугольник 3"/>
          <p:cNvSpPr/>
          <p:nvPr/>
        </p:nvSpPr>
        <p:spPr>
          <a:xfrm>
            <a:off x="6852138" y="621967"/>
            <a:ext cx="5433646" cy="5632311"/>
          </a:xfrm>
          <a:prstGeom prst="rect">
            <a:avLst/>
          </a:prstGeom>
        </p:spPr>
        <p:txBody>
          <a:bodyPr wrap="square">
            <a:spAutoFit/>
          </a:bodyPr>
          <a:lstStyle/>
          <a:p>
            <a:r>
              <a:rPr lang="ru-RU" sz="4000" dirty="0">
                <a:latin typeface="Times New Roman" panose="02020603050405020304" pitchFamily="18" charset="0"/>
                <a:cs typeface="Times New Roman" panose="02020603050405020304" pitchFamily="18" charset="0"/>
              </a:rPr>
              <a:t>Дом Культуры Железнодорожников – любимое место досуга и отдыха жителей микрорайона Сортировка, инициатор общегородских мероприятий и праздничных гуляний.</a:t>
            </a:r>
          </a:p>
        </p:txBody>
      </p:sp>
    </p:spTree>
    <p:extLst>
      <p:ext uri="{BB962C8B-B14F-4D97-AF65-F5344CB8AC3E}">
        <p14:creationId xmlns:p14="http://schemas.microsoft.com/office/powerpoint/2010/main" xmlns="" val="28915462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5398476" y="0"/>
            <a:ext cx="6869723" cy="6869723"/>
          </a:xfrm>
          <a:prstGeom prst="rect">
            <a:avLst/>
          </a:prstGeom>
        </p:spPr>
      </p:pic>
      <p:sp>
        <p:nvSpPr>
          <p:cNvPr id="3" name="Прямоугольник 2"/>
          <p:cNvSpPr/>
          <p:nvPr/>
        </p:nvSpPr>
        <p:spPr>
          <a:xfrm>
            <a:off x="158261" y="-58403"/>
            <a:ext cx="5240215" cy="6986528"/>
          </a:xfrm>
          <a:prstGeom prst="rect">
            <a:avLst/>
          </a:prstGeom>
        </p:spPr>
        <p:txBody>
          <a:bodyPr wrap="square">
            <a:spAutoFit/>
          </a:bodyPr>
          <a:lstStyle/>
          <a:p>
            <a:r>
              <a:rPr lang="ru-RU" sz="3200" dirty="0">
                <a:latin typeface="Times New Roman" panose="02020603050405020304" pitchFamily="18" charset="0"/>
                <a:cs typeface="Times New Roman" panose="02020603050405020304" pitchFamily="18" charset="0"/>
              </a:rPr>
              <a:t>Мемориальный комплекс в честь воинов-металлургов и тружеников тыла открыт 21 июня 1991 г. на площади перед заводоуправлением металлургического завода. Открытие приурочено к 50-летию со дня начала Великой Отечественной войны. Более 1100 металлургов погибло на войне. Так же была высокая смертность среди рабочих, трудившихся на заводе.</a:t>
            </a:r>
          </a:p>
        </p:txBody>
      </p:sp>
    </p:spTree>
    <p:extLst>
      <p:ext uri="{BB962C8B-B14F-4D97-AF65-F5344CB8AC3E}">
        <p14:creationId xmlns:p14="http://schemas.microsoft.com/office/powerpoint/2010/main" xmlns="" val="13138523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11724"/>
            <a:ext cx="6869723" cy="6869723"/>
          </a:xfrm>
          <a:prstGeom prst="rect">
            <a:avLst/>
          </a:prstGeom>
        </p:spPr>
      </p:pic>
      <p:sp>
        <p:nvSpPr>
          <p:cNvPr id="3" name="Прямоугольник 2"/>
          <p:cNvSpPr/>
          <p:nvPr/>
        </p:nvSpPr>
        <p:spPr>
          <a:xfrm>
            <a:off x="6869723" y="169763"/>
            <a:ext cx="5322277" cy="6186309"/>
          </a:xfrm>
          <a:prstGeom prst="rect">
            <a:avLst/>
          </a:prstGeom>
        </p:spPr>
        <p:txBody>
          <a:bodyPr wrap="square">
            <a:spAutoFit/>
          </a:bodyPr>
          <a:lstStyle/>
          <a:p>
            <a:r>
              <a:rPr lang="ru-RU" sz="3600" dirty="0">
                <a:latin typeface="Times New Roman" panose="02020603050405020304" pitchFamily="18" charset="0"/>
                <a:cs typeface="Times New Roman" panose="02020603050405020304" pitchFamily="18" charset="0"/>
              </a:rPr>
              <a:t>Мемориальный комплекс Вечный Огонь открыт в 1966 году. Из Серова на войну ушли 22326 человек. Из них 4719 погибли на фронте, 4239 значатся пропавшими без вести, 1160 умерли в больницах от ран и болезней, 60 оказались в плену.</a:t>
            </a:r>
          </a:p>
        </p:txBody>
      </p:sp>
    </p:spTree>
    <p:extLst>
      <p:ext uri="{BB962C8B-B14F-4D97-AF65-F5344CB8AC3E}">
        <p14:creationId xmlns:p14="http://schemas.microsoft.com/office/powerpoint/2010/main" xmlns="" val="13629653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1999" cy="6857999"/>
          </a:xfrm>
          <a:prstGeom prst="rect">
            <a:avLst/>
          </a:prstGeom>
        </p:spPr>
      </p:pic>
      <p:sp>
        <p:nvSpPr>
          <p:cNvPr id="3" name="Прямоугольник 2"/>
          <p:cNvSpPr/>
          <p:nvPr/>
        </p:nvSpPr>
        <p:spPr>
          <a:xfrm>
            <a:off x="237391" y="-94565"/>
            <a:ext cx="12191999" cy="1323439"/>
          </a:xfrm>
          <a:prstGeom prst="rect">
            <a:avLst/>
          </a:prstGeom>
        </p:spPr>
        <p:txBody>
          <a:bodyPr wrap="square">
            <a:spAutoFit/>
          </a:bodyPr>
          <a:lstStyle/>
          <a:p>
            <a:pPr algn="ctr"/>
            <a:r>
              <a:rPr lang="ru-RU" sz="4000" b="1" dirty="0">
                <a:latin typeface="Times New Roman" panose="02020603050405020304" pitchFamily="18" charset="0"/>
                <a:cs typeface="Times New Roman" panose="02020603050405020304" pitchFamily="18" charset="0"/>
              </a:rPr>
              <a:t>Храм во имя святого пророка Божия Илии </a:t>
            </a:r>
            <a:endParaRPr lang="ru-RU" sz="4000" b="1" dirty="0" smtClean="0">
              <a:latin typeface="Times New Roman" panose="02020603050405020304" pitchFamily="18" charset="0"/>
              <a:cs typeface="Times New Roman" panose="02020603050405020304" pitchFamily="18" charset="0"/>
            </a:endParaRPr>
          </a:p>
          <a:p>
            <a:pPr algn="ctr"/>
            <a:r>
              <a:rPr lang="ru-RU" sz="4000" b="1" dirty="0" smtClean="0">
                <a:latin typeface="Times New Roman" panose="02020603050405020304" pitchFamily="18" charset="0"/>
                <a:cs typeface="Times New Roman" panose="02020603050405020304" pitchFamily="18" charset="0"/>
              </a:rPr>
              <a:t>(</a:t>
            </a:r>
            <a:r>
              <a:rPr lang="ru-RU" sz="4000" b="1" dirty="0">
                <a:latin typeface="Times New Roman" panose="02020603050405020304" pitchFamily="18" charset="0"/>
                <a:cs typeface="Times New Roman" panose="02020603050405020304" pitchFamily="18" charset="0"/>
              </a:rPr>
              <a:t>г. Серов)</a:t>
            </a:r>
          </a:p>
        </p:txBody>
      </p:sp>
    </p:spTree>
    <p:extLst>
      <p:ext uri="{BB962C8B-B14F-4D97-AF65-F5344CB8AC3E}">
        <p14:creationId xmlns:p14="http://schemas.microsoft.com/office/powerpoint/2010/main" xmlns="" val="20490004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8445"/>
            <a:ext cx="12192000" cy="2308324"/>
          </a:xfrm>
          <a:prstGeom prst="rect">
            <a:avLst/>
          </a:prstGeom>
        </p:spPr>
        <p:txBody>
          <a:bodyPr wrap="square">
            <a:spAutoFit/>
          </a:bodyPr>
          <a:lstStyle/>
          <a:p>
            <a:r>
              <a:rPr lang="ru-RU" dirty="0">
                <a:latin typeface="Times New Roman" panose="02020603050405020304" pitchFamily="18" charset="0"/>
                <a:cs typeface="Times New Roman" panose="02020603050405020304" pitchFamily="18" charset="0"/>
              </a:rPr>
              <a:t>Храм Илии Пророка — название христианских храмов, освящённых в честь святого пророка Илии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   Обиходные </a:t>
            </a:r>
            <a:r>
              <a:rPr lang="ru-RU" dirty="0">
                <a:latin typeface="Times New Roman" panose="02020603050405020304" pitchFamily="18" charset="0"/>
                <a:cs typeface="Times New Roman" panose="02020603050405020304" pitchFamily="18" charset="0"/>
              </a:rPr>
              <a:t>названия: Ильинская церковь, Ильинский собор, Свято-Ильинский храм</a:t>
            </a:r>
            <a:r>
              <a:rPr lang="ru-RU" dirty="0" smtClean="0">
                <a:latin typeface="Times New Roman" panose="02020603050405020304" pitchFamily="18" charset="0"/>
                <a:cs typeface="Times New Roman" panose="02020603050405020304" pitchFamily="18" charset="0"/>
              </a:rPr>
              <a:t>.</a:t>
            </a:r>
          </a:p>
          <a:p>
            <a:r>
              <a:rPr lang="ru-RU" dirty="0" smtClean="0">
                <a:latin typeface="Times New Roman" panose="02020603050405020304" pitchFamily="18" charset="0"/>
                <a:cs typeface="Times New Roman" panose="02020603050405020304" pitchFamily="18" charset="0"/>
              </a:rPr>
              <a:t>В </a:t>
            </a:r>
            <a:r>
              <a:rPr lang="ru-RU" dirty="0">
                <a:latin typeface="Times New Roman" panose="02020603050405020304" pitchFamily="18" charset="0"/>
                <a:cs typeface="Times New Roman" panose="02020603050405020304" pitchFamily="18" charset="0"/>
              </a:rPr>
              <a:t>1930-е годы в Серове были закрыты все храмы. Но когда в 1940-е последовало некоторое послабление со стороны государства в репрессиях против Церкви, в городе произошло редчайшее на Среднем Урале событие: в обыкновенном деревянном жилом доме в 1947 году верующие обустроили молитвенный дом, освященный во имя пророка Илии. Так и действовал он с тех пор все советские годы, до 1988 года, когда вместо старого здания был отстроен </a:t>
            </a:r>
            <a:r>
              <a:rPr lang="ru-RU" dirty="0" err="1">
                <a:latin typeface="Times New Roman" panose="02020603050405020304" pitchFamily="18" charset="0"/>
                <a:cs typeface="Times New Roman" panose="02020603050405020304" pitchFamily="18" charset="0"/>
              </a:rPr>
              <a:t>Илиинский</a:t>
            </a:r>
            <a:r>
              <a:rPr lang="ru-RU" dirty="0">
                <a:latin typeface="Times New Roman" panose="02020603050405020304" pitchFamily="18" charset="0"/>
                <a:cs typeface="Times New Roman" panose="02020603050405020304" pitchFamily="18" charset="0"/>
              </a:rPr>
              <a:t> храм канонической архитектуры. Подобных примеров на территории Екатеринбургской митрополии лишь еще один — Николаевский молитвенный дом в поселке Висим, открытый в 1936 году, когда в </a:t>
            </a:r>
            <a:r>
              <a:rPr lang="ru-RU" dirty="0" err="1">
                <a:latin typeface="Times New Roman" panose="02020603050405020304" pitchFamily="18" charset="0"/>
                <a:cs typeface="Times New Roman" panose="02020603050405020304" pitchFamily="18" charset="0"/>
              </a:rPr>
              <a:t>Висиме</a:t>
            </a:r>
            <a:r>
              <a:rPr lang="ru-RU" dirty="0">
                <a:latin typeface="Times New Roman" panose="02020603050405020304" pitchFamily="18" charset="0"/>
                <a:cs typeface="Times New Roman" panose="02020603050405020304" pitchFamily="18" charset="0"/>
              </a:rPr>
              <a:t> закрыли все храмы.</a:t>
            </a:r>
          </a:p>
        </p:txBody>
      </p:sp>
      <p:pic>
        <p:nvPicPr>
          <p:cNvPr id="3" name="Рисунок 2"/>
          <p:cNvPicPr>
            <a:picLocks noChangeAspect="1"/>
          </p:cNvPicPr>
          <p:nvPr/>
        </p:nvPicPr>
        <p:blipFill>
          <a:blip r:embed="rId2"/>
          <a:stretch>
            <a:fillRect/>
          </a:stretch>
        </p:blipFill>
        <p:spPr>
          <a:xfrm>
            <a:off x="0" y="2488223"/>
            <a:ext cx="8547242" cy="4369777"/>
          </a:xfrm>
          <a:prstGeom prst="rect">
            <a:avLst/>
          </a:prstGeom>
        </p:spPr>
      </p:pic>
      <p:sp>
        <p:nvSpPr>
          <p:cNvPr id="4" name="Прямоугольник 3"/>
          <p:cNvSpPr/>
          <p:nvPr/>
        </p:nvSpPr>
        <p:spPr>
          <a:xfrm>
            <a:off x="8836268" y="3395939"/>
            <a:ext cx="2822331" cy="2246769"/>
          </a:xfrm>
          <a:prstGeom prst="rect">
            <a:avLst/>
          </a:prstGeom>
        </p:spPr>
        <p:txBody>
          <a:bodyPr wrap="square">
            <a:spAutoFit/>
          </a:bodyPr>
          <a:lstStyle/>
          <a:p>
            <a:r>
              <a:rPr lang="ru-RU" sz="2800" b="1" dirty="0">
                <a:latin typeface="Times New Roman" panose="02020603050405020304" pitchFamily="18" charset="0"/>
                <a:cs typeface="Times New Roman" panose="02020603050405020304" pitchFamily="18" charset="0"/>
              </a:rPr>
              <a:t>Молитвенный дом во имя пророка Илии в Серове. Фото 1970-х годов</a:t>
            </a:r>
          </a:p>
        </p:txBody>
      </p:sp>
    </p:spTree>
    <p:extLst>
      <p:ext uri="{BB962C8B-B14F-4D97-AF65-F5344CB8AC3E}">
        <p14:creationId xmlns:p14="http://schemas.microsoft.com/office/powerpoint/2010/main" xmlns="" val="38332427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1631216"/>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В 1988 году вместо старого деревянного молитвенного дома была выстроена каменная пятиглавая церковь, освященная во имя пророка Илии. Рядом поставлена отдельно стоящая деревянная звонница, территория, огороженная каменной оградой с металлическими решетками, облагорожена. Храм Илии пророка в Серове является своеобразным храмом-исповедником, пронесшим не погашенной свечу православия через тяжелые годы безбожия.</a:t>
            </a:r>
          </a:p>
        </p:txBody>
      </p:sp>
      <p:pic>
        <p:nvPicPr>
          <p:cNvPr id="3" name="Рисунок 2"/>
          <p:cNvPicPr>
            <a:picLocks noChangeAspect="1"/>
          </p:cNvPicPr>
          <p:nvPr/>
        </p:nvPicPr>
        <p:blipFill>
          <a:blip r:embed="rId2"/>
          <a:stretch>
            <a:fillRect/>
          </a:stretch>
        </p:blipFill>
        <p:spPr>
          <a:xfrm>
            <a:off x="4325815" y="1279282"/>
            <a:ext cx="7321061" cy="5490795"/>
          </a:xfrm>
          <a:prstGeom prst="rect">
            <a:avLst/>
          </a:prstGeom>
        </p:spPr>
      </p:pic>
    </p:spTree>
    <p:extLst>
      <p:ext uri="{BB962C8B-B14F-4D97-AF65-F5344CB8AC3E}">
        <p14:creationId xmlns:p14="http://schemas.microsoft.com/office/powerpoint/2010/main" xmlns="" val="17099254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1954"/>
            <a:ext cx="12191999" cy="6858000"/>
          </a:xfrm>
          <a:prstGeom prst="rect">
            <a:avLst/>
          </a:prstGeom>
        </p:spPr>
      </p:pic>
    </p:spTree>
    <p:extLst>
      <p:ext uri="{BB962C8B-B14F-4D97-AF65-F5344CB8AC3E}">
        <p14:creationId xmlns:p14="http://schemas.microsoft.com/office/powerpoint/2010/main" xmlns="" val="41777939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xmlns="" val="4578719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41592"/>
            <a:ext cx="12192000" cy="1200329"/>
          </a:xfrm>
          <a:prstGeom prst="rect">
            <a:avLst/>
          </a:prstGeom>
        </p:spPr>
        <p:txBody>
          <a:bodyPr wrap="square">
            <a:spAutoFit/>
          </a:bodyPr>
          <a:lstStyle/>
          <a:p>
            <a:r>
              <a:rPr lang="ru-RU" dirty="0" err="1">
                <a:latin typeface="Times New Roman" panose="02020603050405020304" pitchFamily="18" charset="0"/>
                <a:cs typeface="Times New Roman" panose="02020603050405020304" pitchFamily="18" charset="0"/>
              </a:rPr>
              <a:t>Серо́вский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истори́ческий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музе́й</a:t>
            </a:r>
            <a:r>
              <a:rPr lang="ru-RU" dirty="0">
                <a:latin typeface="Times New Roman" panose="02020603050405020304" pitchFamily="18" charset="0"/>
                <a:cs typeface="Times New Roman" panose="02020603050405020304" pitchFamily="18" charset="0"/>
              </a:rPr>
              <a:t> — историко-краеведческий музей, крупнейший музей города Серова. Открыт 1 мая 1920 года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В фондах музея находятся фотографии и предметы быта населения города разных эпох. Часто проводятся выставки местных и заезжих художников и других деятелей искусств.</a:t>
            </a:r>
          </a:p>
        </p:txBody>
      </p:sp>
      <p:pic>
        <p:nvPicPr>
          <p:cNvPr id="3" name="Рисунок 2"/>
          <p:cNvPicPr>
            <a:picLocks noChangeAspect="1"/>
          </p:cNvPicPr>
          <p:nvPr/>
        </p:nvPicPr>
        <p:blipFill>
          <a:blip r:embed="rId2"/>
          <a:stretch>
            <a:fillRect/>
          </a:stretch>
        </p:blipFill>
        <p:spPr>
          <a:xfrm>
            <a:off x="0" y="1241921"/>
            <a:ext cx="6674338" cy="3754315"/>
          </a:xfrm>
          <a:prstGeom prst="rect">
            <a:avLst/>
          </a:prstGeom>
        </p:spPr>
      </p:pic>
      <p:pic>
        <p:nvPicPr>
          <p:cNvPr id="4" name="Рисунок 3"/>
          <p:cNvPicPr>
            <a:picLocks noChangeAspect="1"/>
          </p:cNvPicPr>
          <p:nvPr/>
        </p:nvPicPr>
        <p:blipFill>
          <a:blip r:embed="rId3"/>
          <a:stretch>
            <a:fillRect/>
          </a:stretch>
        </p:blipFill>
        <p:spPr>
          <a:xfrm>
            <a:off x="6798408" y="3753101"/>
            <a:ext cx="5393592" cy="2696796"/>
          </a:xfrm>
          <a:prstGeom prst="rect">
            <a:avLst/>
          </a:prstGeom>
        </p:spPr>
      </p:pic>
      <p:sp>
        <p:nvSpPr>
          <p:cNvPr id="5" name="Прямоугольник 4"/>
          <p:cNvSpPr/>
          <p:nvPr/>
        </p:nvSpPr>
        <p:spPr>
          <a:xfrm>
            <a:off x="8021564" y="2934412"/>
            <a:ext cx="3575018" cy="461665"/>
          </a:xfrm>
          <a:prstGeom prst="rect">
            <a:avLst/>
          </a:prstGeom>
        </p:spPr>
        <p:txBody>
          <a:bodyPr wrap="none">
            <a:spAutoFit/>
          </a:bodyPr>
          <a:lstStyle/>
          <a:p>
            <a:r>
              <a:rPr lang="ru-RU" sz="2400" b="1" dirty="0">
                <a:latin typeface="Times New Roman" panose="02020603050405020304" pitchFamily="18" charset="0"/>
                <a:cs typeface="Times New Roman" panose="02020603050405020304" pitchFamily="18" charset="0"/>
              </a:rPr>
              <a:t>Война. Забыть нельзя". </a:t>
            </a:r>
          </a:p>
        </p:txBody>
      </p:sp>
    </p:spTree>
    <p:extLst>
      <p:ext uri="{BB962C8B-B14F-4D97-AF65-F5344CB8AC3E}">
        <p14:creationId xmlns:p14="http://schemas.microsoft.com/office/powerpoint/2010/main" xmlns="" val="7362110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584" y="-93405"/>
            <a:ext cx="12192000" cy="7294305"/>
          </a:xfrm>
          <a:prstGeom prst="rect">
            <a:avLst/>
          </a:prstGeom>
        </p:spPr>
        <p:txBody>
          <a:bodyPr wrap="square">
            <a:spAutoFit/>
          </a:bodyPr>
          <a:lstStyle/>
          <a:p>
            <a:r>
              <a:rPr lang="ru-RU" dirty="0" err="1">
                <a:latin typeface="Times New Roman" panose="02020603050405020304" pitchFamily="18" charset="0"/>
                <a:cs typeface="Times New Roman" panose="02020603050405020304" pitchFamily="18" charset="0"/>
              </a:rPr>
              <a:t>Серовский</a:t>
            </a:r>
            <a:r>
              <a:rPr lang="ru-RU" dirty="0">
                <a:latin typeface="Times New Roman" panose="02020603050405020304" pitchFamily="18" charset="0"/>
                <a:cs typeface="Times New Roman" panose="02020603050405020304" pitchFamily="18" charset="0"/>
              </a:rPr>
              <a:t> исторический музей — один из старейших на Северном Урале. История его возникновения напрямую связана с расцветом деятельности уральских краеведческих организаций, пришедшимся на 20-егоды прошлого века.</a:t>
            </a:r>
          </a:p>
          <a:p>
            <a:r>
              <a:rPr lang="ru-RU" dirty="0" smtClean="0">
                <a:latin typeface="Times New Roman" panose="02020603050405020304" pitchFamily="18" charset="0"/>
                <a:cs typeface="Times New Roman" panose="02020603050405020304" pitchFamily="18" charset="0"/>
              </a:rPr>
              <a:t>1 </a:t>
            </a:r>
            <a:r>
              <a:rPr lang="ru-RU" dirty="0">
                <a:latin typeface="Times New Roman" panose="02020603050405020304" pitchFamily="18" charset="0"/>
                <a:cs typeface="Times New Roman" panose="02020603050405020304" pitchFamily="18" charset="0"/>
              </a:rPr>
              <a:t>мая 1920 года в Серове (тогда носившем имя </a:t>
            </a:r>
            <a:r>
              <a:rPr lang="ru-RU" dirty="0" err="1">
                <a:latin typeface="Times New Roman" panose="02020603050405020304" pitchFamily="18" charset="0"/>
                <a:cs typeface="Times New Roman" panose="02020603050405020304" pitchFamily="18" charset="0"/>
              </a:rPr>
              <a:t>Надеждинск</a:t>
            </a:r>
            <a:r>
              <a:rPr lang="ru-RU" dirty="0">
                <a:latin typeface="Times New Roman" panose="02020603050405020304" pitchFamily="18" charset="0"/>
                <a:cs typeface="Times New Roman" panose="02020603050405020304" pitchFamily="18" charset="0"/>
              </a:rPr>
              <a:t>) был основан музей природоведения и изучения местного края. Музей относился к ведению </a:t>
            </a:r>
            <a:r>
              <a:rPr lang="ru-RU" dirty="0" err="1">
                <a:latin typeface="Times New Roman" panose="02020603050405020304" pitchFamily="18" charset="0"/>
                <a:cs typeface="Times New Roman" panose="02020603050405020304" pitchFamily="18" charset="0"/>
              </a:rPr>
              <a:t>Уралполитпросвета</a:t>
            </a:r>
            <a:r>
              <a:rPr lang="ru-RU" dirty="0">
                <a:latin typeface="Times New Roman" panose="02020603050405020304" pitchFamily="18" charset="0"/>
                <a:cs typeface="Times New Roman" panose="02020603050405020304" pitchFamily="18" charset="0"/>
              </a:rPr>
              <a:t>, штат сотрудников состоял всего из двух человек: заведующего А.А. Фомина и сторожа. Основу будущей экспозиции составила коллекция минералов, переданная Геологическим музеем </a:t>
            </a:r>
            <a:r>
              <a:rPr lang="ru-RU" dirty="0" err="1">
                <a:latin typeface="Times New Roman" panose="02020603050405020304" pitchFamily="18" charset="0"/>
                <a:cs typeface="Times New Roman" panose="02020603050405020304" pitchFamily="18" charset="0"/>
              </a:rPr>
              <a:t>Турьинских</a:t>
            </a:r>
            <a:r>
              <a:rPr lang="ru-RU" dirty="0">
                <a:latin typeface="Times New Roman" panose="02020603050405020304" pitchFamily="18" charset="0"/>
                <a:cs typeface="Times New Roman" panose="02020603050405020304" pitchFamily="18" charset="0"/>
              </a:rPr>
              <a:t> рудников. Для посетителей музей был открыт с 15 мая 1920 г. За первые три недели его посетили около 300 жителей города.</a:t>
            </a:r>
          </a:p>
          <a:p>
            <a:r>
              <a:rPr lang="ru-RU" dirty="0" smtClean="0">
                <a:latin typeface="Times New Roman" panose="02020603050405020304" pitchFamily="18" charset="0"/>
                <a:cs typeface="Times New Roman" panose="02020603050405020304" pitchFamily="18" charset="0"/>
              </a:rPr>
              <a:t>Прием </a:t>
            </a:r>
            <a:r>
              <a:rPr lang="ru-RU" dirty="0">
                <a:latin typeface="Times New Roman" panose="02020603050405020304" pitchFamily="18" charset="0"/>
                <a:cs typeface="Times New Roman" panose="02020603050405020304" pitchFamily="18" charset="0"/>
              </a:rPr>
              <a:t>в комсомол в зале </a:t>
            </a:r>
            <a:r>
              <a:rPr lang="ru-RU" dirty="0" err="1">
                <a:latin typeface="Times New Roman" panose="02020603050405020304" pitchFamily="18" charset="0"/>
                <a:cs typeface="Times New Roman" panose="02020603050405020304" pitchFamily="18" charset="0"/>
              </a:rPr>
              <a:t>музеяПрием</a:t>
            </a:r>
            <a:r>
              <a:rPr lang="ru-RU" dirty="0">
                <a:latin typeface="Times New Roman" panose="02020603050405020304" pitchFamily="18" charset="0"/>
                <a:cs typeface="Times New Roman" panose="02020603050405020304" pitchFamily="18" charset="0"/>
              </a:rPr>
              <a:t> в комсомол в зале музея</a:t>
            </a:r>
          </a:p>
          <a:p>
            <a:r>
              <a:rPr lang="ru-RU" dirty="0">
                <a:latin typeface="Times New Roman" panose="02020603050405020304" pitchFamily="18" charset="0"/>
                <a:cs typeface="Times New Roman" panose="02020603050405020304" pitchFamily="18" charset="0"/>
              </a:rPr>
              <a:t>Музей находился в Загородке (так до революции назывался квартал, где проживала администрация и инженерно-технические работники </a:t>
            </a:r>
            <a:r>
              <a:rPr lang="ru-RU" dirty="0" err="1">
                <a:latin typeface="Times New Roman" panose="02020603050405020304" pitchFamily="18" charset="0"/>
                <a:cs typeface="Times New Roman" panose="02020603050405020304" pitchFamily="18" charset="0"/>
              </a:rPr>
              <a:t>Надеждинского</a:t>
            </a:r>
            <a:r>
              <a:rPr lang="ru-RU" dirty="0">
                <a:latin typeface="Times New Roman" panose="02020603050405020304" pitchFamily="18" charset="0"/>
                <a:cs typeface="Times New Roman" panose="02020603050405020304" pitchFamily="18" charset="0"/>
              </a:rPr>
              <a:t> завода) и размещался в двух комнатах дома № 96. В этом же здании находились учительская библиотека, правление союза учителей и учительский клуб.</a:t>
            </a:r>
          </a:p>
          <a:p>
            <a:r>
              <a:rPr lang="ru-RU" dirty="0" smtClean="0">
                <a:latin typeface="Times New Roman" panose="02020603050405020304" pitchFamily="18" charset="0"/>
                <a:cs typeface="Times New Roman" panose="02020603050405020304" pitchFamily="18" charset="0"/>
              </a:rPr>
              <a:t>Через </a:t>
            </a:r>
            <a:r>
              <a:rPr lang="ru-RU" dirty="0">
                <a:latin typeface="Times New Roman" panose="02020603050405020304" pitchFamily="18" charset="0"/>
                <a:cs typeface="Times New Roman" panose="02020603050405020304" pitchFamily="18" charset="0"/>
              </a:rPr>
              <a:t>год после открытия в </a:t>
            </a:r>
            <a:r>
              <a:rPr lang="ru-RU" dirty="0" err="1">
                <a:latin typeface="Times New Roman" panose="02020603050405020304" pitchFamily="18" charset="0"/>
                <a:cs typeface="Times New Roman" panose="02020603050405020304" pitchFamily="18" charset="0"/>
              </a:rPr>
              <a:t>Надеждинском</a:t>
            </a:r>
            <a:r>
              <a:rPr lang="ru-RU" dirty="0">
                <a:latin typeface="Times New Roman" panose="02020603050405020304" pitchFamily="18" charset="0"/>
                <a:cs typeface="Times New Roman" panose="02020603050405020304" pitchFamily="18" charset="0"/>
              </a:rPr>
              <a:t> музее было более 300 экспонатов, среди которых преобладали минералогические, зоологические, и палеонтологические. В 1921 — 1922 гг. с целью пополнения музейных фондов приобретались книги, атласы, приборы, собирались образцы полезных ископаемых, предметы этнографии. Также проводились метеорологические наблюдения и составлялись месячные отчеты для Екатеринбургской обсерватории.</a:t>
            </a:r>
          </a:p>
          <a:p>
            <a:r>
              <a:rPr lang="ru-RU" dirty="0" smtClean="0">
                <a:latin typeface="Times New Roman" panose="02020603050405020304" pitchFamily="18" charset="0"/>
                <a:cs typeface="Times New Roman" panose="02020603050405020304" pitchFamily="18" charset="0"/>
              </a:rPr>
              <a:t>Музей </a:t>
            </a:r>
            <a:r>
              <a:rPr lang="ru-RU" dirty="0">
                <a:latin typeface="Times New Roman" panose="02020603050405020304" pitchFamily="18" charset="0"/>
                <a:cs typeface="Times New Roman" panose="02020603050405020304" pitchFamily="18" charset="0"/>
              </a:rPr>
              <a:t>во Дворце культуры металлургов, 1940-е </a:t>
            </a:r>
            <a:r>
              <a:rPr lang="ru-RU" dirty="0" err="1">
                <a:latin typeface="Times New Roman" panose="02020603050405020304" pitchFamily="18" charset="0"/>
                <a:cs typeface="Times New Roman" panose="02020603050405020304" pitchFamily="18" charset="0"/>
              </a:rPr>
              <a:t>годы.Музей</a:t>
            </a:r>
            <a:r>
              <a:rPr lang="ru-RU" dirty="0">
                <a:latin typeface="Times New Roman" panose="02020603050405020304" pitchFamily="18" charset="0"/>
                <a:cs typeface="Times New Roman" panose="02020603050405020304" pitchFamily="18" charset="0"/>
              </a:rPr>
              <a:t> во Дворце культуры металлургов, 1940-е годы.</a:t>
            </a:r>
          </a:p>
          <a:p>
            <a:r>
              <a:rPr lang="ru-RU" dirty="0">
                <a:latin typeface="Times New Roman" panose="02020603050405020304" pitchFamily="18" charset="0"/>
                <a:cs typeface="Times New Roman" panose="02020603050405020304" pitchFamily="18" charset="0"/>
              </a:rPr>
              <a:t>С 1931 г. музей занимал две комнаты в недавно построенном Дворце культуры металлургов. Количество хранящихся в фондах предметов увеличивалось с каждым годом, наибольший интерес представляли геологическая и палеонтологическая коллекции, книги, фотографии, художественное литье, кольчуги, коллекция знамен. Многие ценные экспонаты, которые сегодня представлены в постоянной экспозиции, были переданы в дар музею жителями города в 1930-егг. Однако вскоре начинаются проблемы музея, связанные с острой нехваткой помещений.</a:t>
            </a:r>
          </a:p>
          <a:p>
            <a:r>
              <a:rPr lang="ru-RU" dirty="0" smtClean="0">
                <a:latin typeface="Times New Roman" panose="02020603050405020304" pitchFamily="18" charset="0"/>
                <a:cs typeface="Times New Roman" panose="02020603050405020304" pitchFamily="18" charset="0"/>
              </a:rPr>
              <a:t>   В </a:t>
            </a:r>
            <a:r>
              <a:rPr lang="ru-RU" dirty="0">
                <a:latin typeface="Times New Roman" panose="02020603050405020304" pitchFamily="18" charset="0"/>
                <a:cs typeface="Times New Roman" panose="02020603050405020304" pitchFamily="18" charset="0"/>
              </a:rPr>
              <a:t>1934 гг. </a:t>
            </a:r>
            <a:r>
              <a:rPr lang="ru-RU" dirty="0" err="1">
                <a:latin typeface="Times New Roman" panose="02020603050405020304" pitchFamily="18" charset="0"/>
                <a:cs typeface="Times New Roman" panose="02020603050405020304" pitchFamily="18" charset="0"/>
              </a:rPr>
              <a:t>Надеждинск</a:t>
            </a:r>
            <a:r>
              <a:rPr lang="ru-RU" dirty="0">
                <a:latin typeface="Times New Roman" panose="02020603050405020304" pitchFamily="18" charset="0"/>
                <a:cs typeface="Times New Roman" panose="02020603050405020304" pitchFamily="18" charset="0"/>
              </a:rPr>
              <a:t> переименовали в </a:t>
            </a:r>
            <a:r>
              <a:rPr lang="ru-RU" dirty="0" err="1">
                <a:latin typeface="Times New Roman" panose="02020603050405020304" pitchFamily="18" charset="0"/>
                <a:cs typeface="Times New Roman" panose="02020603050405020304" pitchFamily="18" charset="0"/>
              </a:rPr>
              <a:t>Кабаковск</a:t>
            </a:r>
            <a:r>
              <a:rPr lang="ru-RU" dirty="0">
                <a:latin typeface="Times New Roman" panose="02020603050405020304" pitchFamily="18" charset="0"/>
                <a:cs typeface="Times New Roman" panose="02020603050405020304" pitchFamily="18" charset="0"/>
              </a:rPr>
              <a:t>, изменил свое название и музей. В документах 1934-37 гг. он упоминается как </a:t>
            </a:r>
            <a:r>
              <a:rPr lang="ru-RU" dirty="0" err="1">
                <a:latin typeface="Times New Roman" panose="02020603050405020304" pitchFamily="18" charset="0"/>
                <a:cs typeface="Times New Roman" panose="02020603050405020304" pitchFamily="18" charset="0"/>
              </a:rPr>
              <a:t>Кабаковский</a:t>
            </a:r>
            <a:r>
              <a:rPr lang="ru-RU" dirty="0">
                <a:latin typeface="Times New Roman" panose="02020603050405020304" pitchFamily="18" charset="0"/>
                <a:cs typeface="Times New Roman" panose="02020603050405020304" pitchFamily="18" charset="0"/>
              </a:rPr>
              <a:t> районный краеведческий музей. Однако это не улучшило обстановку с решением вопроса о поиске подходящего здания. Долгие годы музей переезжал из одного помещения в другое, временно закрывался и открывался вновь.</a:t>
            </a:r>
          </a:p>
        </p:txBody>
      </p:sp>
    </p:spTree>
    <p:extLst>
      <p:ext uri="{BB962C8B-B14F-4D97-AF65-F5344CB8AC3E}">
        <p14:creationId xmlns:p14="http://schemas.microsoft.com/office/powerpoint/2010/main" xmlns="" val="227034805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31420"/>
            <a:ext cx="12192000" cy="6186309"/>
          </a:xfrm>
          <a:prstGeom prst="rect">
            <a:avLst/>
          </a:prstGeom>
        </p:spPr>
        <p:txBody>
          <a:bodyPr wrap="square">
            <a:spAutoFit/>
          </a:bodyPr>
          <a:lstStyle/>
          <a:p>
            <a:r>
              <a:rPr lang="ru-RU" dirty="0">
                <a:latin typeface="Times New Roman" panose="02020603050405020304" pitchFamily="18" charset="0"/>
                <a:cs typeface="Times New Roman" panose="02020603050405020304" pitchFamily="18" charset="0"/>
              </a:rPr>
              <a:t>В 1960-е гг. проводились экспедиции с участием сотрудников музея, была сформирована богатая археологическая коллекция. Исследовались памятники эпохи неолита, бронзового и железного веков на территории </a:t>
            </a:r>
            <a:r>
              <a:rPr lang="ru-RU" dirty="0" err="1">
                <a:latin typeface="Times New Roman" panose="02020603050405020304" pitchFamily="18" charset="0"/>
                <a:cs typeface="Times New Roman" panose="02020603050405020304" pitchFamily="18" charset="0"/>
              </a:rPr>
              <a:t>Серовского</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Гаринского</a:t>
            </a:r>
            <a:r>
              <a:rPr lang="ru-RU" dirty="0">
                <a:latin typeface="Times New Roman" panose="02020603050405020304" pitchFamily="18" charset="0"/>
                <a:cs typeface="Times New Roman" panose="02020603050405020304" pitchFamily="18" charset="0"/>
              </a:rPr>
              <a:t> и </a:t>
            </a:r>
            <a:r>
              <a:rPr lang="ru-RU" dirty="0" err="1">
                <a:latin typeface="Times New Roman" panose="02020603050405020304" pitchFamily="18" charset="0"/>
                <a:cs typeface="Times New Roman" panose="02020603050405020304" pitchFamily="18" charset="0"/>
              </a:rPr>
              <a:t>Сосьвинского</a:t>
            </a:r>
            <a:r>
              <a:rPr lang="ru-RU" dirty="0">
                <a:latin typeface="Times New Roman" panose="02020603050405020304" pitchFamily="18" charset="0"/>
                <a:cs typeface="Times New Roman" panose="02020603050405020304" pitchFamily="18" charset="0"/>
              </a:rPr>
              <a:t> районов. В 1960-нач. 1970-хгг. в музее работали молодые выпускники исторического факультета Уральского госуниверситета, впоследствии — известные ученые: Ю.А. Буранов, Б.Б. </a:t>
            </a:r>
            <a:r>
              <a:rPr lang="ru-RU" dirty="0" err="1">
                <a:latin typeface="Times New Roman" panose="02020603050405020304" pitchFamily="18" charset="0"/>
                <a:cs typeface="Times New Roman" panose="02020603050405020304" pitchFamily="18" charset="0"/>
              </a:rPr>
              <a:t>Овчинникова</a:t>
            </a:r>
            <a:r>
              <a:rPr lang="ru-RU" dirty="0">
                <a:latin typeface="Times New Roman" panose="02020603050405020304" pitchFamily="18" charset="0"/>
                <a:cs typeface="Times New Roman" panose="02020603050405020304" pitchFamily="18" charset="0"/>
              </a:rPr>
              <a:t>, В.Т. Ковалева, Н.А. </a:t>
            </a:r>
            <a:r>
              <a:rPr lang="ru-RU" dirty="0" err="1">
                <a:latin typeface="Times New Roman" panose="02020603050405020304" pitchFamily="18" charset="0"/>
                <a:cs typeface="Times New Roman" panose="02020603050405020304" pitchFamily="18" charset="0"/>
              </a:rPr>
              <a:t>Федюнева</a:t>
            </a:r>
            <a:r>
              <a:rPr lang="ru-RU" dirty="0">
                <a:latin typeface="Times New Roman" panose="02020603050405020304" pitchFamily="18" charset="0"/>
                <a:cs typeface="Times New Roman" panose="02020603050405020304" pitchFamily="18" charset="0"/>
              </a:rPr>
              <a:t> (Алексашенко</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   Важным </a:t>
            </a:r>
            <a:r>
              <a:rPr lang="ru-RU" dirty="0">
                <a:latin typeface="Times New Roman" panose="02020603050405020304" pitchFamily="18" charset="0"/>
                <a:cs typeface="Times New Roman" panose="02020603050405020304" pitchFamily="18" charset="0"/>
              </a:rPr>
              <a:t>событием в истории </a:t>
            </a:r>
            <a:r>
              <a:rPr lang="ru-RU" dirty="0" err="1">
                <a:latin typeface="Times New Roman" panose="02020603050405020304" pitchFamily="18" charset="0"/>
                <a:cs typeface="Times New Roman" panose="02020603050405020304" pitchFamily="18" charset="0"/>
              </a:rPr>
              <a:t>Серовского</a:t>
            </a:r>
            <a:r>
              <a:rPr lang="ru-RU" dirty="0">
                <a:latin typeface="Times New Roman" panose="02020603050405020304" pitchFamily="18" charset="0"/>
                <a:cs typeface="Times New Roman" panose="02020603050405020304" pitchFamily="18" charset="0"/>
              </a:rPr>
              <a:t> музея стало открытие в 1964 г. планетария (в настоящее время в Свердловской области всего два планетария — в Серове и в Екатеринбурге</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Зал музея, 1960-е </a:t>
            </a:r>
            <a:r>
              <a:rPr lang="ru-RU" dirty="0" err="1">
                <a:latin typeface="Times New Roman" panose="02020603050405020304" pitchFamily="18" charset="0"/>
                <a:cs typeface="Times New Roman" panose="02020603050405020304" pitchFamily="18" charset="0"/>
              </a:rPr>
              <a:t>годыЗал</a:t>
            </a:r>
            <a:r>
              <a:rPr lang="ru-RU" dirty="0">
                <a:latin typeface="Times New Roman" panose="02020603050405020304" pitchFamily="18" charset="0"/>
                <a:cs typeface="Times New Roman" panose="02020603050405020304" pitchFamily="18" charset="0"/>
              </a:rPr>
              <a:t> музея, 1960-е годы</a:t>
            </a:r>
          </a:p>
          <a:p>
            <a:r>
              <a:rPr lang="ru-RU" dirty="0">
                <a:latin typeface="Times New Roman" panose="02020603050405020304" pitchFamily="18" charset="0"/>
                <a:cs typeface="Times New Roman" panose="02020603050405020304" pitchFamily="18" charset="0"/>
              </a:rPr>
              <a:t>В ходе построения новой экспозиции в 1977-1978 гг. в </a:t>
            </a:r>
            <a:r>
              <a:rPr lang="ru-RU" dirty="0" err="1">
                <a:latin typeface="Times New Roman" panose="02020603050405020304" pitchFamily="18" charset="0"/>
                <a:cs typeface="Times New Roman" panose="02020603050405020304" pitchFamily="18" charset="0"/>
              </a:rPr>
              <a:t>музеебыл</a:t>
            </a:r>
            <a:r>
              <a:rPr lang="ru-RU" dirty="0">
                <a:latin typeface="Times New Roman" panose="02020603050405020304" pitchFamily="18" charset="0"/>
                <a:cs typeface="Times New Roman" panose="02020603050405020304" pitchFamily="18" charset="0"/>
              </a:rPr>
              <a:t> ликвидирован отдел природы. В связи с созданием </a:t>
            </a:r>
            <a:r>
              <a:rPr lang="ru-RU" dirty="0" smtClean="0">
                <a:latin typeface="Times New Roman" panose="02020603050405020304" pitchFamily="18" charset="0"/>
                <a:cs typeface="Times New Roman" panose="02020603050405020304" pitchFamily="18" charset="0"/>
              </a:rPr>
              <a:t>   Свердловского </a:t>
            </a:r>
            <a:r>
              <a:rPr lang="ru-RU" dirty="0">
                <a:latin typeface="Times New Roman" panose="02020603050405020304" pitchFamily="18" charset="0"/>
                <a:cs typeface="Times New Roman" panose="02020603050405020304" pitchFamily="18" charset="0"/>
              </a:rPr>
              <a:t>объединенного историко-краеведческого музея, в 1979 г. </a:t>
            </a:r>
            <a:r>
              <a:rPr lang="ru-RU" dirty="0" err="1">
                <a:latin typeface="Times New Roman" panose="02020603050405020304" pitchFamily="18" charset="0"/>
                <a:cs typeface="Times New Roman" panose="02020603050405020304" pitchFamily="18" charset="0"/>
              </a:rPr>
              <a:t>Серовский</a:t>
            </a:r>
            <a:r>
              <a:rPr lang="ru-RU" dirty="0">
                <a:latin typeface="Times New Roman" panose="02020603050405020304" pitchFamily="18" charset="0"/>
                <a:cs typeface="Times New Roman" panose="02020603050405020304" pitchFamily="18" charset="0"/>
              </a:rPr>
              <a:t> музей получил профиль исторического и стал филиалом областного музея</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   В </a:t>
            </a:r>
            <a:r>
              <a:rPr lang="ru-RU" dirty="0">
                <a:latin typeface="Times New Roman" panose="02020603050405020304" pitchFamily="18" charset="0"/>
                <a:cs typeface="Times New Roman" panose="02020603050405020304" pitchFamily="18" charset="0"/>
              </a:rPr>
              <a:t>тяжелые для страны 90-е годы </a:t>
            </a:r>
            <a:r>
              <a:rPr lang="ru-RU" dirty="0" err="1">
                <a:latin typeface="Times New Roman" panose="02020603050405020304" pitchFamily="18" charset="0"/>
                <a:cs typeface="Times New Roman" panose="02020603050405020304" pitchFamily="18" charset="0"/>
              </a:rPr>
              <a:t>Серовский</a:t>
            </a:r>
            <a:r>
              <a:rPr lang="ru-RU" dirty="0">
                <a:latin typeface="Times New Roman" panose="02020603050405020304" pitchFamily="18" charset="0"/>
                <a:cs typeface="Times New Roman" panose="02020603050405020304" pitchFamily="18" charset="0"/>
              </a:rPr>
              <a:t> исторический музей был активным участником дискуссий на страницах прессы, вел просветительскую и исследовательскую работу. В конце 1980-х гг. вновь встал вопрос о расширении музея, был даже создан проект трехэтажного здания, оставшийся не реализованным, как и многие начинания 1990-х гг. В 1990-е годы прошла муниципализация учреждений культуры. 1 апреля 1995 г. музей получил статус муниципального учреждения культуры</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   1960-е </a:t>
            </a:r>
            <a:r>
              <a:rPr lang="ru-RU" dirty="0" err="1">
                <a:latin typeface="Times New Roman" panose="02020603050405020304" pitchFamily="18" charset="0"/>
                <a:cs typeface="Times New Roman" panose="02020603050405020304" pitchFamily="18" charset="0"/>
              </a:rPr>
              <a:t>Лузянина</a:t>
            </a:r>
            <a:r>
              <a:rPr lang="ru-RU" dirty="0">
                <a:latin typeface="Times New Roman" panose="02020603050405020304" pitchFamily="18" charset="0"/>
                <a:cs typeface="Times New Roman" panose="02020603050405020304" pitchFamily="18" charset="0"/>
              </a:rPr>
              <a:t> на экскурсии1960-е </a:t>
            </a:r>
            <a:r>
              <a:rPr lang="ru-RU" dirty="0" err="1">
                <a:latin typeface="Times New Roman" panose="02020603050405020304" pitchFamily="18" charset="0"/>
                <a:cs typeface="Times New Roman" panose="02020603050405020304" pitchFamily="18" charset="0"/>
              </a:rPr>
              <a:t>Лузянина</a:t>
            </a:r>
            <a:r>
              <a:rPr lang="ru-RU" dirty="0">
                <a:latin typeface="Times New Roman" panose="02020603050405020304" pitchFamily="18" charset="0"/>
                <a:cs typeface="Times New Roman" panose="02020603050405020304" pitchFamily="18" charset="0"/>
              </a:rPr>
              <a:t> на экскурсии</a:t>
            </a:r>
          </a:p>
          <a:p>
            <a:r>
              <a:rPr lang="ru-RU" dirty="0">
                <a:latin typeface="Times New Roman" panose="02020603050405020304" pitchFamily="18" charset="0"/>
                <a:cs typeface="Times New Roman" panose="02020603050405020304" pitchFamily="18" charset="0"/>
              </a:rPr>
              <a:t>В связи с затоплением фондовых помещений в 2000 г. музей закрылся на капитальный ремонт. В период 2001-2002 </a:t>
            </a:r>
            <a:r>
              <a:rPr lang="ru-RU" dirty="0" err="1">
                <a:latin typeface="Times New Roman" panose="02020603050405020304" pitchFamily="18" charset="0"/>
                <a:cs typeface="Times New Roman" panose="02020603050405020304" pitchFamily="18" charset="0"/>
              </a:rPr>
              <a:t>гг.проводились</a:t>
            </a:r>
            <a:r>
              <a:rPr lang="ru-RU" dirty="0">
                <a:latin typeface="Times New Roman" panose="02020603050405020304" pitchFamily="18" charset="0"/>
                <a:cs typeface="Times New Roman" panose="02020603050405020304" pitchFamily="18" charset="0"/>
              </a:rPr>
              <a:t> передвижные выставки в учебных заведениях и библиотеках города. В ноябре 2002 г. открылся планетарий, а в 2003 г. начали работу оба зала, где проходили временные выставки.</a:t>
            </a:r>
          </a:p>
          <a:p>
            <a:endParaRPr lang="ru-RU"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Новая историческая экспозиция «</a:t>
            </a:r>
            <a:r>
              <a:rPr lang="ru-RU" dirty="0" err="1">
                <a:latin typeface="Times New Roman" panose="02020603050405020304" pitchFamily="18" charset="0"/>
                <a:cs typeface="Times New Roman" panose="02020603050405020304" pitchFamily="18" charset="0"/>
              </a:rPr>
              <a:t>Надеждинск</a:t>
            </a:r>
            <a:r>
              <a:rPr lang="ru-RU" dirty="0">
                <a:latin typeface="Times New Roman" panose="02020603050405020304" pitchFamily="18" charset="0"/>
                <a:cs typeface="Times New Roman" panose="02020603050405020304" pitchFamily="18" charset="0"/>
              </a:rPr>
              <a:t> — </a:t>
            </a:r>
            <a:r>
              <a:rPr lang="ru-RU" dirty="0" err="1">
                <a:latin typeface="Times New Roman" panose="02020603050405020304" pitchFamily="18" charset="0"/>
                <a:cs typeface="Times New Roman" panose="02020603050405020304" pitchFamily="18" charset="0"/>
              </a:rPr>
              <a:t>Кабаковск</a:t>
            </a:r>
            <a:r>
              <a:rPr lang="ru-RU" dirty="0">
                <a:latin typeface="Times New Roman" panose="02020603050405020304" pitchFamily="18" charset="0"/>
                <a:cs typeface="Times New Roman" panose="02020603050405020304" pitchFamily="18" charset="0"/>
              </a:rPr>
              <a:t> — Серов» была открыта только в мае 2008 года</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8318802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9144000" cy="6858000"/>
          </a:xfrm>
          <a:prstGeom prst="rect">
            <a:avLst/>
          </a:prstGeom>
        </p:spPr>
      </p:pic>
      <p:pic>
        <p:nvPicPr>
          <p:cNvPr id="3" name="Рисунок 2"/>
          <p:cNvPicPr>
            <a:picLocks noChangeAspect="1"/>
          </p:cNvPicPr>
          <p:nvPr/>
        </p:nvPicPr>
        <p:blipFill>
          <a:blip r:embed="rId3"/>
          <a:stretch>
            <a:fillRect/>
          </a:stretch>
        </p:blipFill>
        <p:spPr>
          <a:xfrm>
            <a:off x="9177528" y="2100834"/>
            <a:ext cx="3014472" cy="2260854"/>
          </a:xfrm>
          <a:prstGeom prst="rect">
            <a:avLst/>
          </a:prstGeom>
        </p:spPr>
      </p:pic>
    </p:spTree>
    <p:extLst>
      <p:ext uri="{BB962C8B-B14F-4D97-AF65-F5344CB8AC3E}">
        <p14:creationId xmlns:p14="http://schemas.microsoft.com/office/powerpoint/2010/main" xmlns="" val="6439058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5337663" y="3663"/>
            <a:ext cx="6854337" cy="6854337"/>
          </a:xfrm>
          <a:prstGeom prst="rect">
            <a:avLst/>
          </a:prstGeom>
        </p:spPr>
      </p:pic>
      <p:sp>
        <p:nvSpPr>
          <p:cNvPr id="3" name="Прямоугольник 2"/>
          <p:cNvSpPr/>
          <p:nvPr/>
        </p:nvSpPr>
        <p:spPr>
          <a:xfrm>
            <a:off x="67408" y="232653"/>
            <a:ext cx="5402140" cy="6124754"/>
          </a:xfrm>
          <a:prstGeom prst="rect">
            <a:avLst/>
          </a:prstGeom>
        </p:spPr>
        <p:txBody>
          <a:bodyPr wrap="square">
            <a:spAutoFit/>
          </a:bodyPr>
          <a:lstStyle/>
          <a:p>
            <a:r>
              <a:rPr lang="ru-RU" sz="2800" dirty="0">
                <a:latin typeface="Times New Roman" panose="02020603050405020304" pitchFamily="18" charset="0"/>
                <a:cs typeface="Times New Roman" panose="02020603050405020304" pitchFamily="18" charset="0"/>
              </a:rPr>
              <a:t>Часовня во имя святого праведного </a:t>
            </a:r>
            <a:r>
              <a:rPr lang="ru-RU" sz="2800" dirty="0" err="1">
                <a:latin typeface="Times New Roman" panose="02020603050405020304" pitchFamily="18" charset="0"/>
                <a:cs typeface="Times New Roman" panose="02020603050405020304" pitchFamily="18" charset="0"/>
              </a:rPr>
              <a:t>Симеона</a:t>
            </a:r>
            <a:r>
              <a:rPr lang="ru-RU" sz="2800" dirty="0">
                <a:latin typeface="Times New Roman" panose="02020603050405020304" pitchFamily="18" charset="0"/>
                <a:cs typeface="Times New Roman" panose="02020603050405020304" pitchFamily="18" charset="0"/>
              </a:rPr>
              <a:t> Верхотурского освящена 23 сентября 1999 года. Построена она на средства ОАО «Металлургический завод им. А. К. Серова» силами творческой мастерской этого завода, под руководством Александра Быстрых. Через семь лет после постройки пожаром уничтожена внутренняя обшивка и часть купола часовни. В 2009 г. часовня восстановлена.</a:t>
            </a:r>
          </a:p>
        </p:txBody>
      </p:sp>
    </p:spTree>
    <p:extLst>
      <p:ext uri="{BB962C8B-B14F-4D97-AF65-F5344CB8AC3E}">
        <p14:creationId xmlns:p14="http://schemas.microsoft.com/office/powerpoint/2010/main" xmlns="" val="250303169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6849208" cy="6849208"/>
          </a:xfrm>
          <a:prstGeom prst="rect">
            <a:avLst/>
          </a:prstGeom>
        </p:spPr>
      </p:pic>
      <p:sp>
        <p:nvSpPr>
          <p:cNvPr id="3" name="Прямоугольник 2"/>
          <p:cNvSpPr/>
          <p:nvPr/>
        </p:nvSpPr>
        <p:spPr>
          <a:xfrm>
            <a:off x="6849208" y="628417"/>
            <a:ext cx="5342792" cy="5262979"/>
          </a:xfrm>
          <a:prstGeom prst="rect">
            <a:avLst/>
          </a:prstGeom>
        </p:spPr>
        <p:txBody>
          <a:bodyPr wrap="square">
            <a:spAutoFit/>
          </a:bodyPr>
          <a:lstStyle/>
          <a:p>
            <a:r>
              <a:rPr lang="ru-RU" sz="2400">
                <a:latin typeface="Times New Roman" panose="02020603050405020304" pitchFamily="18" charset="0"/>
                <a:cs typeface="Times New Roman" panose="02020603050405020304" pitchFamily="18" charset="0"/>
              </a:rPr>
              <a:t>Крупнейшая на Северной Урале Соборная мечеть открыта в ноябре 2011 года. </a:t>
            </a:r>
            <a:r>
              <a:rPr lang="ru-RU" sz="2400" dirty="0">
                <a:latin typeface="Times New Roman" panose="02020603050405020304" pitchFamily="18" charset="0"/>
                <a:cs typeface="Times New Roman" panose="02020603050405020304" pitchFamily="18" charset="0"/>
              </a:rPr>
              <a:t>При строительстве </a:t>
            </a:r>
            <a:r>
              <a:rPr lang="ru-RU" sz="2400" dirty="0" err="1">
                <a:latin typeface="Times New Roman" panose="02020603050405020304" pitchFamily="18" charset="0"/>
                <a:cs typeface="Times New Roman" panose="02020603050405020304" pitchFamily="18" charset="0"/>
              </a:rPr>
              <a:t>Надеждинского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сталерельсового</a:t>
            </a:r>
            <a:r>
              <a:rPr lang="ru-RU" sz="2400" dirty="0">
                <a:latin typeface="Times New Roman" panose="02020603050405020304" pitchFamily="18" charset="0"/>
                <a:cs typeface="Times New Roman" panose="02020603050405020304" pitchFamily="18" charset="0"/>
              </a:rPr>
              <a:t> завода здесь поселилось много мусульман. В Серове проживает около 10 тыс. мусульман. До 30-х годов в Серове существовали две мечети, крупнейшие на Северном Урале. Но во времена религиозных гонений они были разрушены, как и православные храмы. Площадь мечети составляет 322 квадратных метра, вместимость порядка 120 человек.</a:t>
            </a:r>
          </a:p>
        </p:txBody>
      </p:sp>
    </p:spTree>
    <p:extLst>
      <p:ext uri="{BB962C8B-B14F-4D97-AF65-F5344CB8AC3E}">
        <p14:creationId xmlns:p14="http://schemas.microsoft.com/office/powerpoint/2010/main" xmlns="" val="26195275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6322"/>
            <a:ext cx="12192000" cy="6186309"/>
          </a:xfrm>
          <a:prstGeom prst="rect">
            <a:avLst/>
          </a:prstGeom>
        </p:spPr>
        <p:txBody>
          <a:bodyPr wrap="square">
            <a:spAutoFit/>
          </a:bodyPr>
          <a:lstStyle/>
          <a:p>
            <a:r>
              <a:rPr lang="ru-RU" sz="2200" dirty="0" err="1">
                <a:latin typeface="Times New Roman" panose="02020603050405020304" pitchFamily="18" charset="0"/>
                <a:cs typeface="Times New Roman" panose="02020603050405020304" pitchFamily="18" charset="0"/>
              </a:rPr>
              <a:t>Надеждинский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сталерельсовый</a:t>
            </a:r>
            <a:r>
              <a:rPr lang="ru-RU" sz="2200" dirty="0">
                <a:latin typeface="Times New Roman" panose="02020603050405020304" pitchFamily="18" charset="0"/>
                <a:cs typeface="Times New Roman" panose="02020603050405020304" pitchFamily="18" charset="0"/>
              </a:rPr>
              <a:t> завод и поселение при нем было основано 29 мая 1894 г. Все население заводского поселка было пришлым. Здесь оседали квалифицированные рабочие-металлисты из уральских и южных городов, гонимые голодом русские крестьяне из ближних и дальних губерний, а также многочисленные чуваши, зыряне, башкиры и татары. Последних в начале ХХ века было не менее 1200 чел. (1000 мужчин и 200 женщин – мусульман). Учитывая такое количество мусульман, неудивительно, что уже вскоре после основания завода там начала действовать соборная мечеть. ОМДС отправило туда метрические книги за №2274. Сохранившиеся иллюстративные материалы свидетельствуют о том, что мечеть была деревянной двухэтажной (отдельная прихожая, цокольный этаж и молельный зал, разделенный на две половины (мужскую и женскую). Мечеть была покрыта четырехскатной крышей, над  правой половиной которой возвышался восьмигранный минарет. Позднее из-за того что мечеть не вмещала всех желающих, неподалеку была построена вторая мечеть. Обе они располагались на территории старого городского рынка. В городе действовала русско-татарская школа, работу которой курировали служители мечетей. До революции 1917 г. имамами </a:t>
            </a:r>
            <a:r>
              <a:rPr lang="ru-RU" sz="2200" dirty="0" err="1">
                <a:latin typeface="Times New Roman" panose="02020603050405020304" pitchFamily="18" charset="0"/>
                <a:cs typeface="Times New Roman" panose="02020603050405020304" pitchFamily="18" charset="0"/>
              </a:rPr>
              <a:t>Надеждинского</a:t>
            </a:r>
            <a:r>
              <a:rPr lang="ru-RU" sz="2200" dirty="0">
                <a:latin typeface="Times New Roman" panose="02020603050405020304" pitchFamily="18" charset="0"/>
                <a:cs typeface="Times New Roman" panose="02020603050405020304" pitchFamily="18" charset="0"/>
              </a:rPr>
              <a:t> завода служили </a:t>
            </a:r>
            <a:r>
              <a:rPr lang="ru-RU" sz="2200" dirty="0" err="1">
                <a:latin typeface="Times New Roman" panose="02020603050405020304" pitchFamily="18" charset="0"/>
                <a:cs typeface="Times New Roman" panose="02020603050405020304" pitchFamily="18" charset="0"/>
              </a:rPr>
              <a:t>Шигинитдин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Айнутдинов</a:t>
            </a:r>
            <a:r>
              <a:rPr lang="ru-RU" sz="2200" dirty="0">
                <a:latin typeface="Times New Roman" panose="02020603050405020304" pitchFamily="18" charset="0"/>
                <a:cs typeface="Times New Roman" panose="02020603050405020304" pitchFamily="18" charset="0"/>
              </a:rPr>
              <a:t>, Ибрагим Мухаммед Юнусов, </a:t>
            </a:r>
            <a:r>
              <a:rPr lang="ru-RU" sz="2200" dirty="0" err="1">
                <a:latin typeface="Times New Roman" panose="02020603050405020304" pitchFamily="18" charset="0"/>
                <a:cs typeface="Times New Roman" panose="02020603050405020304" pitchFamily="18" charset="0"/>
              </a:rPr>
              <a:t>Шакирзян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Хамидуллин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Мухамет-Гата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Мухамет</a:t>
            </a:r>
            <a:r>
              <a:rPr lang="ru-RU" sz="2200" dirty="0">
                <a:latin typeface="Times New Roman" panose="02020603050405020304" pitchFamily="18" charset="0"/>
                <a:cs typeface="Times New Roman" panose="02020603050405020304" pitchFamily="18" charset="0"/>
              </a:rPr>
              <a:t> Сафин, </a:t>
            </a:r>
            <a:r>
              <a:rPr lang="ru-RU" sz="2200" dirty="0" err="1">
                <a:latin typeface="Times New Roman" panose="02020603050405020304" pitchFamily="18" charset="0"/>
                <a:cs typeface="Times New Roman" panose="02020603050405020304" pitchFamily="18" charset="0"/>
              </a:rPr>
              <a:t>Тимирша</a:t>
            </a:r>
            <a:r>
              <a:rPr lang="ru-RU" sz="2200" dirty="0">
                <a:latin typeface="Times New Roman" panose="02020603050405020304" pitchFamily="18" charset="0"/>
                <a:cs typeface="Times New Roman" panose="02020603050405020304" pitchFamily="18" charset="0"/>
              </a:rPr>
              <a:t> Ильясов, </a:t>
            </a:r>
            <a:r>
              <a:rPr lang="ru-RU" sz="2200" dirty="0" err="1">
                <a:latin typeface="Times New Roman" panose="02020603050405020304" pitchFamily="18" charset="0"/>
                <a:cs typeface="Times New Roman" panose="02020603050405020304" pitchFamily="18" charset="0"/>
              </a:rPr>
              <a:t>Мухамеддаки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Мухаметшакиров</a:t>
            </a:r>
            <a:r>
              <a:rPr lang="ru-RU" sz="2200" dirty="0">
                <a:latin typeface="Times New Roman" panose="02020603050405020304" pitchFamily="18" charset="0"/>
                <a:cs typeface="Times New Roman" panose="02020603050405020304" pitchFamily="18" charset="0"/>
              </a:rPr>
              <a:t>. В 1912 г. в результате доносов </a:t>
            </a:r>
            <a:r>
              <a:rPr lang="ru-RU" sz="2200" dirty="0" err="1">
                <a:latin typeface="Times New Roman" panose="02020603050405020304" pitchFamily="18" charset="0"/>
                <a:cs typeface="Times New Roman" panose="02020603050405020304" pitchFamily="18" charset="0"/>
              </a:rPr>
              <a:t>Шакирзян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Хамидуллин</a:t>
            </a:r>
            <a:r>
              <a:rPr lang="ru-RU" sz="2200" dirty="0">
                <a:latin typeface="Times New Roman" panose="02020603050405020304" pitchFamily="18" charset="0"/>
                <a:cs typeface="Times New Roman" panose="02020603050405020304" pitchFamily="18" charset="0"/>
              </a:rPr>
              <a:t> и его брат </a:t>
            </a:r>
            <a:r>
              <a:rPr lang="ru-RU" sz="2200" dirty="0" err="1">
                <a:latin typeface="Times New Roman" panose="02020603050405020304" pitchFamily="18" charset="0"/>
                <a:cs typeface="Times New Roman" panose="02020603050405020304" pitchFamily="18" charset="0"/>
              </a:rPr>
              <a:t>Садык</a:t>
            </a:r>
            <a:r>
              <a:rPr lang="ru-RU" sz="2200" dirty="0">
                <a:latin typeface="Times New Roman" panose="02020603050405020304" pitchFamily="18" charset="0"/>
                <a:cs typeface="Times New Roman" panose="02020603050405020304" pitchFamily="18" charset="0"/>
              </a:rPr>
              <a:t> были обвинены в пропаганде идей панисламизма и высланы из пределов Пермской губернии.</a:t>
            </a:r>
          </a:p>
        </p:txBody>
      </p:sp>
    </p:spTree>
    <p:extLst>
      <p:ext uri="{BB962C8B-B14F-4D97-AF65-F5344CB8AC3E}">
        <p14:creationId xmlns:p14="http://schemas.microsoft.com/office/powerpoint/2010/main" xmlns="" val="1460619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6555641"/>
          </a:xfrm>
          <a:prstGeom prst="rect">
            <a:avLst/>
          </a:prstGeom>
        </p:spPr>
        <p:txBody>
          <a:bodyPr wrap="square">
            <a:spAutoFit/>
          </a:bodyPr>
          <a:lstStyle/>
          <a:p>
            <a:r>
              <a:rPr lang="ru-RU" sz="2100" dirty="0">
                <a:latin typeface="Times New Roman" panose="02020603050405020304" pitchFamily="18" charset="0"/>
                <a:cs typeface="Times New Roman" panose="02020603050405020304" pitchFamily="18" charset="0"/>
              </a:rPr>
              <a:t>Строительство соборной мечети было начато в 1994 г. и продлилось 17 лет. До начала 2000-х гг. мусульмане г. Серова сумели только залить фундамент, возвести часть стен, но потом из-за нехватки средств строительство было приостановлено. Только в начале 2000-х гг. вопрос о продолжении строительства мечети получил положительное решение - его взял на личный контроль глава </a:t>
            </a:r>
            <a:r>
              <a:rPr lang="ru-RU" sz="2100" dirty="0" err="1">
                <a:latin typeface="Times New Roman" panose="02020603050405020304" pitchFamily="18" charset="0"/>
                <a:cs typeface="Times New Roman" panose="02020603050405020304" pitchFamily="18" charset="0"/>
              </a:rPr>
              <a:t>Серовского</a:t>
            </a:r>
            <a:r>
              <a:rPr lang="ru-RU" sz="2100" dirty="0">
                <a:latin typeface="Times New Roman" panose="02020603050405020304" pitchFamily="18" charset="0"/>
                <a:cs typeface="Times New Roman" panose="02020603050405020304" pitchFamily="18" charset="0"/>
              </a:rPr>
              <a:t> городского округа Владимир Федорович Анисимов, заручившийся поддержкой генерального директора Уральской горно-металлургической компании Андрея Анатольевича Козицына</a:t>
            </a:r>
            <a:r>
              <a:rPr lang="ru-RU" sz="2100" dirty="0" smtClean="0">
                <a:latin typeface="Times New Roman" panose="02020603050405020304" pitchFamily="18" charset="0"/>
                <a:cs typeface="Times New Roman" panose="02020603050405020304" pitchFamily="18" charset="0"/>
              </a:rPr>
              <a:t>.</a:t>
            </a:r>
            <a:endParaRPr lang="ru-RU" sz="2100" dirty="0">
              <a:latin typeface="Times New Roman" panose="02020603050405020304" pitchFamily="18" charset="0"/>
              <a:cs typeface="Times New Roman" panose="02020603050405020304" pitchFamily="18" charset="0"/>
            </a:endParaRPr>
          </a:p>
          <a:p>
            <a:r>
              <a:rPr lang="ru-RU" sz="2100" dirty="0" smtClean="0">
                <a:latin typeface="Times New Roman" panose="02020603050405020304" pitchFamily="18" charset="0"/>
                <a:cs typeface="Times New Roman" panose="02020603050405020304" pitchFamily="18" charset="0"/>
              </a:rPr>
              <a:t>   Заказчиком </a:t>
            </a:r>
            <a:r>
              <a:rPr lang="ru-RU" sz="2100" dirty="0">
                <a:latin typeface="Times New Roman" panose="02020603050405020304" pitchFamily="18" charset="0"/>
                <a:cs typeface="Times New Roman" panose="02020603050405020304" pitchFamily="18" charset="0"/>
              </a:rPr>
              <a:t>стройки выступило Управление капительного строительства администрации города, которое обратилось в </a:t>
            </a:r>
            <a:r>
              <a:rPr lang="ru-RU" sz="2100" dirty="0" err="1">
                <a:latin typeface="Times New Roman" panose="02020603050405020304" pitchFamily="18" charset="0"/>
                <a:cs typeface="Times New Roman" panose="02020603050405020304" pitchFamily="18" charset="0"/>
              </a:rPr>
              <a:t>УралНИИпроект</a:t>
            </a:r>
            <a:r>
              <a:rPr lang="ru-RU" sz="2100" dirty="0">
                <a:latin typeface="Times New Roman" panose="02020603050405020304" pitchFamily="18" charset="0"/>
                <a:cs typeface="Times New Roman" panose="02020603050405020304" pitchFamily="18" charset="0"/>
              </a:rPr>
              <a:t> с просьбой сделать комплексный проект храма. Как отмечает архитектор Николай Ахмадуллин, группа специалистов проектной организации, выехавшая на место была удивлена, что здание строили без проекта. Произведя необходимые замеры, стены и фундамент были признаны удовлетворительными, поэтому проект делали с учетом уже имеющихся построек. </a:t>
            </a:r>
            <a:r>
              <a:rPr lang="ru-RU" sz="2100" dirty="0" smtClean="0">
                <a:latin typeface="Times New Roman" panose="02020603050405020304" pitchFamily="18" charset="0"/>
                <a:cs typeface="Times New Roman" panose="02020603050405020304" pitchFamily="18" charset="0"/>
              </a:rPr>
              <a:t>   Однако </a:t>
            </a:r>
            <a:r>
              <a:rPr lang="ru-RU" sz="2100" dirty="0">
                <a:latin typeface="Times New Roman" panose="02020603050405020304" pitchFamily="18" charset="0"/>
                <a:cs typeface="Times New Roman" panose="02020603050405020304" pitchFamily="18" charset="0"/>
              </a:rPr>
              <a:t>строительство шло не быстро, постоянно не хватало денег</a:t>
            </a:r>
            <a:r>
              <a:rPr lang="ru-RU" sz="2100" dirty="0" smtClean="0">
                <a:latin typeface="Times New Roman" panose="02020603050405020304" pitchFamily="18" charset="0"/>
                <a:cs typeface="Times New Roman" panose="02020603050405020304" pitchFamily="18" charset="0"/>
              </a:rPr>
              <a:t>.</a:t>
            </a:r>
          </a:p>
          <a:p>
            <a:r>
              <a:rPr lang="ru-RU" sz="2100" dirty="0">
                <a:latin typeface="Times New Roman" panose="02020603050405020304" pitchFamily="18" charset="0"/>
                <a:cs typeface="Times New Roman" panose="02020603050405020304" pitchFamily="18" charset="0"/>
              </a:rPr>
              <a:t> </a:t>
            </a:r>
            <a:r>
              <a:rPr lang="ru-RU" sz="2100" dirty="0" smtClean="0">
                <a:latin typeface="Times New Roman" panose="02020603050405020304" pitchFamily="18" charset="0"/>
                <a:cs typeface="Times New Roman" panose="02020603050405020304" pitchFamily="18" charset="0"/>
              </a:rPr>
              <a:t>   </a:t>
            </a:r>
            <a:r>
              <a:rPr lang="ru-RU" sz="2100" dirty="0">
                <a:latin typeface="Times New Roman" panose="02020603050405020304" pitchFamily="18" charset="0"/>
                <a:cs typeface="Times New Roman" panose="02020603050405020304" pitchFamily="18" charset="0"/>
              </a:rPr>
              <a:t>Но в Серове был найден оригинальный выход - городские власти выступили с инициативой проведения благотворительных марафонов по сбору средств на строительство мечети. Мечеть была торжественно открыта 4 ноября 2011 г. в присутствии Главного муфтия </a:t>
            </a:r>
            <a:r>
              <a:rPr lang="ru-RU" sz="2100" dirty="0" err="1">
                <a:latin typeface="Times New Roman" panose="02020603050405020304" pitchFamily="18" charset="0"/>
                <a:cs typeface="Times New Roman" panose="02020603050405020304" pitchFamily="18" charset="0"/>
              </a:rPr>
              <a:t>УрФО</a:t>
            </a:r>
            <a:r>
              <a:rPr lang="ru-RU" sz="2100" dirty="0">
                <a:latin typeface="Times New Roman" panose="02020603050405020304" pitchFamily="18" charset="0"/>
                <a:cs typeface="Times New Roman" panose="02020603050405020304" pitchFamily="18" charset="0"/>
              </a:rPr>
              <a:t> от ЦДУМ Рината </a:t>
            </a:r>
            <a:r>
              <a:rPr lang="ru-RU" sz="2100" dirty="0" err="1">
                <a:latin typeface="Times New Roman" panose="02020603050405020304" pitchFamily="18" charset="0"/>
                <a:cs typeface="Times New Roman" panose="02020603050405020304" pitchFamily="18" charset="0"/>
              </a:rPr>
              <a:t>Раева</a:t>
            </a:r>
            <a:r>
              <a:rPr lang="ru-RU" sz="2100" dirty="0">
                <a:latin typeface="Times New Roman" panose="02020603050405020304" pitchFamily="18" charset="0"/>
                <a:cs typeface="Times New Roman" panose="02020603050405020304" pitchFamily="18" charset="0"/>
              </a:rPr>
              <a:t> и других почетных гостей, хотя пятничные намазы начали проводиться в помещении мечети еще с 2009 г., когда был готов корпус мечети. В зимнее время его согревали с помощью тепловой пушки. Общая площадь мечети составляет 322 кв. м. Мечеть рассчитана на 120 молящихся и является самой крупной на севере Свердловской области. В ней же расположен аппарат северного </a:t>
            </a:r>
            <a:r>
              <a:rPr lang="ru-RU" sz="2100" dirty="0" err="1">
                <a:latin typeface="Times New Roman" panose="02020603050405020304" pitchFamily="18" charset="0"/>
                <a:cs typeface="Times New Roman" panose="02020603050405020304" pitchFamily="18" charset="0"/>
              </a:rPr>
              <a:t>мухтасибата</a:t>
            </a:r>
            <a:r>
              <a:rPr lang="ru-RU" sz="2100" dirty="0">
                <a:latin typeface="Times New Roman" panose="02020603050405020304" pitchFamily="18" charset="0"/>
                <a:cs typeface="Times New Roman" panose="02020603050405020304" pitchFamily="18" charset="0"/>
              </a:rPr>
              <a:t> Регионального ДУМ Свердловской области.</a:t>
            </a:r>
          </a:p>
        </p:txBody>
      </p:sp>
    </p:spTree>
    <p:extLst>
      <p:ext uri="{BB962C8B-B14F-4D97-AF65-F5344CB8AC3E}">
        <p14:creationId xmlns:p14="http://schemas.microsoft.com/office/powerpoint/2010/main" xmlns="" val="1615185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3416320"/>
          </a:xfrm>
          <a:prstGeom prst="rect">
            <a:avLst/>
          </a:prstGeom>
        </p:spPr>
        <p:txBody>
          <a:bodyPr wrap="square">
            <a:spAutoFit/>
          </a:bodyPr>
          <a:lstStyle/>
          <a:p>
            <a:r>
              <a:rPr lang="ru-RU" b="1" dirty="0" smtClean="0">
                <a:hlinkClick r:id="rId2"/>
              </a:rPr>
              <a:t>Источники:</a:t>
            </a:r>
          </a:p>
          <a:p>
            <a:endParaRPr lang="ru-RU" dirty="0">
              <a:hlinkClick r:id="rId2"/>
            </a:endParaRPr>
          </a:p>
          <a:p>
            <a:r>
              <a:rPr lang="en-US" dirty="0" smtClean="0">
                <a:hlinkClick r:id="rId2"/>
              </a:rPr>
              <a:t>https</a:t>
            </a:r>
            <a:r>
              <a:rPr lang="en-US" dirty="0">
                <a:hlinkClick r:id="rId2"/>
              </a:rPr>
              <a:t>://www.komandirovka.ru/sights/serov/tserkov-spasa-preobrajeniya</a:t>
            </a:r>
            <a:r>
              <a:rPr lang="en-US" dirty="0" smtClean="0">
                <a:hlinkClick r:id="rId2"/>
              </a:rPr>
              <a:t>/</a:t>
            </a:r>
            <a:endParaRPr lang="ru-RU" dirty="0" smtClean="0"/>
          </a:p>
          <a:p>
            <a:endParaRPr lang="ru-RU" dirty="0"/>
          </a:p>
          <a:p>
            <a:r>
              <a:rPr lang="en-US" dirty="0">
                <a:hlinkClick r:id="rId3"/>
              </a:rPr>
              <a:t>https://ru.wikipedia.org/wiki/</a:t>
            </a:r>
            <a:r>
              <a:rPr lang="ru-RU" dirty="0" err="1">
                <a:hlinkClick r:id="rId3"/>
              </a:rPr>
              <a:t>Храм_во_имя_Преображения_Господня</a:t>
            </a:r>
            <a:r>
              <a:rPr lang="ru-RU" dirty="0">
                <a:hlinkClick r:id="rId3"/>
              </a:rPr>
              <a:t>_(Серов</a:t>
            </a:r>
            <a:r>
              <a:rPr lang="ru-RU" dirty="0" smtClean="0">
                <a:hlinkClick r:id="rId3"/>
              </a:rPr>
              <a:t>)</a:t>
            </a:r>
            <a:endParaRPr lang="ru-RU" dirty="0" smtClean="0"/>
          </a:p>
          <a:p>
            <a:endParaRPr lang="ru-RU" dirty="0"/>
          </a:p>
          <a:p>
            <a:r>
              <a:rPr lang="en-US" dirty="0">
                <a:hlinkClick r:id="rId4"/>
              </a:rPr>
              <a:t>https://ru.wikipedia.org/wiki/</a:t>
            </a:r>
            <a:r>
              <a:rPr lang="ru-RU" dirty="0">
                <a:hlinkClick r:id="rId4"/>
              </a:rPr>
              <a:t>Серов_(город</a:t>
            </a:r>
            <a:r>
              <a:rPr lang="ru-RU" dirty="0" smtClean="0">
                <a:hlinkClick r:id="rId4"/>
              </a:rPr>
              <a:t>)</a:t>
            </a:r>
            <a:endParaRPr lang="ru-RU" dirty="0" smtClean="0"/>
          </a:p>
          <a:p>
            <a:endParaRPr lang="ru-RU" dirty="0"/>
          </a:p>
          <a:p>
            <a:r>
              <a:rPr lang="en-US" dirty="0">
                <a:hlinkClick r:id="rId5"/>
              </a:rPr>
              <a:t>http://</a:t>
            </a:r>
            <a:r>
              <a:rPr lang="en-US" dirty="0" smtClean="0">
                <a:hlinkClick r:id="rId5"/>
              </a:rPr>
              <a:t>serovmuseum.ru/about</a:t>
            </a:r>
            <a:endParaRPr lang="ru-RU" dirty="0" smtClean="0"/>
          </a:p>
          <a:p>
            <a:endParaRPr lang="ru-RU" dirty="0"/>
          </a:p>
          <a:p>
            <a:r>
              <a:rPr lang="en-US" dirty="0">
                <a:hlinkClick r:id="rId6"/>
              </a:rPr>
              <a:t>http://rdums.ru/istoriya/mestnaya_musulmanskaya_religioznaya_organizaciya_m_3</a:t>
            </a:r>
            <a:r>
              <a:rPr lang="en-US" dirty="0" smtClean="0">
                <a:hlinkClick r:id="rId6"/>
              </a:rPr>
              <a:t>/</a:t>
            </a:r>
            <a:endParaRPr lang="ru-RU" dirty="0" smtClean="0"/>
          </a:p>
          <a:p>
            <a:endParaRPr lang="ru-RU" dirty="0"/>
          </a:p>
        </p:txBody>
      </p:sp>
    </p:spTree>
    <p:extLst>
      <p:ext uri="{BB962C8B-B14F-4D97-AF65-F5344CB8AC3E}">
        <p14:creationId xmlns:p14="http://schemas.microsoft.com/office/powerpoint/2010/main" xmlns="" val="168702886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accent1"/>
            </a:gs>
            <a:gs pos="71000">
              <a:schemeClr val="accent3"/>
            </a:gs>
          </a:gsLst>
          <a:lin ang="2700000" scaled="1"/>
        </a:gradFill>
        <a:effectLst/>
      </p:bgPr>
    </p:bg>
    <p:spTree>
      <p:nvGrpSpPr>
        <p:cNvPr id="1" name=""/>
        <p:cNvGrpSpPr/>
        <p:nvPr/>
      </p:nvGrpSpPr>
      <p:grpSpPr>
        <a:xfrm>
          <a:off x="0" y="0"/>
          <a:ext cx="0" cy="0"/>
          <a:chOff x="0" y="0"/>
          <a:chExt cx="0" cy="0"/>
        </a:xfrm>
      </p:grpSpPr>
      <p:sp useBgFill="1">
        <p:nvSpPr>
          <p:cNvPr id="10" name="Прямоугольник 9">
            <a:extLst>
              <a:ext uri="{FF2B5EF4-FFF2-40B4-BE49-F238E27FC236}">
                <a16:creationId xmlns:a16="http://schemas.microsoft.com/office/drawing/2014/main" xmlns="" id="{93F2CC0B-D5F1-40B8-9CC6-4A36850B66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dirty="0"/>
          </a:p>
        </p:txBody>
      </p:sp>
      <p:pic>
        <p:nvPicPr>
          <p:cNvPr id="5" name="Рисунок 4" descr="светлые пятна">
            <a:extLst>
              <a:ext uri="{FF2B5EF4-FFF2-40B4-BE49-F238E27FC236}">
                <a16:creationId xmlns:a16="http://schemas.microsoft.com/office/drawing/2014/main" xmlns="" id="{1A23FE0C-9A67-334E-9B7F-83AA9CF636A8}"/>
              </a:ext>
            </a:extLst>
          </p:cNvPr>
          <p:cNvPicPr>
            <a:picLocks noChangeAspect="1"/>
          </p:cNvPicPr>
          <p:nvPr/>
        </p:nvPicPr>
        <p:blipFill rotWithShape="1">
          <a:blip r:embed="rId3" cstate="print">
            <a:duotone>
              <a:schemeClr val="bg2">
                <a:shade val="45000"/>
                <a:satMod val="135000"/>
              </a:schemeClr>
              <a:prstClr val="white"/>
            </a:duotone>
            <a:alphaModFix amt="40000"/>
            <a:extLst>
              <a:ext uri="{28A0092B-C50C-407E-A947-70E740481C1C}">
                <a14:useLocalDpi xmlns:a14="http://schemas.microsoft.com/office/drawing/2010/main" xmlns=""/>
              </a:ext>
            </a:extLst>
          </a:blip>
          <a:srcRect/>
          <a:stretch/>
        </p:blipFill>
        <p:spPr>
          <a:xfrm>
            <a:off x="0" y="5"/>
            <a:ext cx="12192000" cy="6857990"/>
          </a:xfrm>
          <a:prstGeom prst="rect">
            <a:avLst/>
          </a:prstGeom>
        </p:spPr>
      </p:pic>
      <p:sp>
        <p:nvSpPr>
          <p:cNvPr id="2" name="Заголовок 1">
            <a:extLst>
              <a:ext uri="{FF2B5EF4-FFF2-40B4-BE49-F238E27FC236}">
                <a16:creationId xmlns:a16="http://schemas.microsoft.com/office/drawing/2014/main" xmlns="" id="{F266081D-517B-5D43-A7B4-E67DDEDC0B31}"/>
              </a:ext>
            </a:extLst>
          </p:cNvPr>
          <p:cNvSpPr>
            <a:spLocks noGrp="1"/>
          </p:cNvSpPr>
          <p:nvPr>
            <p:ph type="ctrTitle"/>
          </p:nvPr>
        </p:nvSpPr>
        <p:spPr>
          <a:xfrm>
            <a:off x="0" y="1108621"/>
            <a:ext cx="12192000" cy="2262781"/>
          </a:xfrm>
        </p:spPr>
        <p:txBody>
          <a:bodyPr rtlCol="0">
            <a:noAutofit/>
          </a:bodyPr>
          <a:lstStyle/>
          <a:p>
            <a:pPr algn="ctr" rtl="0"/>
            <a:r>
              <a:rPr lang="ru-RU" sz="8000" b="1" dirty="0">
                <a:latin typeface="Times New Roman" panose="02020603050405020304" pitchFamily="18" charset="0"/>
                <a:cs typeface="Times New Roman" panose="02020603050405020304" pitchFamily="18" charset="0"/>
              </a:rPr>
              <a:t>Спасибо за внимание!</a:t>
            </a:r>
          </a:p>
        </p:txBody>
      </p:sp>
      <p:grpSp>
        <p:nvGrpSpPr>
          <p:cNvPr id="12" name="Группа 11">
            <a:extLst>
              <a:ext uri="{FF2B5EF4-FFF2-40B4-BE49-F238E27FC236}">
                <a16:creationId xmlns:a16="http://schemas.microsoft.com/office/drawing/2014/main" xmlns="" id="{631C6CE6-1810-44ED-A6D7-3FF53040AE20}"/>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9" y="228600"/>
            <a:ext cx="2851523" cy="6638625"/>
            <a:chOff x="2487613" y="285750"/>
            <a:chExt cx="2428875" cy="5654676"/>
          </a:xfrm>
          <a:solidFill>
            <a:schemeClr val="accent1">
              <a:lumMod val="75000"/>
              <a:alpha val="40000"/>
            </a:schemeClr>
          </a:solidFill>
        </p:grpSpPr>
        <p:sp>
          <p:nvSpPr>
            <p:cNvPr id="13" name="Полилиния 11">
              <a:extLst>
                <a:ext uri="{FF2B5EF4-FFF2-40B4-BE49-F238E27FC236}">
                  <a16:creationId xmlns:a16="http://schemas.microsoft.com/office/drawing/2014/main" xmlns="" id="{1F6D8BFE-D0D0-4BAE-9D5A-701DE7D3CEE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4" name="Полилиния 12">
              <a:extLst>
                <a:ext uri="{FF2B5EF4-FFF2-40B4-BE49-F238E27FC236}">
                  <a16:creationId xmlns:a16="http://schemas.microsoft.com/office/drawing/2014/main" xmlns="" id="{53F86D30-CEDB-4D96-AF73-AA3CD5A437B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5" name="Полилиния 13">
              <a:extLst>
                <a:ext uri="{FF2B5EF4-FFF2-40B4-BE49-F238E27FC236}">
                  <a16:creationId xmlns:a16="http://schemas.microsoft.com/office/drawing/2014/main" xmlns="" id="{F5187540-C4C8-410C-A395-69FCB1C86C2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6" name="Полилиния 14">
              <a:extLst>
                <a:ext uri="{FF2B5EF4-FFF2-40B4-BE49-F238E27FC236}">
                  <a16:creationId xmlns:a16="http://schemas.microsoft.com/office/drawing/2014/main" xmlns="" id="{75BD6E4A-797C-451B-B08F-D99C1A9D13F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7" name="Полилиния 15">
              <a:extLst>
                <a:ext uri="{FF2B5EF4-FFF2-40B4-BE49-F238E27FC236}">
                  <a16:creationId xmlns:a16="http://schemas.microsoft.com/office/drawing/2014/main" xmlns="" id="{0D241082-BAFA-462E-827B-5814B020F5C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8" name="Полилиния 16">
              <a:extLst>
                <a:ext uri="{FF2B5EF4-FFF2-40B4-BE49-F238E27FC236}">
                  <a16:creationId xmlns:a16="http://schemas.microsoft.com/office/drawing/2014/main" xmlns="" id="{2920CCBD-116D-450B-9608-99F05F7D78AE}"/>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9" name="Полилиния 17">
              <a:extLst>
                <a:ext uri="{FF2B5EF4-FFF2-40B4-BE49-F238E27FC236}">
                  <a16:creationId xmlns:a16="http://schemas.microsoft.com/office/drawing/2014/main" xmlns="" id="{A57CD3DE-CEAF-4BD4-A5EF-24B3E622BB5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20" name="Полилиния 18">
              <a:extLst>
                <a:ext uri="{FF2B5EF4-FFF2-40B4-BE49-F238E27FC236}">
                  <a16:creationId xmlns:a16="http://schemas.microsoft.com/office/drawing/2014/main" xmlns="" id="{4EC3258C-366B-4629-A7D3-5173D3637D8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21" name="Полилиния 19">
              <a:extLst>
                <a:ext uri="{FF2B5EF4-FFF2-40B4-BE49-F238E27FC236}">
                  <a16:creationId xmlns:a16="http://schemas.microsoft.com/office/drawing/2014/main" xmlns="" id="{D444D63A-CE2B-4ACD-BA0E-4ADECAD86F0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22" name="Полилиния 20">
              <a:extLst>
                <a:ext uri="{FF2B5EF4-FFF2-40B4-BE49-F238E27FC236}">
                  <a16:creationId xmlns:a16="http://schemas.microsoft.com/office/drawing/2014/main" xmlns="" id="{7A504DF6-187A-4A54-96E8-3F3F28AAAA3B}"/>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3" name="Полилиния 21">
              <a:extLst>
                <a:ext uri="{FF2B5EF4-FFF2-40B4-BE49-F238E27FC236}">
                  <a16:creationId xmlns:a16="http://schemas.microsoft.com/office/drawing/2014/main" xmlns="" id="{FE04C6F5-6DC5-4C7E-9278-9BE624FC782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4" name="Полилиния 22">
              <a:extLst>
                <a:ext uri="{FF2B5EF4-FFF2-40B4-BE49-F238E27FC236}">
                  <a16:creationId xmlns:a16="http://schemas.microsoft.com/office/drawing/2014/main" xmlns="" id="{94A02D9B-E6A9-4D6A-9D2A-D81C76802457}"/>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26" name="Группа 25">
            <a:extLst>
              <a:ext uri="{FF2B5EF4-FFF2-40B4-BE49-F238E27FC236}">
                <a16:creationId xmlns:a16="http://schemas.microsoft.com/office/drawing/2014/main" xmlns="" id="{B78034A6-3565-46AA-9E73-1C954666ABB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27224" y="-30"/>
            <a:ext cx="2356675" cy="6853284"/>
            <a:chOff x="6627813" y="195452"/>
            <a:chExt cx="1952625" cy="5678299"/>
          </a:xfrm>
          <a:solidFill>
            <a:schemeClr val="accent1"/>
          </a:solidFill>
        </p:grpSpPr>
        <p:sp>
          <p:nvSpPr>
            <p:cNvPr id="27" name="Полилиния 27">
              <a:extLst>
                <a:ext uri="{FF2B5EF4-FFF2-40B4-BE49-F238E27FC236}">
                  <a16:creationId xmlns:a16="http://schemas.microsoft.com/office/drawing/2014/main" xmlns="" id="{04947AA2-A772-42CB-9CEC-065095D3DC7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6627813" y="19545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28" name="Полилиния 28">
              <a:extLst>
                <a:ext uri="{FF2B5EF4-FFF2-40B4-BE49-F238E27FC236}">
                  <a16:creationId xmlns:a16="http://schemas.microsoft.com/office/drawing/2014/main" xmlns="" id="{83C52D84-DEC1-4E16-972E-8EEA5D52245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29" name="Полилиния 29">
              <a:extLst>
                <a:ext uri="{FF2B5EF4-FFF2-40B4-BE49-F238E27FC236}">
                  <a16:creationId xmlns:a16="http://schemas.microsoft.com/office/drawing/2014/main" xmlns="" id="{2036A28D-EF09-41F7-906F-CF4053615AE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30" name="Полилиния 30">
              <a:extLst>
                <a:ext uri="{FF2B5EF4-FFF2-40B4-BE49-F238E27FC236}">
                  <a16:creationId xmlns:a16="http://schemas.microsoft.com/office/drawing/2014/main" xmlns="" id="{EE8D92C7-C907-4120-95E3-80E3DC85BBA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31" name="Полилиния 31">
              <a:extLst>
                <a:ext uri="{FF2B5EF4-FFF2-40B4-BE49-F238E27FC236}">
                  <a16:creationId xmlns:a16="http://schemas.microsoft.com/office/drawing/2014/main" xmlns="" id="{BBCEAAB8-CD22-41D7-B330-702682A27CEE}"/>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32" name="Полилиния 32">
              <a:extLst>
                <a:ext uri="{FF2B5EF4-FFF2-40B4-BE49-F238E27FC236}">
                  <a16:creationId xmlns:a16="http://schemas.microsoft.com/office/drawing/2014/main" xmlns="" id="{6BBC1FEE-3D72-492B-8D8A-BE1A55076F9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33" name="Полилиния 33">
              <a:extLst>
                <a:ext uri="{FF2B5EF4-FFF2-40B4-BE49-F238E27FC236}">
                  <a16:creationId xmlns:a16="http://schemas.microsoft.com/office/drawing/2014/main" xmlns="" id="{C28C6E5C-C393-435C-96A1-AA2859BDCB8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34" name="Полилиния 34">
              <a:extLst>
                <a:ext uri="{FF2B5EF4-FFF2-40B4-BE49-F238E27FC236}">
                  <a16:creationId xmlns:a16="http://schemas.microsoft.com/office/drawing/2014/main" xmlns="" id="{2C2C991F-AC51-4DF5-B8DD-19B08C1CBF4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35" name="Полилиния 35">
              <a:extLst>
                <a:ext uri="{FF2B5EF4-FFF2-40B4-BE49-F238E27FC236}">
                  <a16:creationId xmlns:a16="http://schemas.microsoft.com/office/drawing/2014/main" xmlns="" id="{9C916B5F-285D-4F5A-9085-6781753AFB3E}"/>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36" name="Полилиния 36">
              <a:extLst>
                <a:ext uri="{FF2B5EF4-FFF2-40B4-BE49-F238E27FC236}">
                  <a16:creationId xmlns:a16="http://schemas.microsoft.com/office/drawing/2014/main" xmlns="" id="{0375DD5F-9D17-4873-B697-3D44A5EBEC75}"/>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37" name="Полилиния 37">
              <a:extLst>
                <a:ext uri="{FF2B5EF4-FFF2-40B4-BE49-F238E27FC236}">
                  <a16:creationId xmlns:a16="http://schemas.microsoft.com/office/drawing/2014/main" xmlns="" id="{A159BBC7-6A8B-4612-94A8-56323452C7B5}"/>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38" name="Полилиния 38">
              <a:extLst>
                <a:ext uri="{FF2B5EF4-FFF2-40B4-BE49-F238E27FC236}">
                  <a16:creationId xmlns:a16="http://schemas.microsoft.com/office/drawing/2014/main" xmlns="" id="{177C901C-F8DE-4C99-95C8-F8CA1B84F76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xmlns=""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40" name="Прямоугольник 39">
            <a:extLst>
              <a:ext uri="{FF2B5EF4-FFF2-40B4-BE49-F238E27FC236}">
                <a16:creationId xmlns:a16="http://schemas.microsoft.com/office/drawing/2014/main" xmlns="" id="{D1D655F2-6D15-4265-ADEE-EF0075C1394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82880"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ru-RU" dirty="0"/>
          </a:p>
        </p:txBody>
      </p:sp>
      <p:sp>
        <p:nvSpPr>
          <p:cNvPr id="42" name="Полилиния 69">
            <a:extLst>
              <a:ext uri="{FF2B5EF4-FFF2-40B4-BE49-F238E27FC236}">
                <a16:creationId xmlns:a16="http://schemas.microsoft.com/office/drawing/2014/main" xmlns="" id="{3248A930-1A6E-4EFB-8213-D1AC735BE06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ru-RU" dirty="0"/>
          </a:p>
        </p:txBody>
      </p:sp>
    </p:spTree>
    <p:extLst>
      <p:ext uri="{BB962C8B-B14F-4D97-AF65-F5344CB8AC3E}">
        <p14:creationId xmlns:p14="http://schemas.microsoft.com/office/powerpoint/2010/main" xmlns="" val="4063739934"/>
      </p:ext>
    </p:extLst>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Wisp">
      <a:dk1>
        <a:sysClr val="windowText" lastClr="000000"/>
      </a:dk1>
      <a:lt1>
        <a:sysClr val="window" lastClr="FFFFFF"/>
      </a:lt1>
      <a:dk2>
        <a:srgbClr val="2C333A"/>
      </a:dk2>
      <a:lt2>
        <a:srgbClr val="D6ECED"/>
      </a:lt2>
      <a:accent1>
        <a:srgbClr val="DE32DE"/>
      </a:accent1>
      <a:accent2>
        <a:srgbClr val="F42B8A"/>
      </a:accent2>
      <a:accent3>
        <a:srgbClr val="349FE7"/>
      </a:accent3>
      <a:accent4>
        <a:srgbClr val="565FF8"/>
      </a:accent4>
      <a:accent5>
        <a:srgbClr val="876BE7"/>
      </a:accent5>
      <a:accent6>
        <a:srgbClr val="F268C2"/>
      </a:accent6>
      <a:hlink>
        <a:srgbClr val="F55CF9"/>
      </a:hlink>
      <a:folHlink>
        <a:srgbClr val="E8A0EE"/>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F20B7C8E-B819-43F3-AAF9-EE50B1A83630}"/>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1c2eb7a32e66fb6e4260f3771546a5e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04e1f6479c48b08974ba73b5ca973489"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CB8F5F2-61AB-4CE6-A5E3-F34B87B0EE42}">
  <ds:schemaRefs>
    <ds:schemaRef ds:uri="16c05727-aa75-4e4a-9b5f-8a80a1165891"/>
    <ds:schemaRef ds:uri="http://purl.org/dc/dcmitype/"/>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http://schemas.microsoft.com/office/infopath/2007/PartnerControls"/>
    <ds:schemaRef ds:uri="71af3243-3dd4-4a8d-8c0d-dd76da1f02a5"/>
    <ds:schemaRef ds:uri="http://www.w3.org/XML/1998/namespace"/>
  </ds:schemaRefs>
</ds:datastoreItem>
</file>

<file path=customXml/itemProps2.xml><?xml version="1.0" encoding="utf-8"?>
<ds:datastoreItem xmlns:ds="http://schemas.openxmlformats.org/officeDocument/2006/customXml" ds:itemID="{507C3E52-A0B1-49C0-88BD-66B715EE8BB7}">
  <ds:schemaRefs>
    <ds:schemaRef ds:uri="http://schemas.microsoft.com/sharepoint/v3/contenttype/forms"/>
  </ds:schemaRefs>
</ds:datastoreItem>
</file>

<file path=customXml/itemProps3.xml><?xml version="1.0" encoding="utf-8"?>
<ds:datastoreItem xmlns:ds="http://schemas.openxmlformats.org/officeDocument/2006/customXml" ds:itemID="{D575CB40-8686-4C48-810A-C2974D3D3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Шаблон «Легкий дым» для планирования мероприятий</Template>
  <TotalTime>0</TotalTime>
  <Words>2449</Words>
  <Application>Microsoft Office PowerPoint</Application>
  <PresentationFormat>Произвольный</PresentationFormat>
  <Paragraphs>79</Paragraphs>
  <Slides>29</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29</vt:i4>
      </vt:variant>
    </vt:vector>
  </HeadingPairs>
  <TitlesOfParts>
    <vt:vector size="30" baseType="lpstr">
      <vt:lpstr>Легкий дым</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Спасибо за внимание!</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2022-08-18T10:25:38Z</dcterms:created>
  <dcterms:modified xsi:type="dcterms:W3CDTF">2023-01-16T08:53:33Z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