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56" r:id="rId3"/>
    <p:sldId id="257" r:id="rId4"/>
    <p:sldId id="258" r:id="rId5"/>
    <p:sldId id="259" r:id="rId6"/>
    <p:sldId id="263" r:id="rId7"/>
    <p:sldId id="260" r:id="rId8"/>
    <p:sldId id="261" r:id="rId9"/>
    <p:sldId id="264" r:id="rId10"/>
    <p:sldId id="26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="" xmlns:p14="http://schemas.microsoft.com/office/powerpoint/2010/main" val="2453297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56819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="" xmlns:p14="http://schemas.microsoft.com/office/powerpoint/2010/main" val="5940046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56709183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66772311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58912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6497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="" xmlns:p14="http://schemas.microsoft.com/office/powerpoint/2010/main" val="3406092477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4294967295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="" xmlns:p14="http://schemas.microsoft.com/office/powerpoint/2010/main" val="1721360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75292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00367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="" xmlns:p14="http://schemas.microsoft.com/office/powerpoint/2010/main" val="2028003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4294967295" pos="792">
          <p15:clr>
            <a:srgbClr val="F26B43"/>
          </p15:clr>
        </p15:guide>
        <p15:guide id="4294967295" pos="7200">
          <p15:clr>
            <a:srgbClr val="F26B43"/>
          </p15:clr>
        </p15:guide>
        <p15:guide id="4294967295" pos="594">
          <p15:clr>
            <a:srgbClr val="F26B43"/>
          </p15:clr>
        </p15:guide>
        <p15:guide id="4294967295" pos="5400">
          <p15:clr>
            <a:srgbClr val="F26B43"/>
          </p15:clr>
        </p15:guide>
        <p15:guide id="4294967295" orient="horz" pos="4008">
          <p15:clr>
            <a:srgbClr val="F26B43"/>
          </p15:clr>
        </p15:guide>
        <p15:guide id="4294967295" orient="horz" pos="1440">
          <p15:clr>
            <a:srgbClr val="F26B43"/>
          </p15:clr>
        </p15:guide>
        <p15:guide id="4294967295" orient="horz" pos="3720">
          <p15:clr>
            <a:srgbClr val="F26B43"/>
          </p15:clr>
        </p15:guide>
        <p15:guide id="4294967295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1200" dirty="0" smtClean="0"/>
              <a:t>ГАУ «КЦСОН города Каменска-Уральского»</a:t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800" dirty="0" smtClean="0"/>
              <a:t>Школа пожилого возраста по направлению</a:t>
            </a:r>
            <a:br>
              <a:rPr lang="ru-RU" sz="1800" dirty="0" smtClean="0"/>
            </a:br>
            <a:r>
              <a:rPr lang="ru-RU" sz="1800" dirty="0" smtClean="0"/>
              <a:t> «Активное долголетие»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2800" dirty="0" smtClean="0">
                <a:solidFill>
                  <a:srgbClr val="FF0000"/>
                </a:solidFill>
              </a:rPr>
              <a:t>тема: «Ожирение – проблема 21 века».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600" dirty="0" smtClean="0"/>
              <a:t>Руководитель: Специалист по социальной работе </a:t>
            </a:r>
            <a:r>
              <a:rPr lang="ru-RU" sz="1600" dirty="0" err="1" smtClean="0"/>
              <a:t>Дащян</a:t>
            </a:r>
            <a:r>
              <a:rPr lang="ru-RU" sz="1600" dirty="0" smtClean="0"/>
              <a:t> М.В. </a:t>
            </a:r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080280" cy="1584175"/>
          </a:xfrm>
        </p:spPr>
        <p:txBody>
          <a:bodyPr/>
          <a:lstStyle/>
          <a:p>
            <a:r>
              <a:rPr lang="ru-RU" sz="4000" dirty="0">
                <a:solidFill>
                  <a:srgbClr val="FF0000"/>
                </a:solidFill>
              </a:rPr>
              <a:t>Ожирение — проблема </a:t>
            </a:r>
            <a:r>
              <a:rPr lang="ru-RU" sz="4000" dirty="0" smtClean="0">
                <a:solidFill>
                  <a:srgbClr val="FF0000"/>
                </a:solidFill>
              </a:rPr>
              <a:t/>
            </a:r>
            <a:br>
              <a:rPr lang="ru-RU" sz="4000" dirty="0" smtClean="0">
                <a:solidFill>
                  <a:srgbClr val="FF0000"/>
                </a:solidFill>
              </a:rPr>
            </a:br>
            <a:r>
              <a:rPr lang="ru-RU" sz="4000" dirty="0" smtClean="0">
                <a:solidFill>
                  <a:srgbClr val="FF0000"/>
                </a:solidFill>
              </a:rPr>
              <a:t>21-го </a:t>
            </a:r>
            <a:r>
              <a:rPr lang="ru-RU" sz="4000" dirty="0">
                <a:solidFill>
                  <a:srgbClr val="FF0000"/>
                </a:solidFill>
              </a:rPr>
              <a:t>века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991" y="2132856"/>
            <a:ext cx="5937250" cy="4421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74412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6" y="260352"/>
            <a:ext cx="8136904" cy="6106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325647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Как вычислить нормальный вес с учетом роста по формулам: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2132856"/>
            <a:ext cx="7830394" cy="402190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>
                <a:solidFill>
                  <a:srgbClr val="00B0F0"/>
                </a:solidFill>
              </a:rPr>
              <a:t>Для мужчин</a:t>
            </a:r>
            <a:r>
              <a:rPr lang="ru-RU" dirty="0"/>
              <a:t>: рост (см) - 110.</a:t>
            </a:r>
          </a:p>
          <a:p>
            <a:r>
              <a:rPr lang="ru-RU" dirty="0">
                <a:solidFill>
                  <a:srgbClr val="FF0000"/>
                </a:solidFill>
              </a:rPr>
              <a:t>Для женщин</a:t>
            </a:r>
            <a:r>
              <a:rPr lang="ru-RU" dirty="0"/>
              <a:t>: рост (см) - 100.</a:t>
            </a:r>
          </a:p>
          <a:p>
            <a:pPr marL="0" indent="0">
              <a:buNone/>
            </a:pPr>
            <a:r>
              <a:rPr lang="ru-RU" dirty="0"/>
              <a:t>К примеру, рост мужчины составляет 185 см. В таком случае нормой для него будут считаться 185 - 110 = 75 кг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Для женщины с ростом 165 см здоровая масса тела составит 165 - 100 = 65 кг.</a:t>
            </a:r>
          </a:p>
        </p:txBody>
      </p:sp>
    </p:spTree>
    <p:extLst>
      <p:ext uri="{BB962C8B-B14F-4D97-AF65-F5344CB8AC3E}">
        <p14:creationId xmlns="" xmlns:p14="http://schemas.microsoft.com/office/powerpoint/2010/main" val="2194125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758" y="188640"/>
            <a:ext cx="7633742" cy="149213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К каким заболеваниям ведет ожирение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1680772"/>
            <a:ext cx="7633742" cy="5177228"/>
          </a:xfrm>
        </p:spPr>
        <p:txBody>
          <a:bodyPr>
            <a:normAutofit fontScale="62500" lnSpcReduction="20000"/>
          </a:bodyPr>
          <a:lstStyle/>
          <a:p>
            <a:r>
              <a:rPr lang="ru-RU" sz="2900" dirty="0"/>
              <a:t>Диабет 2 типа </a:t>
            </a:r>
            <a:endParaRPr lang="ru-RU" sz="2900" dirty="0" smtClean="0"/>
          </a:p>
          <a:p>
            <a:r>
              <a:rPr lang="ru-RU" sz="2900" dirty="0" smtClean="0"/>
              <a:t>Жировой </a:t>
            </a:r>
            <a:r>
              <a:rPr lang="ru-RU" sz="2900" dirty="0" err="1"/>
              <a:t>гепатоз</a:t>
            </a:r>
            <a:r>
              <a:rPr lang="ru-RU" sz="2900" dirty="0"/>
              <a:t>, и как следствие, цирроз </a:t>
            </a:r>
            <a:endParaRPr lang="ru-RU" sz="2900" dirty="0" smtClean="0"/>
          </a:p>
          <a:p>
            <a:r>
              <a:rPr lang="ru-RU" sz="2900" dirty="0" smtClean="0"/>
              <a:t>Гипертония</a:t>
            </a:r>
            <a:endParaRPr lang="ru-RU" sz="2900" dirty="0"/>
          </a:p>
          <a:p>
            <a:r>
              <a:rPr lang="ru-RU" sz="2900" dirty="0"/>
              <a:t>Атеросклероз</a:t>
            </a:r>
          </a:p>
          <a:p>
            <a:r>
              <a:rPr lang="ru-RU" sz="2900" dirty="0"/>
              <a:t>Коронарная сердечная недостаточность</a:t>
            </a:r>
          </a:p>
          <a:p>
            <a:r>
              <a:rPr lang="ru-RU" sz="2900" dirty="0"/>
              <a:t>Заболевания суставов — артрит, артроз и др.</a:t>
            </a:r>
          </a:p>
          <a:p>
            <a:r>
              <a:rPr lang="ru-RU" sz="2900" dirty="0"/>
              <a:t>Искривление позвоночника из-за повышенной нагрузки на позвонки</a:t>
            </a:r>
          </a:p>
          <a:p>
            <a:r>
              <a:rPr lang="ru-RU" sz="2900" dirty="0"/>
              <a:t>Метаболические нарушения (ухудшение углеводного и жирового обмена)</a:t>
            </a:r>
          </a:p>
          <a:p>
            <a:r>
              <a:rPr lang="ru-RU" sz="2900" dirty="0"/>
              <a:t>Воспаление желчного пузыря и желчнокаменная болезнь</a:t>
            </a:r>
          </a:p>
          <a:p>
            <a:r>
              <a:rPr lang="ru-RU" sz="2900" dirty="0"/>
              <a:t>Хронический </a:t>
            </a:r>
            <a:r>
              <a:rPr lang="ru-RU" sz="2900" dirty="0" smtClean="0"/>
              <a:t>гастрит</a:t>
            </a:r>
          </a:p>
          <a:p>
            <a:r>
              <a:rPr lang="ru-RU" sz="2900" dirty="0" smtClean="0"/>
              <a:t>Хронический </a:t>
            </a:r>
            <a:r>
              <a:rPr lang="ru-RU" sz="2900" dirty="0"/>
              <a:t>панкреатит</a:t>
            </a:r>
          </a:p>
          <a:p>
            <a:r>
              <a:rPr lang="ru-RU" sz="2900" dirty="0"/>
              <a:t>Нарушение менструального цикла и бесплодие у женщин</a:t>
            </a:r>
          </a:p>
          <a:p>
            <a:r>
              <a:rPr lang="ru-RU" sz="2900" dirty="0"/>
              <a:t>Импотенция в молодом возрасте у мужчин</a:t>
            </a:r>
          </a:p>
          <a:p>
            <a:r>
              <a:rPr lang="ru-RU" sz="2900" dirty="0"/>
              <a:t>Отложение солей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67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" y="500042"/>
            <a:ext cx="7848872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767863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Как бороться с ожирением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/>
              <a:t>Первое и самое главное — это изменения образа жизни и питания. Всем бы хотелось получить волшебную таблетку, но такой таблетки не существует, и </a:t>
            </a:r>
            <a:r>
              <a:rPr lang="ru-RU" sz="2800" dirty="0">
                <a:solidFill>
                  <a:srgbClr val="FF0000"/>
                </a:solidFill>
              </a:rPr>
              <a:t>самым верным способом борьбы с ожирением является внедрение физической активности и диетического питания в жизнь человека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1172522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Как снизить массу тела: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196752"/>
            <a:ext cx="8064896" cy="52565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rgbClr val="FF0000"/>
                </a:solidFill>
              </a:rPr>
              <a:t>Шаг </a:t>
            </a:r>
            <a:r>
              <a:rPr lang="ru-RU" dirty="0" smtClean="0">
                <a:solidFill>
                  <a:srgbClr val="FF0000"/>
                </a:solidFill>
              </a:rPr>
              <a:t>1.</a:t>
            </a:r>
            <a:r>
              <a:rPr lang="ru-RU" dirty="0" smtClean="0"/>
              <a:t> </a:t>
            </a:r>
            <a:r>
              <a:rPr lang="ru-RU" dirty="0"/>
              <a:t>Модифицируйте ваш рацион. Добавьте в него больше овощей, фруктов, нежирных белковых продуктов. Сократите употребление быстрых углеводов — пирожных, выпечки, хлеба, блинов. На перекус вместо печенья берите фрукты и ягоды, йогурт без добавок, немного орехов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rgbClr val="FF0000"/>
                </a:solidFill>
              </a:rPr>
              <a:t>Шаг 2.</a:t>
            </a:r>
            <a:r>
              <a:rPr lang="ru-RU" dirty="0" smtClean="0"/>
              <a:t> </a:t>
            </a:r>
            <a:r>
              <a:rPr lang="ru-RU" dirty="0"/>
              <a:t>Внедрите ежедневную активность в вашу жизнь. Пешие прогулки, занятия в тренажерном зале и фитнес-студии, плавание, катание на велосипеде, танцы, лечебная физкультура — выберите те активности, которые нравятся вам. В любое время года можно найти то, что поможет поддерживать вес в норме.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FF0000"/>
                </a:solidFill>
              </a:rPr>
              <a:t>Шаг </a:t>
            </a:r>
            <a:r>
              <a:rPr lang="ru-RU" dirty="0" smtClean="0">
                <a:solidFill>
                  <a:srgbClr val="FF0000"/>
                </a:solidFill>
              </a:rPr>
              <a:t>3.</a:t>
            </a:r>
            <a:r>
              <a:rPr lang="ru-RU" dirty="0" smtClean="0"/>
              <a:t> </a:t>
            </a:r>
            <a:r>
              <a:rPr lang="ru-RU" dirty="0"/>
              <a:t>Отслеживайте показатели. Сдайте анализы на сахар и холестерин, замеряйте объемы груди, талии и бедер, взвешивайтесь каждые 2 недели, чтобы понимать, есть ли прогресс.</a:t>
            </a:r>
          </a:p>
        </p:txBody>
      </p:sp>
    </p:spTree>
    <p:extLst>
      <p:ext uri="{BB962C8B-B14F-4D97-AF65-F5344CB8AC3E}">
        <p14:creationId xmlns="" xmlns:p14="http://schemas.microsoft.com/office/powerpoint/2010/main" val="798980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Источники: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38758" y="1285860"/>
            <a:ext cx="7633742" cy="4593733"/>
          </a:xfrm>
        </p:spPr>
        <p:txBody>
          <a:bodyPr/>
          <a:lstStyle/>
          <a:p>
            <a:r>
              <a:rPr lang="en-US" dirty="0" smtClean="0"/>
              <a:t>http://www.sanepid.ru/articles/detail.php?ELEMENT_ID=2563&amp;ysclid=ld9te7br19421619027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758" y="620687"/>
            <a:ext cx="7633742" cy="1008113"/>
          </a:xfrm>
        </p:spPr>
        <p:txBody>
          <a:bodyPr/>
          <a:lstStyle/>
          <a:p>
            <a:r>
              <a:rPr lang="ru-RU" dirty="0" smtClean="0"/>
              <a:t>Спасибо за внимание! 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9971" y="1874517"/>
            <a:ext cx="7414437" cy="4171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11799390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37</TotalTime>
  <Words>348</Words>
  <Application>Microsoft Office PowerPoint</Application>
  <PresentationFormat>Экран (4:3)</PresentationFormat>
  <Paragraphs>33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Badge</vt:lpstr>
      <vt:lpstr>ГАУ «КЦСОН города Каменска-Уральского»     Школа пожилого возраста по направлению  «Активное долголетие»   тема: «Ожирение – проблема 21 века».     Руководитель: Специалист по социальной работе Дащян М.В. </vt:lpstr>
      <vt:lpstr>Ожирение — проблема  21-го века</vt:lpstr>
      <vt:lpstr>Слайд 3</vt:lpstr>
      <vt:lpstr>Как вычислить нормальный вес с учетом роста по формулам: </vt:lpstr>
      <vt:lpstr>К каким заболеваниям ведет ожирение</vt:lpstr>
      <vt:lpstr>Слайд 6</vt:lpstr>
      <vt:lpstr>Как бороться с ожирением</vt:lpstr>
      <vt:lpstr>Как снизить массу тела:</vt:lpstr>
      <vt:lpstr>Источники:</vt:lpstr>
      <vt:lpstr>Спасибо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Ожирение — проблема 21 века</dc:title>
  <dc:creator>дома</dc:creator>
  <cp:lastModifiedBy>Shafikova_GA</cp:lastModifiedBy>
  <cp:revision>9</cp:revision>
  <dcterms:created xsi:type="dcterms:W3CDTF">2023-01-19T05:38:15Z</dcterms:created>
  <dcterms:modified xsi:type="dcterms:W3CDTF">2023-02-01T11:45:35Z</dcterms:modified>
</cp:coreProperties>
</file>