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4" r:id="rId6"/>
    <p:sldId id="261" r:id="rId7"/>
    <p:sldId id="262" r:id="rId8"/>
    <p:sldId id="269" r:id="rId9"/>
    <p:sldId id="265" r:id="rId10"/>
    <p:sldId id="266" r:id="rId11"/>
    <p:sldId id="267" r:id="rId12"/>
    <p:sldId id="268" r:id="rId13"/>
    <p:sldId id="271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AB74F9-A7EA-4741-B891-DBF6D26EA6A7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86E52-5A4E-4182-9B0C-0D35C7744F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imunele.ru/products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0" y="457200"/>
            <a:ext cx="8458200" cy="4495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4000" dirty="0" smtClean="0"/>
              <a:t>Школа пожилого возраста </a:t>
            </a:r>
            <a:br>
              <a:rPr lang="ru-RU" sz="4000" dirty="0" smtClean="0"/>
            </a:br>
            <a:r>
              <a:rPr lang="ru-RU" sz="4000" dirty="0" smtClean="0"/>
              <a:t>«Активное долголетие»</a:t>
            </a:r>
            <a:br>
              <a:rPr lang="ru-RU" sz="4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Тема:</a:t>
            </a:r>
            <a:r>
              <a:rPr lang="ru-RU" dirty="0" smtClean="0"/>
              <a:t> «</a:t>
            </a:r>
            <a:r>
              <a:rPr lang="ru-RU" sz="3100" dirty="0" smtClean="0"/>
              <a:t>Методы восстановления иммунитета».</a:t>
            </a:r>
            <a:endParaRPr lang="ru-RU" sz="31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5715000"/>
            <a:ext cx="8610600" cy="7620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Специалист по социальной работе </a:t>
            </a:r>
            <a:r>
              <a:rPr lang="ru-RU" dirty="0" err="1" smtClean="0">
                <a:solidFill>
                  <a:schemeClr val="tx1"/>
                </a:solidFill>
              </a:rPr>
              <a:t>Лисицина</a:t>
            </a:r>
            <a:r>
              <a:rPr lang="ru-RU" dirty="0" smtClean="0">
                <a:solidFill>
                  <a:schemeClr val="tx1"/>
                </a:solidFill>
              </a:rPr>
              <a:t> Анастасия Владимировна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381000"/>
            <a:ext cx="838200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cap="all" dirty="0" smtClean="0"/>
              <a:t>ОСНОВНЫЕ СПОСОБЫ ПОДНЯТИЯ ИММУНИТЕТА ПОСЛЕ ЗАБОЛЕВАНИЙ</a:t>
            </a:r>
          </a:p>
          <a:p>
            <a:r>
              <a:rPr lang="ru-RU" sz="2000" dirty="0" smtClean="0"/>
              <a:t>После лечения во многом именно от образа жизни человека зависит, как быстро восстановится иммунная система.</a:t>
            </a:r>
          </a:p>
          <a:p>
            <a:r>
              <a:rPr lang="ru-RU" sz="2000" b="1" dirty="0" smtClean="0"/>
              <a:t>Питание</a:t>
            </a:r>
            <a:endParaRPr lang="ru-RU" sz="2000" dirty="0" smtClean="0"/>
          </a:p>
          <a:p>
            <a:r>
              <a:rPr lang="ru-RU" sz="2000" dirty="0" smtClean="0"/>
              <a:t> </a:t>
            </a:r>
          </a:p>
          <a:p>
            <a:r>
              <a:rPr lang="ru-RU" sz="2000" dirty="0" smtClean="0"/>
              <a:t>Организм и, соответственно, иммунитет после заболевания истощены не только борьбой с самим вирусом. У заболевшего человека, как правило, снижается аппетит. Как следствие, ест он неохотно и потому может получать недостаточно необходимых веществ. Микроэлементы, белки, жиры и углеводы служат в организме самым разных целям и выполняют разнообразные функции, но некоторые нутриенты особенно важны именно для иммунитета.</a:t>
            </a:r>
          </a:p>
          <a:p>
            <a:pPr lvl="0" fontAlgn="ctr"/>
            <a:r>
              <a:rPr lang="ru-RU" sz="2000" b="1" dirty="0" smtClean="0"/>
              <a:t>Витамины-антиоксиданты, А</a:t>
            </a:r>
            <a:r>
              <a:rPr lang="ru-RU" sz="2000" dirty="0" smtClean="0"/>
              <a:t> , </a:t>
            </a:r>
            <a:r>
              <a:rPr lang="ru-RU" sz="2000" b="1" dirty="0" smtClean="0"/>
              <a:t>С</a:t>
            </a:r>
            <a:r>
              <a:rPr lang="ru-RU" sz="2000" dirty="0" smtClean="0"/>
              <a:t> , </a:t>
            </a:r>
            <a:r>
              <a:rPr lang="ru-RU" sz="2000" b="1" dirty="0" smtClean="0"/>
              <a:t>Е</a:t>
            </a:r>
            <a:r>
              <a:rPr lang="ru-RU" sz="2000" dirty="0" smtClean="0"/>
              <a:t>. Антиоксиданты — вещества, которые борются со свободными радикалами. Эти вредные частицы — остаточный продукт полезных и важных химических реакций в организме. Антиоксиданты не дают свободным радикалам разрушающе действовать на клетки.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457200"/>
            <a:ext cx="85344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ctr"/>
            <a:r>
              <a:rPr lang="ru-RU" sz="2400" b="1" dirty="0" smtClean="0"/>
              <a:t>Витамин D</a:t>
            </a:r>
            <a:r>
              <a:rPr lang="ru-RU" sz="2400" dirty="0" smtClean="0"/>
              <a:t> . Это прогормон, или предшественник гормона. Он важен как для врожденного иммунитета, так и для адаптивного, приобретенного .</a:t>
            </a:r>
          </a:p>
          <a:p>
            <a:pPr lvl="0" fontAlgn="ctr"/>
            <a:r>
              <a:rPr lang="ru-RU" sz="2400" b="1" dirty="0" smtClean="0"/>
              <a:t>Витамины группы В</a:t>
            </a:r>
            <a:r>
              <a:rPr lang="ru-RU" sz="2400" dirty="0" smtClean="0"/>
              <a:t>. Они необходимы для многих процессов в организме, в том числе иммунных: защищают клеточные мембраны, участвуют в образовании антител, влияют на иммунные клетки-лейкоциты </a:t>
            </a:r>
            <a:r>
              <a:rPr lang="ru-RU" sz="2400" b="1" baseline="30000" dirty="0" smtClean="0"/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Многие производители дополнительно обогащают продукты жизненно важными витаминами. Например, в кисломолочном напитке </a:t>
            </a:r>
            <a:r>
              <a:rPr lang="ru-RU" sz="2400" dirty="0" smtClean="0">
                <a:hlinkClick r:id="rId2"/>
              </a:rPr>
              <a:t>«Имунеле»</a:t>
            </a:r>
            <a:r>
              <a:rPr lang="ru-RU" sz="2400" dirty="0" smtClean="0"/>
              <a:t> содержатся витамины, </a:t>
            </a:r>
            <a:r>
              <a:rPr lang="ru-RU" sz="2400" b="1" dirty="0" smtClean="0"/>
              <a:t>А</a:t>
            </a:r>
            <a:r>
              <a:rPr lang="ru-RU" sz="2400" dirty="0" smtClean="0"/>
              <a:t>, </a:t>
            </a:r>
            <a:r>
              <a:rPr lang="ru-RU" sz="2400" b="1" dirty="0" smtClean="0"/>
              <a:t>D3</a:t>
            </a:r>
            <a:r>
              <a:rPr lang="ru-RU" sz="2400" dirty="0" smtClean="0"/>
              <a:t>, </a:t>
            </a:r>
            <a:r>
              <a:rPr lang="ru-RU" sz="2400" b="1" dirty="0" smtClean="0"/>
              <a:t>Е</a:t>
            </a:r>
            <a:r>
              <a:rPr lang="ru-RU" sz="2400" dirty="0" smtClean="0"/>
              <a:t> и группы </a:t>
            </a:r>
            <a:r>
              <a:rPr lang="ru-RU" sz="2400" b="1" dirty="0" smtClean="0"/>
              <a:t>В</a:t>
            </a:r>
            <a:r>
              <a:rPr lang="ru-RU" sz="2400" dirty="0" smtClean="0"/>
              <a:t>.</a:t>
            </a:r>
          </a:p>
          <a:p>
            <a:pPr lvl="0" fontAlgn="ctr"/>
            <a:endParaRPr lang="ru-RU" sz="2400" dirty="0" smtClean="0"/>
          </a:p>
          <a:p>
            <a:pPr lvl="0" fontAlgn="ctr"/>
            <a:endParaRPr lang="ru-RU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533400"/>
            <a:ext cx="85344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ctr"/>
            <a:r>
              <a:rPr lang="ru-RU" sz="2400" b="1" dirty="0" smtClean="0"/>
              <a:t>Клетчатка</a:t>
            </a:r>
            <a:r>
              <a:rPr lang="ru-RU" sz="2400" dirty="0" smtClean="0"/>
              <a:t>. Это пищевые волокна, которые есть только в продуктах растительного происхождения  . Клетчатка не переваривается и не усваивается организмом, но необходима для поддержания здоровья кишечника, который, в свою очередь, отвечает за усвоение веществ, необходимых для иммунитета . Чтобы реже болеть, взрослый человек и ребенок должны употреблять продукты с пищевыми волокнами каждый день.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Продукты желательно не жарить , а готовить на пару, варить или тушить: при жарке вырабатываются вещества, которые могут негативно сказаться на здоровье, а блюда становятся более калорийными за счет высоко содержания жиров.</a:t>
            </a:r>
          </a:p>
          <a:p>
            <a:endParaRPr lang="ru-RU" b="1" cap="all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381000"/>
            <a:ext cx="838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ru-RU" sz="2400" b="1" dirty="0" smtClean="0"/>
              <a:t>Продукты, богатые белком</a:t>
            </a:r>
            <a:r>
              <a:rPr lang="ru-RU" sz="2400" dirty="0" smtClean="0"/>
              <a:t>. Белки — строительный материал для организма. В них содержатся аминокислоты, причем некоторые — незаменимы, то есть они не могут вырабатываться организмом самостоятельно или организм вырабатывает их в недостаточном количестве . Недостаток белковой пищи ослабляет иммунитет, в особенности плохо влияет на определенные виды иммунных клеток.</a:t>
            </a:r>
          </a:p>
        </p:txBody>
      </p:sp>
      <p:pic>
        <p:nvPicPr>
          <p:cNvPr id="3" name="Picture 3" descr="https://gorzdrav.org/medias/-2.jpg?context=bWFzdGVyfGltYWdlc3w4MjY1Mzd8aW1hZ2UvanBlZ3xpbWFnZXMvaDk5L2gxMS85OTExODkzOTE3NzI2LmpwZ3w0NDMyMjU5ODU3YjRhNjE4YWE0Y2FjODdlNzE1NjJkZmMwYTM5MzcyOTI0YzhkMjllZGU5NmU1NThkYzc4ZmQ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0"/>
            <a:ext cx="838200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143000" y="381000"/>
            <a:ext cx="624840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C3847"/>
                </a:solidFill>
                <a:effectLst/>
                <a:latin typeface="Intro Bold"/>
                <a:ea typeface="Times New Roman" pitchFamily="18" charset="0"/>
                <a:cs typeface="Helvetica" charset="-52"/>
              </a:rPr>
              <a:t>Спорт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49" name="AutoShape 1" descr="Ослабленный иммунитет у ребенка"/>
          <p:cNvSpPr>
            <a:spLocks noChangeAspect="1" noChangeArrowheads="1"/>
          </p:cNvSpPr>
          <p:nvPr/>
        </p:nvSpPr>
        <p:spPr bwMode="auto">
          <a:xfrm>
            <a:off x="0" y="4572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28600" y="1219200"/>
            <a:ext cx="85344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C3847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Физические нагрузки полезны для организма. Однако после простуды врачи рекомендуют возвращаться к ним осторожно. Например, ребенка на некоторое время освобождают в школе от уроков физкультуры, но правило относится и ко взрослым. Во время болезни повышенная температура могла плохо повлиять на мышцы, в том числе сердечные, поэтому не нужно сразу подвергать их сильной нагрузке.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Однако и продолжать соблюдать постельный режим после выздоровления не всегда оказывается полезным . Лучшее средство для улучшения самочувствия в этой ситуации — легкие физические нагрузки, оздоровительная ходьба 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Helvetica" charset="-52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381000"/>
            <a:ext cx="84582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Helvetica" charset="-52"/>
                <a:ea typeface="Times New Roman" pitchFamily="18" charset="0"/>
                <a:cs typeface="Arial" pitchFamily="34" charset="0"/>
              </a:rPr>
              <a:t>Иногда после заболеваний из-за общей слабости или потери физической формы появляется одышка. Но обычно она постепенно проходит как раз благодаря повседневной активности. В случае одышки рекомендуется следить за техникой дыхания, а легкие упражнения выполнять после небольшой разминки. Чтобы восстановить силу мышц </a:t>
            </a:r>
          </a:p>
          <a:p>
            <a:r>
              <a:rPr lang="ru-RU" sz="2400" dirty="0" smtClean="0"/>
              <a:t>и дыхание, эксперты Всемирной организации здравоохранения (ВОЗ) советуют укрепляющие упражнения, например, отталкивания руками от стены, наклоны туловища, круговые движения плечами, ходьбу на месте .</a:t>
            </a:r>
          </a:p>
          <a:p>
            <a:endParaRPr lang="ru-RU" sz="2400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304800" y="409101"/>
            <a:ext cx="85344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Прогулки на свежем воздухе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Одна из причин заболеваний — плохо проветриваемые помещения. Во-первых, в них возрастает концентрация вредных веществ; во-вторых, воздух в таких помещениях часто сухой и делает уязвимыми слизистые оболочки, которые служат барьером для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патогенов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. Больше ста лет назад научные журналы уже рекомендовали работникам клиник почаще проветривать помещения и впускать естественный солнечный свет 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Helvetica" charset="-52"/>
                <a:ea typeface="Times New Roman" pitchFamily="18" charset="0"/>
                <a:cs typeface="Times New Roman" pitchFamily="18" charset="0"/>
              </a:rPr>
              <a:t>Прогулки на свежем воздухе — прекрасный способ обеспечить себе легкую физическую активность. 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304800" y="465860"/>
            <a:ext cx="8534400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Прием витаминно-минеральных комплексов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Здоровому человеку рекомендуется получать питательные вещества из пищи, и только в случае их нехватки и по рекомендации врача прибегать к витаминным комплексам. Но перенесенную болезнь порой можно отнести как раз к таким случаям: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из-за сниженного аппетита в организм поступало меньше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нутриентов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некоторые витамины (например,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 витамины группы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) —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водорастворимые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 организм не может их запасать. Поэтому продукты питания, богатые этими витаминами, должны быть в рационе постоянно.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304800" y="152400"/>
            <a:ext cx="8534400" cy="671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В таких случаях с помощью врача можно подобрать наиболее подходящие витаминные комплексы и дозировки. Как правило, они содержат витамины, напрямую задействованные в, работе иммунной системы —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 charset="0"/>
                <a:ea typeface="Times New Roman" pitchFamily="18" charset="0"/>
                <a:cs typeface="Helvetica" charset="-52"/>
              </a:rPr>
              <a:t>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 charset="0"/>
                <a:ea typeface="Times New Roman" pitchFamily="18" charset="0"/>
                <a:cs typeface="Helvetica" charset="-52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 группа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 charset="0"/>
                <a:ea typeface="Times New Roman" pitchFamily="18" charset="0"/>
                <a:cs typeface="Helvetica" charset="-52"/>
              </a:rPr>
              <a:t>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 charset="0"/>
                <a:ea typeface="Times New Roman" pitchFamily="18" charset="0"/>
                <a:cs typeface="Helvetica" charset="-52"/>
              </a:rPr>
              <a:t>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 charset="0"/>
                <a:ea typeface="Times New Roman" pitchFamily="18" charset="0"/>
                <a:cs typeface="Helvetica" charset="-52"/>
              </a:rPr>
              <a:t>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3000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20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 микроэлементы селен </a:t>
            </a:r>
            <a:r>
              <a:rPr kumimoji="0" lang="ru-RU" sz="2400" b="1" i="0" u="none" strike="noStrike" cap="none" normalizeH="0" baseline="3000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21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 цинк </a:t>
            </a:r>
            <a:r>
              <a:rPr kumimoji="0" lang="ru-RU" sz="2400" b="1" i="0" u="none" strike="noStrike" cap="none" normalizeH="0" baseline="3000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22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и железо </a:t>
            </a:r>
            <a:r>
              <a:rPr kumimoji="0" lang="ru-RU" sz="2400" b="1" i="0" u="none" strike="noStrike" cap="none" normalizeH="0" baseline="3000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23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До появления синтетических лекарств традиционными укрепляющими средствами считались шиповник </a:t>
            </a:r>
            <a:r>
              <a:rPr lang="ru-RU" sz="2400" b="1" baseline="30000" dirty="0" smtClean="0"/>
              <a:t>24</a:t>
            </a:r>
            <a:r>
              <a:rPr lang="ru-RU" sz="2400" dirty="0" smtClean="0"/>
              <a:t>, мед </a:t>
            </a:r>
            <a:r>
              <a:rPr lang="ru-RU" sz="2400" b="1" baseline="30000" dirty="0" smtClean="0"/>
              <a:t>25</a:t>
            </a:r>
            <a:r>
              <a:rPr lang="ru-RU" sz="2400" dirty="0" smtClean="0"/>
              <a:t>, чеснок </a:t>
            </a:r>
            <a:r>
              <a:rPr lang="ru-RU" sz="2400" b="1" baseline="30000" dirty="0" smtClean="0"/>
              <a:t>26</a:t>
            </a:r>
            <a:r>
              <a:rPr lang="ru-RU" sz="2400" dirty="0" smtClean="0"/>
              <a:t>, корень женьшеня, </a:t>
            </a:r>
            <a:r>
              <a:rPr lang="ru-RU" sz="2400" dirty="0" err="1" smtClean="0"/>
              <a:t>эхинацея</a:t>
            </a:r>
            <a:r>
              <a:rPr lang="ru-RU" sz="2400" dirty="0" smtClean="0"/>
              <a:t> </a:t>
            </a:r>
            <a:r>
              <a:rPr lang="ru-RU" sz="2400" b="1" baseline="30000" dirty="0" smtClean="0"/>
              <a:t>27</a:t>
            </a:r>
            <a:r>
              <a:rPr lang="ru-RU" sz="2400" dirty="0" smtClean="0"/>
              <a:t> и другие продукты, богатые витаминами, минералами. Они и сейчас популярны, поэтому входят в состав различных добавок, а также могут быть частью рациона человека. Приобрести эти лекарственные растения можно в аптеке и готовить из них отвары и настои согласно инструкции на упаковке, предварительно проконсультировавшись с врачом.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304800" y="304800"/>
            <a:ext cx="8534400" cy="49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Популярные народные рецепты: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Отвар, настой или сироп шиповника.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 Шиповник намного опережает цитрусовые по содержанию витамина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. Рецепт отвара из этого растения прост: сушенный шиповник нужно залить кипятком и дать настояться.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Настойка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эхинацеи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Intro Bold"/>
                <a:ea typeface="Times New Roman" pitchFamily="18" charset="0"/>
                <a:cs typeface="Helvetica" charset="-52"/>
              </a:rPr>
              <a:t>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 Это растение подтвердило свою пользу в научных исследованиях. Но спиртовая настойка из аптеки не подойдет детям — можно заменить ее на отвар или сироп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эхинацеи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. Рецепт: высушенное растение следует отварить в воде на медленном огне, затем настоять отвар и процедить.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304800" y="594643"/>
            <a:ext cx="85344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Важно во время и после болезни не допускать обезвоживания организма , наладить режим питания и сна 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Упражнения, особенно на свежем воздухе, помогут организму быстрее восстанавливаться. Но, стремясь побыстрее «встать в строй», очень важно не перетруждать себя чрезмерными нагрузками: пусть все ресурсы работают на восстановление.</a:t>
            </a:r>
            <a:r>
              <a:rPr lang="en-US" sz="2400" dirty="0" smtClean="0">
                <a:latin typeface="Helvetica" charset="-52"/>
                <a:ea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Helvetica" charset="-52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Helvetica" charset="-52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Helvetica" charset="-52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ресурсов: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9600" y="2209800"/>
            <a:ext cx="7924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Helvetica" charset="-52"/>
                <a:ea typeface="Times New Roman" pitchFamily="18" charset="0"/>
                <a:cs typeface="Times New Roman" pitchFamily="18" charset="0"/>
              </a:rPr>
              <a:t>https://imunele.ru/articles/kak-bystro-vosstanovitsia-posle-bolezni-i-ukrepit-immunitet/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внимание.</a:t>
            </a:r>
            <a:br>
              <a:rPr lang="ru-RU" dirty="0" smtClean="0"/>
            </a:br>
            <a:r>
              <a:rPr lang="ru-RU" dirty="0" smtClean="0"/>
              <a:t>Будьте здоровы.</a:t>
            </a:r>
            <a:endParaRPr lang="ru-RU" dirty="0"/>
          </a:p>
        </p:txBody>
      </p:sp>
      <p:pic>
        <p:nvPicPr>
          <p:cNvPr id="3" name="Picture 3" descr="https://gorzdrav.org/medias/-2-.jpg?context=bWFzdGVyfGltYWdlc3w3NTAyNTR8aW1hZ2UvanBlZ3xpbWFnZXMvaDZhL2g0Yi85OTExODkzNjIyODE0LmpwZ3w3YmZmOTJlYWEyNmE0OWRlY2JhMjFjNzkyZmZmZTViOTRhNmM5N2VmYzdkOGZjNmMwZmMwMTc0YThlMTMzOD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47800"/>
            <a:ext cx="8763000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66</TotalTime>
  <Words>72</Words>
  <Application>Microsoft Office PowerPoint</Application>
  <PresentationFormat>Экран (4:3)</PresentationFormat>
  <Paragraphs>34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ГАУ «КЦСОН города Каменска-Уральского»    Школа пожилого возраста  «Активное долголетие»  Тема: «Методы восстановления иммунитета».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Список ресурсов:</vt:lpstr>
      <vt:lpstr>Спасибо за внимание. Будьте здоровы.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userpc</dc:creator>
  <cp:lastModifiedBy>Shafikova_GA</cp:lastModifiedBy>
  <cp:revision>9</cp:revision>
  <dcterms:created xsi:type="dcterms:W3CDTF">2023-01-30T03:48:32Z</dcterms:created>
  <dcterms:modified xsi:type="dcterms:W3CDTF">2023-02-01T05:25:48Z</dcterms:modified>
</cp:coreProperties>
</file>