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Merriweather" charset="-52"/>
      <p:regular r:id="rId21"/>
      <p:bold r:id="rId22"/>
      <p:italic r:id="rId23"/>
      <p:boldItalic r:id="rId24"/>
    </p:embeddedFont>
    <p:embeddedFont>
      <p:font typeface="Lobster" charset="-52"/>
      <p:regular r:id="rId25"/>
    </p:embeddedFont>
    <p:embeddedFont>
      <p:font typeface="Roboto"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54"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cb757c9b9b_0_3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cb757c9b9b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cb757c9b9b_0_3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cb757c9b9b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1cb757c9b9b_0_3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1cb757c9b9b_0_3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1cb757c9b9b_0_3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1cb757c9b9b_0_3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1cb757c9b9b_0_3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1cb757c9b9b_0_3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1cb757c9b9b_0_3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1cb757c9b9b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1cb887b6c81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1cb887b6c8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cb887b6c81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cb887b6c81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1cb887b6c81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1cb887b6c81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1cb887b6c81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cb887b6c81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1cb887b6c81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1cb887b6c81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cb887b6c81_0_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cb887b6c81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1cb887b6c81_0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1cb887b6c81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cb887b6c81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1cb887b6c81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1cb887b6c81_0_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1cb887b6c81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1cb887b6c81_0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1cb887b6c81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2"/>
          <p:cNvSpPr txBox="1">
            <a:spLocks noGrp="1"/>
          </p:cNvSpPr>
          <p:nvPr>
            <p:ph type="ctr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2" name="Google Shape;12;p2"/>
          <p:cNvSpPr txBox="1">
            <a:spLocks noGrp="1"/>
          </p:cNvSpPr>
          <p:nvPr>
            <p:ph type="subTitle" idx="1"/>
          </p:nvPr>
        </p:nvSpPr>
        <p:spPr>
          <a:xfrm>
            <a:off x="311700" y="1878560"/>
            <a:ext cx="4242600" cy="7383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14"/>
        <p:cNvGrpSpPr/>
        <p:nvPr/>
      </p:nvGrpSpPr>
      <p:grpSpPr>
        <a:xfrm>
          <a:off x="0" y="0"/>
          <a:ext cx="0" cy="0"/>
          <a:chOff x="0" y="0"/>
          <a:chExt cx="0" cy="0"/>
        </a:xfrm>
      </p:grpSpPr>
      <p:sp>
        <p:nvSpPr>
          <p:cNvPr id="15" name="Google Shape;15;p3"/>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17" name="Google Shape;17;p3"/>
          <p:cNvSpPr txBox="1">
            <a:spLocks noGrp="1"/>
          </p:cNvSpPr>
          <p:nvPr>
            <p:ph type="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23" name="Google Shape;23;p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4" name="Google Shape;24;p4"/>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5"/>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9" name="Google Shape;29;p5"/>
          <p:cNvSpPr txBox="1">
            <a:spLocks noGrp="1"/>
          </p:cNvSpPr>
          <p:nvPr>
            <p:ph type="body" idx="1"/>
          </p:nvPr>
        </p:nvSpPr>
        <p:spPr>
          <a:xfrm>
            <a:off x="3117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5"/>
          <p:cNvSpPr txBox="1">
            <a:spLocks noGrp="1"/>
          </p:cNvSpPr>
          <p:nvPr>
            <p:ph type="body" idx="2"/>
          </p:nvPr>
        </p:nvSpPr>
        <p:spPr>
          <a:xfrm>
            <a:off x="48324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9" name="Google Shape;39;p7"/>
          <p:cNvSpPr txBox="1">
            <a:spLocks noGrp="1"/>
          </p:cNvSpPr>
          <p:nvPr>
            <p:ph type="body" idx="1"/>
          </p:nvPr>
        </p:nvSpPr>
        <p:spPr>
          <a:xfrm>
            <a:off x="311700" y="2390650"/>
            <a:ext cx="3127500" cy="229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311675" y="798600"/>
            <a:ext cx="6247800" cy="3546300"/>
          </a:xfrm>
          <a:prstGeom prst="rect">
            <a:avLst/>
          </a:prstGeom>
        </p:spPr>
        <p:txBody>
          <a:bodyPr spcFirstLastPara="1" wrap="square" lIns="91425" tIns="91425" rIns="91425" bIns="91425" anchor="ctr"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43" name="Google Shape;4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9"/>
          <p:cNvSpPr txBox="1">
            <a:spLocks noGrp="1"/>
          </p:cNvSpPr>
          <p:nvPr>
            <p:ph type="title"/>
          </p:nvPr>
        </p:nvSpPr>
        <p:spPr>
          <a:xfrm>
            <a:off x="311300" y="500925"/>
            <a:ext cx="3704400" cy="2049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47" name="Google Shape;47;p9"/>
          <p:cNvSpPr txBox="1">
            <a:spLocks noGrp="1"/>
          </p:cNvSpPr>
          <p:nvPr>
            <p:ph type="subTitle" idx="1"/>
          </p:nvPr>
        </p:nvSpPr>
        <p:spPr>
          <a:xfrm>
            <a:off x="304800" y="2626725"/>
            <a:ext cx="3704400" cy="9267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48" name="Google Shape;48;p9"/>
          <p:cNvSpPr txBox="1">
            <a:spLocks noGrp="1"/>
          </p:cNvSpPr>
          <p:nvPr>
            <p:ph type="body" idx="2"/>
          </p:nvPr>
        </p:nvSpPr>
        <p:spPr>
          <a:xfrm>
            <a:off x="4879025" y="500925"/>
            <a:ext cx="3954000" cy="4111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9" name="Google Shape;49;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10"/>
          <p:cNvSpPr txBox="1">
            <a:spLocks noGrp="1"/>
          </p:cNvSpPr>
          <p:nvPr>
            <p:ph type="body" idx="1"/>
          </p:nvPr>
        </p:nvSpPr>
        <p:spPr>
          <a:xfrm>
            <a:off x="311700" y="4521400"/>
            <a:ext cx="7979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3" name="Google Shape;5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4"/>
        <p:cNvGrpSpPr/>
        <p:nvPr/>
      </p:nvGrpSpPr>
      <p:grpSpPr>
        <a:xfrm>
          <a:off x="0" y="0"/>
          <a:ext cx="0" cy="0"/>
          <a:chOff x="0" y="0"/>
          <a:chExt cx="0" cy="0"/>
        </a:xfrm>
      </p:grpSpPr>
      <p:sp>
        <p:nvSpPr>
          <p:cNvPr id="55" name="Google Shape;55;p11"/>
          <p:cNvSpPr txBox="1">
            <a:spLocks noGrp="1"/>
          </p:cNvSpPr>
          <p:nvPr>
            <p:ph type="title" hasCustomPrompt="1"/>
          </p:nvPr>
        </p:nvSpPr>
        <p:spPr>
          <a:xfrm>
            <a:off x="311750" y="831175"/>
            <a:ext cx="5334900" cy="12447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a:spLocks noGrp="1"/>
          </p:cNvSpPr>
          <p:nvPr>
            <p:ph type="body" idx="1"/>
          </p:nvPr>
        </p:nvSpPr>
        <p:spPr>
          <a:xfrm>
            <a:off x="311700" y="2121425"/>
            <a:ext cx="5334900" cy="942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57" name="Google Shape;5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marL="914400" lvl="1"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marL="1371600" lvl="2"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marL="1828800" lvl="3"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marL="2286000" lvl="4"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marL="2743200" lvl="5"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marL="3200400" lvl="6"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marL="3657600" lvl="7"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marL="4114800" lvl="8"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a:spLocks noGrp="1"/>
          </p:cNvSpPr>
          <p:nvPr>
            <p:ph type="ctrTitle"/>
          </p:nvPr>
        </p:nvSpPr>
        <p:spPr>
          <a:xfrm>
            <a:off x="311700" y="118500"/>
            <a:ext cx="8520600" cy="1703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sz="1800" dirty="0" smtClean="0"/>
              <a:t>ГАУ «КЦСОН города Каменска-Уральского»</a:t>
            </a:r>
            <a:r>
              <a:rPr lang="ru" sz="2600" dirty="0" smtClean="0"/>
              <a:t/>
            </a:r>
            <a:br>
              <a:rPr lang="ru" sz="2600" dirty="0" smtClean="0"/>
            </a:br>
            <a:r>
              <a:rPr lang="ru" sz="2600" dirty="0" smtClean="0"/>
              <a:t>Школа </a:t>
            </a:r>
            <a:r>
              <a:rPr lang="ru" sz="2600" dirty="0"/>
              <a:t>пожилого возраста по направлению</a:t>
            </a:r>
            <a:endParaRPr sz="2600"/>
          </a:p>
          <a:p>
            <a:pPr marL="0" lvl="0" indent="0" algn="ctr" rtl="0">
              <a:spcBef>
                <a:spcPts val="0"/>
              </a:spcBef>
              <a:spcAft>
                <a:spcPts val="0"/>
              </a:spcAft>
              <a:buNone/>
            </a:pPr>
            <a:r>
              <a:rPr lang="ru" sz="2600" dirty="0"/>
              <a:t>“Садоводы и огородники”</a:t>
            </a:r>
            <a:endParaRPr sz="2600"/>
          </a:p>
          <a:p>
            <a:pPr marL="0" lvl="0" indent="0" algn="ctr" rtl="0">
              <a:spcBef>
                <a:spcPts val="0"/>
              </a:spcBef>
              <a:spcAft>
                <a:spcPts val="0"/>
              </a:spcAft>
              <a:buNone/>
            </a:pPr>
            <a:r>
              <a:rPr lang="ru" sz="2600" dirty="0"/>
              <a:t>Тема:</a:t>
            </a:r>
            <a:r>
              <a:rPr lang="ru" sz="2600" dirty="0">
                <a:latin typeface="Lobster"/>
                <a:ea typeface="Lobster"/>
                <a:cs typeface="Lobster"/>
                <a:sym typeface="Lobster"/>
              </a:rPr>
              <a:t>Пряные травы на вашем огороде.11 лучших трав для выращивания.</a:t>
            </a:r>
            <a:endParaRPr sz="2600">
              <a:latin typeface="Lobster"/>
              <a:ea typeface="Lobster"/>
              <a:cs typeface="Lobster"/>
              <a:sym typeface="Lobster"/>
            </a:endParaRPr>
          </a:p>
        </p:txBody>
      </p:sp>
      <p:sp>
        <p:nvSpPr>
          <p:cNvPr id="65" name="Google Shape;65;p13"/>
          <p:cNvSpPr txBox="1">
            <a:spLocks noGrp="1"/>
          </p:cNvSpPr>
          <p:nvPr>
            <p:ph type="subTitle" idx="1"/>
          </p:nvPr>
        </p:nvSpPr>
        <p:spPr>
          <a:xfrm>
            <a:off x="311700" y="1878550"/>
            <a:ext cx="5079900" cy="7383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ru" dirty="0">
                <a:solidFill>
                  <a:schemeClr val="accent1"/>
                </a:solidFill>
              </a:rPr>
              <a:t>Руководитель: </a:t>
            </a:r>
            <a:r>
              <a:rPr lang="ru" i="1" dirty="0">
                <a:solidFill>
                  <a:schemeClr val="accent1"/>
                </a:solidFill>
              </a:rPr>
              <a:t>специалист по социальной работе</a:t>
            </a:r>
            <a:endParaRPr i="1">
              <a:solidFill>
                <a:schemeClr val="accent1"/>
              </a:solidFill>
            </a:endParaRPr>
          </a:p>
          <a:p>
            <a:pPr marL="0" lvl="0" indent="0" algn="l" rtl="0">
              <a:spcBef>
                <a:spcPts val="0"/>
              </a:spcBef>
              <a:spcAft>
                <a:spcPts val="0"/>
              </a:spcAft>
              <a:buNone/>
            </a:pPr>
            <a:r>
              <a:rPr lang="ru" i="1" dirty="0">
                <a:solidFill>
                  <a:schemeClr val="accent1"/>
                </a:solidFill>
              </a:rPr>
              <a:t>                             </a:t>
            </a:r>
            <a:r>
              <a:rPr lang="ru" i="1" dirty="0" smtClean="0">
                <a:solidFill>
                  <a:schemeClr val="accent1"/>
                </a:solidFill>
              </a:rPr>
              <a:t>                                    Соломеина </a:t>
            </a:r>
            <a:r>
              <a:rPr lang="ru" i="1" dirty="0">
                <a:solidFill>
                  <a:schemeClr val="accent1"/>
                </a:solidFill>
              </a:rPr>
              <a:t>А.А.</a:t>
            </a:r>
            <a:endParaRPr i="1">
              <a:solidFill>
                <a:schemeClr val="accent1"/>
              </a:solidFill>
            </a:endParaRPr>
          </a:p>
          <a:p>
            <a:pPr marL="0" lvl="0" indent="0" algn="l" rtl="0">
              <a:spcBef>
                <a:spcPts val="0"/>
              </a:spcBef>
              <a:spcAft>
                <a:spcPts val="0"/>
              </a:spcAft>
              <a:buNone/>
            </a:pPr>
            <a:r>
              <a:rPr lang="ru" i="1" dirty="0">
                <a:solidFill>
                  <a:schemeClr val="accent1"/>
                </a:solidFill>
              </a:rPr>
              <a:t>ЗАНЯТИЕ №5   ЯНВАРЬ-2023г.</a:t>
            </a:r>
            <a:endParaRPr i="1">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Общее понятие о пряностях.</a:t>
            </a:r>
            <a:endParaRPr/>
          </a:p>
          <a:p>
            <a:pPr marL="0" lvl="0" indent="0" algn="l" rtl="0">
              <a:spcBef>
                <a:spcPts val="0"/>
              </a:spcBef>
              <a:spcAft>
                <a:spcPts val="0"/>
              </a:spcAft>
              <a:buNone/>
            </a:pPr>
            <a:r>
              <a:rPr lang="ru"/>
              <a:t>Классификация пряных растений.</a:t>
            </a:r>
            <a:endParaRPr/>
          </a:p>
        </p:txBody>
      </p:sp>
      <p:sp>
        <p:nvSpPr>
          <p:cNvPr id="71" name="Google Shape;71;p14"/>
          <p:cNvSpPr txBox="1">
            <a:spLocks noGrp="1"/>
          </p:cNvSpPr>
          <p:nvPr>
            <p:ph type="body" idx="1"/>
          </p:nvPr>
        </p:nvSpPr>
        <p:spPr>
          <a:xfrm>
            <a:off x="4644675" y="158000"/>
            <a:ext cx="4390800" cy="48486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sz="1500" b="1" i="1">
                <a:solidFill>
                  <a:srgbClr val="274E13"/>
                </a:solidFill>
              </a:rPr>
              <a:t>Пряности-добавка к пище исключительно растительного происхождения, содержащие ароматические или жгуче-вкусовые вещества(</a:t>
            </a:r>
            <a:r>
              <a:rPr lang="ru" sz="1500" b="1" i="1">
                <a:solidFill>
                  <a:srgbClr val="783F04"/>
                </a:solidFill>
              </a:rPr>
              <a:t>эфирные масла, гликозиды,танины</a:t>
            </a:r>
            <a:r>
              <a:rPr lang="ru" sz="1500" b="1" i="1">
                <a:solidFill>
                  <a:srgbClr val="274E13"/>
                </a:solidFill>
              </a:rPr>
              <a:t>).</a:t>
            </a:r>
            <a:endParaRPr sz="1500" b="1" i="1">
              <a:solidFill>
                <a:srgbClr val="274E13"/>
              </a:solidFill>
            </a:endParaRPr>
          </a:p>
          <a:p>
            <a:pPr marL="0" lvl="0" indent="0" algn="l" rtl="0">
              <a:spcBef>
                <a:spcPts val="1200"/>
              </a:spcBef>
              <a:spcAft>
                <a:spcPts val="0"/>
              </a:spcAft>
              <a:buNone/>
            </a:pPr>
            <a:r>
              <a:rPr lang="ru" sz="1500" b="1" i="1">
                <a:solidFill>
                  <a:srgbClr val="274E13"/>
                </a:solidFill>
              </a:rPr>
              <a:t>В качестве пряностей могут использоваться различные части растений:листья (</a:t>
            </a:r>
            <a:r>
              <a:rPr lang="ru" sz="1500" b="1" i="1">
                <a:solidFill>
                  <a:srgbClr val="783F04"/>
                </a:solidFill>
              </a:rPr>
              <a:t>лавровый лист, укроп</a:t>
            </a:r>
            <a:r>
              <a:rPr lang="ru" sz="1500" b="1" i="1">
                <a:solidFill>
                  <a:srgbClr val="274E13"/>
                </a:solidFill>
              </a:rPr>
              <a:t>), стебли, соцветия и бутоны (</a:t>
            </a:r>
            <a:r>
              <a:rPr lang="ru" sz="1500" b="1" i="1">
                <a:solidFill>
                  <a:srgbClr val="783F04"/>
                </a:solidFill>
              </a:rPr>
              <a:t>гвоздика, каперсы</a:t>
            </a:r>
            <a:r>
              <a:rPr lang="ru" sz="1500" b="1" i="1">
                <a:solidFill>
                  <a:srgbClr val="274E13"/>
                </a:solidFill>
              </a:rPr>
              <a:t>), коренья (</a:t>
            </a:r>
            <a:r>
              <a:rPr lang="ru" sz="1500" b="1" i="1">
                <a:solidFill>
                  <a:srgbClr val="783F04"/>
                </a:solidFill>
              </a:rPr>
              <a:t>хрен, сельдерей</a:t>
            </a:r>
            <a:r>
              <a:rPr lang="ru" sz="1500" b="1" i="1">
                <a:solidFill>
                  <a:srgbClr val="274E13"/>
                </a:solidFill>
              </a:rPr>
              <a:t>), семена (</a:t>
            </a:r>
            <a:r>
              <a:rPr lang="ru" sz="1500" b="1" i="1">
                <a:solidFill>
                  <a:srgbClr val="783F04"/>
                </a:solidFill>
              </a:rPr>
              <a:t>горчица, мускатный орех</a:t>
            </a:r>
            <a:r>
              <a:rPr lang="ru" sz="1500" b="1" i="1">
                <a:solidFill>
                  <a:srgbClr val="274E13"/>
                </a:solidFill>
              </a:rPr>
              <a:t>), плоды( </a:t>
            </a:r>
            <a:r>
              <a:rPr lang="ru" sz="1500" b="1" i="1">
                <a:solidFill>
                  <a:srgbClr val="783F04"/>
                </a:solidFill>
              </a:rPr>
              <a:t>перец, тмин, ваниль, анис</a:t>
            </a:r>
            <a:r>
              <a:rPr lang="ru" sz="1500" b="1" i="1">
                <a:solidFill>
                  <a:srgbClr val="274E13"/>
                </a:solidFill>
              </a:rPr>
              <a:t>) и их части (</a:t>
            </a:r>
            <a:r>
              <a:rPr lang="ru" sz="1500" b="1" i="1">
                <a:solidFill>
                  <a:srgbClr val="783F04"/>
                </a:solidFill>
              </a:rPr>
              <a:t>кора/ околоплодник, кожица (цитрусы).</a:t>
            </a:r>
            <a:endParaRPr sz="1500" b="1" i="1">
              <a:solidFill>
                <a:srgbClr val="274E13"/>
              </a:solidFill>
            </a:endParaRPr>
          </a:p>
          <a:p>
            <a:pPr marL="0" lvl="0" indent="0" algn="l" rtl="0">
              <a:spcBef>
                <a:spcPts val="1200"/>
              </a:spcBef>
              <a:spcAft>
                <a:spcPts val="0"/>
              </a:spcAft>
              <a:buNone/>
            </a:pPr>
            <a:r>
              <a:rPr lang="ru" sz="1500" b="1" i="1">
                <a:solidFill>
                  <a:srgbClr val="274E13"/>
                </a:solidFill>
              </a:rPr>
              <a:t>Пряности подразделяют на 2 группы:</a:t>
            </a:r>
            <a:endParaRPr sz="1500" b="1" i="1">
              <a:solidFill>
                <a:srgbClr val="274E13"/>
              </a:solidFill>
            </a:endParaRPr>
          </a:p>
          <a:p>
            <a:pPr marL="0" lvl="0" indent="0" algn="l" rtl="0">
              <a:spcBef>
                <a:spcPts val="1200"/>
              </a:spcBef>
              <a:spcAft>
                <a:spcPts val="0"/>
              </a:spcAft>
              <a:buNone/>
            </a:pPr>
            <a:r>
              <a:rPr lang="ru" sz="1500" b="1" i="1">
                <a:solidFill>
                  <a:srgbClr val="4C1130"/>
                </a:solidFill>
              </a:rPr>
              <a:t>**КЛАССИЧЕСКИЕ, или ЭКЗОТИЧЕСКИЕ</a:t>
            </a:r>
            <a:endParaRPr sz="1500" b="1" i="1">
              <a:solidFill>
                <a:srgbClr val="4C1130"/>
              </a:solidFill>
            </a:endParaRPr>
          </a:p>
          <a:p>
            <a:pPr marL="0" lvl="0" indent="0" algn="l" rtl="0">
              <a:spcBef>
                <a:spcPts val="1200"/>
              </a:spcBef>
              <a:spcAft>
                <a:spcPts val="1200"/>
              </a:spcAft>
              <a:buNone/>
            </a:pPr>
            <a:r>
              <a:rPr lang="ru" sz="1500" b="1" i="1">
                <a:solidFill>
                  <a:srgbClr val="4C1130"/>
                </a:solidFill>
              </a:rPr>
              <a:t>**МЕСТНЫЕ ПРЯНОСТИ</a:t>
            </a:r>
            <a:endParaRPr sz="1500" b="1" i="1">
              <a:solidFill>
                <a:srgbClr val="4C113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5"/>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highlight>
                  <a:srgbClr val="FF0000"/>
                </a:highlight>
              </a:rPr>
              <a:t>КЛАССИЧЕСКИЕ или ЭКЗОТИЧЕСКИЕ</a:t>
            </a:r>
            <a:endParaRPr>
              <a:highlight>
                <a:srgbClr val="FF0000"/>
              </a:highlight>
            </a:endParaRPr>
          </a:p>
          <a:p>
            <a:pPr marL="0" lvl="0" indent="0" algn="l" rtl="0">
              <a:spcBef>
                <a:spcPts val="0"/>
              </a:spcBef>
              <a:spcAft>
                <a:spcPts val="0"/>
              </a:spcAft>
              <a:buNone/>
            </a:pPr>
            <a:r>
              <a:rPr lang="ru">
                <a:highlight>
                  <a:srgbClr val="FF0000"/>
                </a:highlight>
              </a:rPr>
              <a:t>пряности</a:t>
            </a:r>
            <a:endParaRPr>
              <a:highlight>
                <a:srgbClr val="FF0000"/>
              </a:highlight>
            </a:endParaRPr>
          </a:p>
        </p:txBody>
      </p:sp>
      <p:sp>
        <p:nvSpPr>
          <p:cNvPr id="77" name="Google Shape;77;p15"/>
          <p:cNvSpPr txBox="1">
            <a:spLocks noGrp="1"/>
          </p:cNvSpPr>
          <p:nvPr>
            <p:ph type="body" idx="1"/>
          </p:nvPr>
        </p:nvSpPr>
        <p:spPr>
          <a:xfrm>
            <a:off x="4315250" y="128375"/>
            <a:ext cx="4730100" cy="4957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500" b="1" i="1">
                <a:solidFill>
                  <a:srgbClr val="CC0000"/>
                </a:solidFill>
                <a:highlight>
                  <a:schemeClr val="lt1"/>
                </a:highlight>
              </a:rPr>
              <a:t>Пряности, известные с глубокой древности, получившие всемирное распространение и широкое применение практически в любой национальной кухне.Представляют собой части тропических и субтропических растений, прошедшие  ту или иную обработку-сушку, ферментацию, очистку, кипячение.</a:t>
            </a:r>
            <a:endParaRPr sz="1500" b="1" i="1">
              <a:solidFill>
                <a:srgbClr val="CC0000"/>
              </a:solidFill>
              <a:highlight>
                <a:schemeClr val="lt1"/>
              </a:highlight>
            </a:endParaRPr>
          </a:p>
          <a:p>
            <a:pPr marL="0" lvl="0" indent="0" algn="l" rtl="0">
              <a:spcBef>
                <a:spcPts val="1200"/>
              </a:spcBef>
              <a:spcAft>
                <a:spcPts val="1200"/>
              </a:spcAft>
              <a:buNone/>
            </a:pPr>
            <a:r>
              <a:rPr lang="ru" sz="1500" b="1" i="1">
                <a:solidFill>
                  <a:srgbClr val="CC0000"/>
                </a:solidFill>
                <a:highlight>
                  <a:schemeClr val="lt1"/>
                </a:highlight>
              </a:rPr>
              <a:t>Диапазон применения очень широк, от мясных до сладких блюд. К классическим пряностям относятся: </a:t>
            </a:r>
            <a:r>
              <a:rPr lang="ru" sz="1500" b="1">
                <a:solidFill>
                  <a:srgbClr val="073763"/>
                </a:solidFill>
                <a:highlight>
                  <a:schemeClr val="lt1"/>
                </a:highlight>
              </a:rPr>
              <a:t>бадьян, гвоздика, имбирь, ваниль,калган, кардамон, корица, куркума, лавр,мускатный орех,перец белый, перец черный,кубеба(яванский перец), душистые перцы(ямайский,японский), розмарин, цедра, шафран.</a:t>
            </a:r>
            <a:endParaRPr sz="1500" b="1">
              <a:solidFill>
                <a:srgbClr val="073763"/>
              </a:solidFill>
              <a:highlight>
                <a:schemeClr val="lt1"/>
              </a:highlight>
            </a:endParaRPr>
          </a:p>
        </p:txBody>
      </p:sp>
      <p:pic>
        <p:nvPicPr>
          <p:cNvPr id="78" name="Google Shape;78;p15"/>
          <p:cNvPicPr preferRelativeResize="0"/>
          <p:nvPr/>
        </p:nvPicPr>
        <p:blipFill rotWithShape="1">
          <a:blip r:embed="rId3">
            <a:alphaModFix/>
          </a:blip>
          <a:srcRect r="-6089"/>
          <a:stretch/>
        </p:blipFill>
        <p:spPr>
          <a:xfrm>
            <a:off x="7425800" y="4206625"/>
            <a:ext cx="1718196" cy="936874"/>
          </a:xfrm>
          <a:prstGeom prst="rect">
            <a:avLst/>
          </a:prstGeom>
          <a:noFill/>
          <a:ln>
            <a:noFill/>
          </a:ln>
        </p:spPr>
      </p:pic>
      <p:pic>
        <p:nvPicPr>
          <p:cNvPr id="79" name="Google Shape;79;p15"/>
          <p:cNvPicPr preferRelativeResize="0"/>
          <p:nvPr/>
        </p:nvPicPr>
        <p:blipFill>
          <a:blip r:embed="rId4">
            <a:alphaModFix/>
          </a:blip>
          <a:stretch>
            <a:fillRect/>
          </a:stretch>
        </p:blipFill>
        <p:spPr>
          <a:xfrm>
            <a:off x="5988225" y="4206625"/>
            <a:ext cx="1297750" cy="878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6"/>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highlight>
                  <a:srgbClr val="FF0000"/>
                </a:highlight>
              </a:rPr>
              <a:t>МЕСТНЫЕ</a:t>
            </a:r>
            <a:endParaRPr>
              <a:highlight>
                <a:srgbClr val="FF0000"/>
              </a:highlight>
            </a:endParaRPr>
          </a:p>
          <a:p>
            <a:pPr marL="0" lvl="0" indent="0" algn="l" rtl="0">
              <a:spcBef>
                <a:spcPts val="0"/>
              </a:spcBef>
              <a:spcAft>
                <a:spcPts val="0"/>
              </a:spcAft>
              <a:buNone/>
            </a:pPr>
            <a:r>
              <a:rPr lang="ru">
                <a:highlight>
                  <a:srgbClr val="FF0000"/>
                </a:highlight>
              </a:rPr>
              <a:t>пряности</a:t>
            </a:r>
            <a:endParaRPr>
              <a:highlight>
                <a:srgbClr val="FF0000"/>
              </a:highlight>
            </a:endParaRPr>
          </a:p>
        </p:txBody>
      </p:sp>
      <p:sp>
        <p:nvSpPr>
          <p:cNvPr id="85" name="Google Shape;85;p16"/>
          <p:cNvSpPr txBox="1">
            <a:spLocks noGrp="1"/>
          </p:cNvSpPr>
          <p:nvPr>
            <p:ph type="body" idx="1"/>
          </p:nvPr>
        </p:nvSpPr>
        <p:spPr>
          <a:xfrm>
            <a:off x="4325100" y="135600"/>
            <a:ext cx="4818900" cy="50079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ru" sz="1600" b="1">
                <a:solidFill>
                  <a:srgbClr val="FF0000"/>
                </a:solidFill>
              </a:rPr>
              <a:t>Местные пряности-это те, активное употребление которых ранее имело место в исторических и географически обособленных областях. В настоящее время остается аспект области применения этих пряностей-то есть в те блюда, которые сложились в том регионе, где та или иная пряность являлась местной.К местным пряностям относят:</a:t>
            </a:r>
            <a:endParaRPr sz="1600" b="1">
              <a:solidFill>
                <a:srgbClr val="1155CC"/>
              </a:solidFill>
            </a:endParaRPr>
          </a:p>
          <a:p>
            <a:pPr marL="0" lvl="0" indent="0" algn="l" rtl="0">
              <a:spcBef>
                <a:spcPts val="1200"/>
              </a:spcBef>
              <a:spcAft>
                <a:spcPts val="0"/>
              </a:spcAft>
              <a:buNone/>
            </a:pPr>
            <a:r>
              <a:rPr lang="ru" sz="1600" b="1">
                <a:solidFill>
                  <a:srgbClr val="20124D"/>
                </a:solidFill>
              </a:rPr>
              <a:t>пряные овощи</a:t>
            </a:r>
            <a:r>
              <a:rPr lang="ru" sz="1600" b="1">
                <a:solidFill>
                  <a:srgbClr val="1155CC"/>
                </a:solidFill>
              </a:rPr>
              <a:t>(лук разных видов, чеснок,черемша)</a:t>
            </a:r>
            <a:endParaRPr sz="1600" b="1">
              <a:solidFill>
                <a:srgbClr val="1155CC"/>
              </a:solidFill>
            </a:endParaRPr>
          </a:p>
          <a:p>
            <a:pPr marL="0" lvl="0" indent="0" algn="l" rtl="0">
              <a:spcBef>
                <a:spcPts val="1200"/>
              </a:spcBef>
              <a:spcAft>
                <a:spcPts val="0"/>
              </a:spcAft>
              <a:buNone/>
            </a:pPr>
            <a:r>
              <a:rPr lang="ru" sz="1600" b="1">
                <a:solidFill>
                  <a:srgbClr val="1155CC"/>
                </a:solidFill>
              </a:rPr>
              <a:t>п</a:t>
            </a:r>
            <a:r>
              <a:rPr lang="ru" sz="1600" b="1">
                <a:solidFill>
                  <a:srgbClr val="20124D"/>
                </a:solidFill>
              </a:rPr>
              <a:t>ряные корнеплоды</a:t>
            </a:r>
            <a:r>
              <a:rPr lang="ru" sz="1600" b="1">
                <a:solidFill>
                  <a:srgbClr val="1155CC"/>
                </a:solidFill>
              </a:rPr>
              <a:t>(петрушка,пастернак,сельдерей,фенхель,хрен)</a:t>
            </a:r>
            <a:endParaRPr sz="1600" b="1">
              <a:solidFill>
                <a:srgbClr val="1155CC"/>
              </a:solidFill>
            </a:endParaRPr>
          </a:p>
          <a:p>
            <a:pPr marL="0" lvl="0" indent="0" algn="l" rtl="0">
              <a:spcBef>
                <a:spcPts val="1200"/>
              </a:spcBef>
              <a:spcAft>
                <a:spcPts val="0"/>
              </a:spcAft>
              <a:buNone/>
            </a:pPr>
            <a:r>
              <a:rPr lang="ru" sz="1600" b="1">
                <a:solidFill>
                  <a:srgbClr val="4C1130"/>
                </a:solidFill>
              </a:rPr>
              <a:t>пряные травы</a:t>
            </a:r>
            <a:r>
              <a:rPr lang="ru" sz="1600" b="1">
                <a:solidFill>
                  <a:srgbClr val="1155CC"/>
                </a:solidFill>
              </a:rPr>
              <a:t>(аир, анис,базилик,зира,горчица,душица, тмин,иссоп-он же зверобой,кервель,кориандр,лаванда,любисток,можжевельник, мята, рута, тмин, чабрец,эстрагон,шалфей)</a:t>
            </a:r>
            <a:endParaRPr sz="1600" b="1">
              <a:solidFill>
                <a:srgbClr val="1155CC"/>
              </a:solidFill>
            </a:endParaRPr>
          </a:p>
          <a:p>
            <a:pPr marL="0" lvl="0" indent="0" algn="l" rtl="0">
              <a:spcBef>
                <a:spcPts val="1200"/>
              </a:spcBef>
              <a:spcAft>
                <a:spcPts val="1200"/>
              </a:spcAft>
              <a:buNone/>
            </a:pPr>
            <a:r>
              <a:rPr lang="ru" sz="1600" b="1">
                <a:solidFill>
                  <a:srgbClr val="4C1130"/>
                </a:solidFill>
              </a:rPr>
              <a:t>смеси и комбинации пряностей</a:t>
            </a:r>
            <a:r>
              <a:rPr lang="ru" sz="1600" b="1">
                <a:solidFill>
                  <a:srgbClr val="0000FF"/>
                </a:solidFill>
              </a:rPr>
              <a:t>(карри, хмели-сунели,аджика, долма,букет гарни)</a:t>
            </a:r>
            <a:endParaRPr sz="1600" b="1">
              <a:solidFill>
                <a:srgbClr val="0000FF"/>
              </a:solidFill>
            </a:endParaRPr>
          </a:p>
        </p:txBody>
      </p:sp>
      <p:pic>
        <p:nvPicPr>
          <p:cNvPr id="86" name="Google Shape;86;p16"/>
          <p:cNvPicPr preferRelativeResize="0"/>
          <p:nvPr/>
        </p:nvPicPr>
        <p:blipFill>
          <a:blip r:embed="rId3">
            <a:alphaModFix/>
          </a:blip>
          <a:stretch>
            <a:fillRect/>
          </a:stretch>
        </p:blipFill>
        <p:spPr>
          <a:xfrm>
            <a:off x="122800" y="1635788"/>
            <a:ext cx="2741805" cy="182887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7"/>
          <p:cNvSpPr txBox="1">
            <a:spLocks noGrp="1"/>
          </p:cNvSpPr>
          <p:nvPr>
            <p:ph type="title"/>
          </p:nvPr>
        </p:nvSpPr>
        <p:spPr>
          <a:xfrm>
            <a:off x="311725" y="177750"/>
            <a:ext cx="3706500" cy="3081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highlight>
                  <a:srgbClr val="FF0000"/>
                </a:highlight>
              </a:rPr>
              <a:t>11 лучших трав для выращивания</a:t>
            </a:r>
            <a:endParaRPr>
              <a:highlight>
                <a:srgbClr val="FF0000"/>
              </a:highlight>
            </a:endParaRPr>
          </a:p>
        </p:txBody>
      </p:sp>
      <p:sp>
        <p:nvSpPr>
          <p:cNvPr id="92" name="Google Shape;92;p17"/>
          <p:cNvSpPr txBox="1">
            <a:spLocks noGrp="1"/>
          </p:cNvSpPr>
          <p:nvPr>
            <p:ph type="body" idx="1"/>
          </p:nvPr>
        </p:nvSpPr>
        <p:spPr>
          <a:xfrm>
            <a:off x="4453500" y="325875"/>
            <a:ext cx="4572000" cy="4660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400" b="1">
                <a:solidFill>
                  <a:srgbClr val="38761D"/>
                </a:solidFill>
              </a:rPr>
              <a:t>Пожалуй, ни один сад не может обойтись без ароматных, пахучих пряных трав.</a:t>
            </a:r>
            <a:endParaRPr sz="1400" b="1">
              <a:solidFill>
                <a:srgbClr val="38761D"/>
              </a:solidFill>
            </a:endParaRPr>
          </a:p>
          <a:p>
            <a:pPr marL="0" lvl="0" indent="0" algn="l" rtl="0">
              <a:spcBef>
                <a:spcPts val="1200"/>
              </a:spcBef>
              <a:spcAft>
                <a:spcPts val="0"/>
              </a:spcAft>
              <a:buNone/>
            </a:pPr>
            <a:r>
              <a:rPr lang="ru" sz="1400" b="1">
                <a:solidFill>
                  <a:srgbClr val="38761D"/>
                </a:solidFill>
              </a:rPr>
              <a:t>Эти травки незаменимы для приготовления летних блюд, необходимы для заготовки на зиму.</a:t>
            </a:r>
            <a:endParaRPr sz="1400" b="1">
              <a:solidFill>
                <a:srgbClr val="38761D"/>
              </a:solidFill>
            </a:endParaRPr>
          </a:p>
          <a:p>
            <a:pPr marL="0" lvl="0" indent="0" algn="l" rtl="0">
              <a:spcBef>
                <a:spcPts val="1200"/>
              </a:spcBef>
              <a:spcAft>
                <a:spcPts val="0"/>
              </a:spcAft>
              <a:buNone/>
            </a:pPr>
            <a:r>
              <a:rPr lang="ru" sz="1400" b="1">
                <a:solidFill>
                  <a:srgbClr val="38761D"/>
                </a:solidFill>
              </a:rPr>
              <a:t>Многие из этих трав могут вырастить не только опытные, но и даже начинающие садоводы.</a:t>
            </a:r>
            <a:endParaRPr sz="1400" b="1">
              <a:solidFill>
                <a:srgbClr val="38761D"/>
              </a:solidFill>
            </a:endParaRPr>
          </a:p>
          <a:p>
            <a:pPr marL="0" lvl="0" indent="0" algn="l" rtl="0">
              <a:spcBef>
                <a:spcPts val="1200"/>
              </a:spcBef>
              <a:spcAft>
                <a:spcPts val="1200"/>
              </a:spcAft>
              <a:buNone/>
            </a:pPr>
            <a:r>
              <a:rPr lang="ru" sz="1400" b="1">
                <a:solidFill>
                  <a:srgbClr val="38761D"/>
                </a:solidFill>
              </a:rPr>
              <a:t>Что может быть лучше, чем такая грядка с душистыми пряными травами в огороде или саду!</a:t>
            </a:r>
            <a:endParaRPr sz="1400" b="1">
              <a:solidFill>
                <a:srgbClr val="38761D"/>
              </a:solidFill>
            </a:endParaRPr>
          </a:p>
        </p:txBody>
      </p:sp>
      <p:pic>
        <p:nvPicPr>
          <p:cNvPr id="93" name="Google Shape;93;p17"/>
          <p:cNvPicPr preferRelativeResize="0"/>
          <p:nvPr/>
        </p:nvPicPr>
        <p:blipFill>
          <a:blip r:embed="rId3">
            <a:alphaModFix/>
          </a:blip>
          <a:stretch>
            <a:fillRect/>
          </a:stretch>
        </p:blipFill>
        <p:spPr>
          <a:xfrm>
            <a:off x="4739875" y="2971100"/>
            <a:ext cx="4078249" cy="2124476"/>
          </a:xfrm>
          <a:prstGeom prst="rect">
            <a:avLst/>
          </a:prstGeom>
          <a:noFill/>
          <a:ln>
            <a:noFill/>
          </a:ln>
        </p:spPr>
      </p:pic>
      <p:pic>
        <p:nvPicPr>
          <p:cNvPr id="94" name="Google Shape;94;p17"/>
          <p:cNvPicPr preferRelativeResize="0"/>
          <p:nvPr/>
        </p:nvPicPr>
        <p:blipFill>
          <a:blip r:embed="rId4">
            <a:alphaModFix/>
          </a:blip>
          <a:stretch>
            <a:fillRect/>
          </a:stretch>
        </p:blipFill>
        <p:spPr>
          <a:xfrm>
            <a:off x="503650" y="1701988"/>
            <a:ext cx="3054575" cy="16407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ЛИМОННАЯ</a:t>
            </a:r>
            <a:endParaRPr>
              <a:solidFill>
                <a:srgbClr val="00FF00"/>
              </a:solidFill>
            </a:endParaRPr>
          </a:p>
          <a:p>
            <a:pPr marL="0" lvl="0" indent="0" algn="l" rtl="0">
              <a:spcBef>
                <a:spcPts val="0"/>
              </a:spcBef>
              <a:spcAft>
                <a:spcPts val="0"/>
              </a:spcAft>
              <a:buNone/>
            </a:pPr>
            <a:r>
              <a:rPr lang="ru">
                <a:solidFill>
                  <a:srgbClr val="00FF00"/>
                </a:solidFill>
              </a:rPr>
              <a:t>ТРАВА</a:t>
            </a:r>
            <a:endParaRPr>
              <a:solidFill>
                <a:srgbClr val="00FF00"/>
              </a:solidFill>
            </a:endParaRPr>
          </a:p>
        </p:txBody>
      </p:sp>
      <p:sp>
        <p:nvSpPr>
          <p:cNvPr id="100" name="Google Shape;100;p18"/>
          <p:cNvSpPr txBox="1">
            <a:spLocks noGrp="1"/>
          </p:cNvSpPr>
          <p:nvPr>
            <p:ph type="body" idx="1"/>
          </p:nvPr>
        </p:nvSpPr>
        <p:spPr>
          <a:xfrm>
            <a:off x="4453500" y="158000"/>
            <a:ext cx="4690500" cy="4985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600" b="1">
                <a:solidFill>
                  <a:srgbClr val="0000FF"/>
                </a:solidFill>
              </a:rPr>
              <a:t>Лимонная трава-одна из трав, которая используется для приготовления чая, а также добавляется в супы.Она обладает ярким лимонным запахом. Это растение, к сожалению, не зимует в открытом грунте, ее можно выращивать на грядке из семян, как однолетник, или выращивать в контейнерах.</a:t>
            </a:r>
            <a:endParaRPr sz="1600" b="1">
              <a:solidFill>
                <a:srgbClr val="0000FF"/>
              </a:solidFill>
            </a:endParaRPr>
          </a:p>
          <a:p>
            <a:pPr marL="0" lvl="0" indent="0" algn="l" rtl="0">
              <a:spcBef>
                <a:spcPts val="1200"/>
              </a:spcBef>
              <a:spcAft>
                <a:spcPts val="1200"/>
              </a:spcAft>
              <a:buNone/>
            </a:pPr>
            <a:r>
              <a:rPr lang="ru" sz="1600" b="1">
                <a:solidFill>
                  <a:srgbClr val="0000FF"/>
                </a:solidFill>
              </a:rPr>
              <a:t>Лимонная трава очень эффектно смотрится в горшках, которые на зиму можно занести в более теплое место. Размножается лимонная трава черенкованием или делением куста.</a:t>
            </a:r>
            <a:endParaRPr sz="1600" b="1">
              <a:solidFill>
                <a:srgbClr val="0000FF"/>
              </a:solidFill>
            </a:endParaRPr>
          </a:p>
        </p:txBody>
      </p:sp>
      <p:pic>
        <p:nvPicPr>
          <p:cNvPr id="101" name="Google Shape;101;p18"/>
          <p:cNvPicPr preferRelativeResize="0"/>
          <p:nvPr/>
        </p:nvPicPr>
        <p:blipFill>
          <a:blip r:embed="rId3">
            <a:alphaModFix/>
          </a:blip>
          <a:stretch>
            <a:fillRect/>
          </a:stretch>
        </p:blipFill>
        <p:spPr>
          <a:xfrm>
            <a:off x="7276749" y="3663525"/>
            <a:ext cx="2074597" cy="1402303"/>
          </a:xfrm>
          <a:prstGeom prst="rect">
            <a:avLst/>
          </a:prstGeom>
          <a:noFill/>
          <a:ln>
            <a:noFill/>
          </a:ln>
        </p:spPr>
      </p:pic>
      <p:pic>
        <p:nvPicPr>
          <p:cNvPr id="102" name="Google Shape;102;p18"/>
          <p:cNvPicPr preferRelativeResize="0"/>
          <p:nvPr/>
        </p:nvPicPr>
        <p:blipFill>
          <a:blip r:embed="rId4">
            <a:alphaModFix/>
          </a:blip>
          <a:stretch>
            <a:fillRect/>
          </a:stretch>
        </p:blipFill>
        <p:spPr>
          <a:xfrm>
            <a:off x="201775" y="1977250"/>
            <a:ext cx="1828880" cy="1828880"/>
          </a:xfrm>
          <a:prstGeom prst="rect">
            <a:avLst/>
          </a:prstGeom>
          <a:noFill/>
          <a:ln>
            <a:noFill/>
          </a:ln>
        </p:spPr>
      </p:pic>
      <p:pic>
        <p:nvPicPr>
          <p:cNvPr id="103" name="Google Shape;103;p18"/>
          <p:cNvPicPr preferRelativeResize="0"/>
          <p:nvPr/>
        </p:nvPicPr>
        <p:blipFill>
          <a:blip r:embed="rId5">
            <a:alphaModFix/>
          </a:blip>
          <a:stretch>
            <a:fillRect/>
          </a:stretch>
        </p:blipFill>
        <p:spPr>
          <a:xfrm>
            <a:off x="4838600" y="3624075"/>
            <a:ext cx="2221823" cy="148119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РОЗМАРИН</a:t>
            </a:r>
            <a:endParaRPr>
              <a:solidFill>
                <a:srgbClr val="00FF00"/>
              </a:solidFill>
            </a:endParaRPr>
          </a:p>
        </p:txBody>
      </p:sp>
      <p:sp>
        <p:nvSpPr>
          <p:cNvPr id="109" name="Google Shape;109;p19"/>
          <p:cNvSpPr txBox="1">
            <a:spLocks noGrp="1"/>
          </p:cNvSpPr>
          <p:nvPr>
            <p:ph type="body" idx="1"/>
          </p:nvPr>
        </p:nvSpPr>
        <p:spPr>
          <a:xfrm>
            <a:off x="4522625" y="207375"/>
            <a:ext cx="4512900" cy="47499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ru" sz="1600" b="1">
                <a:solidFill>
                  <a:srgbClr val="741B47"/>
                </a:solidFill>
                <a:latin typeface="Lobster"/>
                <a:ea typeface="Lobster"/>
                <a:cs typeface="Lobster"/>
                <a:sym typeface="Lobster"/>
              </a:rPr>
              <a:t>В наших широтах розмарин можно выращивать в контейнерах, которые на лето можно поставить возле дома или в огороде, а с наступлением холодов убрать в более теплое место.Розмарин используют как ароматную приправу. Это лекарственное декоративное растение, вечнозеленый полукустарник.</a:t>
            </a:r>
            <a:endParaRPr sz="1600" b="1">
              <a:solidFill>
                <a:srgbClr val="741B47"/>
              </a:solidFill>
              <a:latin typeface="Lobster"/>
              <a:ea typeface="Lobster"/>
              <a:cs typeface="Lobster"/>
              <a:sym typeface="Lobster"/>
            </a:endParaRPr>
          </a:p>
          <a:p>
            <a:pPr marL="0" lvl="0" indent="0" algn="l" rtl="0">
              <a:spcBef>
                <a:spcPts val="1200"/>
              </a:spcBef>
              <a:spcAft>
                <a:spcPts val="0"/>
              </a:spcAft>
              <a:buNone/>
            </a:pPr>
            <a:r>
              <a:rPr lang="ru" sz="1600" b="1">
                <a:solidFill>
                  <a:srgbClr val="741B47"/>
                </a:solidFill>
                <a:latin typeface="Lobster"/>
                <a:ea typeface="Lobster"/>
                <a:cs typeface="Lobster"/>
                <a:sym typeface="Lobster"/>
              </a:rPr>
              <a:t>Данное растение очень прихотливое.При выращивании в домашних условиях необходимо обеспечить кустикам хорошее освещение, необходим солнечный южный подоконник, горшок необходимо время от времени поворачивать, чтобы растение освещалось со всех сторон.</a:t>
            </a:r>
            <a:endParaRPr sz="1600" b="1">
              <a:solidFill>
                <a:srgbClr val="741B47"/>
              </a:solidFill>
              <a:latin typeface="Lobster"/>
              <a:ea typeface="Lobster"/>
              <a:cs typeface="Lobster"/>
              <a:sym typeface="Lobster"/>
            </a:endParaRPr>
          </a:p>
          <a:p>
            <a:pPr marL="0" lvl="0" indent="0" algn="l" rtl="0">
              <a:spcBef>
                <a:spcPts val="1200"/>
              </a:spcBef>
              <a:spcAft>
                <a:spcPts val="1200"/>
              </a:spcAft>
              <a:buNone/>
            </a:pPr>
            <a:r>
              <a:rPr lang="ru" sz="1600" b="1">
                <a:solidFill>
                  <a:srgbClr val="741B47"/>
                </a:solidFill>
                <a:latin typeface="Lobster"/>
                <a:ea typeface="Lobster"/>
                <a:cs typeface="Lobster"/>
                <a:sym typeface="Lobster"/>
              </a:rPr>
              <a:t>Розмарин улучшает память,настроение, уменьшает выраженность воспалительных процессов, болевых ощущений, стимулирует иммунную систему, выводит из организма токсины и предотвращает преждевременное старение.</a:t>
            </a:r>
            <a:endParaRPr sz="1600" b="1">
              <a:solidFill>
                <a:srgbClr val="741B47"/>
              </a:solidFill>
              <a:latin typeface="Lobster"/>
              <a:ea typeface="Lobster"/>
              <a:cs typeface="Lobster"/>
              <a:sym typeface="Lobster"/>
            </a:endParaRPr>
          </a:p>
        </p:txBody>
      </p:sp>
      <p:pic>
        <p:nvPicPr>
          <p:cNvPr id="110" name="Google Shape;110;p19"/>
          <p:cNvPicPr preferRelativeResize="0"/>
          <p:nvPr/>
        </p:nvPicPr>
        <p:blipFill>
          <a:blip r:embed="rId3">
            <a:alphaModFix/>
          </a:blip>
          <a:stretch>
            <a:fillRect/>
          </a:stretch>
        </p:blipFill>
        <p:spPr>
          <a:xfrm>
            <a:off x="182025" y="1635788"/>
            <a:ext cx="2438500" cy="18288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ЭСТРАГОН</a:t>
            </a:r>
            <a:endParaRPr>
              <a:solidFill>
                <a:srgbClr val="00FF00"/>
              </a:solidFill>
            </a:endParaRPr>
          </a:p>
        </p:txBody>
      </p:sp>
      <p:sp>
        <p:nvSpPr>
          <p:cNvPr id="116" name="Google Shape;116;p20"/>
          <p:cNvSpPr txBox="1">
            <a:spLocks noGrp="1"/>
          </p:cNvSpPr>
          <p:nvPr>
            <p:ph type="body" idx="1"/>
          </p:nvPr>
        </p:nvSpPr>
        <p:spPr>
          <a:xfrm>
            <a:off x="4443625" y="0"/>
            <a:ext cx="4644000" cy="5055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500" b="1">
                <a:solidFill>
                  <a:srgbClr val="990000"/>
                </a:solidFill>
              </a:rPr>
              <a:t>Эта пряная трава родом из Франции. Он высоко ценится в кулинарии, на вкус и запах он напоминает лакрицу или анис. В нашем климате можно вырастить эстрагон(тархун) русский, он проще выращивается.</a:t>
            </a:r>
            <a:endParaRPr sz="1500" b="1">
              <a:solidFill>
                <a:srgbClr val="990000"/>
              </a:solidFill>
            </a:endParaRPr>
          </a:p>
          <a:p>
            <a:pPr marL="0" lvl="0" indent="0" algn="l" rtl="0">
              <a:spcBef>
                <a:spcPts val="1200"/>
              </a:spcBef>
              <a:spcAft>
                <a:spcPts val="1200"/>
              </a:spcAft>
              <a:buNone/>
            </a:pPr>
            <a:r>
              <a:rPr lang="ru" sz="1500" b="1">
                <a:solidFill>
                  <a:srgbClr val="990000"/>
                </a:solidFill>
              </a:rPr>
              <a:t>Эта пряность широко используется в соленьях, при консервировании, приправа к мясным блюдам. Растение содержит витамины А,В1,В2,В6,С,Д,Е,К, РР, эфирные масла и флавоноиды. В комплексе они помогают сохранить молодость кожи, придать ей здоровое сияние и снять отечность.</a:t>
            </a:r>
            <a:endParaRPr sz="1500" b="1">
              <a:solidFill>
                <a:srgbClr val="990000"/>
              </a:solidFill>
            </a:endParaRPr>
          </a:p>
        </p:txBody>
      </p:sp>
      <p:pic>
        <p:nvPicPr>
          <p:cNvPr id="117" name="Google Shape;117;p20"/>
          <p:cNvPicPr preferRelativeResize="0"/>
          <p:nvPr/>
        </p:nvPicPr>
        <p:blipFill>
          <a:blip r:embed="rId3">
            <a:alphaModFix/>
          </a:blip>
          <a:stretch>
            <a:fillRect/>
          </a:stretch>
        </p:blipFill>
        <p:spPr>
          <a:xfrm>
            <a:off x="5338050" y="3436400"/>
            <a:ext cx="2455930" cy="1530522"/>
          </a:xfrm>
          <a:prstGeom prst="rect">
            <a:avLst/>
          </a:prstGeom>
          <a:noFill/>
          <a:ln>
            <a:noFill/>
          </a:ln>
        </p:spPr>
      </p:pic>
      <p:pic>
        <p:nvPicPr>
          <p:cNvPr id="118" name="Google Shape;118;p20"/>
          <p:cNvPicPr preferRelativeResize="0"/>
          <p:nvPr/>
        </p:nvPicPr>
        <p:blipFill>
          <a:blip r:embed="rId4">
            <a:alphaModFix/>
          </a:blip>
          <a:stretch>
            <a:fillRect/>
          </a:stretch>
        </p:blipFill>
        <p:spPr>
          <a:xfrm>
            <a:off x="634099" y="1005300"/>
            <a:ext cx="1366499" cy="18851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1"/>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ЛАВАНДА</a:t>
            </a:r>
            <a:endParaRPr>
              <a:solidFill>
                <a:srgbClr val="00FF00"/>
              </a:solidFill>
            </a:endParaRPr>
          </a:p>
        </p:txBody>
      </p:sp>
      <p:sp>
        <p:nvSpPr>
          <p:cNvPr id="124" name="Google Shape;124;p21"/>
          <p:cNvSpPr txBox="1">
            <a:spLocks noGrp="1"/>
          </p:cNvSpPr>
          <p:nvPr>
            <p:ph type="body" idx="1"/>
          </p:nvPr>
        </p:nvSpPr>
        <p:spPr>
          <a:xfrm>
            <a:off x="4394250" y="98750"/>
            <a:ext cx="4749600" cy="4927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500" b="1">
                <a:solidFill>
                  <a:srgbClr val="0000FF"/>
                </a:solidFill>
              </a:rPr>
              <a:t>Культурные формы лаванды выращиваются в садах во всем мире.</a:t>
            </a:r>
            <a:endParaRPr sz="1500" b="1">
              <a:solidFill>
                <a:srgbClr val="0000FF"/>
              </a:solidFill>
            </a:endParaRPr>
          </a:p>
          <a:p>
            <a:pPr marL="0" lvl="0" indent="0" algn="l" rtl="0">
              <a:spcBef>
                <a:spcPts val="1200"/>
              </a:spcBef>
              <a:spcAft>
                <a:spcPts val="1200"/>
              </a:spcAft>
              <a:buNone/>
            </a:pPr>
            <a:r>
              <a:rPr lang="ru" sz="1500" b="1">
                <a:solidFill>
                  <a:srgbClr val="0000FF"/>
                </a:solidFill>
              </a:rPr>
              <a:t>Цветки лаванды обладают мочегонным,противосудорожным и седативным действием. Лавандовое масло обладает антисептическим и бактерицидным свойствами. Кроме того, лавандовое масло способствует активному заживлению ран( особенно химических ожогов) с полной регенерацией клеток.Лаванда всех видов быстро растет на супесчаных, щелочных почвах со средним плодородием и с хорошим дренажем.</a:t>
            </a:r>
            <a:endParaRPr sz="1500">
              <a:solidFill>
                <a:srgbClr val="0000FF"/>
              </a:solidFill>
            </a:endParaRPr>
          </a:p>
        </p:txBody>
      </p:sp>
      <p:pic>
        <p:nvPicPr>
          <p:cNvPr id="125" name="Google Shape;125;p21"/>
          <p:cNvPicPr preferRelativeResize="0"/>
          <p:nvPr/>
        </p:nvPicPr>
        <p:blipFill>
          <a:blip r:embed="rId3">
            <a:alphaModFix/>
          </a:blip>
          <a:stretch>
            <a:fillRect/>
          </a:stretch>
        </p:blipFill>
        <p:spPr>
          <a:xfrm>
            <a:off x="221500" y="1180950"/>
            <a:ext cx="2438500" cy="1828875"/>
          </a:xfrm>
          <a:prstGeom prst="rect">
            <a:avLst/>
          </a:prstGeom>
          <a:noFill/>
          <a:ln>
            <a:noFill/>
          </a:ln>
        </p:spPr>
      </p:pic>
      <p:pic>
        <p:nvPicPr>
          <p:cNvPr id="126" name="Google Shape;126;p21"/>
          <p:cNvPicPr preferRelativeResize="0"/>
          <p:nvPr/>
        </p:nvPicPr>
        <p:blipFill>
          <a:blip r:embed="rId4">
            <a:alphaModFix/>
          </a:blip>
          <a:stretch>
            <a:fillRect/>
          </a:stretch>
        </p:blipFill>
        <p:spPr>
          <a:xfrm>
            <a:off x="5134850" y="3564775"/>
            <a:ext cx="3676223" cy="14614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2"/>
          <p:cNvSpPr txBox="1">
            <a:spLocks noGrp="1"/>
          </p:cNvSpPr>
          <p:nvPr>
            <p:ph type="title"/>
          </p:nvPr>
        </p:nvSpPr>
        <p:spPr>
          <a:xfrm>
            <a:off x="98750" y="177750"/>
            <a:ext cx="4048500" cy="2832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ДУШИЦА-ОРЕГАНО и МАЙОРАН.</a:t>
            </a:r>
            <a:endParaRPr>
              <a:solidFill>
                <a:srgbClr val="00FF00"/>
              </a:solidFill>
            </a:endParaRPr>
          </a:p>
        </p:txBody>
      </p:sp>
      <p:sp>
        <p:nvSpPr>
          <p:cNvPr id="132" name="Google Shape;132;p22"/>
          <p:cNvSpPr txBox="1">
            <a:spLocks noGrp="1"/>
          </p:cNvSpPr>
          <p:nvPr>
            <p:ph type="body" idx="1"/>
          </p:nvPr>
        </p:nvSpPr>
        <p:spPr>
          <a:xfrm>
            <a:off x="4433750" y="69125"/>
            <a:ext cx="4710300" cy="50064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ru" sz="1500" b="1">
                <a:solidFill>
                  <a:srgbClr val="CC0000"/>
                </a:solidFill>
              </a:rPr>
              <a:t>Душица-вид многолетних травянистых растений.Размножается семенами или делением куста.В России растет повсеместно.</a:t>
            </a:r>
            <a:endParaRPr sz="1500" b="1">
              <a:solidFill>
                <a:srgbClr val="CC0000"/>
              </a:solidFill>
            </a:endParaRPr>
          </a:p>
          <a:p>
            <a:pPr marL="0" lvl="0" indent="0" algn="l" rtl="0">
              <a:spcBef>
                <a:spcPts val="1200"/>
              </a:spcBef>
              <a:spcAft>
                <a:spcPts val="0"/>
              </a:spcAft>
              <a:buNone/>
            </a:pPr>
            <a:r>
              <a:rPr lang="ru" sz="1500" b="1">
                <a:solidFill>
                  <a:srgbClr val="CC0000"/>
                </a:solidFill>
              </a:rPr>
              <a:t>Душица содержит дубильные вещества и аскорбиновую кислоту.Эфирные масла с высоким содержанием карвакрола превосходят по своим бактерицидным свойствам многие существующие антибиотики. </a:t>
            </a:r>
            <a:endParaRPr sz="1500" b="1">
              <a:solidFill>
                <a:srgbClr val="CC0000"/>
              </a:solidFill>
            </a:endParaRPr>
          </a:p>
          <a:p>
            <a:pPr marL="0" lvl="0" indent="0" algn="l" rtl="0">
              <a:spcBef>
                <a:spcPts val="1200"/>
              </a:spcBef>
              <a:spcAft>
                <a:spcPts val="0"/>
              </a:spcAft>
              <a:buNone/>
            </a:pPr>
            <a:r>
              <a:rPr lang="ru" sz="1500" b="1">
                <a:solidFill>
                  <a:srgbClr val="CC0000"/>
                </a:solidFill>
              </a:rPr>
              <a:t>Траву душицу применяют в составе грудных, потогонных, ветрогонных сборов при простудных и других заболеваниях органов дыхания в качестве отхаркивающего и противовоспалительного средства. Душица-хороший нектаронос.</a:t>
            </a:r>
            <a:endParaRPr sz="1500" b="1">
              <a:solidFill>
                <a:srgbClr val="CC0000"/>
              </a:solidFill>
            </a:endParaRPr>
          </a:p>
          <a:p>
            <a:pPr marL="0" lvl="0" indent="0" algn="l" rtl="0">
              <a:spcBef>
                <a:spcPts val="1200"/>
              </a:spcBef>
              <a:spcAft>
                <a:spcPts val="1200"/>
              </a:spcAft>
              <a:buNone/>
            </a:pPr>
            <a:r>
              <a:rPr lang="ru" sz="1500" b="1">
                <a:solidFill>
                  <a:srgbClr val="CC0000"/>
                </a:solidFill>
              </a:rPr>
              <a:t>Растение входит в состав пряных смесей для паштетов, начинок из ливера или мяса, домашних колбас. В итальянской кухне ею ароматизируют пиццу. Она используется для заваривания  ароматного чая.</a:t>
            </a:r>
            <a:endParaRPr sz="1500" b="1">
              <a:solidFill>
                <a:srgbClr val="CC0000"/>
              </a:solidFill>
            </a:endParaRPr>
          </a:p>
        </p:txBody>
      </p:sp>
      <p:pic>
        <p:nvPicPr>
          <p:cNvPr id="133" name="Google Shape;133;p22"/>
          <p:cNvPicPr preferRelativeResize="0"/>
          <p:nvPr/>
        </p:nvPicPr>
        <p:blipFill>
          <a:blip r:embed="rId3">
            <a:alphaModFix/>
          </a:blip>
          <a:stretch>
            <a:fillRect/>
          </a:stretch>
        </p:blipFill>
        <p:spPr>
          <a:xfrm>
            <a:off x="1096100" y="1331862"/>
            <a:ext cx="1566397" cy="188372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3"/>
          <p:cNvSpPr txBox="1">
            <a:spLocks noGrp="1"/>
          </p:cNvSpPr>
          <p:nvPr>
            <p:ph type="title"/>
          </p:nvPr>
        </p:nvSpPr>
        <p:spPr>
          <a:xfrm>
            <a:off x="148125" y="227125"/>
            <a:ext cx="4028700" cy="2903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ТИМЬЯН или ЧАБРЕЦ.</a:t>
            </a:r>
            <a:endParaRPr>
              <a:solidFill>
                <a:srgbClr val="00FF00"/>
              </a:solidFill>
            </a:endParaRPr>
          </a:p>
        </p:txBody>
      </p:sp>
      <p:sp>
        <p:nvSpPr>
          <p:cNvPr id="139" name="Google Shape;139;p23"/>
          <p:cNvSpPr txBox="1">
            <a:spLocks noGrp="1"/>
          </p:cNvSpPr>
          <p:nvPr>
            <p:ph type="body" idx="1"/>
          </p:nvPr>
        </p:nvSpPr>
        <p:spPr>
          <a:xfrm>
            <a:off x="4433750" y="88875"/>
            <a:ext cx="4710300" cy="50547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sz="1500" b="1">
                <a:solidFill>
                  <a:srgbClr val="351C75"/>
                </a:solidFill>
              </a:rPr>
              <a:t>Чабрец достаточно распространенное пряное растение, которое легко вырастить. Тимьян быстро разрастается, многолетнее растение.</a:t>
            </a:r>
            <a:endParaRPr sz="1500" b="1">
              <a:solidFill>
                <a:srgbClr val="351C75"/>
              </a:solidFill>
            </a:endParaRPr>
          </a:p>
          <a:p>
            <a:pPr marL="0" lvl="0" indent="0" algn="l" rtl="0">
              <a:spcBef>
                <a:spcPts val="1200"/>
              </a:spcBef>
              <a:spcAft>
                <a:spcPts val="0"/>
              </a:spcAft>
              <a:buNone/>
            </a:pPr>
            <a:r>
              <a:rPr lang="ru" sz="1500" b="1">
                <a:solidFill>
                  <a:srgbClr val="351C75"/>
                </a:solidFill>
              </a:rPr>
              <a:t>Чабрец входит в состав многих лекарственных и профилактических сборов.Отвар чабреца помогает в похудении, снижает чувство голода, нормализует процесс пищеварения и микрофлору кишечника. При жирной коже можно протирать лицо тоником на основе крепкого отвара чабреца.Эфирные масла чабреца активно применяют в косметологии и парфюмерии. Помогает в заживлении слизистых оболочек, нормализует работу бронхов.</a:t>
            </a:r>
            <a:endParaRPr sz="1500" b="1">
              <a:solidFill>
                <a:srgbClr val="351C75"/>
              </a:solidFill>
            </a:endParaRPr>
          </a:p>
          <a:p>
            <a:pPr marL="0" lvl="0" indent="0" algn="l" rtl="0">
              <a:spcBef>
                <a:spcPts val="1200"/>
              </a:spcBef>
              <a:spcAft>
                <a:spcPts val="1200"/>
              </a:spcAft>
              <a:buNone/>
            </a:pPr>
            <a:r>
              <a:rPr lang="ru" sz="1500" b="1">
                <a:solidFill>
                  <a:srgbClr val="351C75"/>
                </a:solidFill>
              </a:rPr>
              <a:t>В чабреце содержится селен и молибден,они помогают в коррекции эректильной функции. Для нормализации работы нервной системы необходимо принимать курсами чай с чабрецом.</a:t>
            </a:r>
            <a:endParaRPr sz="1500" b="1">
              <a:solidFill>
                <a:srgbClr val="351C75"/>
              </a:solidFill>
            </a:endParaRPr>
          </a:p>
        </p:txBody>
      </p:sp>
      <p:pic>
        <p:nvPicPr>
          <p:cNvPr id="140" name="Google Shape;140;p23"/>
          <p:cNvPicPr preferRelativeResize="0"/>
          <p:nvPr/>
        </p:nvPicPr>
        <p:blipFill>
          <a:blip r:embed="rId3">
            <a:alphaModFix/>
          </a:blip>
          <a:stretch>
            <a:fillRect/>
          </a:stretch>
        </p:blipFill>
        <p:spPr>
          <a:xfrm>
            <a:off x="740599" y="1321875"/>
            <a:ext cx="2153778" cy="124987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ШАЛФЕЙ</a:t>
            </a:r>
            <a:endParaRPr>
              <a:solidFill>
                <a:srgbClr val="00FF00"/>
              </a:solidFill>
            </a:endParaRPr>
          </a:p>
        </p:txBody>
      </p:sp>
      <p:sp>
        <p:nvSpPr>
          <p:cNvPr id="146" name="Google Shape;146;p24"/>
          <p:cNvSpPr txBox="1">
            <a:spLocks noGrp="1"/>
          </p:cNvSpPr>
          <p:nvPr>
            <p:ph type="body" idx="1"/>
          </p:nvPr>
        </p:nvSpPr>
        <p:spPr>
          <a:xfrm>
            <a:off x="4493000" y="148125"/>
            <a:ext cx="4562100" cy="48585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ru" b="1">
                <a:solidFill>
                  <a:srgbClr val="9900FF"/>
                </a:solidFill>
              </a:rPr>
              <a:t>Шалфей-одна из самых ароматных специй, способная затмить собой все остальные.</a:t>
            </a:r>
            <a:endParaRPr b="1">
              <a:solidFill>
                <a:srgbClr val="9900FF"/>
              </a:solidFill>
            </a:endParaRPr>
          </a:p>
          <a:p>
            <a:pPr marL="0" lvl="0" indent="0" algn="l" rtl="0">
              <a:spcBef>
                <a:spcPts val="1200"/>
              </a:spcBef>
              <a:spcAft>
                <a:spcPts val="0"/>
              </a:spcAft>
              <a:buNone/>
            </a:pPr>
            <a:r>
              <a:rPr lang="ru" b="1">
                <a:solidFill>
                  <a:srgbClr val="9900FF"/>
                </a:solidFill>
              </a:rPr>
              <a:t>Аромат шалфея терпкий,вкус горь-</a:t>
            </a:r>
            <a:endParaRPr b="1">
              <a:solidFill>
                <a:srgbClr val="9900FF"/>
              </a:solidFill>
            </a:endParaRPr>
          </a:p>
          <a:p>
            <a:pPr marL="0" lvl="0" indent="0" algn="l" rtl="0">
              <a:spcBef>
                <a:spcPts val="1200"/>
              </a:spcBef>
              <a:spcAft>
                <a:spcPts val="0"/>
              </a:spcAft>
              <a:buNone/>
            </a:pPr>
            <a:r>
              <a:rPr lang="ru" b="1">
                <a:solidFill>
                  <a:srgbClr val="9900FF"/>
                </a:solidFill>
              </a:rPr>
              <a:t>коватый.Великолепно сочетается с чесноком, красным и черным перцем, тимьяном, розмарином.Свежий шалфей идет в овощные салаты, сочетается с мясом,рыбой,птицей, дичью,грибами, крупами. Шалфеем ароматизируют начинки для пирогов, пельменей, добавляют в фарши, сыры, колбасы.Используют при приготовлении алкогольных напитков.</a:t>
            </a:r>
            <a:endParaRPr b="1">
              <a:solidFill>
                <a:srgbClr val="9900FF"/>
              </a:solidFill>
            </a:endParaRPr>
          </a:p>
          <a:p>
            <a:pPr marL="0" lvl="0" indent="0" algn="l" rtl="0">
              <a:spcBef>
                <a:spcPts val="1200"/>
              </a:spcBef>
              <a:spcAft>
                <a:spcPts val="0"/>
              </a:spcAft>
              <a:buNone/>
            </a:pPr>
            <a:r>
              <a:rPr lang="ru" b="1">
                <a:solidFill>
                  <a:srgbClr val="9900FF"/>
                </a:solidFill>
              </a:rPr>
              <a:t>В медицине используют при лечении ангины и простуды.</a:t>
            </a:r>
            <a:endParaRPr b="1">
              <a:solidFill>
                <a:srgbClr val="9900FF"/>
              </a:solidFill>
            </a:endParaRPr>
          </a:p>
          <a:p>
            <a:pPr marL="0" lvl="0" indent="0" algn="l" rtl="0">
              <a:spcBef>
                <a:spcPts val="1200"/>
              </a:spcBef>
              <a:spcAft>
                <a:spcPts val="0"/>
              </a:spcAft>
              <a:buNone/>
            </a:pPr>
            <a:r>
              <a:rPr lang="ru" b="1">
                <a:solidFill>
                  <a:srgbClr val="9900FF"/>
                </a:solidFill>
              </a:rPr>
              <a:t>Шалфей-многолетнее травянистое растение, любит свет, рыхлые плодородные почвы. При сборе специи шалфей, листочки необходимо хорошо промывать, сушат его в затемненном месте, хорошо проветриваемом помещении, часто переворачивая.</a:t>
            </a:r>
            <a:endParaRPr b="1">
              <a:solidFill>
                <a:srgbClr val="9900FF"/>
              </a:solidFill>
            </a:endParaRPr>
          </a:p>
          <a:p>
            <a:pPr marL="0" lvl="0" indent="0" algn="l" rtl="0">
              <a:spcBef>
                <a:spcPts val="1200"/>
              </a:spcBef>
              <a:spcAft>
                <a:spcPts val="1200"/>
              </a:spcAft>
              <a:buNone/>
            </a:pPr>
            <a:r>
              <a:rPr lang="ru" b="1">
                <a:solidFill>
                  <a:srgbClr val="9900FF"/>
                </a:solidFill>
              </a:rPr>
              <a:t>Листья содержат эфирные масла, в которых содержатся витамины,минеральные вещества, фитонциды.</a:t>
            </a:r>
            <a:endParaRPr b="1">
              <a:solidFill>
                <a:srgbClr val="9900FF"/>
              </a:solidFill>
            </a:endParaRPr>
          </a:p>
        </p:txBody>
      </p:sp>
      <p:pic>
        <p:nvPicPr>
          <p:cNvPr id="147" name="Google Shape;147;p24"/>
          <p:cNvPicPr preferRelativeResize="0"/>
          <p:nvPr/>
        </p:nvPicPr>
        <p:blipFill>
          <a:blip r:embed="rId3">
            <a:alphaModFix/>
          </a:blip>
          <a:stretch>
            <a:fillRect/>
          </a:stretch>
        </p:blipFill>
        <p:spPr>
          <a:xfrm>
            <a:off x="311725" y="1226800"/>
            <a:ext cx="2746434" cy="1828875"/>
          </a:xfrm>
          <a:prstGeom prst="rect">
            <a:avLst/>
          </a:prstGeom>
          <a:noFill/>
          <a:ln>
            <a:noFill/>
          </a:ln>
        </p:spPr>
      </p:pic>
      <p:pic>
        <p:nvPicPr>
          <p:cNvPr id="148" name="Google Shape;148;p24"/>
          <p:cNvPicPr preferRelativeResize="0"/>
          <p:nvPr/>
        </p:nvPicPr>
        <p:blipFill>
          <a:blip r:embed="rId4">
            <a:alphaModFix/>
          </a:blip>
          <a:stretch>
            <a:fillRect/>
          </a:stretch>
        </p:blipFill>
        <p:spPr>
          <a:xfrm>
            <a:off x="7455425" y="500925"/>
            <a:ext cx="1500949" cy="96975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5"/>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БАЗИЛИК</a:t>
            </a:r>
            <a:endParaRPr>
              <a:solidFill>
                <a:srgbClr val="00FF00"/>
              </a:solidFill>
            </a:endParaRPr>
          </a:p>
        </p:txBody>
      </p:sp>
      <p:sp>
        <p:nvSpPr>
          <p:cNvPr id="154" name="Google Shape;154;p25"/>
          <p:cNvSpPr txBox="1">
            <a:spLocks noGrp="1"/>
          </p:cNvSpPr>
          <p:nvPr>
            <p:ph type="body" idx="1"/>
          </p:nvPr>
        </p:nvSpPr>
        <p:spPr>
          <a:xfrm>
            <a:off x="4644675" y="187625"/>
            <a:ext cx="4400700" cy="48486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sz="1500" b="1" i="1">
                <a:solidFill>
                  <a:srgbClr val="274E13"/>
                </a:solidFill>
              </a:rPr>
              <a:t>Базилик-однолетнее пряное травянистое растение.Прием препаратов с базиликом или употребление блюд, приготовленных с ним, способствуют снижению газообразования, улучшает усвояемость пищи, что благотворно влияет на весь пищеварительный тракт.</a:t>
            </a:r>
            <a:endParaRPr sz="1500" b="1" i="1">
              <a:solidFill>
                <a:srgbClr val="274E13"/>
              </a:solidFill>
            </a:endParaRPr>
          </a:p>
          <a:p>
            <a:pPr marL="0" lvl="0" indent="0" algn="l" rtl="0">
              <a:spcBef>
                <a:spcPts val="1200"/>
              </a:spcBef>
              <a:spcAft>
                <a:spcPts val="0"/>
              </a:spcAft>
              <a:buNone/>
            </a:pPr>
            <a:r>
              <a:rPr lang="ru" sz="1500" b="1" i="1">
                <a:solidFill>
                  <a:srgbClr val="274E13"/>
                </a:solidFill>
              </a:rPr>
              <a:t>Противомикробное действие помогает при лечении различных заболеваний полости рта:</a:t>
            </a:r>
            <a:endParaRPr sz="1500" b="1" i="1">
              <a:solidFill>
                <a:srgbClr val="274E13"/>
              </a:solidFill>
            </a:endParaRPr>
          </a:p>
          <a:p>
            <a:pPr marL="0" lvl="0" indent="0" algn="l" rtl="0">
              <a:spcBef>
                <a:spcPts val="1200"/>
              </a:spcBef>
              <a:spcAft>
                <a:spcPts val="0"/>
              </a:spcAft>
              <a:buNone/>
            </a:pPr>
            <a:r>
              <a:rPr lang="ru" sz="1500" b="1" i="1">
                <a:solidFill>
                  <a:srgbClr val="274E13"/>
                </a:solidFill>
              </a:rPr>
              <a:t>укрепляет десна,предотвращает образование кариеса, удаляет зубной налет, уничтожает неприятный запах изо рта.</a:t>
            </a:r>
            <a:endParaRPr sz="1500" b="1" i="1">
              <a:solidFill>
                <a:srgbClr val="274E13"/>
              </a:solidFill>
            </a:endParaRPr>
          </a:p>
          <a:p>
            <a:pPr marL="0" lvl="0" indent="0" algn="l" rtl="0">
              <a:spcBef>
                <a:spcPts val="1200"/>
              </a:spcBef>
              <a:spcAft>
                <a:spcPts val="0"/>
              </a:spcAft>
              <a:buNone/>
            </a:pPr>
            <a:r>
              <a:rPr lang="ru" sz="1500" b="1" i="1">
                <a:solidFill>
                  <a:srgbClr val="274E13"/>
                </a:solidFill>
              </a:rPr>
              <a:t>В эфирном масле базилика содержатся вещества, которые ведут к росту иммунитета.</a:t>
            </a:r>
            <a:endParaRPr sz="1500" b="1" i="1">
              <a:solidFill>
                <a:srgbClr val="274E13"/>
              </a:solidFill>
            </a:endParaRPr>
          </a:p>
          <a:p>
            <a:pPr marL="0" lvl="0" indent="0" algn="l" rtl="0">
              <a:spcBef>
                <a:spcPts val="1200"/>
              </a:spcBef>
              <a:spcAft>
                <a:spcPts val="1200"/>
              </a:spcAft>
              <a:buNone/>
            </a:pPr>
            <a:r>
              <a:rPr lang="ru" sz="1500" b="1" i="1">
                <a:solidFill>
                  <a:srgbClr val="274E13"/>
                </a:solidFill>
              </a:rPr>
              <a:t>Ароматная и полезная зелень подходит для выращивания на открытом грунте, в помещениях,зимних садах, оранжереях.</a:t>
            </a:r>
            <a:endParaRPr sz="1500" b="1" i="1">
              <a:solidFill>
                <a:srgbClr val="274E13"/>
              </a:solidFill>
            </a:endParaRPr>
          </a:p>
        </p:txBody>
      </p:sp>
      <p:pic>
        <p:nvPicPr>
          <p:cNvPr id="155" name="Google Shape;155;p25"/>
          <p:cNvPicPr preferRelativeResize="0"/>
          <p:nvPr/>
        </p:nvPicPr>
        <p:blipFill>
          <a:blip r:embed="rId3">
            <a:alphaModFix/>
          </a:blip>
          <a:stretch>
            <a:fillRect/>
          </a:stretch>
        </p:blipFill>
        <p:spPr>
          <a:xfrm>
            <a:off x="438775" y="1473650"/>
            <a:ext cx="3020465" cy="18288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6"/>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ПЕТРУШКА</a:t>
            </a:r>
            <a:endParaRPr>
              <a:solidFill>
                <a:srgbClr val="00FF00"/>
              </a:solidFill>
            </a:endParaRPr>
          </a:p>
        </p:txBody>
      </p:sp>
      <p:sp>
        <p:nvSpPr>
          <p:cNvPr id="161" name="Google Shape;161;p26"/>
          <p:cNvSpPr txBox="1">
            <a:spLocks noGrp="1"/>
          </p:cNvSpPr>
          <p:nvPr>
            <p:ph type="body" idx="1"/>
          </p:nvPr>
        </p:nvSpPr>
        <p:spPr>
          <a:xfrm>
            <a:off x="4473250" y="88875"/>
            <a:ext cx="4594500" cy="49572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sz="1500" b="1" i="1">
                <a:solidFill>
                  <a:srgbClr val="741B47"/>
                </a:solidFill>
              </a:rPr>
              <a:t>Петрушка-популярная кулинарная приправа. Одно-двухлетнее растение высотой 50-80см.Листья и корни петрушки широко используют для ароматизации в кулинарии и консервной промышленности.</a:t>
            </a:r>
            <a:endParaRPr sz="1500" b="1" i="1">
              <a:solidFill>
                <a:srgbClr val="741B47"/>
              </a:solidFill>
            </a:endParaRPr>
          </a:p>
          <a:p>
            <a:pPr marL="0" lvl="0" indent="0" algn="l" rtl="0">
              <a:spcBef>
                <a:spcPts val="1200"/>
              </a:spcBef>
              <a:spcAft>
                <a:spcPts val="0"/>
              </a:spcAft>
              <a:buNone/>
            </a:pPr>
            <a:r>
              <a:rPr lang="ru" sz="1500" b="1" i="1">
                <a:solidFill>
                  <a:srgbClr val="741B47"/>
                </a:solidFill>
              </a:rPr>
              <a:t>В медицине она нашла применение как противовоспалительное, ранозаживляющее и мочегонное средство.Петрушка богата мирицитином, который обладает широким противоопухолевым действием.</a:t>
            </a:r>
            <a:endParaRPr sz="1500" b="1" i="1">
              <a:solidFill>
                <a:srgbClr val="741B47"/>
              </a:solidFill>
            </a:endParaRPr>
          </a:p>
          <a:p>
            <a:pPr marL="0" lvl="0" indent="0" algn="l" rtl="0">
              <a:spcBef>
                <a:spcPts val="1200"/>
              </a:spcBef>
              <a:spcAft>
                <a:spcPts val="0"/>
              </a:spcAft>
              <a:buNone/>
            </a:pPr>
            <a:r>
              <a:rPr lang="ru" sz="1500" b="1" i="1">
                <a:solidFill>
                  <a:srgbClr val="741B47"/>
                </a:solidFill>
              </a:rPr>
              <a:t>Петрушка полезна  при отрыжке и колике, она убивает червей,изгоняет послед,рассасывает вздутия, гонит пот, успокаивает боли. </a:t>
            </a:r>
            <a:endParaRPr sz="1500" b="1" i="1">
              <a:solidFill>
                <a:srgbClr val="741B47"/>
              </a:solidFill>
            </a:endParaRPr>
          </a:p>
          <a:p>
            <a:pPr marL="0" lvl="0" indent="0" algn="l" rtl="0">
              <a:spcBef>
                <a:spcPts val="1200"/>
              </a:spcBef>
              <a:spcAft>
                <a:spcPts val="1200"/>
              </a:spcAft>
              <a:buNone/>
            </a:pPr>
            <a:r>
              <a:rPr lang="ru" sz="1500" b="1" i="1">
                <a:solidFill>
                  <a:srgbClr val="741B47"/>
                </a:solidFill>
              </a:rPr>
              <a:t>Более всего она используется для приготовления блюд из овощей, различных салатов и супов из мяса.</a:t>
            </a:r>
            <a:endParaRPr sz="1500" b="1" i="1">
              <a:solidFill>
                <a:srgbClr val="741B47"/>
              </a:solidFill>
            </a:endParaRPr>
          </a:p>
        </p:txBody>
      </p:sp>
      <p:pic>
        <p:nvPicPr>
          <p:cNvPr id="162" name="Google Shape;162;p26"/>
          <p:cNvPicPr preferRelativeResize="0"/>
          <p:nvPr/>
        </p:nvPicPr>
        <p:blipFill>
          <a:blip r:embed="rId3">
            <a:alphaModFix/>
          </a:blip>
          <a:stretch>
            <a:fillRect/>
          </a:stretch>
        </p:blipFill>
        <p:spPr>
          <a:xfrm>
            <a:off x="488125" y="1414400"/>
            <a:ext cx="2433864" cy="18288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7"/>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МЯТА</a:t>
            </a:r>
            <a:endParaRPr>
              <a:solidFill>
                <a:srgbClr val="00FF00"/>
              </a:solidFill>
            </a:endParaRPr>
          </a:p>
        </p:txBody>
      </p:sp>
      <p:sp>
        <p:nvSpPr>
          <p:cNvPr id="168" name="Google Shape;168;p27"/>
          <p:cNvSpPr txBox="1">
            <a:spLocks noGrp="1"/>
          </p:cNvSpPr>
          <p:nvPr>
            <p:ph type="body" idx="1"/>
          </p:nvPr>
        </p:nvSpPr>
        <p:spPr>
          <a:xfrm>
            <a:off x="4644675" y="79000"/>
            <a:ext cx="4449900" cy="50646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ru" sz="1500" b="1">
                <a:solidFill>
                  <a:srgbClr val="783F04"/>
                </a:solidFill>
              </a:rPr>
              <a:t>Все виды мяты сильно ароматичны, большинство из них содержит много ментола.Листья мяты обладают сосудорасширяющим действием, поэтому показаны при гипертонии, хронических головных болях. Мятный чай также очищает сосуды, активизирует работу мозга. Напитки на основе мяты благотворно влияют на работу сердца, улучшают кровообращение.</a:t>
            </a:r>
            <a:endParaRPr sz="1500" b="1">
              <a:solidFill>
                <a:srgbClr val="783F04"/>
              </a:solidFill>
            </a:endParaRPr>
          </a:p>
          <a:p>
            <a:pPr marL="0" lvl="0" indent="0" algn="l" rtl="0">
              <a:spcBef>
                <a:spcPts val="1200"/>
              </a:spcBef>
              <a:spcAft>
                <a:spcPts val="1200"/>
              </a:spcAft>
              <a:buNone/>
            </a:pPr>
            <a:r>
              <a:rPr lang="ru" sz="1500" b="1">
                <a:solidFill>
                  <a:srgbClr val="783F04"/>
                </a:solidFill>
              </a:rPr>
              <a:t>Мята растет круглый год и хорошо переносит широкий спектр условий.Сбор листьев мяты можно производить в любое время.Ее можно заморозить, засушить. Мяту используют в блюдах из баранины, добавляют в чай, в некоторые алкогольные напитки,десертах и конфетах, жевательной резинке, зубной пасте.Изначально мята использовалась как лекарственное средство для лечения боли в животе и груди. Масло мяты используют как инсектицид из-за способности убивать некоторых вредителей, таких как осы, шершни, муравьи и тараканы.</a:t>
            </a:r>
            <a:endParaRPr sz="1500" b="1">
              <a:solidFill>
                <a:srgbClr val="783F04"/>
              </a:solidFill>
            </a:endParaRPr>
          </a:p>
        </p:txBody>
      </p:sp>
      <p:pic>
        <p:nvPicPr>
          <p:cNvPr id="169" name="Google Shape;169;p27"/>
          <p:cNvPicPr preferRelativeResize="0"/>
          <p:nvPr/>
        </p:nvPicPr>
        <p:blipFill>
          <a:blip r:embed="rId3">
            <a:alphaModFix/>
          </a:blip>
          <a:stretch>
            <a:fillRect/>
          </a:stretch>
        </p:blipFill>
        <p:spPr>
          <a:xfrm>
            <a:off x="2048350" y="1128025"/>
            <a:ext cx="2091776" cy="1828876"/>
          </a:xfrm>
          <a:prstGeom prst="rect">
            <a:avLst/>
          </a:prstGeom>
          <a:noFill/>
          <a:ln>
            <a:noFill/>
          </a:ln>
        </p:spPr>
      </p:pic>
      <p:pic>
        <p:nvPicPr>
          <p:cNvPr id="170" name="Google Shape;170;p27"/>
          <p:cNvPicPr preferRelativeResize="0"/>
          <p:nvPr/>
        </p:nvPicPr>
        <p:blipFill>
          <a:blip r:embed="rId4">
            <a:alphaModFix/>
          </a:blip>
          <a:stretch>
            <a:fillRect/>
          </a:stretch>
        </p:blipFill>
        <p:spPr>
          <a:xfrm>
            <a:off x="251150" y="2518075"/>
            <a:ext cx="1692675" cy="1120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8"/>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ЛЮБИСТОК</a:t>
            </a:r>
            <a:endParaRPr>
              <a:solidFill>
                <a:srgbClr val="00FF00"/>
              </a:solidFill>
            </a:endParaRPr>
          </a:p>
        </p:txBody>
      </p:sp>
      <p:sp>
        <p:nvSpPr>
          <p:cNvPr id="176" name="Google Shape;176;p28"/>
          <p:cNvSpPr txBox="1">
            <a:spLocks noGrp="1"/>
          </p:cNvSpPr>
          <p:nvPr>
            <p:ph type="body" idx="1"/>
          </p:nvPr>
        </p:nvSpPr>
        <p:spPr>
          <a:xfrm>
            <a:off x="4384375" y="88875"/>
            <a:ext cx="4759500" cy="49374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ru" sz="1500" b="1" i="1">
                <a:solidFill>
                  <a:srgbClr val="0B5394"/>
                </a:solidFill>
              </a:rPr>
              <a:t>Любисток-это пряное растение в виде мощного куста высотой около 1,5 метра с листьями, как у сельдерея.Любисток используют для приготовления первых и вторых блюд, различных солений. Он ценится за высокое содержание эфирных масел, витаминов и минеральных веществ. А еще считается, что это растение  укрепляет семейные узы. </a:t>
            </a:r>
            <a:endParaRPr sz="1500" b="1" i="1">
              <a:solidFill>
                <a:srgbClr val="0B5394"/>
              </a:solidFill>
            </a:endParaRPr>
          </a:p>
          <a:p>
            <a:pPr marL="0" lvl="0" indent="0" algn="l" rtl="0">
              <a:spcBef>
                <a:spcPts val="1200"/>
              </a:spcBef>
              <a:spcAft>
                <a:spcPts val="0"/>
              </a:spcAft>
              <a:buNone/>
            </a:pPr>
            <a:r>
              <a:rPr lang="ru" sz="1500" b="1" i="1">
                <a:solidFill>
                  <a:srgbClr val="0B5394"/>
                </a:solidFill>
              </a:rPr>
              <a:t>Из растения получают эфирное масло, которое применяется в парфюмерии и кулинарии.</a:t>
            </a:r>
            <a:endParaRPr sz="1500" b="1" i="1">
              <a:solidFill>
                <a:srgbClr val="0B5394"/>
              </a:solidFill>
            </a:endParaRPr>
          </a:p>
          <a:p>
            <a:pPr marL="0" lvl="0" indent="0" algn="l" rtl="0">
              <a:spcBef>
                <a:spcPts val="1200"/>
              </a:spcBef>
              <a:spcAft>
                <a:spcPts val="0"/>
              </a:spcAft>
              <a:buNone/>
            </a:pPr>
            <a:r>
              <a:rPr lang="ru" sz="1500" b="1" i="1">
                <a:solidFill>
                  <a:srgbClr val="0B5394"/>
                </a:solidFill>
              </a:rPr>
              <a:t>Свежие стебли, листья и корни используют для ароматизации кондитерских изделий, напитков, маринадов.</a:t>
            </a:r>
            <a:endParaRPr sz="1500" b="1" i="1">
              <a:solidFill>
                <a:srgbClr val="0B5394"/>
              </a:solidFill>
            </a:endParaRPr>
          </a:p>
          <a:p>
            <a:pPr marL="0" lvl="0" indent="0" algn="l" rtl="0">
              <a:spcBef>
                <a:spcPts val="1200"/>
              </a:spcBef>
              <a:spcAft>
                <a:spcPts val="1200"/>
              </a:spcAft>
              <a:buNone/>
            </a:pPr>
            <a:r>
              <a:rPr lang="ru" sz="1500" b="1" i="1">
                <a:solidFill>
                  <a:srgbClr val="0B5394"/>
                </a:solidFill>
              </a:rPr>
              <a:t>Примочки из настоя любистока используют при угревой сыпи.Запах растертого любистока лечит мигрени. Обладает мочегонным,желчегонным, седативным, спазмолитическим, ранозаживляющим, антибактериальным и отхаркивающим  действием, улучшает аппетит.</a:t>
            </a:r>
            <a:endParaRPr sz="1500" b="1" i="1">
              <a:solidFill>
                <a:srgbClr val="0B5394"/>
              </a:solidFill>
            </a:endParaRPr>
          </a:p>
        </p:txBody>
      </p:sp>
      <p:pic>
        <p:nvPicPr>
          <p:cNvPr id="177" name="Google Shape;177;p28"/>
          <p:cNvPicPr preferRelativeResize="0"/>
          <p:nvPr/>
        </p:nvPicPr>
        <p:blipFill>
          <a:blip r:embed="rId3">
            <a:alphaModFix/>
          </a:blip>
          <a:stretch>
            <a:fillRect/>
          </a:stretch>
        </p:blipFill>
        <p:spPr>
          <a:xfrm>
            <a:off x="760326" y="1076350"/>
            <a:ext cx="1792274" cy="23896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00FF00"/>
                </a:solidFill>
              </a:rPr>
              <a:t>Литература.</a:t>
            </a:r>
            <a:endParaRPr>
              <a:solidFill>
                <a:srgbClr val="00FF00"/>
              </a:solidFill>
            </a:endParaRPr>
          </a:p>
        </p:txBody>
      </p:sp>
      <p:sp>
        <p:nvSpPr>
          <p:cNvPr id="183" name="Google Shape;183;p29"/>
          <p:cNvSpPr txBox="1">
            <a:spLocks noGrp="1"/>
          </p:cNvSpPr>
          <p:nvPr>
            <p:ph type="body" idx="1"/>
          </p:nvPr>
        </p:nvSpPr>
        <p:spPr>
          <a:xfrm>
            <a:off x="4644675" y="500925"/>
            <a:ext cx="4166400" cy="4337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700">
                <a:solidFill>
                  <a:srgbClr val="000000"/>
                </a:solidFill>
              </a:rPr>
              <a:t>1.Новая энциклопедия растений. (</a:t>
            </a:r>
            <a:r>
              <a:rPr lang="ru" sz="1700" i="1">
                <a:solidFill>
                  <a:srgbClr val="000000"/>
                </a:solidFill>
              </a:rPr>
              <a:t>Москва,2003г)</a:t>
            </a:r>
            <a:endParaRPr sz="1700" i="1">
              <a:solidFill>
                <a:srgbClr val="000000"/>
              </a:solidFill>
            </a:endParaRPr>
          </a:p>
          <a:p>
            <a:pPr marL="0" lvl="0" indent="0" algn="l" rtl="0">
              <a:spcBef>
                <a:spcPts val="1200"/>
              </a:spcBef>
              <a:spcAft>
                <a:spcPts val="1200"/>
              </a:spcAft>
              <a:buNone/>
            </a:pPr>
            <a:r>
              <a:rPr lang="ru" sz="1700" i="1">
                <a:solidFill>
                  <a:srgbClr val="000000"/>
                </a:solidFill>
              </a:rPr>
              <a:t>2.Сайт “Зеленый сад” .Статья “Пряные травы в огороде: 11 лучших трав для выращивания в саду и огороде.”</a:t>
            </a:r>
            <a:endParaRPr sz="1700" i="1">
              <a:solidFill>
                <a:srgbClr val="000000"/>
              </a:solidFill>
            </a:endParaRPr>
          </a:p>
        </p:txBody>
      </p:sp>
      <p:pic>
        <p:nvPicPr>
          <p:cNvPr id="184" name="Google Shape;184;p29"/>
          <p:cNvPicPr preferRelativeResize="0"/>
          <p:nvPr/>
        </p:nvPicPr>
        <p:blipFill>
          <a:blip r:embed="rId3">
            <a:alphaModFix/>
          </a:blip>
          <a:stretch>
            <a:fillRect/>
          </a:stretch>
        </p:blipFill>
        <p:spPr>
          <a:xfrm>
            <a:off x="379525" y="1345275"/>
            <a:ext cx="2756761" cy="1828875"/>
          </a:xfrm>
          <a:prstGeom prst="rect">
            <a:avLst/>
          </a:prstGeom>
          <a:noFill/>
          <a:ln>
            <a:noFill/>
          </a:ln>
        </p:spPr>
      </p:pic>
      <p:pic>
        <p:nvPicPr>
          <p:cNvPr id="185" name="Google Shape;185;p29"/>
          <p:cNvPicPr preferRelativeResize="0"/>
          <p:nvPr/>
        </p:nvPicPr>
        <p:blipFill>
          <a:blip r:embed="rId4">
            <a:alphaModFix/>
          </a:blip>
          <a:stretch>
            <a:fillRect/>
          </a:stretch>
        </p:blipFill>
        <p:spPr>
          <a:xfrm>
            <a:off x="5480150" y="2937150"/>
            <a:ext cx="2495452" cy="166454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p:txBody>
          <a:bodyPr>
            <a:normAutofit/>
          </a:bodyPr>
          <a:lstStyle/>
          <a:p>
            <a:r>
              <a:rPr lang="ru-RU" sz="4400" dirty="0" smtClean="0"/>
              <a:t>Спасибо за внимание!</a:t>
            </a:r>
            <a:endParaRPr lang="ru-RU" sz="4400" dirty="0"/>
          </a:p>
        </p:txBody>
      </p:sp>
    </p:spTree>
  </p:cSld>
  <p:clrMapOvr>
    <a:masterClrMapping/>
  </p:clrMapOvr>
</p:sld>
</file>

<file path=ppt/theme/theme1.xml><?xml version="1.0" encoding="utf-8"?>
<a:theme xmlns:a="http://schemas.openxmlformats.org/drawingml/2006/main"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1442</Words>
  <PresentationFormat>Экран (16:9)</PresentationFormat>
  <Paragraphs>82</Paragraphs>
  <Slides>18</Slides>
  <Notes>17</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18</vt:i4>
      </vt:variant>
    </vt:vector>
  </HeadingPairs>
  <TitlesOfParts>
    <vt:vector size="23" baseType="lpstr">
      <vt:lpstr>Arial</vt:lpstr>
      <vt:lpstr>Merriweather</vt:lpstr>
      <vt:lpstr>Lobster</vt:lpstr>
      <vt:lpstr>Roboto</vt:lpstr>
      <vt:lpstr>Paradigm</vt:lpstr>
      <vt:lpstr>ГАУ «КЦСОН города Каменска-Уральского» Школа пожилого возраста по направлению “Садоводы и огородники” Тема:Пряные травы на вашем огороде.11 лучших трав для выращивания.</vt:lpstr>
      <vt:lpstr>Общее понятие о пряностях. Классификация пряных растений.</vt:lpstr>
      <vt:lpstr>КЛАССИЧЕСКИЕ или ЭКЗОТИЧЕСКИЕ пряности</vt:lpstr>
      <vt:lpstr>МЕСТНЫЕ пряности</vt:lpstr>
      <vt:lpstr>11 лучших трав для выращивания</vt:lpstr>
      <vt:lpstr>ЛИМОННАЯ ТРАВА</vt:lpstr>
      <vt:lpstr>РОЗМАРИН</vt:lpstr>
      <vt:lpstr>ЭСТРАГОН</vt:lpstr>
      <vt:lpstr>ЛАВАНДА</vt:lpstr>
      <vt:lpstr>ДУШИЦА-ОРЕГАНО и МАЙОРАН.</vt:lpstr>
      <vt:lpstr>ТИМЬЯН или ЧАБРЕЦ.</vt:lpstr>
      <vt:lpstr>ШАЛФЕЙ</vt:lpstr>
      <vt:lpstr>БАЗИЛИК</vt:lpstr>
      <vt:lpstr>ПЕТРУШКА</vt:lpstr>
      <vt:lpstr>МЯТА</vt:lpstr>
      <vt:lpstr>ЛЮБИСТОК</vt:lpstr>
      <vt:lpstr>Литература.</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 «КЦСОН города Каменска-Уральского» Школа пожилого возраста по направлению “Садоводы и огородники” Тема:Пряные травы на вашем огороде.11 лучших трав для выращивания.</dc:title>
  <cp:lastModifiedBy>Shafikova_GA</cp:lastModifiedBy>
  <cp:revision>1</cp:revision>
  <dcterms:modified xsi:type="dcterms:W3CDTF">2023-01-12T11:53:39Z</dcterms:modified>
</cp:coreProperties>
</file>