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sldIdLst>
    <p:sldId id="256" r:id="rId2"/>
    <p:sldId id="266" r:id="rId3"/>
    <p:sldId id="267" r:id="rId4"/>
    <p:sldId id="269" r:id="rId5"/>
    <p:sldId id="268" r:id="rId6"/>
    <p:sldId id="259" r:id="rId7"/>
    <p:sldId id="258" r:id="rId8"/>
    <p:sldId id="262" r:id="rId9"/>
    <p:sldId id="263" r:id="rId10"/>
    <p:sldId id="261" r:id="rId11"/>
    <p:sldId id="264" r:id="rId12"/>
    <p:sldId id="265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66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581" autoAdjust="0"/>
    <p:restoredTop sz="94660"/>
  </p:normalViewPr>
  <p:slideViewPr>
    <p:cSldViewPr>
      <p:cViewPr varScale="1">
        <p:scale>
          <a:sx n="86" d="100"/>
          <a:sy n="86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2BF2A4-030F-4BB6-9F35-C38023EB8AF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8532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287D4F-15EA-4B38-BBFA-34A9D33A73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701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01B6D-ECED-42BD-8462-DB5CCCCD3F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4207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715A75-6C4D-47FD-9477-D5331613A6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856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E15966-279D-4E1D-B39F-4DE5AB1DEF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311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641D59-F9DA-49E5-885B-DC81C3BAC9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9320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2BC527-8441-41FF-B7A0-4792CD9D25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7016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5464D-D6FC-4416-93B4-D800D4957C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8793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DC5AC0-2B7B-435D-BF6A-396E53AAF0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8063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3637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803817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8352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753664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3509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531C76-05EB-499B-A0CB-CB19048929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2158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A2E29-1CAA-4561-A532-1CDE8001BD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0778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90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3350"/>
            <a:ext cx="8229600" cy="2190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EFA44-1FEA-4739-AE21-33F6A91B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53201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3900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4AA42-38A5-451C-A337-3950360C8B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906201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0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3350"/>
            <a:ext cx="4038600" cy="2190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DFF8C-F87A-4C0B-962E-5CEEB82DDB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5779056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0D9B1-9545-430C-B409-28FD0B0FF4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871707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2ED15553-9D30-475F-BCE5-8B51806BD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8299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  <p:sldLayoutId id="2147483737" r:id="rId16"/>
    <p:sldLayoutId id="2147483738" r:id="rId17"/>
    <p:sldLayoutId id="2147483739" r:id="rId18"/>
    <p:sldLayoutId id="2147483740" r:id="rId19"/>
    <p:sldLayoutId id="2147483741" r:id="rId2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raloved.ru/gorod-ekaterinburg" TargetMode="External"/><Relationship Id="rId2" Type="http://schemas.openxmlformats.org/officeDocument/2006/relationships/hyperlink" Target="https://www.tourister.ru/world/europe/russia/city/ekaterinbur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utu.ru/geo/rossiya/kurort/yekaterinburg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67544" y="1285860"/>
            <a:ext cx="8280920" cy="358344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bg1"/>
                </a:solidFill>
              </a:rPr>
              <a:t>Школа пожилого возраста по направлению </a:t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«Социальный </a:t>
            </a:r>
            <a:r>
              <a:rPr lang="ru-RU" sz="3200" b="1" smtClean="0">
                <a:solidFill>
                  <a:schemeClr val="bg1"/>
                </a:solidFill>
              </a:rPr>
              <a:t>туризм»</a:t>
            </a:r>
            <a:br>
              <a:rPr lang="ru-RU" sz="3200" b="1" smtClean="0">
                <a:solidFill>
                  <a:schemeClr val="bg1"/>
                </a:solidFill>
              </a:rPr>
            </a:br>
            <a:r>
              <a:rPr lang="ru-RU" sz="3200" b="1" smtClean="0">
                <a:solidFill>
                  <a:schemeClr val="bg1"/>
                </a:solidFill>
              </a:rPr>
              <a:t/>
            </a:r>
            <a:br>
              <a:rPr lang="ru-RU" sz="3200" b="1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/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тема: «</a:t>
            </a:r>
            <a:r>
              <a:rPr lang="ru-RU" sz="3200" b="1" dirty="0" smtClean="0">
                <a:solidFill>
                  <a:schemeClr val="bg1"/>
                </a:solidFill>
              </a:rPr>
              <a:t>Виртуальная </a:t>
            </a:r>
            <a:r>
              <a:rPr lang="ru-RU" sz="3200" b="1" dirty="0" smtClean="0">
                <a:solidFill>
                  <a:schemeClr val="bg1"/>
                </a:solidFill>
              </a:rPr>
              <a:t>экскурсия.</a:t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Екатеринбург».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" name="Заголовок 8"/>
          <p:cNvSpPr txBox="1">
            <a:spLocks/>
          </p:cNvSpPr>
          <p:nvPr/>
        </p:nvSpPr>
        <p:spPr>
          <a:xfrm>
            <a:off x="428596" y="357167"/>
            <a:ext cx="6735692" cy="5715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2000" b="1" dirty="0" smtClean="0">
                <a:solidFill>
                  <a:srgbClr val="92D050"/>
                </a:solidFill>
              </a:rPr>
              <a:t>ГАУ «КЦСОН города Каменск-Уральский»</a:t>
            </a:r>
            <a:endParaRPr lang="ru-RU" sz="2000" b="1" dirty="0">
              <a:solidFill>
                <a:srgbClr val="92D050"/>
              </a:solidFill>
            </a:endParaRPr>
          </a:p>
        </p:txBody>
      </p:sp>
      <p:sp>
        <p:nvSpPr>
          <p:cNvPr id="4" name="Заголовок 8"/>
          <p:cNvSpPr txBox="1">
            <a:spLocks/>
          </p:cNvSpPr>
          <p:nvPr/>
        </p:nvSpPr>
        <p:spPr>
          <a:xfrm>
            <a:off x="1115616" y="4437112"/>
            <a:ext cx="7272808" cy="22780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Руководитель: Специалист </a:t>
            </a:r>
            <a:r>
              <a:rPr lang="ru-RU" sz="1800" b="1" dirty="0" smtClean="0">
                <a:solidFill>
                  <a:schemeClr val="bg1"/>
                </a:solidFill>
              </a:rPr>
              <a:t>по социальной работе </a:t>
            </a:r>
          </a:p>
          <a:p>
            <a:pPr>
              <a:defRPr/>
            </a:pPr>
            <a:r>
              <a:rPr lang="ru-RU" sz="1800" b="1" dirty="0" smtClean="0">
                <a:solidFill>
                  <a:schemeClr val="bg1"/>
                </a:solidFill>
              </a:rPr>
              <a:t>Халтурина А.В.</a:t>
            </a:r>
            <a:endParaRPr lang="ru-RU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/>
              <a:t>История основания города Екатеринбурга</a:t>
            </a:r>
          </a:p>
        </p:txBody>
      </p:sp>
      <p:pic>
        <p:nvPicPr>
          <p:cNvPr id="12291" name="Picture 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14875" y="1500188"/>
            <a:ext cx="3884613" cy="2190750"/>
          </a:xfrm>
          <a:noFill/>
        </p:spPr>
      </p:pic>
      <p:sp>
        <p:nvSpPr>
          <p:cNvPr id="12292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3943350"/>
            <a:ext cx="8229600" cy="272573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b="1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1400" b="1" smtClean="0">
                <a:latin typeface="Verdana" pitchFamily="34" charset="0"/>
              </a:rPr>
              <a:t>Екатеринбург, центр Свердловской области, в 1667 км к востоку от Москвы. Расположен на восточном склоне Среднего Урала, по берегам р. Исеть (притока Тобола). Площадь свыше 400 км2.</a:t>
            </a:r>
          </a:p>
          <a:p>
            <a:pPr>
              <a:lnSpc>
                <a:spcPct val="80000"/>
              </a:lnSpc>
            </a:pPr>
            <a:endParaRPr lang="ru-RU" sz="1400" b="1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1400" b="1" smtClean="0">
                <a:latin typeface="Verdana" pitchFamily="34" charset="0"/>
              </a:rPr>
              <a:t>Город ЕКАТЕРИНБУРГ - главный город Уральского федерального округа, столица Свердловской области. Расположен вблизи границы Европы и Азии.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400" b="1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1400" b="1" smtClean="0">
                <a:latin typeface="Verdana" pitchFamily="34" charset="0"/>
              </a:rPr>
              <a:t>Екатеринбург был основан в 1723 году В. Н. Татищевым и В. Де Гениным в связи со строительством завода. </a:t>
            </a:r>
          </a:p>
        </p:txBody>
      </p:sp>
      <p:pic>
        <p:nvPicPr>
          <p:cNvPr id="12293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1571625"/>
            <a:ext cx="36734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2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642938"/>
            <a:ext cx="3811587" cy="5360987"/>
          </a:xfrm>
          <a:noFill/>
        </p:spPr>
      </p:pic>
      <p:sp>
        <p:nvSpPr>
          <p:cNvPr id="13315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714875" y="2000250"/>
            <a:ext cx="4038600" cy="3094038"/>
          </a:xfrm>
        </p:spPr>
        <p:txBody>
          <a:bodyPr/>
          <a:lstStyle/>
          <a:p>
            <a:r>
              <a:rPr lang="ru-RU" sz="2000" b="1" smtClean="0">
                <a:latin typeface="Verdana" pitchFamily="34" charset="0"/>
              </a:rPr>
              <a:t>Назван по имени императрицы Екатерины I. </a:t>
            </a:r>
          </a:p>
          <a:p>
            <a:r>
              <a:rPr lang="ru-RU" sz="2000" b="1" smtClean="0">
                <a:latin typeface="Verdana" pitchFamily="34" charset="0"/>
              </a:rPr>
              <a:t>В 1924 году город был переименован в Свердловск. Историческое название возвращено в 1991 году.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357313"/>
            <a:ext cx="4038600" cy="495458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sz="2200" b="1" dirty="0">
                <a:latin typeface="Verdana" pitchFamily="34" charset="0"/>
              </a:rPr>
              <a:t>Екатеринбург – один из крупнейших и красивейших российских городов.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sz="2200" b="1" dirty="0">
                <a:latin typeface="Verdana" pitchFamily="34" charset="0"/>
              </a:rPr>
              <a:t>Он расположен на границе Европы и Азии, в самом сердце Уральских гор.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ru-RU" sz="2200" b="1" dirty="0">
                <a:latin typeface="Verdana" pitchFamily="34" charset="0"/>
              </a:rPr>
              <a:t>Наш город изначально возводился как столица горнозаводского края и, с первых же лет существования, имел свою символику.  </a:t>
            </a:r>
            <a:r>
              <a:rPr lang="ru-RU" sz="2400" b="1" dirty="0">
                <a:latin typeface="Verdana" pitchFamily="34" charset="0"/>
              </a:rPr>
              <a:t/>
            </a:r>
            <a:br>
              <a:rPr lang="ru-RU" sz="2400" b="1" dirty="0">
                <a:latin typeface="Verdana" pitchFamily="34" charset="0"/>
              </a:rPr>
            </a:br>
            <a:r>
              <a:rPr lang="ru-RU" sz="2400" b="1" dirty="0">
                <a:latin typeface="Verdana" pitchFamily="34" charset="0"/>
              </a:rPr>
              <a:t/>
            </a:r>
            <a:br>
              <a:rPr lang="ru-RU" sz="2400" b="1" dirty="0">
                <a:latin typeface="Verdana" pitchFamily="34" charset="0"/>
              </a:rPr>
            </a:br>
            <a:endParaRPr lang="ru-RU" sz="2400" b="1" dirty="0">
              <a:latin typeface="Verdana" pitchFamily="34" charset="0"/>
            </a:endParaRPr>
          </a:p>
        </p:txBody>
      </p:sp>
      <p:pic>
        <p:nvPicPr>
          <p:cNvPr id="14339" name="Picture 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lum bright="-10000" contrast="-10000"/>
          </a:blip>
          <a:stretch>
            <a:fillRect/>
          </a:stretch>
        </p:blipFill>
        <p:spPr>
          <a:xfrm>
            <a:off x="4286248" y="1714488"/>
            <a:ext cx="4519319" cy="3243276"/>
          </a:xfr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23425" y="3857628"/>
            <a:ext cx="1834117" cy="2190751"/>
          </a:xfrm>
          <a:noFill/>
        </p:spPr>
      </p:pic>
      <p:sp>
        <p:nvSpPr>
          <p:cNvPr id="6759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29125" y="1143000"/>
            <a:ext cx="4475163" cy="467995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latin typeface="Verdana" pitchFamily="34" charset="0"/>
              </a:rPr>
              <a:t>Современный герб Екатеринбурга был официально принят в Государственной Герольдии при Президенте Российской Федерации в 1995 г.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400" b="1" dirty="0">
              <a:latin typeface="Verdana" pitchFamily="34" charset="0"/>
            </a:endParaRP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latin typeface="Verdana" pitchFamily="34" charset="0"/>
              </a:rPr>
              <a:t> Верхняя часть щита похожа на крепость, которой был Екатеринбург в первые годы своего существования.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400" b="1" dirty="0">
              <a:latin typeface="Verdana" pitchFamily="34" charset="0"/>
            </a:endParaRP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latin typeface="Verdana" pitchFamily="34" charset="0"/>
              </a:rPr>
              <a:t>Волнистая лазоревая полоса в нижней части - это река Исеть, соединяющая историю и современность, Европу и Азию.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400" b="1" dirty="0">
              <a:latin typeface="Verdana" pitchFamily="34" charset="0"/>
            </a:endParaRP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latin typeface="Verdana" pitchFamily="34" charset="0"/>
              </a:rPr>
              <a:t>Медведь - европейский символ, соболь - азиатский. Более того, соболь еще при Демидовых был маркой уральского металла.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latin typeface="Verdana" pitchFamily="34" charset="0"/>
              </a:rPr>
              <a:t>Животные стоят за пределами щита, высунув языки и оскалив зубы, - такое проявление агрессивности вполне объяснимо, ведь они охраняют город. </a:t>
            </a:r>
          </a:p>
        </p:txBody>
      </p:sp>
      <p:pic>
        <p:nvPicPr>
          <p:cNvPr id="1536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1143000"/>
            <a:ext cx="19002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1071563"/>
            <a:ext cx="199072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/>
              <a:t>Архитектурные памятники Екатеринбурга</a:t>
            </a:r>
            <a:br>
              <a:rPr lang="ru-RU" sz="4000"/>
            </a:br>
            <a:r>
              <a:rPr lang="ru-RU" sz="4000"/>
              <a:t>«Седой Урал»</a:t>
            </a:r>
          </a:p>
        </p:txBody>
      </p:sp>
      <p:pic>
        <p:nvPicPr>
          <p:cNvPr id="16387" name="Picture 7" descr="Памятник &quot;Седой Урал&quot;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87624" y="2780928"/>
            <a:ext cx="3155379" cy="3786455"/>
          </a:xfrm>
          <a:noFill/>
        </p:spPr>
      </p:pic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714875" y="3143250"/>
            <a:ext cx="4038600" cy="30130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smtClean="0"/>
              <a:t>  </a:t>
            </a:r>
            <a:r>
              <a:rPr lang="ru-RU" sz="1800" b="1" smtClean="0">
                <a:latin typeface="Verdana" pitchFamily="34" charset="0"/>
              </a:rPr>
              <a:t>Памятник "Седой Урал" был открыт в мае 2005 года</a:t>
            </a:r>
            <a:br>
              <a:rPr lang="ru-RU" sz="1800" b="1" smtClean="0">
                <a:latin typeface="Verdana" pitchFamily="34" charset="0"/>
              </a:rPr>
            </a:br>
            <a:r>
              <a:rPr lang="ru-RU" sz="1800" b="1" smtClean="0">
                <a:latin typeface="Verdana" pitchFamily="34" charset="0"/>
              </a:rPr>
              <a:t>на площади Обороны в Парковом микрорайоне.</a:t>
            </a:r>
            <a:br>
              <a:rPr lang="ru-RU" sz="1800" b="1" smtClean="0">
                <a:latin typeface="Verdana" pitchFamily="34" charset="0"/>
              </a:rPr>
            </a:br>
            <a:r>
              <a:rPr lang="ru-RU" sz="1800" b="1" smtClean="0">
                <a:latin typeface="Verdana" pitchFamily="34" charset="0"/>
              </a:rPr>
              <a:t>Памятник символизирует общий вклад уральцев в победу, как воинов так и тружеников тыла.</a:t>
            </a:r>
            <a:br>
              <a:rPr lang="ru-RU" sz="1800" b="1" smtClean="0">
                <a:latin typeface="Verdana" pitchFamily="34" charset="0"/>
              </a:rPr>
            </a:br>
            <a:endParaRPr lang="ru-RU" sz="1800" b="1" smtClean="0">
              <a:latin typeface="Verdan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42873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b="1" dirty="0"/>
              <a:t>Памятник маршалу Г.К.Жукову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17411" name="Picture 7" descr="&quot;Первая конная&quot;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7778" y="1643049"/>
            <a:ext cx="4305660" cy="4305661"/>
          </a:xfrm>
          <a:noFill/>
        </p:spPr>
      </p:pic>
      <p:sp>
        <p:nvSpPr>
          <p:cNvPr id="1741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714488"/>
            <a:ext cx="4071966" cy="3829062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1200" b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dirty="0" smtClean="0"/>
              <a:t>     </a:t>
            </a:r>
            <a:r>
              <a:rPr lang="ru-RU" sz="1800" b="1" dirty="0" smtClean="0">
                <a:latin typeface="Verdana" pitchFamily="34" charset="0"/>
              </a:rPr>
              <a:t>Памятник четырежды Герою Советского Союза, выдающемуся военачальнику, командующему Уральским военным округом в 1948-1953 годах, установлен на проспекте Ленина 8 мая 1995 года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Памятник С. М. Кирову</a:t>
            </a:r>
          </a:p>
        </p:txBody>
      </p:sp>
      <p:pic>
        <p:nvPicPr>
          <p:cNvPr id="18435" name="Picture 7" descr="Памятник &quot;Кирову&quot;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00" y="1625600"/>
            <a:ext cx="3679825" cy="4756150"/>
          </a:xfrm>
          <a:noFill/>
        </p:spPr>
      </p:pic>
      <p:sp>
        <p:nvSpPr>
          <p:cNvPr id="1843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 smtClean="0"/>
              <a:t>    </a:t>
            </a:r>
            <a:r>
              <a:rPr lang="ru-RU" sz="2000" b="1" smtClean="0">
                <a:latin typeface="Verdana" pitchFamily="34" charset="0"/>
              </a:rPr>
              <a:t>Был установлен на площади имени Кирова в 1934 году. При реконструкции площади в 1982 году установлен новый памятник С. М. Кирову, подарок московских художественных мастерских.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smtClean="0">
                <a:latin typeface="Verdana" pitchFamily="34" charset="0"/>
              </a:rPr>
              <a:t/>
            </a:r>
            <a:br>
              <a:rPr lang="ru-RU" sz="2000" b="1" smtClean="0">
                <a:latin typeface="Verdana" pitchFamily="34" charset="0"/>
              </a:rPr>
            </a:br>
            <a:r>
              <a:rPr lang="ru-RU" sz="2000" b="1" smtClean="0">
                <a:latin typeface="Verdana" pitchFamily="34" charset="0"/>
              </a:rPr>
              <a:t/>
            </a:r>
            <a:br>
              <a:rPr lang="ru-RU" sz="2000" b="1" smtClean="0">
                <a:latin typeface="Verdana" pitchFamily="34" charset="0"/>
              </a:rPr>
            </a:br>
            <a:r>
              <a:rPr lang="ru-RU" sz="2000" b="1" smtClean="0">
                <a:latin typeface="Verdana" pitchFamily="34" charset="0"/>
              </a:rPr>
              <a:t>Стоит у главного корпуса УГТУ-УПИ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Памятник А. С. Пушкину</a:t>
            </a:r>
          </a:p>
        </p:txBody>
      </p:sp>
      <p:pic>
        <p:nvPicPr>
          <p:cNvPr id="19459" name="Picture 7" descr="chpr2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557338"/>
            <a:ext cx="3648075" cy="4824412"/>
          </a:xfrm>
          <a:noFill/>
        </p:spPr>
      </p:pic>
      <p:sp>
        <p:nvSpPr>
          <p:cNvPr id="1946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smtClean="0"/>
              <a:t>   </a:t>
            </a:r>
            <a:r>
              <a:rPr lang="ru-RU" sz="1800" b="1" smtClean="0">
                <a:latin typeface="Verdana" pitchFamily="34" charset="0"/>
              </a:rPr>
              <a:t>Памятник А. С. Пушкину, великому русскому писателю, установлен в литературном квартале города, на пересечении ул. Первомайской и Пролетарской 5 ноября 1990 года.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Памятник первому паровозу</a:t>
            </a:r>
          </a:p>
        </p:txBody>
      </p:sp>
      <p:pic>
        <p:nvPicPr>
          <p:cNvPr id="20483" name="Picture 10" descr="Памятник Первому паровозу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4363" y="1625600"/>
            <a:ext cx="3721100" cy="4756150"/>
          </a:xfrm>
          <a:noFill/>
        </p:spPr>
      </p:pic>
      <p:sp>
        <p:nvSpPr>
          <p:cNvPr id="20484" name="Rectangle 9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smtClean="0"/>
              <a:t>   </a:t>
            </a:r>
            <a:r>
              <a:rPr lang="ru-RU" sz="2000" b="1" smtClean="0">
                <a:latin typeface="Verdana" pitchFamily="34" charset="0"/>
              </a:rPr>
              <a:t>Модель первого в России паровоза русских механиков Е.А. и М.Е. Черепановых.</a:t>
            </a:r>
            <a:br>
              <a:rPr lang="ru-RU" sz="2000" b="1" smtClean="0">
                <a:latin typeface="Verdana" pitchFamily="34" charset="0"/>
              </a:rPr>
            </a:br>
            <a:r>
              <a:rPr lang="ru-RU" sz="2000" b="1" smtClean="0">
                <a:latin typeface="Verdana" pitchFamily="34" charset="0"/>
              </a:rPr>
              <a:t>Изготовлена в честь столетия Свердловской железной дороги. </a:t>
            </a:r>
          </a:p>
          <a:p>
            <a:pPr>
              <a:buFont typeface="Wingdings" pitchFamily="2" charset="2"/>
              <a:buNone/>
            </a:pPr>
            <a:r>
              <a:rPr lang="ru-RU" sz="2000" b="1" smtClean="0">
                <a:latin typeface="Verdana" pitchFamily="34" charset="0"/>
              </a:rPr>
              <a:t>             1978 год.</a:t>
            </a:r>
            <a:br>
              <a:rPr lang="ru-RU" sz="2000" b="1" smtClean="0">
                <a:latin typeface="Verdana" pitchFamily="34" charset="0"/>
              </a:rPr>
            </a:br>
            <a:r>
              <a:rPr lang="ru-RU" sz="2000" b="1" smtClean="0">
                <a:latin typeface="Verdana" pitchFamily="34" charset="0"/>
              </a:rPr>
              <a:t/>
            </a:r>
            <a:br>
              <a:rPr lang="ru-RU" sz="2000" b="1" smtClean="0">
                <a:latin typeface="Verdana" pitchFamily="34" charset="0"/>
              </a:rPr>
            </a:br>
            <a:r>
              <a:rPr lang="ru-RU" sz="2000" b="1" smtClean="0">
                <a:latin typeface="Verdana" pitchFamily="34" charset="0"/>
              </a:rPr>
              <a:t>угол ул.Свердлова и Челюскинцев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«Чёрный тюльпан»</a:t>
            </a:r>
          </a:p>
        </p:txBody>
      </p:sp>
      <p:pic>
        <p:nvPicPr>
          <p:cNvPr id="21507" name="Picture 10" descr="&quot;Чёрный тюльпан&quot;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1500174"/>
            <a:ext cx="4607599" cy="3450579"/>
          </a:xfrm>
          <a:noFill/>
        </p:spPr>
      </p:pic>
      <p:sp>
        <p:nvSpPr>
          <p:cNvPr id="21508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929190" y="1571612"/>
            <a:ext cx="4071966" cy="3686186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dirty="0" smtClean="0">
                <a:latin typeface="Verdana" pitchFamily="34" charset="0"/>
              </a:rPr>
              <a:t>Памятник военнослужащим, погибшим во время боевых действий в Афганистане и Чечне.</a:t>
            </a:r>
            <a:br>
              <a:rPr lang="ru-RU" sz="1800" b="1" dirty="0" smtClean="0">
                <a:latin typeface="Verdana" pitchFamily="34" charset="0"/>
              </a:rPr>
            </a:br>
            <a:r>
              <a:rPr lang="ru-RU" sz="1800" b="1" dirty="0" smtClean="0">
                <a:latin typeface="Verdana" pitchFamily="34" charset="0"/>
              </a:rPr>
              <a:t/>
            </a:r>
            <a:br>
              <a:rPr lang="ru-RU" sz="1800" b="1" dirty="0" smtClean="0">
                <a:latin typeface="Verdana" pitchFamily="34" charset="0"/>
              </a:rPr>
            </a:br>
            <a:endParaRPr lang="ru-RU" sz="1800" b="1" dirty="0" smtClean="0">
              <a:latin typeface="Verdana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dirty="0" smtClean="0">
                <a:latin typeface="Verdana" pitchFamily="34" charset="0"/>
              </a:rPr>
              <a:t>Расположен на Площади Советской Армии, напротив окружного дома офицеров, в 1995 году.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 b="1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«Чечня»</a:t>
            </a:r>
          </a:p>
        </p:txBody>
      </p:sp>
      <p:pic>
        <p:nvPicPr>
          <p:cNvPr id="22531" name="Picture 7" descr="&quot;Чечня&quot;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341438"/>
            <a:ext cx="4027487" cy="5040312"/>
          </a:xfrm>
          <a:noFill/>
        </p:spPr>
      </p:pic>
      <p:sp>
        <p:nvSpPr>
          <p:cNvPr id="22532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 b="1" smtClean="0">
                <a:latin typeface="Verdana" pitchFamily="34" charset="0"/>
              </a:rPr>
              <a:t>Памятник установлен в 2002 году. </a:t>
            </a:r>
            <a:br>
              <a:rPr lang="ru-RU" sz="1800" b="1" smtClean="0">
                <a:latin typeface="Verdana" pitchFamily="34" charset="0"/>
              </a:rPr>
            </a:br>
            <a:r>
              <a:rPr lang="ru-RU" sz="1800" b="1" smtClean="0">
                <a:latin typeface="Verdana" pitchFamily="34" charset="0"/>
              </a:rPr>
              <a:t>Он завершил композицию "Чёрного тюльпана«</a:t>
            </a:r>
          </a:p>
          <a:p>
            <a:pPr>
              <a:buFont typeface="Wingdings" pitchFamily="2" charset="2"/>
              <a:buNone/>
            </a:pPr>
            <a:endParaRPr lang="ru-RU" sz="1800" b="1" smtClean="0">
              <a:latin typeface="Verdana" pitchFamily="34" charset="0"/>
            </a:endParaRPr>
          </a:p>
          <a:p>
            <a:pPr>
              <a:buFont typeface="Wingdings" pitchFamily="2" charset="2"/>
              <a:buNone/>
            </a:pPr>
            <a:endParaRPr lang="ru-RU" sz="1800" b="1" smtClean="0">
              <a:latin typeface="Verdana" pitchFamily="34" charset="0"/>
            </a:endParaRPr>
          </a:p>
          <a:p>
            <a:r>
              <a:rPr lang="ru-RU" sz="1800" b="1" smtClean="0">
                <a:latin typeface="Verdana" pitchFamily="34" charset="0"/>
              </a:rPr>
              <a:t>Автор: скульптор-архитектор А. Серов</a:t>
            </a:r>
            <a:br>
              <a:rPr lang="ru-RU" sz="1800" b="1" smtClean="0">
                <a:latin typeface="Verdana" pitchFamily="34" charset="0"/>
              </a:rPr>
            </a:br>
            <a:r>
              <a:rPr lang="ru-RU" sz="1800" b="1" smtClean="0">
                <a:latin typeface="Verdana" pitchFamily="34" charset="0"/>
              </a:rPr>
              <a:t>Отливал С.Резепов.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Легенда </a:t>
            </a:r>
            <a:r>
              <a:rPr lang="ru-RU" smtClean="0"/>
              <a:t> города</a:t>
            </a:r>
            <a:endParaRPr lang="ru-RU"/>
          </a:p>
        </p:txBody>
      </p:sp>
      <p:sp>
        <p:nvSpPr>
          <p:cNvPr id="23554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Font typeface="Wingdings" pitchFamily="2" charset="2"/>
              <a:buNone/>
            </a:pPr>
            <a:r>
              <a:rPr lang="ru-RU" sz="1800" b="1" smtClean="0">
                <a:latin typeface="Verdana" pitchFamily="34" charset="0"/>
              </a:rPr>
              <a:t>Усадьба, полная тайн</a:t>
            </a:r>
          </a:p>
          <a:p>
            <a:pPr algn="ctr">
              <a:buFont typeface="Wingdings" pitchFamily="2" charset="2"/>
              <a:buNone/>
            </a:pPr>
            <a:r>
              <a:rPr lang="ru-RU" sz="1600" b="1" smtClean="0">
                <a:latin typeface="Verdana" pitchFamily="34" charset="0"/>
              </a:rPr>
              <a:t>(Усадьба Расторгуева-Харитонова)</a:t>
            </a:r>
          </a:p>
          <a:p>
            <a:pPr algn="just">
              <a:buFont typeface="Wingdings" pitchFamily="2" charset="2"/>
              <a:buNone/>
            </a:pPr>
            <a:r>
              <a:rPr lang="ru-RU" sz="1600" b="1" smtClean="0">
                <a:latin typeface="Verdana" pitchFamily="34" charset="0"/>
              </a:rPr>
              <a:t>…Рассказывают, что там есть подземный ход, соединяет Исеть с озером в парке Харитоновского дома. В этом ходе были созданы кельи, в которых содержались пришлые монахи. Эти люди появлялись в городе, их никто не знал, откуда приходят и куда исчезают. Вели эти монахи какие-то тайные дела. Никто, кроме хозяина, не был посвящён в эти дела, и доступ в кельи был только хозяину. А потом, с чем это связано, неизвестно, всё это осталось тайной, через некоторое время хозяин приказал все эти кельи и сам подземный ход замуровать. Нет, а всё-таки интересно, найдут эти кельи или нет, ведь где-то они замурованы! </a:t>
            </a:r>
          </a:p>
          <a:p>
            <a:pPr algn="just">
              <a:buFont typeface="Wingdings" pitchFamily="2" charset="2"/>
              <a:buNone/>
            </a:pPr>
            <a:endParaRPr lang="ru-RU" sz="1600" b="1" smtClean="0">
              <a:latin typeface="Verdana" pitchFamily="34" charset="0"/>
            </a:endParaRPr>
          </a:p>
          <a:p>
            <a:pPr algn="r">
              <a:buFont typeface="Wingdings" pitchFamily="2" charset="2"/>
              <a:buNone/>
            </a:pPr>
            <a:r>
              <a:rPr lang="ru-RU" sz="1600" b="1" smtClean="0">
                <a:latin typeface="Verdana" pitchFamily="34" charset="0"/>
              </a:rPr>
              <a:t>    </a:t>
            </a:r>
            <a:r>
              <a:rPr lang="ru-RU" sz="1600" b="1" i="1" smtClean="0">
                <a:latin typeface="Verdana" pitchFamily="34" charset="0"/>
              </a:rPr>
              <a:t>из книги «Предания и легенды Урала»</a:t>
            </a:r>
          </a:p>
          <a:p>
            <a:pPr algn="r">
              <a:buFont typeface="Wingdings" pitchFamily="2" charset="2"/>
              <a:buNone/>
            </a:pPr>
            <a:endParaRPr lang="ru-RU" sz="1600" b="1" i="1" smtClean="0"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www.tourister.ru/world/europe/russia/city/ekaterinburg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uraloved.ru/gorod-ekaterinburg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https://www.tutu.ru/geo/rossiya/kurort/yekaterinburg</a:t>
            </a:r>
            <a:r>
              <a:rPr lang="en-US" dirty="0" smtClean="0">
                <a:hlinkClick r:id="rId4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61110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Спасибо за внимание.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306</TotalTime>
  <Words>582</Words>
  <Application>Microsoft Office PowerPoint</Application>
  <PresentationFormat>Экран (4:3)</PresentationFormat>
  <Paragraphs>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Школа пожилого возраста по направлению  «Социальный туризм»   тема: «Виртуальная экскурсия. Екатеринбург».</vt:lpstr>
      <vt:lpstr>История основания города Екатеринбурга</vt:lpstr>
      <vt:lpstr>Слайд 3</vt:lpstr>
      <vt:lpstr>Слайд 4</vt:lpstr>
      <vt:lpstr>Слайд 5</vt:lpstr>
      <vt:lpstr>Архитектурные памятники Екатеринбурга «Седой Урал»</vt:lpstr>
      <vt:lpstr>  Памятник маршалу Г.К.Жукову  </vt:lpstr>
      <vt:lpstr>Памятник С. М. Кирову</vt:lpstr>
      <vt:lpstr>Памятник А. С. Пушкину</vt:lpstr>
      <vt:lpstr>Памятник первому паровозу</vt:lpstr>
      <vt:lpstr>«Чёрный тюльпан»</vt:lpstr>
      <vt:lpstr>«Чечня»</vt:lpstr>
      <vt:lpstr>Легенда  города</vt:lpstr>
      <vt:lpstr>Источники информации: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Исторические памятники города Екатеринбурга</dc:title>
  <dc:creator>User</dc:creator>
  <cp:lastModifiedBy>Shafikova_GA</cp:lastModifiedBy>
  <cp:revision>11</cp:revision>
  <dcterms:created xsi:type="dcterms:W3CDTF">2008-05-29T15:49:54Z</dcterms:created>
  <dcterms:modified xsi:type="dcterms:W3CDTF">2023-01-16T09:02:33Z</dcterms:modified>
</cp:coreProperties>
</file>