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1" r:id="rId5"/>
    <p:sldId id="268" r:id="rId6"/>
    <p:sldId id="260" r:id="rId7"/>
    <p:sldId id="262" r:id="rId8"/>
    <p:sldId id="263" r:id="rId9"/>
    <p:sldId id="264" r:id="rId10"/>
    <p:sldId id="267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18.01.2023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18.01.2023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18.01.2023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1/18/2023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2310572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18.01.2023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7" Type="http://schemas.openxmlformats.org/officeDocument/2006/relationships/image" Target="../media/image9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visimskiy.ru/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denkamen.ru/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bm-park.ru/" TargetMode="External"/><Relationship Id="rId4" Type="http://schemas.openxmlformats.org/officeDocument/2006/relationships/image" Target="../media/image14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jpg"/><Relationship Id="rId4" Type="http://schemas.openxmlformats.org/officeDocument/2006/relationships/image" Target="../media/image17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jpg"/><Relationship Id="rId4" Type="http://schemas.openxmlformats.org/officeDocument/2006/relationships/image" Target="../media/image20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jp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7997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3951658" y="663560"/>
            <a:ext cx="4802505" cy="364465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R="9525" algn="r">
              <a:lnSpc>
                <a:spcPct val="80000"/>
              </a:lnSpc>
              <a:spcBef>
                <a:spcPts val="100"/>
              </a:spcBef>
            </a:pPr>
            <a:r>
              <a:rPr sz="7200" spc="-15" dirty="0">
                <a:solidFill>
                  <a:srgbClr val="6600FF"/>
                </a:solidFill>
                <a:latin typeface="Calibri"/>
                <a:cs typeface="Calibri"/>
              </a:rPr>
              <a:t>Заповедные</a:t>
            </a:r>
            <a:endParaRPr sz="7200" dirty="0">
              <a:latin typeface="Calibri"/>
              <a:cs typeface="Calibri"/>
            </a:endParaRPr>
          </a:p>
          <a:p>
            <a:pPr marL="1582420" marR="7620" indent="951230" algn="r">
              <a:lnSpc>
                <a:spcPct val="80000"/>
              </a:lnSpc>
              <a:spcBef>
                <a:spcPts val="545"/>
              </a:spcBef>
            </a:pPr>
            <a:r>
              <a:rPr sz="7200" spc="-5" dirty="0">
                <a:solidFill>
                  <a:srgbClr val="6600FF"/>
                </a:solidFill>
                <a:latin typeface="Calibri"/>
                <a:cs typeface="Calibri"/>
              </a:rPr>
              <a:t>места  р</a:t>
            </a:r>
            <a:r>
              <a:rPr sz="7200" spc="-215" dirty="0">
                <a:solidFill>
                  <a:srgbClr val="6600FF"/>
                </a:solidFill>
                <a:latin typeface="Calibri"/>
                <a:cs typeface="Calibri"/>
              </a:rPr>
              <a:t>о</a:t>
            </a:r>
            <a:r>
              <a:rPr sz="7200" spc="-5" dirty="0">
                <a:solidFill>
                  <a:srgbClr val="6600FF"/>
                </a:solidFill>
                <a:latin typeface="Calibri"/>
                <a:cs typeface="Calibri"/>
              </a:rPr>
              <a:t>дно</a:t>
            </a:r>
            <a:r>
              <a:rPr sz="7200" spc="-95" dirty="0">
                <a:solidFill>
                  <a:srgbClr val="6600FF"/>
                </a:solidFill>
                <a:latin typeface="Calibri"/>
                <a:cs typeface="Calibri"/>
              </a:rPr>
              <a:t>г</a:t>
            </a:r>
            <a:r>
              <a:rPr sz="7200" dirty="0">
                <a:solidFill>
                  <a:srgbClr val="6600FF"/>
                </a:solidFill>
                <a:latin typeface="Calibri"/>
                <a:cs typeface="Calibri"/>
              </a:rPr>
              <a:t>о</a:t>
            </a:r>
            <a:endParaRPr sz="7200" dirty="0">
              <a:latin typeface="Calibri"/>
              <a:cs typeface="Calibri"/>
            </a:endParaRPr>
          </a:p>
          <a:p>
            <a:pPr marR="5080" algn="r">
              <a:lnSpc>
                <a:spcPct val="80000"/>
              </a:lnSpc>
            </a:pPr>
            <a:r>
              <a:rPr sz="7200" dirty="0">
                <a:solidFill>
                  <a:srgbClr val="6600FF"/>
                </a:solidFill>
                <a:latin typeface="Calibri"/>
                <a:cs typeface="Calibri"/>
              </a:rPr>
              <a:t>края</a:t>
            </a:r>
            <a:endParaRPr sz="7200" dirty="0">
              <a:latin typeface="Calibri"/>
              <a:cs typeface="Calibri"/>
            </a:endParaRPr>
          </a:p>
        </p:txBody>
      </p:sp>
      <p:pic>
        <p:nvPicPr>
          <p:cNvPr id="4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66547" y="38925"/>
            <a:ext cx="8553958" cy="646112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5004048" y="4797152"/>
            <a:ext cx="3923928" cy="174971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>
            <a:spAutoFit/>
          </a:bodyPr>
          <a:lstStyle/>
          <a:p>
            <a:pPr lvl="0" algn="ctr">
              <a:spcBef>
                <a:spcPts val="600"/>
              </a:spcBef>
              <a:buClr>
                <a:srgbClr val="B13F9A"/>
              </a:buClr>
              <a:buSzPct val="73000"/>
            </a:pPr>
            <a:r>
              <a:rPr lang="ru-RU" b="1" dirty="0">
                <a:solidFill>
                  <a:srgbClr val="0000FF"/>
                </a:solidFill>
                <a:cs typeface="Times New Roman" pitchFamily="18" charset="0"/>
              </a:rPr>
              <a:t>Школа пожилого возраста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ru-RU" b="1" dirty="0">
                <a:solidFill>
                  <a:srgbClr val="0000FF"/>
                </a:solidFill>
                <a:cs typeface="Times New Roman" pitchFamily="18" charset="0"/>
              </a:rPr>
              <a:t>Направление </a:t>
            </a:r>
            <a:r>
              <a:rPr lang="ru-RU" b="1" dirty="0" smtClean="0">
                <a:solidFill>
                  <a:srgbClr val="0000FF"/>
                </a:solidFill>
                <a:cs typeface="Times New Roman" pitchFamily="18" charset="0"/>
              </a:rPr>
              <a:t>«Краеведение»</a:t>
            </a:r>
            <a:endParaRPr lang="ru-RU" b="1" dirty="0">
              <a:solidFill>
                <a:srgbClr val="0000FF"/>
              </a:solidFill>
              <a:cs typeface="Times New Roman" pitchFamily="18" charset="0"/>
            </a:endParaRPr>
          </a:p>
          <a:p>
            <a:pPr lvl="0" algn="ctr">
              <a:spcBef>
                <a:spcPts val="600"/>
              </a:spcBef>
              <a:buClr>
                <a:srgbClr val="B13F9A"/>
              </a:buClr>
              <a:buSzPct val="73000"/>
            </a:pPr>
            <a:r>
              <a:rPr lang="ru-RU" b="1" dirty="0">
                <a:solidFill>
                  <a:srgbClr val="0000FF"/>
                </a:solidFill>
                <a:cs typeface="Times New Roman" pitchFamily="18" charset="0"/>
              </a:rPr>
              <a:t>Преподаватель:</a:t>
            </a:r>
          </a:p>
          <a:p>
            <a:pPr lvl="0" algn="ctr">
              <a:spcBef>
                <a:spcPts val="600"/>
              </a:spcBef>
              <a:buClr>
                <a:srgbClr val="B13F9A"/>
              </a:buClr>
              <a:buSzPct val="73000"/>
            </a:pPr>
            <a:r>
              <a:rPr lang="ru-RU" b="1" dirty="0">
                <a:solidFill>
                  <a:srgbClr val="0000FF"/>
                </a:solidFill>
                <a:cs typeface="Times New Roman" pitchFamily="18" charset="0"/>
              </a:rPr>
              <a:t>Специалист по соц. работе </a:t>
            </a:r>
          </a:p>
          <a:p>
            <a:pPr lvl="0" algn="ctr">
              <a:spcBef>
                <a:spcPts val="600"/>
              </a:spcBef>
              <a:buClr>
                <a:srgbClr val="B13F9A"/>
              </a:buClr>
              <a:buSzPct val="73000"/>
            </a:pPr>
            <a:r>
              <a:rPr lang="ru-RU" b="1" dirty="0" err="1" smtClean="0">
                <a:solidFill>
                  <a:srgbClr val="0000FF"/>
                </a:solidFill>
                <a:cs typeface="Times New Roman" pitchFamily="18" charset="0"/>
              </a:rPr>
              <a:t>Грехова</a:t>
            </a:r>
            <a:r>
              <a:rPr lang="ru-RU" b="1" dirty="0" smtClean="0">
                <a:solidFill>
                  <a:srgbClr val="0000FF"/>
                </a:solidFill>
                <a:cs typeface="Times New Roman" pitchFamily="18" charset="0"/>
              </a:rPr>
              <a:t> Татьяна Владимировна</a:t>
            </a:r>
            <a:endParaRPr lang="ru-RU" b="1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88958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-119255" y="-20309"/>
            <a:ext cx="9111456" cy="6849232"/>
            <a:chOff x="32543" y="0"/>
            <a:chExt cx="9111456" cy="6849232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2543" y="0"/>
              <a:ext cx="9111456" cy="6849232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164079" y="517791"/>
              <a:ext cx="5157216" cy="5773547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439286" y="2841599"/>
              <a:ext cx="199974" cy="367436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3382771" y="4561840"/>
              <a:ext cx="312978" cy="496950"/>
            </a:xfrm>
            <a:prstGeom prst="rect">
              <a:avLst/>
            </a:prstGeom>
          </p:spPr>
        </p:pic>
      </p:grpSp>
      <p:sp>
        <p:nvSpPr>
          <p:cNvPr id="7" name="object 7"/>
          <p:cNvSpPr txBox="1"/>
          <p:nvPr/>
        </p:nvSpPr>
        <p:spPr>
          <a:xfrm>
            <a:off x="1133652" y="2224785"/>
            <a:ext cx="211899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R="43815" algn="ctr">
              <a:lnSpc>
                <a:spcPct val="100000"/>
              </a:lnSpc>
              <a:spcBef>
                <a:spcPts val="100"/>
              </a:spcBef>
            </a:pPr>
            <a:r>
              <a:rPr sz="1800" b="1" spc="-5" dirty="0">
                <a:solidFill>
                  <a:srgbClr val="0000FF"/>
                </a:solidFill>
                <a:latin typeface="Calibri"/>
                <a:cs typeface="Calibri"/>
              </a:rPr>
              <a:t>Заповедник</a:t>
            </a:r>
            <a:endParaRPr sz="1800">
              <a:latin typeface="Calibri"/>
              <a:cs typeface="Calibri"/>
            </a:endParaRPr>
          </a:p>
          <a:p>
            <a:pPr algn="ctr">
              <a:lnSpc>
                <a:spcPct val="100000"/>
              </a:lnSpc>
            </a:pPr>
            <a:r>
              <a:rPr sz="1800" b="1" spc="-5" dirty="0">
                <a:solidFill>
                  <a:srgbClr val="0000FF"/>
                </a:solidFill>
                <a:latin typeface="Calibri"/>
                <a:cs typeface="Calibri"/>
              </a:rPr>
              <a:t>«Денежкин</a:t>
            </a:r>
            <a:r>
              <a:rPr sz="1800" b="1" spc="-70" dirty="0">
                <a:solidFill>
                  <a:srgbClr val="0000FF"/>
                </a:solidFill>
                <a:latin typeface="Calibri"/>
                <a:cs typeface="Calibri"/>
              </a:rPr>
              <a:t> </a:t>
            </a:r>
            <a:r>
              <a:rPr sz="1800" b="1" spc="-5" dirty="0">
                <a:solidFill>
                  <a:srgbClr val="0000FF"/>
                </a:solidFill>
                <a:latin typeface="Calibri"/>
                <a:cs typeface="Calibri"/>
              </a:rPr>
              <a:t>Камень»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144930" y="4378197"/>
            <a:ext cx="1380490" cy="574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68580">
              <a:lnSpc>
                <a:spcPct val="100000"/>
              </a:lnSpc>
              <a:spcBef>
                <a:spcPts val="100"/>
              </a:spcBef>
            </a:pPr>
            <a:r>
              <a:rPr sz="1800" b="1" spc="-5" dirty="0">
                <a:solidFill>
                  <a:srgbClr val="0000FF"/>
                </a:solidFill>
                <a:latin typeface="Calibri"/>
                <a:cs typeface="Calibri"/>
              </a:rPr>
              <a:t>Заповедник</a:t>
            </a:r>
            <a:endParaRPr sz="18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sz="1800" b="1" dirty="0">
                <a:solidFill>
                  <a:srgbClr val="0000FF"/>
                </a:solidFill>
                <a:latin typeface="Calibri"/>
                <a:cs typeface="Calibri"/>
              </a:rPr>
              <a:t>«Вис</a:t>
            </a:r>
            <a:r>
              <a:rPr sz="1800" b="1" spc="5" dirty="0">
                <a:solidFill>
                  <a:srgbClr val="0000FF"/>
                </a:solidFill>
                <a:latin typeface="Calibri"/>
                <a:cs typeface="Calibri"/>
              </a:rPr>
              <a:t>и</a:t>
            </a:r>
            <a:r>
              <a:rPr sz="1800" b="1" spc="-5" dirty="0">
                <a:solidFill>
                  <a:srgbClr val="0000FF"/>
                </a:solidFill>
                <a:latin typeface="Calibri"/>
                <a:cs typeface="Calibri"/>
              </a:rPr>
              <a:t>мски</a:t>
            </a:r>
            <a:r>
              <a:rPr sz="1800" b="1" spc="5" dirty="0">
                <a:solidFill>
                  <a:srgbClr val="0000FF"/>
                </a:solidFill>
                <a:latin typeface="Calibri"/>
                <a:cs typeface="Calibri"/>
              </a:rPr>
              <a:t>й</a:t>
            </a:r>
            <a:r>
              <a:rPr sz="1800" b="1" dirty="0">
                <a:solidFill>
                  <a:srgbClr val="0000FF"/>
                </a:solidFill>
                <a:latin typeface="Calibri"/>
                <a:cs typeface="Calibri"/>
              </a:rPr>
              <a:t>»</a:t>
            </a:r>
            <a:endParaRPr sz="1800">
              <a:latin typeface="Calibri"/>
              <a:cs typeface="Calibri"/>
            </a:endParaRPr>
          </a:p>
        </p:txBody>
      </p:sp>
      <p:grpSp>
        <p:nvGrpSpPr>
          <p:cNvPr id="9" name="object 9"/>
          <p:cNvGrpSpPr/>
          <p:nvPr/>
        </p:nvGrpSpPr>
        <p:grpSpPr>
          <a:xfrm>
            <a:off x="4249546" y="4810315"/>
            <a:ext cx="2216150" cy="1178560"/>
            <a:chOff x="4249546" y="4810315"/>
            <a:chExt cx="2216150" cy="1178560"/>
          </a:xfrm>
        </p:grpSpPr>
        <p:pic>
          <p:nvPicPr>
            <p:cNvPr id="10" name="object 10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6121145" y="4810315"/>
              <a:ext cx="344487" cy="195643"/>
            </a:xfrm>
            <a:prstGeom prst="rect">
              <a:avLst/>
            </a:prstGeom>
          </p:spPr>
        </p:pic>
        <p:sp>
          <p:nvSpPr>
            <p:cNvPr id="11" name="object 11"/>
            <p:cNvSpPr/>
            <p:nvPr/>
          </p:nvSpPr>
          <p:spPr>
            <a:xfrm>
              <a:off x="4268596" y="5400802"/>
              <a:ext cx="335915" cy="568960"/>
            </a:xfrm>
            <a:custGeom>
              <a:avLst/>
              <a:gdLst/>
              <a:ahLst/>
              <a:cxnLst/>
              <a:rect l="l" t="t" r="r" b="b"/>
              <a:pathLst>
                <a:path w="335914" h="568960">
                  <a:moveTo>
                    <a:pt x="18541" y="298767"/>
                  </a:moveTo>
                  <a:lnTo>
                    <a:pt x="6730" y="264325"/>
                  </a:lnTo>
                  <a:lnTo>
                    <a:pt x="6095" y="257568"/>
                  </a:lnTo>
                  <a:lnTo>
                    <a:pt x="6564" y="250437"/>
                  </a:lnTo>
                  <a:lnTo>
                    <a:pt x="8889" y="244444"/>
                  </a:lnTo>
                  <a:lnTo>
                    <a:pt x="12168" y="239293"/>
                  </a:lnTo>
                  <a:lnTo>
                    <a:pt x="15493" y="234683"/>
                  </a:lnTo>
                  <a:lnTo>
                    <a:pt x="16510" y="230111"/>
                  </a:lnTo>
                  <a:lnTo>
                    <a:pt x="17652" y="225590"/>
                  </a:lnTo>
                  <a:lnTo>
                    <a:pt x="18541" y="220954"/>
                  </a:lnTo>
                  <a:lnTo>
                    <a:pt x="19812" y="214896"/>
                  </a:lnTo>
                  <a:lnTo>
                    <a:pt x="18668" y="207086"/>
                  </a:lnTo>
                  <a:lnTo>
                    <a:pt x="21716" y="202641"/>
                  </a:lnTo>
                  <a:lnTo>
                    <a:pt x="24764" y="198196"/>
                  </a:lnTo>
                  <a:lnTo>
                    <a:pt x="29972" y="199593"/>
                  </a:lnTo>
                  <a:lnTo>
                    <a:pt x="34162" y="198069"/>
                  </a:lnTo>
                  <a:lnTo>
                    <a:pt x="36482" y="186891"/>
                  </a:lnTo>
                  <a:lnTo>
                    <a:pt x="37385" y="184219"/>
                  </a:lnTo>
                  <a:lnTo>
                    <a:pt x="39788" y="182738"/>
                  </a:lnTo>
                  <a:lnTo>
                    <a:pt x="46608" y="175133"/>
                  </a:lnTo>
                  <a:lnTo>
                    <a:pt x="67310" y="143129"/>
                  </a:lnTo>
                  <a:lnTo>
                    <a:pt x="68833" y="137922"/>
                  </a:lnTo>
                  <a:lnTo>
                    <a:pt x="71500" y="133985"/>
                  </a:lnTo>
                  <a:lnTo>
                    <a:pt x="105900" y="113732"/>
                  </a:lnTo>
                  <a:lnTo>
                    <a:pt x="115062" y="111125"/>
                  </a:lnTo>
                  <a:lnTo>
                    <a:pt x="120661" y="105838"/>
                  </a:lnTo>
                  <a:lnTo>
                    <a:pt x="132206" y="78740"/>
                  </a:lnTo>
                  <a:lnTo>
                    <a:pt x="133730" y="74422"/>
                  </a:lnTo>
                  <a:lnTo>
                    <a:pt x="157352" y="48387"/>
                  </a:lnTo>
                  <a:lnTo>
                    <a:pt x="165862" y="48514"/>
                  </a:lnTo>
                  <a:lnTo>
                    <a:pt x="174116" y="46990"/>
                  </a:lnTo>
                  <a:lnTo>
                    <a:pt x="174738" y="38935"/>
                  </a:lnTo>
                  <a:lnTo>
                    <a:pt x="175275" y="30845"/>
                  </a:lnTo>
                  <a:lnTo>
                    <a:pt x="176027" y="22826"/>
                  </a:lnTo>
                  <a:lnTo>
                    <a:pt x="177291" y="14986"/>
                  </a:lnTo>
                  <a:lnTo>
                    <a:pt x="178307" y="9652"/>
                  </a:lnTo>
                  <a:lnTo>
                    <a:pt x="179831" y="1905"/>
                  </a:lnTo>
                  <a:lnTo>
                    <a:pt x="183514" y="1270"/>
                  </a:lnTo>
                  <a:lnTo>
                    <a:pt x="189991" y="0"/>
                  </a:lnTo>
                  <a:lnTo>
                    <a:pt x="195961" y="7366"/>
                  </a:lnTo>
                  <a:lnTo>
                    <a:pt x="202183" y="10414"/>
                  </a:lnTo>
                  <a:lnTo>
                    <a:pt x="211454" y="14986"/>
                  </a:lnTo>
                  <a:lnTo>
                    <a:pt x="211540" y="24630"/>
                  </a:lnTo>
                  <a:lnTo>
                    <a:pt x="211185" y="34607"/>
                  </a:lnTo>
                  <a:lnTo>
                    <a:pt x="211758" y="43918"/>
                  </a:lnTo>
                  <a:lnTo>
                    <a:pt x="214629" y="51562"/>
                  </a:lnTo>
                  <a:lnTo>
                    <a:pt x="219823" y="55669"/>
                  </a:lnTo>
                  <a:lnTo>
                    <a:pt x="226171" y="56324"/>
                  </a:lnTo>
                  <a:lnTo>
                    <a:pt x="232971" y="55741"/>
                  </a:lnTo>
                  <a:lnTo>
                    <a:pt x="239522" y="56134"/>
                  </a:lnTo>
                  <a:lnTo>
                    <a:pt x="242697" y="57023"/>
                  </a:lnTo>
                  <a:lnTo>
                    <a:pt x="245617" y="60198"/>
                  </a:lnTo>
                  <a:lnTo>
                    <a:pt x="248792" y="60706"/>
                  </a:lnTo>
                  <a:lnTo>
                    <a:pt x="259671" y="62241"/>
                  </a:lnTo>
                  <a:lnTo>
                    <a:pt x="270573" y="63277"/>
                  </a:lnTo>
                  <a:lnTo>
                    <a:pt x="281475" y="64170"/>
                  </a:lnTo>
                  <a:lnTo>
                    <a:pt x="292353" y="65278"/>
                  </a:lnTo>
                  <a:lnTo>
                    <a:pt x="299382" y="66313"/>
                  </a:lnTo>
                  <a:lnTo>
                    <a:pt x="306387" y="67468"/>
                  </a:lnTo>
                  <a:lnTo>
                    <a:pt x="313392" y="68671"/>
                  </a:lnTo>
                  <a:lnTo>
                    <a:pt x="320420" y="69850"/>
                  </a:lnTo>
                  <a:lnTo>
                    <a:pt x="328074" y="86175"/>
                  </a:lnTo>
                  <a:lnTo>
                    <a:pt x="331454" y="93202"/>
                  </a:lnTo>
                  <a:lnTo>
                    <a:pt x="333190" y="98871"/>
                  </a:lnTo>
                  <a:lnTo>
                    <a:pt x="329438" y="139461"/>
                  </a:lnTo>
                  <a:lnTo>
                    <a:pt x="317245" y="165989"/>
                  </a:lnTo>
                  <a:lnTo>
                    <a:pt x="315213" y="170561"/>
                  </a:lnTo>
                  <a:lnTo>
                    <a:pt x="314578" y="178054"/>
                  </a:lnTo>
                  <a:lnTo>
                    <a:pt x="311023" y="179705"/>
                  </a:lnTo>
                  <a:lnTo>
                    <a:pt x="304800" y="182753"/>
                  </a:lnTo>
                  <a:lnTo>
                    <a:pt x="297814" y="183515"/>
                  </a:lnTo>
                  <a:lnTo>
                    <a:pt x="292353" y="188912"/>
                  </a:lnTo>
                  <a:lnTo>
                    <a:pt x="287811" y="193854"/>
                  </a:lnTo>
                  <a:lnTo>
                    <a:pt x="283352" y="199043"/>
                  </a:lnTo>
                  <a:lnTo>
                    <a:pt x="278727" y="203742"/>
                  </a:lnTo>
                  <a:lnTo>
                    <a:pt x="273685" y="207213"/>
                  </a:lnTo>
                  <a:lnTo>
                    <a:pt x="255015" y="216369"/>
                  </a:lnTo>
                  <a:lnTo>
                    <a:pt x="254325" y="223258"/>
                  </a:lnTo>
                  <a:lnTo>
                    <a:pt x="248427" y="257473"/>
                  </a:lnTo>
                  <a:lnTo>
                    <a:pt x="246699" y="264267"/>
                  </a:lnTo>
                  <a:lnTo>
                    <a:pt x="245744" y="271297"/>
                  </a:lnTo>
                  <a:lnTo>
                    <a:pt x="245985" y="281417"/>
                  </a:lnTo>
                  <a:lnTo>
                    <a:pt x="247475" y="292049"/>
                  </a:lnTo>
                  <a:lnTo>
                    <a:pt x="249656" y="302604"/>
                  </a:lnTo>
                  <a:lnTo>
                    <a:pt x="251967" y="312496"/>
                  </a:lnTo>
                  <a:lnTo>
                    <a:pt x="252497" y="335415"/>
                  </a:lnTo>
                  <a:lnTo>
                    <a:pt x="253557" y="381253"/>
                  </a:lnTo>
                  <a:lnTo>
                    <a:pt x="260857" y="412318"/>
                  </a:lnTo>
                  <a:lnTo>
                    <a:pt x="261238" y="417779"/>
                  </a:lnTo>
                  <a:lnTo>
                    <a:pt x="262574" y="442889"/>
                  </a:lnTo>
                  <a:lnTo>
                    <a:pt x="262969" y="468109"/>
                  </a:lnTo>
                  <a:lnTo>
                    <a:pt x="263292" y="493338"/>
                  </a:lnTo>
                  <a:lnTo>
                    <a:pt x="264413" y="518477"/>
                  </a:lnTo>
                  <a:lnTo>
                    <a:pt x="265654" y="526820"/>
                  </a:lnTo>
                  <a:lnTo>
                    <a:pt x="267763" y="535813"/>
                  </a:lnTo>
                  <a:lnTo>
                    <a:pt x="269753" y="543005"/>
                  </a:lnTo>
                  <a:lnTo>
                    <a:pt x="270637" y="545947"/>
                  </a:lnTo>
                  <a:lnTo>
                    <a:pt x="266445" y="548995"/>
                  </a:lnTo>
                  <a:lnTo>
                    <a:pt x="262508" y="552945"/>
                  </a:lnTo>
                  <a:lnTo>
                    <a:pt x="258190" y="555104"/>
                  </a:lnTo>
                  <a:lnTo>
                    <a:pt x="252015" y="557651"/>
                  </a:lnTo>
                  <a:lnTo>
                    <a:pt x="245745" y="559676"/>
                  </a:lnTo>
                  <a:lnTo>
                    <a:pt x="239474" y="561701"/>
                  </a:lnTo>
                  <a:lnTo>
                    <a:pt x="233299" y="564248"/>
                  </a:lnTo>
                  <a:lnTo>
                    <a:pt x="223900" y="568833"/>
                  </a:lnTo>
                  <a:lnTo>
                    <a:pt x="223107" y="563742"/>
                  </a:lnTo>
                  <a:lnTo>
                    <a:pt x="211454" y="530682"/>
                  </a:lnTo>
                  <a:lnTo>
                    <a:pt x="208406" y="527634"/>
                  </a:lnTo>
                  <a:lnTo>
                    <a:pt x="207390" y="523062"/>
                  </a:lnTo>
                  <a:lnTo>
                    <a:pt x="206755" y="518223"/>
                  </a:lnTo>
                  <a:lnTo>
                    <a:pt x="205231" y="513905"/>
                  </a:lnTo>
                  <a:lnTo>
                    <a:pt x="183514" y="483387"/>
                  </a:lnTo>
                  <a:lnTo>
                    <a:pt x="180339" y="481863"/>
                  </a:lnTo>
                  <a:lnTo>
                    <a:pt x="170068" y="459785"/>
                  </a:lnTo>
                  <a:lnTo>
                    <a:pt x="165798" y="445392"/>
                  </a:lnTo>
                  <a:lnTo>
                    <a:pt x="166481" y="426345"/>
                  </a:lnTo>
                  <a:lnTo>
                    <a:pt x="171068" y="390309"/>
                  </a:lnTo>
                  <a:lnTo>
                    <a:pt x="171576" y="386067"/>
                  </a:lnTo>
                  <a:lnTo>
                    <a:pt x="175132" y="384213"/>
                  </a:lnTo>
                  <a:lnTo>
                    <a:pt x="177291" y="381152"/>
                  </a:lnTo>
                  <a:lnTo>
                    <a:pt x="166185" y="369840"/>
                  </a:lnTo>
                  <a:lnTo>
                    <a:pt x="166258" y="362970"/>
                  </a:lnTo>
                  <a:lnTo>
                    <a:pt x="168737" y="343449"/>
                  </a:lnTo>
                  <a:lnTo>
                    <a:pt x="164845" y="294182"/>
                  </a:lnTo>
                  <a:lnTo>
                    <a:pt x="164083" y="288810"/>
                  </a:lnTo>
                  <a:lnTo>
                    <a:pt x="158876" y="287197"/>
                  </a:lnTo>
                  <a:lnTo>
                    <a:pt x="155448" y="285038"/>
                  </a:lnTo>
                  <a:lnTo>
                    <a:pt x="151511" y="282549"/>
                  </a:lnTo>
                  <a:lnTo>
                    <a:pt x="147192" y="282181"/>
                  </a:lnTo>
                  <a:lnTo>
                    <a:pt x="143001" y="280454"/>
                  </a:lnTo>
                  <a:lnTo>
                    <a:pt x="139826" y="279133"/>
                  </a:lnTo>
                  <a:lnTo>
                    <a:pt x="136778" y="277406"/>
                  </a:lnTo>
                  <a:lnTo>
                    <a:pt x="133730" y="275882"/>
                  </a:lnTo>
                  <a:lnTo>
                    <a:pt x="123561" y="276528"/>
                  </a:lnTo>
                  <a:lnTo>
                    <a:pt x="113331" y="276844"/>
                  </a:lnTo>
                  <a:lnTo>
                    <a:pt x="103173" y="277821"/>
                  </a:lnTo>
                  <a:lnTo>
                    <a:pt x="93217" y="280454"/>
                  </a:lnTo>
                  <a:lnTo>
                    <a:pt x="88247" y="284010"/>
                  </a:lnTo>
                  <a:lnTo>
                    <a:pt x="83835" y="289358"/>
                  </a:lnTo>
                  <a:lnTo>
                    <a:pt x="79448" y="294832"/>
                  </a:lnTo>
                  <a:lnTo>
                    <a:pt x="74549" y="298767"/>
                  </a:lnTo>
                  <a:lnTo>
                    <a:pt x="65277" y="303339"/>
                  </a:lnTo>
                  <a:lnTo>
                    <a:pt x="49500" y="303468"/>
                  </a:lnTo>
                  <a:lnTo>
                    <a:pt x="33639" y="304444"/>
                  </a:lnTo>
                  <a:lnTo>
                    <a:pt x="18039" y="303725"/>
                  </a:lnTo>
                  <a:lnTo>
                    <a:pt x="3048" y="298767"/>
                  </a:lnTo>
                  <a:lnTo>
                    <a:pt x="130" y="293119"/>
                  </a:lnTo>
                  <a:lnTo>
                    <a:pt x="0" y="283827"/>
                  </a:lnTo>
                  <a:lnTo>
                    <a:pt x="2155" y="275137"/>
                  </a:lnTo>
                  <a:lnTo>
                    <a:pt x="6095" y="271297"/>
                  </a:lnTo>
                  <a:lnTo>
                    <a:pt x="10683" y="275482"/>
                  </a:lnTo>
                  <a:lnTo>
                    <a:pt x="14414" y="284746"/>
                  </a:lnTo>
                  <a:lnTo>
                    <a:pt x="17097" y="294153"/>
                  </a:lnTo>
                  <a:lnTo>
                    <a:pt x="18541" y="298767"/>
                  </a:lnTo>
                  <a:close/>
                </a:path>
              </a:pathLst>
            </a:custGeom>
            <a:ln w="38100">
              <a:solidFill>
                <a:srgbClr val="FF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2" name="object 12"/>
          <p:cNvSpPr txBox="1"/>
          <p:nvPr/>
        </p:nvSpPr>
        <p:spPr>
          <a:xfrm>
            <a:off x="5816600" y="5083809"/>
            <a:ext cx="2581275" cy="84899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76225" marR="272415" indent="-49530" algn="ctr">
              <a:lnSpc>
                <a:spcPct val="100000"/>
              </a:lnSpc>
              <a:spcBef>
                <a:spcPts val="100"/>
              </a:spcBef>
            </a:pPr>
            <a:r>
              <a:rPr sz="1800" b="1" spc="-10" dirty="0">
                <a:solidFill>
                  <a:srgbClr val="0000FF"/>
                </a:solidFill>
                <a:latin typeface="Calibri"/>
                <a:cs typeface="Calibri"/>
              </a:rPr>
              <a:t>Природный </a:t>
            </a:r>
            <a:r>
              <a:rPr sz="1800" b="1" spc="-5" dirty="0">
                <a:solidFill>
                  <a:srgbClr val="0000FF"/>
                </a:solidFill>
                <a:latin typeface="Calibri"/>
                <a:cs typeface="Calibri"/>
              </a:rPr>
              <a:t> национальный</a:t>
            </a:r>
            <a:r>
              <a:rPr sz="1800" b="1" spc="-75" dirty="0">
                <a:solidFill>
                  <a:srgbClr val="0000FF"/>
                </a:solidFill>
                <a:latin typeface="Calibri"/>
                <a:cs typeface="Calibri"/>
              </a:rPr>
              <a:t> </a:t>
            </a:r>
            <a:r>
              <a:rPr sz="1800" b="1" spc="-5" dirty="0">
                <a:solidFill>
                  <a:srgbClr val="0000FF"/>
                </a:solidFill>
                <a:latin typeface="Calibri"/>
                <a:cs typeface="Calibri"/>
              </a:rPr>
              <a:t>парк</a:t>
            </a:r>
            <a:endParaRPr sz="1800">
              <a:latin typeface="Calibri"/>
              <a:cs typeface="Calibri"/>
            </a:endParaRPr>
          </a:p>
          <a:p>
            <a:pPr algn="ctr">
              <a:lnSpc>
                <a:spcPct val="100000"/>
              </a:lnSpc>
            </a:pPr>
            <a:r>
              <a:rPr sz="1800" b="1" spc="-5" dirty="0">
                <a:solidFill>
                  <a:srgbClr val="0000FF"/>
                </a:solidFill>
                <a:latin typeface="Calibri"/>
                <a:cs typeface="Calibri"/>
              </a:rPr>
              <a:t>«Припышминские</a:t>
            </a:r>
            <a:r>
              <a:rPr sz="1800" b="1" spc="-40" dirty="0">
                <a:solidFill>
                  <a:srgbClr val="0000FF"/>
                </a:solidFill>
                <a:latin typeface="Calibri"/>
                <a:cs typeface="Calibri"/>
              </a:rPr>
              <a:t> </a:t>
            </a:r>
            <a:r>
              <a:rPr sz="1800" b="1" dirty="0">
                <a:solidFill>
                  <a:srgbClr val="0000FF"/>
                </a:solidFill>
                <a:latin typeface="Calibri"/>
                <a:cs typeface="Calibri"/>
              </a:rPr>
              <a:t>Боры»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2058670" y="5704738"/>
            <a:ext cx="198818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10" dirty="0">
                <a:solidFill>
                  <a:srgbClr val="0000FF"/>
                </a:solidFill>
                <a:latin typeface="Calibri"/>
                <a:cs typeface="Calibri"/>
              </a:rPr>
              <a:t>Природный</a:t>
            </a:r>
            <a:r>
              <a:rPr sz="1800" b="1" spc="-45" dirty="0">
                <a:solidFill>
                  <a:srgbClr val="0000FF"/>
                </a:solidFill>
                <a:latin typeface="Calibri"/>
                <a:cs typeface="Calibri"/>
              </a:rPr>
              <a:t> </a:t>
            </a:r>
            <a:r>
              <a:rPr sz="1800" b="1" spc="-5" dirty="0">
                <a:solidFill>
                  <a:srgbClr val="0000FF"/>
                </a:solidFill>
                <a:latin typeface="Calibri"/>
                <a:cs typeface="Calibri"/>
              </a:rPr>
              <a:t>парк</a:t>
            </a:r>
            <a:endParaRPr sz="18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sz="1800" b="1" spc="-5" dirty="0">
                <a:solidFill>
                  <a:srgbClr val="0000FF"/>
                </a:solidFill>
                <a:latin typeface="Calibri"/>
                <a:cs typeface="Calibri"/>
              </a:rPr>
              <a:t>«Бажовские</a:t>
            </a:r>
            <a:r>
              <a:rPr sz="1800" b="1" spc="-90" dirty="0">
                <a:solidFill>
                  <a:srgbClr val="0000FF"/>
                </a:solidFill>
                <a:latin typeface="Calibri"/>
                <a:cs typeface="Calibri"/>
              </a:rPr>
              <a:t> </a:t>
            </a:r>
            <a:r>
              <a:rPr sz="1800" b="1" spc="-5" dirty="0">
                <a:solidFill>
                  <a:srgbClr val="0000FF"/>
                </a:solidFill>
                <a:latin typeface="Calibri"/>
                <a:cs typeface="Calibri"/>
              </a:rPr>
              <a:t>места»</a:t>
            </a:r>
            <a:endParaRPr sz="1800">
              <a:latin typeface="Calibri"/>
              <a:cs typeface="Calibri"/>
            </a:endParaRPr>
          </a:p>
        </p:txBody>
      </p:sp>
      <p:pic>
        <p:nvPicPr>
          <p:cNvPr id="14" name="object 3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531408" y="304800"/>
            <a:ext cx="1468590" cy="1100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51513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7997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703275" y="5185716"/>
            <a:ext cx="7666990" cy="11233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1800" spc="-25" dirty="0">
                <a:latin typeface="Calibri"/>
                <a:cs typeface="Calibri"/>
              </a:rPr>
              <a:t>Государственный</a:t>
            </a:r>
            <a:r>
              <a:rPr sz="1800" spc="20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природный</a:t>
            </a:r>
            <a:r>
              <a:rPr sz="1800" spc="10" dirty="0">
                <a:latin typeface="Calibri"/>
                <a:cs typeface="Calibri"/>
              </a:rPr>
              <a:t> </a:t>
            </a:r>
            <a:r>
              <a:rPr sz="1800" spc="-5" dirty="0">
                <a:latin typeface="Calibri"/>
                <a:cs typeface="Calibri"/>
              </a:rPr>
              <a:t>биосферный</a:t>
            </a:r>
            <a:r>
              <a:rPr sz="1800" spc="20" dirty="0">
                <a:latin typeface="Calibri"/>
                <a:cs typeface="Calibri"/>
              </a:rPr>
              <a:t> </a:t>
            </a:r>
            <a:r>
              <a:rPr sz="1800" spc="-5" dirty="0">
                <a:latin typeface="Calibri"/>
                <a:cs typeface="Calibri"/>
              </a:rPr>
              <a:t>заповедник</a:t>
            </a:r>
            <a:r>
              <a:rPr sz="1800" spc="1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в </a:t>
            </a:r>
            <a:r>
              <a:rPr sz="1800" spc="-10" dirty="0">
                <a:latin typeface="Calibri"/>
                <a:cs typeface="Calibri"/>
              </a:rPr>
              <a:t>Свердловской </a:t>
            </a:r>
            <a:r>
              <a:rPr sz="1800" spc="-5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области,</a:t>
            </a:r>
            <a:r>
              <a:rPr sz="1800" dirty="0">
                <a:latin typeface="Calibri"/>
                <a:cs typeface="Calibri"/>
              </a:rPr>
              <a:t> по</a:t>
            </a:r>
            <a:r>
              <a:rPr sz="1800" spc="5" dirty="0">
                <a:latin typeface="Calibri"/>
                <a:cs typeface="Calibri"/>
              </a:rPr>
              <a:t> </a:t>
            </a:r>
            <a:r>
              <a:rPr sz="1800" spc="-5" dirty="0">
                <a:latin typeface="Calibri"/>
                <a:cs typeface="Calibri"/>
              </a:rPr>
              <a:t>территории</a:t>
            </a:r>
            <a:r>
              <a:rPr sz="1800" spc="25" dirty="0">
                <a:latin typeface="Calibri"/>
                <a:cs typeface="Calibri"/>
              </a:rPr>
              <a:t> </a:t>
            </a:r>
            <a:r>
              <a:rPr sz="1800" spc="-15" dirty="0">
                <a:latin typeface="Calibri"/>
                <a:cs typeface="Calibri"/>
              </a:rPr>
              <a:t>которого,</a:t>
            </a:r>
            <a:r>
              <a:rPr sz="1800" spc="10" dirty="0">
                <a:latin typeface="Calibri"/>
                <a:cs typeface="Calibri"/>
              </a:rPr>
              <a:t> </a:t>
            </a:r>
            <a:r>
              <a:rPr sz="1800" spc="-15" dirty="0">
                <a:latin typeface="Calibri"/>
                <a:cs typeface="Calibri"/>
              </a:rPr>
              <a:t>проходит</a:t>
            </a:r>
            <a:r>
              <a:rPr sz="1800" dirty="0">
                <a:latin typeface="Calibri"/>
                <a:cs typeface="Calibri"/>
              </a:rPr>
              <a:t> </a:t>
            </a:r>
            <a:r>
              <a:rPr sz="1800" spc="-5" dirty="0">
                <a:latin typeface="Calibri"/>
                <a:cs typeface="Calibri"/>
              </a:rPr>
              <a:t>граница</a:t>
            </a:r>
            <a:r>
              <a:rPr sz="1800" spc="5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между</a:t>
            </a:r>
            <a:r>
              <a:rPr sz="1800" spc="-15" dirty="0">
                <a:latin typeface="Calibri"/>
                <a:cs typeface="Calibri"/>
              </a:rPr>
              <a:t> </a:t>
            </a:r>
            <a:r>
              <a:rPr sz="1800" spc="-5" dirty="0">
                <a:latin typeface="Calibri"/>
                <a:cs typeface="Calibri"/>
              </a:rPr>
              <a:t>Европой</a:t>
            </a:r>
            <a:r>
              <a:rPr sz="1800" dirty="0">
                <a:latin typeface="Calibri"/>
                <a:cs typeface="Calibri"/>
              </a:rPr>
              <a:t> и</a:t>
            </a:r>
            <a:r>
              <a:rPr sz="1800" spc="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Азией</a:t>
            </a:r>
            <a:r>
              <a:rPr sz="1800" spc="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с </a:t>
            </a:r>
            <a:r>
              <a:rPr sz="1800" spc="-39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1946</a:t>
            </a:r>
            <a:r>
              <a:rPr sz="1800" spc="1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по</a:t>
            </a:r>
            <a:r>
              <a:rPr sz="1800" spc="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1951</a:t>
            </a:r>
            <a:r>
              <a:rPr sz="1800" spc="10" dirty="0">
                <a:latin typeface="Calibri"/>
                <a:cs typeface="Calibri"/>
              </a:rPr>
              <a:t> </a:t>
            </a:r>
            <a:r>
              <a:rPr sz="1800" spc="-5" dirty="0">
                <a:latin typeface="Calibri"/>
                <a:cs typeface="Calibri"/>
              </a:rPr>
              <a:t>просуществовал,</a:t>
            </a:r>
            <a:r>
              <a:rPr sz="1800" spc="10" dirty="0">
                <a:latin typeface="Calibri"/>
                <a:cs typeface="Calibri"/>
              </a:rPr>
              <a:t> </a:t>
            </a:r>
            <a:r>
              <a:rPr sz="1800" spc="-20" dirty="0">
                <a:latin typeface="Calibri"/>
                <a:cs typeface="Calibri"/>
              </a:rPr>
              <a:t>под</a:t>
            </a:r>
            <a:r>
              <a:rPr sz="1800" spc="5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коротким</a:t>
            </a:r>
            <a:r>
              <a:rPr sz="1800" spc="10" dirty="0">
                <a:latin typeface="Calibri"/>
                <a:cs typeface="Calibri"/>
              </a:rPr>
              <a:t> </a:t>
            </a:r>
            <a:r>
              <a:rPr sz="1800" spc="-5" dirty="0">
                <a:latin typeface="Calibri"/>
                <a:cs typeface="Calibri"/>
              </a:rPr>
              <a:t>названием</a:t>
            </a:r>
            <a:r>
              <a:rPr sz="1800" spc="10" dirty="0">
                <a:latin typeface="Calibri"/>
                <a:cs typeface="Calibri"/>
              </a:rPr>
              <a:t> </a:t>
            </a:r>
            <a:r>
              <a:rPr sz="1800" spc="-5" dirty="0">
                <a:latin typeface="Calibri"/>
                <a:cs typeface="Calibri"/>
              </a:rPr>
              <a:t>«Висим».</a:t>
            </a:r>
            <a:r>
              <a:rPr sz="1800" spc="20" dirty="0">
                <a:latin typeface="Calibri"/>
                <a:cs typeface="Calibri"/>
              </a:rPr>
              <a:t> </a:t>
            </a:r>
            <a:r>
              <a:rPr sz="1800" spc="-5" dirty="0">
                <a:latin typeface="Calibri"/>
                <a:cs typeface="Calibri"/>
              </a:rPr>
              <a:t>После</a:t>
            </a:r>
            <a:r>
              <a:rPr sz="1800" spc="25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чего </a:t>
            </a:r>
            <a:r>
              <a:rPr sz="1800" spc="-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был</a:t>
            </a:r>
            <a:r>
              <a:rPr sz="1800" spc="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ликвидирован</a:t>
            </a:r>
            <a:r>
              <a:rPr sz="1800" spc="-1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и</a:t>
            </a:r>
            <a:r>
              <a:rPr sz="1800" spc="10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воссоздан</a:t>
            </a:r>
            <a:r>
              <a:rPr sz="1800" spc="10" dirty="0">
                <a:latin typeface="Calibri"/>
                <a:cs typeface="Calibri"/>
              </a:rPr>
              <a:t> </a:t>
            </a:r>
            <a:r>
              <a:rPr sz="1800" spc="-5" dirty="0">
                <a:latin typeface="Calibri"/>
                <a:cs typeface="Calibri"/>
              </a:rPr>
              <a:t>лишь</a:t>
            </a:r>
            <a:r>
              <a:rPr sz="1800" spc="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в</a:t>
            </a:r>
            <a:r>
              <a:rPr sz="1800" spc="-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1971</a:t>
            </a:r>
            <a:r>
              <a:rPr sz="1800" spc="10" dirty="0">
                <a:latin typeface="Calibri"/>
                <a:cs typeface="Calibri"/>
              </a:rPr>
              <a:t> </a:t>
            </a:r>
            <a:r>
              <a:rPr sz="1800" spc="-30" dirty="0">
                <a:latin typeface="Calibri"/>
                <a:cs typeface="Calibri"/>
              </a:rPr>
              <a:t>г.,</a:t>
            </a:r>
            <a:r>
              <a:rPr sz="1800" spc="5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сменив</a:t>
            </a:r>
            <a:r>
              <a:rPr sz="1800" spc="10" dirty="0">
                <a:latin typeface="Calibri"/>
                <a:cs typeface="Calibri"/>
              </a:rPr>
              <a:t> </a:t>
            </a:r>
            <a:r>
              <a:rPr sz="1800" spc="-5" dirty="0">
                <a:latin typeface="Calibri"/>
                <a:cs typeface="Calibri"/>
              </a:rPr>
              <a:t>название.</a:t>
            </a:r>
            <a:endParaRPr sz="1800" dirty="0">
              <a:latin typeface="Calibri"/>
              <a:cs typeface="Calibri"/>
            </a:endParaRPr>
          </a:p>
        </p:txBody>
      </p:sp>
      <p:pic>
        <p:nvPicPr>
          <p:cNvPr id="4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149387" y="1114726"/>
            <a:ext cx="5233035" cy="3920871"/>
          </a:xfrm>
          <a:prstGeom prst="rect">
            <a:avLst/>
          </a:prstGeom>
        </p:spPr>
      </p:pic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474370" y="414273"/>
            <a:ext cx="6583045" cy="635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4000" spc="-5" dirty="0"/>
              <a:t>«ВИСИМСКИЙ</a:t>
            </a:r>
            <a:r>
              <a:rPr sz="4000" spc="-35" dirty="0"/>
              <a:t> </a:t>
            </a:r>
            <a:r>
              <a:rPr sz="4000" spc="-10" dirty="0"/>
              <a:t>ЗАПОВЕДНИК»</a:t>
            </a:r>
            <a:endParaRPr sz="4000"/>
          </a:p>
        </p:txBody>
      </p:sp>
      <p:sp>
        <p:nvSpPr>
          <p:cNvPr id="6" name="Прямоугольник 5"/>
          <p:cNvSpPr/>
          <p:nvPr/>
        </p:nvSpPr>
        <p:spPr>
          <a:xfrm>
            <a:off x="539552" y="4365104"/>
            <a:ext cx="207691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hlinkClick r:id="rId4"/>
              </a:rPr>
              <a:t>https://visimskiy.ru</a:t>
            </a:r>
            <a:r>
              <a:rPr lang="en-US" dirty="0" smtClean="0">
                <a:hlinkClick r:id="rId4"/>
              </a:rPr>
              <a:t>/</a:t>
            </a:r>
            <a:endParaRPr 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081963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7997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471322" y="4630292"/>
            <a:ext cx="8220075" cy="1969770"/>
          </a:xfrm>
          <a:prstGeom prst="rect">
            <a:avLst/>
          </a:prstGeom>
        </p:spPr>
        <p:txBody>
          <a:bodyPr vert="horz" wrap="square" lIns="0" tIns="76835" rIns="0" bIns="0" rtlCol="0">
            <a:spAutoFit/>
          </a:bodyPr>
          <a:lstStyle/>
          <a:p>
            <a:pPr marL="12700" marR="5080">
              <a:lnSpc>
                <a:spcPts val="2110"/>
              </a:lnSpc>
              <a:spcBef>
                <a:spcPts val="605"/>
              </a:spcBef>
            </a:pPr>
            <a:r>
              <a:rPr sz="2200" spc="-30" dirty="0">
                <a:latin typeface="Calibri"/>
                <a:cs typeface="Calibri"/>
              </a:rPr>
              <a:t>Государственный</a:t>
            </a:r>
            <a:r>
              <a:rPr sz="2200" spc="10" dirty="0">
                <a:latin typeface="Calibri"/>
                <a:cs typeface="Calibri"/>
              </a:rPr>
              <a:t> </a:t>
            </a:r>
            <a:r>
              <a:rPr sz="2200" spc="-15" dirty="0">
                <a:latin typeface="Calibri"/>
                <a:cs typeface="Calibri"/>
              </a:rPr>
              <a:t>природный</a:t>
            </a:r>
            <a:r>
              <a:rPr sz="2200" spc="5" dirty="0">
                <a:latin typeface="Calibri"/>
                <a:cs typeface="Calibri"/>
              </a:rPr>
              <a:t> </a:t>
            </a:r>
            <a:r>
              <a:rPr sz="2200" spc="-10" dirty="0">
                <a:latin typeface="Calibri"/>
                <a:cs typeface="Calibri"/>
              </a:rPr>
              <a:t>заповедник</a:t>
            </a:r>
            <a:r>
              <a:rPr sz="2200" spc="10" dirty="0">
                <a:latin typeface="Calibri"/>
                <a:cs typeface="Calibri"/>
              </a:rPr>
              <a:t> </a:t>
            </a:r>
            <a:r>
              <a:rPr sz="2200" spc="-10" dirty="0">
                <a:latin typeface="Calibri"/>
                <a:cs typeface="Calibri"/>
              </a:rPr>
              <a:t>"Денежкин</a:t>
            </a:r>
            <a:r>
              <a:rPr sz="2200" spc="25" dirty="0">
                <a:latin typeface="Calibri"/>
                <a:cs typeface="Calibri"/>
              </a:rPr>
              <a:t> </a:t>
            </a:r>
            <a:r>
              <a:rPr sz="2200" spc="-5" dirty="0">
                <a:latin typeface="Calibri"/>
                <a:cs typeface="Calibri"/>
              </a:rPr>
              <a:t>Камень" </a:t>
            </a:r>
            <a:r>
              <a:rPr sz="2200" dirty="0">
                <a:latin typeface="Calibri"/>
                <a:cs typeface="Calibri"/>
              </a:rPr>
              <a:t> </a:t>
            </a:r>
            <a:r>
              <a:rPr sz="2200" spc="-15" dirty="0">
                <a:latin typeface="Calibri"/>
                <a:cs typeface="Calibri"/>
              </a:rPr>
              <a:t>является</a:t>
            </a:r>
            <a:r>
              <a:rPr sz="2200" spc="-5" dirty="0">
                <a:latin typeface="Calibri"/>
                <a:cs typeface="Calibri"/>
              </a:rPr>
              <a:t> </a:t>
            </a:r>
            <a:r>
              <a:rPr sz="2200" spc="-15" dirty="0">
                <a:latin typeface="Calibri"/>
                <a:cs typeface="Calibri"/>
              </a:rPr>
              <a:t>природоохранным,</a:t>
            </a:r>
            <a:r>
              <a:rPr sz="2200" spc="5" dirty="0">
                <a:latin typeface="Calibri"/>
                <a:cs typeface="Calibri"/>
              </a:rPr>
              <a:t> </a:t>
            </a:r>
            <a:r>
              <a:rPr sz="2200" spc="-10" dirty="0">
                <a:latin typeface="Calibri"/>
                <a:cs typeface="Calibri"/>
              </a:rPr>
              <a:t>научно-исследовательским</a:t>
            </a:r>
            <a:r>
              <a:rPr sz="2200" spc="45" dirty="0">
                <a:latin typeface="Calibri"/>
                <a:cs typeface="Calibri"/>
              </a:rPr>
              <a:t> </a:t>
            </a:r>
            <a:r>
              <a:rPr sz="2200" spc="-5" dirty="0">
                <a:latin typeface="Calibri"/>
                <a:cs typeface="Calibri"/>
              </a:rPr>
              <a:t>и</a:t>
            </a:r>
            <a:r>
              <a:rPr sz="2200" spc="5" dirty="0">
                <a:latin typeface="Calibri"/>
                <a:cs typeface="Calibri"/>
              </a:rPr>
              <a:t> </a:t>
            </a:r>
            <a:r>
              <a:rPr sz="2200" spc="-15" dirty="0">
                <a:latin typeface="Calibri"/>
                <a:cs typeface="Calibri"/>
              </a:rPr>
              <a:t>эколого- </a:t>
            </a:r>
            <a:r>
              <a:rPr sz="2200" spc="-10" dirty="0">
                <a:latin typeface="Calibri"/>
                <a:cs typeface="Calibri"/>
              </a:rPr>
              <a:t> просветительским</a:t>
            </a:r>
            <a:r>
              <a:rPr sz="2200" spc="35" dirty="0">
                <a:latin typeface="Calibri"/>
                <a:cs typeface="Calibri"/>
              </a:rPr>
              <a:t> </a:t>
            </a:r>
            <a:r>
              <a:rPr sz="2200" spc="-10" dirty="0">
                <a:latin typeface="Calibri"/>
                <a:cs typeface="Calibri"/>
              </a:rPr>
              <a:t>учреждением</a:t>
            </a:r>
            <a:r>
              <a:rPr sz="2200" spc="35" dirty="0">
                <a:latin typeface="Calibri"/>
                <a:cs typeface="Calibri"/>
              </a:rPr>
              <a:t> </a:t>
            </a:r>
            <a:r>
              <a:rPr sz="2200" spc="-10" dirty="0">
                <a:latin typeface="Calibri"/>
                <a:cs typeface="Calibri"/>
              </a:rPr>
              <a:t>федерального</a:t>
            </a:r>
            <a:r>
              <a:rPr sz="2200" spc="25" dirty="0">
                <a:latin typeface="Calibri"/>
                <a:cs typeface="Calibri"/>
              </a:rPr>
              <a:t> </a:t>
            </a:r>
            <a:r>
              <a:rPr sz="2200" spc="-5" dirty="0">
                <a:latin typeface="Calibri"/>
                <a:cs typeface="Calibri"/>
              </a:rPr>
              <a:t>значения,</a:t>
            </a:r>
            <a:r>
              <a:rPr sz="2200" dirty="0">
                <a:latin typeface="Calibri"/>
                <a:cs typeface="Calibri"/>
              </a:rPr>
              <a:t> </a:t>
            </a:r>
            <a:r>
              <a:rPr sz="2200" spc="-5" dirty="0">
                <a:latin typeface="Calibri"/>
                <a:cs typeface="Calibri"/>
              </a:rPr>
              <a:t>имеющим </a:t>
            </a:r>
            <a:r>
              <a:rPr sz="2200" spc="-484" dirty="0">
                <a:latin typeface="Calibri"/>
                <a:cs typeface="Calibri"/>
              </a:rPr>
              <a:t> </a:t>
            </a:r>
            <a:r>
              <a:rPr sz="2200" spc="-20" dirty="0">
                <a:latin typeface="Calibri"/>
                <a:cs typeface="Calibri"/>
              </a:rPr>
              <a:t>целью</a:t>
            </a:r>
            <a:r>
              <a:rPr sz="2200" spc="20" dirty="0">
                <a:latin typeface="Calibri"/>
                <a:cs typeface="Calibri"/>
              </a:rPr>
              <a:t> </a:t>
            </a:r>
            <a:r>
              <a:rPr sz="2200" spc="-10" dirty="0">
                <a:latin typeface="Calibri"/>
                <a:cs typeface="Calibri"/>
              </a:rPr>
              <a:t>сохранение</a:t>
            </a:r>
            <a:r>
              <a:rPr sz="2200" dirty="0">
                <a:latin typeface="Calibri"/>
                <a:cs typeface="Calibri"/>
              </a:rPr>
              <a:t> </a:t>
            </a:r>
            <a:r>
              <a:rPr sz="2200" spc="-5" dirty="0">
                <a:latin typeface="Calibri"/>
                <a:cs typeface="Calibri"/>
              </a:rPr>
              <a:t>и</a:t>
            </a:r>
            <a:r>
              <a:rPr sz="2200" spc="5" dirty="0">
                <a:latin typeface="Calibri"/>
                <a:cs typeface="Calibri"/>
              </a:rPr>
              <a:t> </a:t>
            </a:r>
            <a:r>
              <a:rPr sz="2200" spc="-5" dirty="0">
                <a:latin typeface="Calibri"/>
                <a:cs typeface="Calibri"/>
              </a:rPr>
              <a:t>изучение</a:t>
            </a:r>
            <a:r>
              <a:rPr sz="2200" spc="30" dirty="0">
                <a:latin typeface="Calibri"/>
                <a:cs typeface="Calibri"/>
              </a:rPr>
              <a:t> </a:t>
            </a:r>
            <a:r>
              <a:rPr sz="2200" spc="-10" dirty="0">
                <a:latin typeface="Calibri"/>
                <a:cs typeface="Calibri"/>
              </a:rPr>
              <a:t>естественного</a:t>
            </a:r>
            <a:r>
              <a:rPr sz="2200" spc="25" dirty="0">
                <a:latin typeface="Calibri"/>
                <a:cs typeface="Calibri"/>
              </a:rPr>
              <a:t> </a:t>
            </a:r>
            <a:r>
              <a:rPr sz="2200" spc="-30" dirty="0">
                <a:latin typeface="Calibri"/>
                <a:cs typeface="Calibri"/>
              </a:rPr>
              <a:t>хода</a:t>
            </a:r>
            <a:r>
              <a:rPr sz="2200" spc="-5" dirty="0">
                <a:latin typeface="Calibri"/>
                <a:cs typeface="Calibri"/>
              </a:rPr>
              <a:t> </a:t>
            </a:r>
            <a:r>
              <a:rPr sz="2200" spc="-15" dirty="0">
                <a:latin typeface="Calibri"/>
                <a:cs typeface="Calibri"/>
              </a:rPr>
              <a:t>природных</a:t>
            </a:r>
            <a:endParaRPr sz="2200" dirty="0">
              <a:latin typeface="Calibri"/>
              <a:cs typeface="Calibri"/>
            </a:endParaRPr>
          </a:p>
          <a:p>
            <a:pPr marL="12700" marR="1058545">
              <a:lnSpc>
                <a:spcPct val="80000"/>
              </a:lnSpc>
              <a:spcBef>
                <a:spcPts val="25"/>
              </a:spcBef>
            </a:pPr>
            <a:r>
              <a:rPr sz="2200" spc="-10" dirty="0">
                <a:latin typeface="Calibri"/>
                <a:cs typeface="Calibri"/>
              </a:rPr>
              <a:t>процессов</a:t>
            </a:r>
            <a:r>
              <a:rPr sz="2200" spc="25" dirty="0">
                <a:latin typeface="Calibri"/>
                <a:cs typeface="Calibri"/>
              </a:rPr>
              <a:t> </a:t>
            </a:r>
            <a:r>
              <a:rPr sz="2200" spc="-5" dirty="0">
                <a:latin typeface="Calibri"/>
                <a:cs typeface="Calibri"/>
              </a:rPr>
              <a:t>и</a:t>
            </a:r>
            <a:r>
              <a:rPr sz="2200" spc="5" dirty="0">
                <a:latin typeface="Calibri"/>
                <a:cs typeface="Calibri"/>
              </a:rPr>
              <a:t> </a:t>
            </a:r>
            <a:r>
              <a:rPr sz="2200" spc="-10" dirty="0">
                <a:latin typeface="Calibri"/>
                <a:cs typeface="Calibri"/>
              </a:rPr>
              <a:t>явлений,</a:t>
            </a:r>
            <a:r>
              <a:rPr sz="2200" dirty="0">
                <a:latin typeface="Calibri"/>
                <a:cs typeface="Calibri"/>
              </a:rPr>
              <a:t> </a:t>
            </a:r>
            <a:r>
              <a:rPr sz="2200" spc="-15" dirty="0">
                <a:latin typeface="Calibri"/>
                <a:cs typeface="Calibri"/>
              </a:rPr>
              <a:t>генетического</a:t>
            </a:r>
            <a:r>
              <a:rPr sz="2200" spc="60" dirty="0">
                <a:latin typeface="Calibri"/>
                <a:cs typeface="Calibri"/>
              </a:rPr>
              <a:t> </a:t>
            </a:r>
            <a:r>
              <a:rPr sz="2200" spc="-10" dirty="0">
                <a:latin typeface="Calibri"/>
                <a:cs typeface="Calibri"/>
              </a:rPr>
              <a:t>фонда</a:t>
            </a:r>
            <a:r>
              <a:rPr sz="2200" spc="15" dirty="0">
                <a:latin typeface="Calibri"/>
                <a:cs typeface="Calibri"/>
              </a:rPr>
              <a:t> </a:t>
            </a:r>
            <a:r>
              <a:rPr sz="2200" spc="-15" dirty="0">
                <a:latin typeface="Calibri"/>
                <a:cs typeface="Calibri"/>
              </a:rPr>
              <a:t>растительного</a:t>
            </a:r>
            <a:r>
              <a:rPr sz="2200" spc="25" dirty="0">
                <a:latin typeface="Calibri"/>
                <a:cs typeface="Calibri"/>
              </a:rPr>
              <a:t> </a:t>
            </a:r>
            <a:r>
              <a:rPr sz="2200" spc="-5" dirty="0">
                <a:latin typeface="Calibri"/>
                <a:cs typeface="Calibri"/>
              </a:rPr>
              <a:t>и </a:t>
            </a:r>
            <a:r>
              <a:rPr sz="2200" spc="-484" dirty="0">
                <a:latin typeface="Calibri"/>
                <a:cs typeface="Calibri"/>
              </a:rPr>
              <a:t> </a:t>
            </a:r>
            <a:r>
              <a:rPr sz="2200" spc="-5" dirty="0">
                <a:latin typeface="Calibri"/>
                <a:cs typeface="Calibri"/>
              </a:rPr>
              <a:t>животного</a:t>
            </a:r>
            <a:r>
              <a:rPr sz="2200" dirty="0">
                <a:latin typeface="Calibri"/>
                <a:cs typeface="Calibri"/>
              </a:rPr>
              <a:t> </a:t>
            </a:r>
            <a:r>
              <a:rPr sz="2200" spc="-10" dirty="0">
                <a:latin typeface="Calibri"/>
                <a:cs typeface="Calibri"/>
              </a:rPr>
              <a:t>мира, </a:t>
            </a:r>
            <a:r>
              <a:rPr sz="2200" spc="-30" dirty="0">
                <a:latin typeface="Calibri"/>
                <a:cs typeface="Calibri"/>
              </a:rPr>
              <a:t>отдельных</a:t>
            </a:r>
            <a:r>
              <a:rPr sz="2200" spc="25" dirty="0">
                <a:latin typeface="Calibri"/>
                <a:cs typeface="Calibri"/>
              </a:rPr>
              <a:t> </a:t>
            </a:r>
            <a:r>
              <a:rPr sz="2200" spc="-10" dirty="0">
                <a:latin typeface="Calibri"/>
                <a:cs typeface="Calibri"/>
              </a:rPr>
              <a:t>видов</a:t>
            </a:r>
            <a:r>
              <a:rPr sz="2200" dirty="0">
                <a:latin typeface="Calibri"/>
                <a:cs typeface="Calibri"/>
              </a:rPr>
              <a:t> </a:t>
            </a:r>
            <a:r>
              <a:rPr sz="2200" spc="-5" dirty="0">
                <a:latin typeface="Calibri"/>
                <a:cs typeface="Calibri"/>
              </a:rPr>
              <a:t>и</a:t>
            </a:r>
            <a:r>
              <a:rPr sz="2200" dirty="0">
                <a:latin typeface="Calibri"/>
                <a:cs typeface="Calibri"/>
              </a:rPr>
              <a:t> </a:t>
            </a:r>
            <a:r>
              <a:rPr sz="2200" spc="-10" dirty="0">
                <a:latin typeface="Calibri"/>
                <a:cs typeface="Calibri"/>
              </a:rPr>
              <a:t>сообществ</a:t>
            </a:r>
            <a:r>
              <a:rPr sz="2200" spc="30" dirty="0">
                <a:latin typeface="Calibri"/>
                <a:cs typeface="Calibri"/>
              </a:rPr>
              <a:t> </a:t>
            </a:r>
            <a:r>
              <a:rPr sz="2200" spc="-10" dirty="0">
                <a:latin typeface="Calibri"/>
                <a:cs typeface="Calibri"/>
              </a:rPr>
              <a:t>растений</a:t>
            </a:r>
            <a:r>
              <a:rPr sz="2200" spc="10" dirty="0">
                <a:latin typeface="Calibri"/>
                <a:cs typeface="Calibri"/>
              </a:rPr>
              <a:t> </a:t>
            </a:r>
            <a:r>
              <a:rPr sz="2200" spc="-5" dirty="0">
                <a:latin typeface="Calibri"/>
                <a:cs typeface="Calibri"/>
              </a:rPr>
              <a:t>и </a:t>
            </a:r>
            <a:r>
              <a:rPr sz="2200" dirty="0">
                <a:latin typeface="Calibri"/>
                <a:cs typeface="Calibri"/>
              </a:rPr>
              <a:t> </a:t>
            </a:r>
            <a:r>
              <a:rPr sz="2200" spc="-5" dirty="0">
                <a:latin typeface="Calibri"/>
                <a:cs typeface="Calibri"/>
              </a:rPr>
              <a:t>животных,</a:t>
            </a:r>
            <a:r>
              <a:rPr sz="2200" spc="-10" dirty="0">
                <a:latin typeface="Calibri"/>
                <a:cs typeface="Calibri"/>
              </a:rPr>
              <a:t> типичных</a:t>
            </a:r>
            <a:r>
              <a:rPr sz="2200" spc="30" dirty="0">
                <a:latin typeface="Calibri"/>
                <a:cs typeface="Calibri"/>
              </a:rPr>
              <a:t> </a:t>
            </a:r>
            <a:r>
              <a:rPr sz="2200" spc="-5" dirty="0">
                <a:latin typeface="Calibri"/>
                <a:cs typeface="Calibri"/>
              </a:rPr>
              <a:t>и</a:t>
            </a:r>
            <a:r>
              <a:rPr sz="2200" spc="15" dirty="0">
                <a:latin typeface="Calibri"/>
                <a:cs typeface="Calibri"/>
              </a:rPr>
              <a:t> </a:t>
            </a:r>
            <a:r>
              <a:rPr sz="2200" spc="-10" dirty="0">
                <a:latin typeface="Calibri"/>
                <a:cs typeface="Calibri"/>
              </a:rPr>
              <a:t>уникальных</a:t>
            </a:r>
            <a:r>
              <a:rPr sz="2200" spc="25" dirty="0">
                <a:latin typeface="Calibri"/>
                <a:cs typeface="Calibri"/>
              </a:rPr>
              <a:t> </a:t>
            </a:r>
            <a:r>
              <a:rPr sz="2200" spc="-15" dirty="0">
                <a:latin typeface="Calibri"/>
                <a:cs typeface="Calibri"/>
              </a:rPr>
              <a:t>экологических</a:t>
            </a:r>
            <a:r>
              <a:rPr sz="2200" spc="40" dirty="0">
                <a:latin typeface="Calibri"/>
                <a:cs typeface="Calibri"/>
              </a:rPr>
              <a:t> </a:t>
            </a:r>
            <a:r>
              <a:rPr sz="2200" spc="-15" dirty="0">
                <a:latin typeface="Calibri"/>
                <a:cs typeface="Calibri"/>
              </a:rPr>
              <a:t>систем.</a:t>
            </a:r>
            <a:endParaRPr sz="2200" dirty="0">
              <a:latin typeface="Calibri"/>
              <a:cs typeface="Calibri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417982" y="261569"/>
            <a:ext cx="8222615" cy="635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4000" spc="-10" dirty="0"/>
              <a:t>ЗАПОВЕДНИК</a:t>
            </a:r>
            <a:r>
              <a:rPr sz="4000" spc="-30" dirty="0"/>
              <a:t> </a:t>
            </a:r>
            <a:r>
              <a:rPr sz="4000" spc="-5" dirty="0"/>
              <a:t>«ДЕНЕЖКИН</a:t>
            </a:r>
            <a:r>
              <a:rPr sz="4000" spc="-20" dirty="0"/>
              <a:t> </a:t>
            </a:r>
            <a:r>
              <a:rPr sz="4000" spc="-5" dirty="0"/>
              <a:t>КАМЕНЬ»</a:t>
            </a:r>
            <a:endParaRPr sz="4000"/>
          </a:p>
        </p:txBody>
      </p:sp>
      <p:pic>
        <p:nvPicPr>
          <p:cNvPr id="5" name="object 5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023434" y="814147"/>
            <a:ext cx="5715000" cy="3848100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323528" y="3613666"/>
            <a:ext cx="269990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hlinkClick r:id="rId4"/>
              </a:rPr>
              <a:t>http://www.denkamen.ru</a:t>
            </a:r>
            <a:r>
              <a:rPr lang="en-US" dirty="0" smtClean="0">
                <a:hlinkClick r:id="rId4"/>
              </a:rPr>
              <a:t>/</a:t>
            </a:r>
            <a:endParaRPr 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6268075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grpSp>
        <p:nvGrpSpPr>
          <p:cNvPr id="4" name="object 4"/>
          <p:cNvGrpSpPr/>
          <p:nvPr/>
        </p:nvGrpSpPr>
        <p:grpSpPr>
          <a:xfrm>
            <a:off x="195725" y="2148538"/>
            <a:ext cx="8526194" cy="4248474"/>
            <a:chOff x="-2059341" y="1944218"/>
            <a:chExt cx="8526194" cy="4248474"/>
          </a:xfrm>
        </p:grpSpPr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549516" y="1944218"/>
              <a:ext cx="1917337" cy="2640176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-2059341" y="3960441"/>
              <a:ext cx="3501073" cy="2232251"/>
            </a:xfrm>
            <a:prstGeom prst="rect">
              <a:avLst/>
            </a:prstGeom>
          </p:spPr>
        </p:pic>
      </p:grpSp>
      <p:sp>
        <p:nvSpPr>
          <p:cNvPr id="7" name="object 7"/>
          <p:cNvSpPr txBox="1"/>
          <p:nvPr/>
        </p:nvSpPr>
        <p:spPr>
          <a:xfrm>
            <a:off x="971112" y="2420888"/>
            <a:ext cx="5969615" cy="170495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628015" marR="5080" indent="561975">
              <a:lnSpc>
                <a:spcPct val="100000"/>
              </a:lnSpc>
              <a:spcBef>
                <a:spcPts val="95"/>
              </a:spcBef>
            </a:pPr>
            <a:r>
              <a:rPr sz="2200" spc="-10" dirty="0">
                <a:latin typeface="Calibri"/>
                <a:cs typeface="Calibri"/>
              </a:rPr>
              <a:t>Скалы</a:t>
            </a:r>
            <a:r>
              <a:rPr sz="2200" spc="-5" dirty="0">
                <a:latin typeface="Calibri"/>
                <a:cs typeface="Calibri"/>
              </a:rPr>
              <a:t> </a:t>
            </a:r>
            <a:r>
              <a:rPr sz="2200" spc="-15" dirty="0">
                <a:latin typeface="Calibri"/>
                <a:cs typeface="Calibri"/>
              </a:rPr>
              <a:t>«Марков</a:t>
            </a:r>
            <a:r>
              <a:rPr sz="2200" spc="-10" dirty="0">
                <a:latin typeface="Calibri"/>
                <a:cs typeface="Calibri"/>
              </a:rPr>
              <a:t> камень». </a:t>
            </a:r>
            <a:r>
              <a:rPr sz="2200" spc="-484" dirty="0">
                <a:latin typeface="Calibri"/>
                <a:cs typeface="Calibri"/>
              </a:rPr>
              <a:t> </a:t>
            </a:r>
            <a:r>
              <a:rPr sz="2200" spc="-10" dirty="0">
                <a:latin typeface="Calibri"/>
                <a:cs typeface="Calibri"/>
              </a:rPr>
              <a:t>Располагается </a:t>
            </a:r>
            <a:r>
              <a:rPr sz="2200" spc="-20" dirty="0">
                <a:latin typeface="Calibri"/>
                <a:cs typeface="Calibri"/>
              </a:rPr>
              <a:t>ближе</a:t>
            </a:r>
            <a:r>
              <a:rPr sz="2200" spc="-10" dirty="0">
                <a:latin typeface="Calibri"/>
                <a:cs typeface="Calibri"/>
              </a:rPr>
              <a:t> </a:t>
            </a:r>
            <a:r>
              <a:rPr sz="2200" spc="-5" dirty="0">
                <a:latin typeface="Calibri"/>
                <a:cs typeface="Calibri"/>
              </a:rPr>
              <a:t>к</a:t>
            </a:r>
            <a:r>
              <a:rPr sz="2200" spc="-20" dirty="0">
                <a:latin typeface="Calibri"/>
                <a:cs typeface="Calibri"/>
              </a:rPr>
              <a:t> </a:t>
            </a:r>
            <a:r>
              <a:rPr sz="2200" spc="-25" dirty="0" err="1" smtClean="0">
                <a:latin typeface="Calibri"/>
                <a:cs typeface="Calibri"/>
              </a:rPr>
              <a:t>городу</a:t>
            </a:r>
            <a:r>
              <a:rPr lang="ru-RU" sz="2200" spc="-25" dirty="0" smtClean="0">
                <a:latin typeface="Calibri"/>
                <a:cs typeface="Calibri"/>
              </a:rPr>
              <a:t> </a:t>
            </a:r>
            <a:r>
              <a:rPr sz="2200" spc="-25" dirty="0" err="1" smtClean="0">
                <a:latin typeface="Calibri"/>
                <a:cs typeface="Calibri"/>
              </a:rPr>
              <a:t>Асбест</a:t>
            </a:r>
            <a:r>
              <a:rPr sz="2200" spc="-25" dirty="0">
                <a:latin typeface="Calibri"/>
                <a:cs typeface="Calibri"/>
              </a:rPr>
              <a:t>.</a:t>
            </a:r>
            <a:r>
              <a:rPr sz="2200" spc="20" dirty="0">
                <a:latin typeface="Calibri"/>
                <a:cs typeface="Calibri"/>
              </a:rPr>
              <a:t> </a:t>
            </a:r>
            <a:r>
              <a:rPr sz="2200" spc="-10" dirty="0">
                <a:latin typeface="Calibri"/>
                <a:cs typeface="Calibri"/>
              </a:rPr>
              <a:t>Высота</a:t>
            </a:r>
            <a:r>
              <a:rPr sz="2200" spc="-15" dirty="0">
                <a:latin typeface="Calibri"/>
                <a:cs typeface="Calibri"/>
              </a:rPr>
              <a:t> горы</a:t>
            </a:r>
            <a:r>
              <a:rPr sz="2200" spc="15" dirty="0">
                <a:latin typeface="Calibri"/>
                <a:cs typeface="Calibri"/>
              </a:rPr>
              <a:t> </a:t>
            </a:r>
            <a:r>
              <a:rPr sz="2200" spc="-5" dirty="0">
                <a:latin typeface="Calibri"/>
                <a:cs typeface="Calibri"/>
              </a:rPr>
              <a:t>— 404</a:t>
            </a:r>
            <a:r>
              <a:rPr sz="2200" spc="5" dirty="0">
                <a:latin typeface="Calibri"/>
                <a:cs typeface="Calibri"/>
              </a:rPr>
              <a:t> </a:t>
            </a:r>
            <a:r>
              <a:rPr sz="2200" spc="-5" dirty="0">
                <a:latin typeface="Calibri"/>
                <a:cs typeface="Calibri"/>
              </a:rPr>
              <a:t>м</a:t>
            </a:r>
            <a:r>
              <a:rPr sz="2200" dirty="0">
                <a:latin typeface="Calibri"/>
                <a:cs typeface="Calibri"/>
              </a:rPr>
              <a:t> </a:t>
            </a:r>
            <a:r>
              <a:rPr sz="2200" spc="-5" dirty="0">
                <a:latin typeface="Calibri"/>
                <a:cs typeface="Calibri"/>
              </a:rPr>
              <a:t>над </a:t>
            </a:r>
            <a:r>
              <a:rPr sz="2200" spc="-480" dirty="0">
                <a:latin typeface="Calibri"/>
                <a:cs typeface="Calibri"/>
              </a:rPr>
              <a:t> </a:t>
            </a:r>
            <a:r>
              <a:rPr sz="2200" spc="-5" dirty="0">
                <a:latin typeface="Calibri"/>
                <a:cs typeface="Calibri"/>
              </a:rPr>
              <a:t>уровнем</a:t>
            </a:r>
            <a:r>
              <a:rPr sz="2200" spc="-10" dirty="0">
                <a:latin typeface="Calibri"/>
                <a:cs typeface="Calibri"/>
              </a:rPr>
              <a:t> </a:t>
            </a:r>
            <a:r>
              <a:rPr sz="2200" spc="-5" dirty="0">
                <a:latin typeface="Calibri"/>
                <a:cs typeface="Calibri"/>
              </a:rPr>
              <a:t>моря.</a:t>
            </a:r>
            <a:r>
              <a:rPr sz="2200" spc="-35" dirty="0">
                <a:latin typeface="Calibri"/>
                <a:cs typeface="Calibri"/>
              </a:rPr>
              <a:t> </a:t>
            </a:r>
            <a:r>
              <a:rPr sz="2000" spc="-15" dirty="0" err="1">
                <a:latin typeface="Calibri"/>
                <a:cs typeface="Calibri"/>
              </a:rPr>
              <a:t>Окружают</a:t>
            </a:r>
            <a:r>
              <a:rPr sz="2200" dirty="0">
                <a:latin typeface="Calibri"/>
                <a:cs typeface="Calibri"/>
              </a:rPr>
              <a:t> </a:t>
            </a:r>
            <a:r>
              <a:rPr sz="2200" spc="-5" dirty="0" err="1" smtClean="0">
                <a:latin typeface="Calibri"/>
                <a:cs typeface="Calibri"/>
              </a:rPr>
              <a:t>ее</a:t>
            </a:r>
            <a:r>
              <a:rPr lang="ru-RU" sz="2200" spc="-5" dirty="0" smtClean="0">
                <a:latin typeface="Calibri"/>
                <a:cs typeface="Calibri"/>
              </a:rPr>
              <a:t> </a:t>
            </a:r>
            <a:r>
              <a:rPr sz="2200" spc="-10" dirty="0" err="1" smtClean="0">
                <a:latin typeface="Calibri"/>
                <a:cs typeface="Calibri"/>
              </a:rPr>
              <a:t>небольшие</a:t>
            </a:r>
            <a:r>
              <a:rPr sz="2200" spc="-10" dirty="0" smtClean="0">
                <a:latin typeface="Calibri"/>
                <a:cs typeface="Calibri"/>
              </a:rPr>
              <a:t> </a:t>
            </a:r>
            <a:r>
              <a:rPr sz="2200" spc="-10" dirty="0">
                <a:latin typeface="Calibri"/>
                <a:cs typeface="Calibri"/>
              </a:rPr>
              <a:t>скалы </a:t>
            </a:r>
            <a:r>
              <a:rPr sz="2200" spc="-5" dirty="0">
                <a:latin typeface="Calibri"/>
                <a:cs typeface="Calibri"/>
              </a:rPr>
              <a:t>протяженностью </a:t>
            </a:r>
            <a:r>
              <a:rPr sz="2200" spc="-484" dirty="0">
                <a:latin typeface="Calibri"/>
                <a:cs typeface="Calibri"/>
              </a:rPr>
              <a:t> </a:t>
            </a:r>
            <a:r>
              <a:rPr sz="2200" spc="-5" dirty="0">
                <a:latin typeface="Calibri"/>
                <a:cs typeface="Calibri"/>
              </a:rPr>
              <a:t>15</a:t>
            </a:r>
            <a:r>
              <a:rPr sz="2200" spc="-15" dirty="0">
                <a:latin typeface="Calibri"/>
                <a:cs typeface="Calibri"/>
              </a:rPr>
              <a:t> </a:t>
            </a:r>
            <a:r>
              <a:rPr sz="2200" spc="-5" dirty="0">
                <a:latin typeface="Calibri"/>
                <a:cs typeface="Calibri"/>
              </a:rPr>
              <a:t>км</a:t>
            </a:r>
            <a:r>
              <a:rPr sz="2200" spc="5" dirty="0">
                <a:latin typeface="Calibri"/>
                <a:cs typeface="Calibri"/>
              </a:rPr>
              <a:t> </a:t>
            </a:r>
            <a:r>
              <a:rPr sz="2200" spc="-5" dirty="0">
                <a:latin typeface="Calibri"/>
                <a:cs typeface="Calibri"/>
              </a:rPr>
              <a:t>и</a:t>
            </a:r>
            <a:r>
              <a:rPr sz="2200" dirty="0">
                <a:latin typeface="Calibri"/>
                <a:cs typeface="Calibri"/>
              </a:rPr>
              <a:t> </a:t>
            </a:r>
            <a:r>
              <a:rPr sz="2200" spc="-5" dirty="0">
                <a:latin typeface="Calibri"/>
                <a:cs typeface="Calibri"/>
              </a:rPr>
              <a:t>30-40</a:t>
            </a:r>
            <a:r>
              <a:rPr sz="2200" spc="-10" dirty="0">
                <a:latin typeface="Calibri"/>
                <a:cs typeface="Calibri"/>
              </a:rPr>
              <a:t> </a:t>
            </a:r>
            <a:r>
              <a:rPr sz="2200" spc="-5" dirty="0">
                <a:latin typeface="Calibri"/>
                <a:cs typeface="Calibri"/>
              </a:rPr>
              <a:t>м</a:t>
            </a:r>
            <a:r>
              <a:rPr sz="2200" spc="-10" dirty="0">
                <a:latin typeface="Calibri"/>
                <a:cs typeface="Calibri"/>
              </a:rPr>
              <a:t> </a:t>
            </a:r>
            <a:r>
              <a:rPr sz="2200" spc="-5" dirty="0">
                <a:latin typeface="Calibri"/>
                <a:cs typeface="Calibri"/>
              </a:rPr>
              <a:t>в</a:t>
            </a:r>
            <a:r>
              <a:rPr sz="2200" spc="-10" dirty="0">
                <a:latin typeface="Calibri"/>
                <a:cs typeface="Calibri"/>
              </a:rPr>
              <a:t> </a:t>
            </a:r>
            <a:r>
              <a:rPr sz="2200" spc="-15" dirty="0">
                <a:latin typeface="Calibri"/>
                <a:cs typeface="Calibri"/>
              </a:rPr>
              <a:t>высоту.</a:t>
            </a:r>
            <a:endParaRPr sz="2200" dirty="0">
              <a:latin typeface="Calibri"/>
              <a:cs typeface="Calibri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3824605" y="4628032"/>
            <a:ext cx="5067875" cy="189731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ts val="2375"/>
              </a:lnSpc>
              <a:spcBef>
                <a:spcPts val="95"/>
              </a:spcBef>
            </a:pPr>
            <a:r>
              <a:rPr sz="2000" spc="-20" dirty="0">
                <a:latin typeface="Calibri"/>
                <a:cs typeface="Calibri"/>
              </a:rPr>
              <a:t>Река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«Черная».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Берега</a:t>
            </a:r>
            <a:r>
              <a:rPr sz="2000" spc="3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реки</a:t>
            </a:r>
            <a:endParaRPr sz="2000" dirty="0">
              <a:latin typeface="Calibri"/>
              <a:cs typeface="Calibri"/>
            </a:endParaRPr>
          </a:p>
          <a:p>
            <a:pPr marL="12700" marR="5080">
              <a:lnSpc>
                <a:spcPct val="80000"/>
              </a:lnSpc>
              <a:spcBef>
                <a:spcPts val="265"/>
              </a:spcBef>
            </a:pPr>
            <a:r>
              <a:rPr sz="2000" spc="-5" dirty="0">
                <a:latin typeface="Calibri"/>
                <a:cs typeface="Calibri"/>
              </a:rPr>
              <a:t>покрыты </a:t>
            </a:r>
            <a:r>
              <a:rPr sz="2000" spc="-10" dirty="0">
                <a:latin typeface="Calibri"/>
                <a:cs typeface="Calibri"/>
              </a:rPr>
              <a:t>болотными </a:t>
            </a:r>
            <a:r>
              <a:rPr sz="2000" spc="-5" dirty="0">
                <a:latin typeface="Calibri"/>
                <a:cs typeface="Calibri"/>
              </a:rPr>
              <a:t>травами и </a:t>
            </a:r>
            <a:r>
              <a:rPr sz="2000" spc="-484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разнообразными, но не в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spc="-20" dirty="0">
                <a:latin typeface="Calibri"/>
                <a:cs typeface="Calibri"/>
              </a:rPr>
              <a:t>это 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время</a:t>
            </a:r>
            <a:r>
              <a:rPr sz="2000" dirty="0">
                <a:latin typeface="Calibri"/>
                <a:cs typeface="Calibri"/>
              </a:rPr>
              <a:t> </a:t>
            </a:r>
            <a:r>
              <a:rPr sz="2000" spc="-25" dirty="0">
                <a:latin typeface="Calibri"/>
                <a:cs typeface="Calibri"/>
              </a:rPr>
              <a:t>года,</a:t>
            </a:r>
            <a:r>
              <a:rPr sz="2000" spc="-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кустарниками.</a:t>
            </a:r>
            <a:r>
              <a:rPr sz="200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Она </a:t>
            </a:r>
            <a:r>
              <a:rPr sz="2000" spc="-480" dirty="0">
                <a:latin typeface="Calibri"/>
                <a:cs typeface="Calibri"/>
              </a:rPr>
              <a:t> </a:t>
            </a:r>
            <a:r>
              <a:rPr sz="2000" spc="-15" dirty="0">
                <a:latin typeface="Calibri"/>
                <a:cs typeface="Calibri"/>
              </a:rPr>
              <a:t>то</a:t>
            </a:r>
            <a:r>
              <a:rPr sz="2000" spc="-5" dirty="0">
                <a:latin typeface="Calibri"/>
                <a:cs typeface="Calibri"/>
              </a:rPr>
              <a:t> </a:t>
            </a:r>
            <a:r>
              <a:rPr sz="2000" spc="-20" dirty="0">
                <a:latin typeface="Calibri"/>
                <a:cs typeface="Calibri"/>
              </a:rPr>
              <a:t>расходится</a:t>
            </a:r>
            <a:r>
              <a:rPr sz="2000" spc="-1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на</a:t>
            </a:r>
            <a:r>
              <a:rPr sz="2000" dirty="0">
                <a:latin typeface="Calibri"/>
                <a:cs typeface="Calibri"/>
              </a:rPr>
              <a:t> </a:t>
            </a:r>
            <a:r>
              <a:rPr sz="2000" spc="-20" dirty="0">
                <a:latin typeface="Calibri"/>
                <a:cs typeface="Calibri"/>
              </a:rPr>
              <a:t>несколько</a:t>
            </a:r>
            <a:endParaRPr sz="2000" dirty="0">
              <a:latin typeface="Calibri"/>
              <a:cs typeface="Calibri"/>
            </a:endParaRPr>
          </a:p>
          <a:p>
            <a:pPr marL="12700" marR="316230">
              <a:lnSpc>
                <a:spcPct val="80000"/>
              </a:lnSpc>
            </a:pPr>
            <a:r>
              <a:rPr sz="2000" spc="-10" dirty="0">
                <a:latin typeface="Calibri"/>
                <a:cs typeface="Calibri"/>
              </a:rPr>
              <a:t>рукавов, образуя небольшие </a:t>
            </a:r>
            <a:r>
              <a:rPr sz="2000" spc="-484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острова,</a:t>
            </a:r>
            <a:r>
              <a:rPr sz="2000" spc="-20" dirty="0">
                <a:latin typeface="Calibri"/>
                <a:cs typeface="Calibri"/>
              </a:rPr>
              <a:t> </a:t>
            </a:r>
            <a:r>
              <a:rPr sz="2000" spc="-15" dirty="0" err="1">
                <a:latin typeface="Calibri"/>
                <a:cs typeface="Calibri"/>
              </a:rPr>
              <a:t>то</a:t>
            </a:r>
            <a:r>
              <a:rPr sz="2000" dirty="0">
                <a:latin typeface="Calibri"/>
                <a:cs typeface="Calibri"/>
              </a:rPr>
              <a:t> </a:t>
            </a:r>
            <a:r>
              <a:rPr sz="2000" spc="-5" dirty="0" err="1" smtClean="0">
                <a:latin typeface="Calibri"/>
                <a:cs typeface="Calibri"/>
              </a:rPr>
              <a:t>вновь</a:t>
            </a:r>
            <a:r>
              <a:rPr lang="ru-RU" sz="2000" spc="-5" dirty="0" smtClean="0">
                <a:latin typeface="Calibri"/>
                <a:cs typeface="Calibri"/>
              </a:rPr>
              <a:t> </a:t>
            </a:r>
            <a:r>
              <a:rPr sz="2000" spc="-10" dirty="0" err="1" smtClean="0">
                <a:latin typeface="Calibri"/>
                <a:cs typeface="Calibri"/>
              </a:rPr>
              <a:t>объединяется</a:t>
            </a:r>
            <a:r>
              <a:rPr sz="2000" spc="-10" dirty="0">
                <a:latin typeface="Calibri"/>
                <a:cs typeface="Calibri"/>
              </a:rPr>
              <a:t>,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spc="-20" dirty="0">
                <a:latin typeface="Calibri"/>
                <a:cs typeface="Calibri"/>
              </a:rPr>
              <a:t>иногда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spc="-15" dirty="0">
                <a:latin typeface="Calibri"/>
                <a:cs typeface="Calibri"/>
              </a:rPr>
              <a:t>образует</a:t>
            </a:r>
            <a:endParaRPr sz="2000" dirty="0">
              <a:latin typeface="Calibri"/>
              <a:cs typeface="Calibri"/>
            </a:endParaRPr>
          </a:p>
          <a:p>
            <a:pPr marL="12700">
              <a:lnSpc>
                <a:spcPts val="2375"/>
              </a:lnSpc>
            </a:pPr>
            <a:r>
              <a:rPr sz="2000" spc="-5" dirty="0">
                <a:latin typeface="Calibri"/>
                <a:cs typeface="Calibri"/>
              </a:rPr>
              <a:t>почти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замкнутые</a:t>
            </a:r>
            <a:r>
              <a:rPr sz="2000" spc="-10" dirty="0">
                <a:latin typeface="Calibri"/>
                <a:cs typeface="Calibri"/>
              </a:rPr>
              <a:t> </a:t>
            </a:r>
            <a:r>
              <a:rPr sz="2000" spc="-25" dirty="0">
                <a:latin typeface="Calibri"/>
                <a:cs typeface="Calibri"/>
              </a:rPr>
              <a:t>петли.</a:t>
            </a:r>
            <a:endParaRPr sz="2000" dirty="0">
              <a:latin typeface="Calibri"/>
              <a:cs typeface="Calibri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58128" y="332656"/>
            <a:ext cx="8130295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/>
              <a:t>Природный парк "</a:t>
            </a:r>
            <a:r>
              <a:rPr lang="ru-RU" sz="3200" dirty="0" err="1"/>
              <a:t>Бажовские</a:t>
            </a:r>
            <a:r>
              <a:rPr lang="ru-RU" sz="3200" dirty="0"/>
              <a:t> места" </a:t>
            </a:r>
            <a:r>
              <a:rPr lang="ru-RU" sz="2000" dirty="0"/>
              <a:t>является особо  охраняемой территорией областного значения. Одна из главных</a:t>
            </a:r>
          </a:p>
          <a:p>
            <a:r>
              <a:rPr lang="ru-RU" sz="2000" dirty="0"/>
              <a:t>задач деятельности парка - это сохранение природных комплексов</a:t>
            </a:r>
          </a:p>
          <a:p>
            <a:r>
              <a:rPr lang="ru-RU" sz="2000" dirty="0"/>
              <a:t>и развитие экологического и познавательного туризма. Парк  </a:t>
            </a:r>
            <a:r>
              <a:rPr lang="ru-RU" sz="2000" dirty="0" smtClean="0"/>
              <a:t>создан в </a:t>
            </a:r>
            <a:r>
              <a:rPr lang="ru-RU" sz="2000" dirty="0"/>
              <a:t>2007 году</a:t>
            </a:r>
            <a:r>
              <a:rPr lang="ru-RU" sz="2000" dirty="0" smtClean="0"/>
              <a:t>.</a:t>
            </a:r>
            <a:r>
              <a:rPr lang="en-US" sz="2000" dirty="0"/>
              <a:t> </a:t>
            </a:r>
            <a:r>
              <a:rPr lang="en-US" sz="2000" dirty="0">
                <a:hlinkClick r:id="rId5"/>
              </a:rPr>
              <a:t>https://</a:t>
            </a:r>
            <a:r>
              <a:rPr lang="en-US" sz="2000">
                <a:hlinkClick r:id="rId5"/>
              </a:rPr>
              <a:t>bm-park.ru</a:t>
            </a:r>
            <a:r>
              <a:rPr lang="en-US" sz="2000" smtClean="0">
                <a:hlinkClick r:id="rId5"/>
              </a:rPr>
              <a:t>/</a:t>
            </a:r>
            <a:endParaRPr lang="ru-RU" sz="2000" smtClean="0"/>
          </a:p>
        </p:txBody>
      </p:sp>
    </p:spTree>
    <p:extLst>
      <p:ext uri="{BB962C8B-B14F-4D97-AF65-F5344CB8AC3E}">
        <p14:creationId xmlns:p14="http://schemas.microsoft.com/office/powerpoint/2010/main" val="415659015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962" y="188640"/>
            <a:ext cx="8474075" cy="568801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906576" y="333883"/>
            <a:ext cx="6323965" cy="12446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4000" b="1" spc="-5" dirty="0"/>
              <a:t>Национальный</a:t>
            </a:r>
            <a:r>
              <a:rPr sz="4000" b="1" spc="-10" dirty="0"/>
              <a:t> парк</a:t>
            </a:r>
            <a:endParaRPr sz="4000" b="1" dirty="0"/>
          </a:p>
          <a:p>
            <a:pPr marL="12700">
              <a:lnSpc>
                <a:spcPct val="100000"/>
              </a:lnSpc>
            </a:pPr>
            <a:r>
              <a:rPr sz="4000" b="1" spc="-5" dirty="0"/>
              <a:t>«ПРИПЫШМИНСКИЕ</a:t>
            </a:r>
            <a:r>
              <a:rPr sz="4000" b="1" spc="-15" dirty="0"/>
              <a:t> </a:t>
            </a:r>
            <a:r>
              <a:rPr sz="4000" b="1" spc="-5" dirty="0"/>
              <a:t>БОРЫ</a:t>
            </a:r>
            <a:r>
              <a:rPr sz="4000" spc="-5" dirty="0"/>
              <a:t>»</a:t>
            </a:r>
            <a:endParaRPr sz="4000" dirty="0"/>
          </a:p>
        </p:txBody>
      </p:sp>
      <p:sp>
        <p:nvSpPr>
          <p:cNvPr id="4" name="object 4"/>
          <p:cNvSpPr txBox="1"/>
          <p:nvPr/>
        </p:nvSpPr>
        <p:spPr>
          <a:xfrm>
            <a:off x="3449335" y="2204864"/>
            <a:ext cx="5359702" cy="3397725"/>
          </a:xfrm>
          <a:prstGeom prst="rect">
            <a:avLst/>
          </a:prstGeom>
          <a:solidFill>
            <a:schemeClr val="bg1"/>
          </a:solidFill>
        </p:spPr>
        <p:txBody>
          <a:bodyPr vert="horz" wrap="square" lIns="0" tIns="12065" rIns="0" bIns="0" rtlCol="0">
            <a:spAutoFit/>
          </a:bodyPr>
          <a:lstStyle/>
          <a:p>
            <a:pPr marL="927100">
              <a:lnSpc>
                <a:spcPct val="100000"/>
              </a:lnSpc>
              <a:spcBef>
                <a:spcPts val="95"/>
              </a:spcBef>
            </a:pPr>
            <a:r>
              <a:rPr sz="2000" spc="-5" dirty="0">
                <a:latin typeface="Calibri"/>
                <a:cs typeface="Calibri"/>
              </a:rPr>
              <a:t>Национальный парк</a:t>
            </a:r>
            <a:r>
              <a:rPr sz="200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«Припышминские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spc="-5" dirty="0" err="1">
                <a:latin typeface="Calibri"/>
                <a:cs typeface="Calibri"/>
              </a:rPr>
              <a:t>Боры</a:t>
            </a:r>
            <a:r>
              <a:rPr sz="2000" spc="-5" dirty="0" smtClean="0">
                <a:latin typeface="Calibri"/>
                <a:cs typeface="Calibri"/>
              </a:rPr>
              <a:t>»</a:t>
            </a:r>
            <a:r>
              <a:rPr lang="ru-RU" sz="2000" spc="-5" dirty="0" smtClean="0">
                <a:latin typeface="Calibri"/>
                <a:cs typeface="Calibri"/>
              </a:rPr>
              <a:t>,</a:t>
            </a:r>
            <a:endParaRPr sz="2000" dirty="0">
              <a:latin typeface="Calibri"/>
              <a:cs typeface="Calibri"/>
            </a:endParaRPr>
          </a:p>
          <a:p>
            <a:pPr marL="12700" marR="115570">
              <a:lnSpc>
                <a:spcPct val="100000"/>
              </a:lnSpc>
            </a:pPr>
            <a:r>
              <a:rPr sz="2000" spc="-5" dirty="0" err="1" smtClean="0">
                <a:latin typeface="Calibri"/>
                <a:cs typeface="Calibri"/>
              </a:rPr>
              <a:t>на</a:t>
            </a:r>
            <a:r>
              <a:rPr sz="2000" spc="-5" dirty="0" smtClean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территории</a:t>
            </a:r>
            <a:r>
              <a:rPr sz="2000" spc="15" dirty="0">
                <a:latin typeface="Calibri"/>
                <a:cs typeface="Calibri"/>
              </a:rPr>
              <a:t> </a:t>
            </a:r>
            <a:r>
              <a:rPr sz="2000" spc="-30" dirty="0">
                <a:latin typeface="Calibri"/>
                <a:cs typeface="Calibri"/>
              </a:rPr>
              <a:t>Тугулымского</a:t>
            </a:r>
            <a:r>
              <a:rPr sz="2000" spc="6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и </a:t>
            </a:r>
            <a:r>
              <a:rPr sz="2000" spc="-30" dirty="0">
                <a:latin typeface="Calibri"/>
                <a:cs typeface="Calibri"/>
              </a:rPr>
              <a:t>Талицкого</a:t>
            </a:r>
            <a:r>
              <a:rPr sz="2000" spc="45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районов </a:t>
            </a:r>
            <a:r>
              <a:rPr sz="2000" spc="-484" dirty="0">
                <a:latin typeface="Calibri"/>
                <a:cs typeface="Calibri"/>
              </a:rPr>
              <a:t> </a:t>
            </a:r>
            <a:r>
              <a:rPr sz="2000" spc="-15" dirty="0">
                <a:latin typeface="Calibri"/>
                <a:cs typeface="Calibri"/>
              </a:rPr>
              <a:t>Свердловской</a:t>
            </a:r>
            <a:r>
              <a:rPr sz="2000" dirty="0">
                <a:latin typeface="Calibri"/>
                <a:cs typeface="Calibri"/>
              </a:rPr>
              <a:t> </a:t>
            </a:r>
            <a:r>
              <a:rPr sz="2000" spc="-15" dirty="0" err="1">
                <a:latin typeface="Calibri"/>
                <a:cs typeface="Calibri"/>
              </a:rPr>
              <a:t>области</a:t>
            </a:r>
            <a:r>
              <a:rPr sz="2000" spc="20" dirty="0">
                <a:latin typeface="Calibri"/>
                <a:cs typeface="Calibri"/>
              </a:rPr>
              <a:t> </a:t>
            </a:r>
            <a:r>
              <a:rPr sz="2000" spc="-10" dirty="0" err="1" smtClean="0">
                <a:latin typeface="Calibri"/>
                <a:cs typeface="Calibri"/>
              </a:rPr>
              <a:t>России</a:t>
            </a:r>
            <a:r>
              <a:rPr lang="ru-RU" sz="2000" spc="-10" dirty="0" smtClean="0">
                <a:latin typeface="Calibri"/>
                <a:cs typeface="Calibri"/>
              </a:rPr>
              <a:t>,  </a:t>
            </a:r>
            <a:r>
              <a:rPr sz="2000" spc="-10" dirty="0" err="1" smtClean="0">
                <a:latin typeface="Calibri"/>
                <a:cs typeface="Calibri"/>
              </a:rPr>
              <a:t>образован</a:t>
            </a:r>
            <a:r>
              <a:rPr sz="2000" dirty="0" smtClean="0">
                <a:latin typeface="Calibri"/>
                <a:cs typeface="Calibri"/>
              </a:rPr>
              <a:t> </a:t>
            </a:r>
            <a:r>
              <a:rPr sz="2000" spc="-5" dirty="0" smtClean="0">
                <a:latin typeface="Calibri"/>
                <a:cs typeface="Calibri"/>
              </a:rPr>
              <a:t>20</a:t>
            </a:r>
            <a:r>
              <a:rPr lang="ru-RU" sz="2000" spc="-5" dirty="0" smtClean="0">
                <a:latin typeface="Calibri"/>
                <a:cs typeface="Calibri"/>
              </a:rPr>
              <a:t> </a:t>
            </a:r>
            <a:r>
              <a:rPr sz="2000" spc="-5" dirty="0" err="1" smtClean="0">
                <a:latin typeface="Calibri"/>
                <a:cs typeface="Calibri"/>
              </a:rPr>
              <a:t>июня</a:t>
            </a:r>
            <a:r>
              <a:rPr sz="2000" dirty="0" smtClean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1993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spc="-25" dirty="0" err="1">
                <a:latin typeface="Calibri"/>
                <a:cs typeface="Calibri"/>
              </a:rPr>
              <a:t>года</a:t>
            </a:r>
            <a:r>
              <a:rPr sz="2000" spc="-5" dirty="0">
                <a:latin typeface="Calibri"/>
                <a:cs typeface="Calibri"/>
              </a:rPr>
              <a:t> </a:t>
            </a:r>
            <a:r>
              <a:rPr lang="ru-RU" sz="2000" spc="-5" dirty="0" smtClean="0">
                <a:latin typeface="Calibri"/>
                <a:cs typeface="Calibri"/>
              </a:rPr>
              <a:t>.</a:t>
            </a:r>
            <a:r>
              <a:rPr sz="2000" spc="-10" dirty="0" err="1" smtClean="0">
                <a:latin typeface="Calibri"/>
                <a:cs typeface="Calibri"/>
              </a:rPr>
              <a:t>Общая</a:t>
            </a:r>
            <a:r>
              <a:rPr sz="2000" spc="30" dirty="0" smtClean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площадь</a:t>
            </a:r>
            <a:r>
              <a:rPr sz="2000" spc="3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парка</a:t>
            </a:r>
            <a:r>
              <a:rPr sz="2000" spc="1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составляет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49</a:t>
            </a:r>
            <a:r>
              <a:rPr sz="200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050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га.</a:t>
            </a:r>
            <a:r>
              <a:rPr sz="2000" spc="10" dirty="0">
                <a:latin typeface="Calibri"/>
                <a:cs typeface="Calibri"/>
              </a:rPr>
              <a:t> </a:t>
            </a:r>
            <a:r>
              <a:rPr sz="2000" spc="-15" dirty="0">
                <a:latin typeface="Calibri"/>
                <a:cs typeface="Calibri"/>
              </a:rPr>
              <a:t>Большую </a:t>
            </a:r>
            <a:r>
              <a:rPr sz="2000" spc="-48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часть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территории</a:t>
            </a:r>
            <a:r>
              <a:rPr sz="200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занимают</a:t>
            </a:r>
            <a:r>
              <a:rPr sz="2000" spc="-2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лесные</a:t>
            </a:r>
            <a:r>
              <a:rPr sz="2000" spc="3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земли</a:t>
            </a:r>
            <a:r>
              <a:rPr sz="2000" spc="15" dirty="0">
                <a:latin typeface="Calibri"/>
                <a:cs typeface="Calibri"/>
              </a:rPr>
              <a:t> </a:t>
            </a:r>
            <a:r>
              <a:rPr sz="2000" spc="-20" dirty="0">
                <a:latin typeface="Calibri"/>
                <a:cs typeface="Calibri"/>
              </a:rPr>
              <a:t>(около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90 </a:t>
            </a:r>
            <a:r>
              <a:rPr sz="2000" spc="-5" dirty="0" smtClean="0">
                <a:latin typeface="Calibri"/>
                <a:cs typeface="Calibri"/>
              </a:rPr>
              <a:t>%</a:t>
            </a:r>
            <a:r>
              <a:rPr lang="ru-RU" sz="2000" spc="-5" dirty="0" smtClean="0">
                <a:latin typeface="Calibri"/>
                <a:cs typeface="Calibri"/>
              </a:rPr>
              <a:t> </a:t>
            </a:r>
            <a:r>
              <a:rPr sz="2000" spc="-10" dirty="0" err="1" smtClean="0">
                <a:latin typeface="Calibri"/>
                <a:cs typeface="Calibri"/>
              </a:rPr>
              <a:t>площади</a:t>
            </a:r>
            <a:r>
              <a:rPr sz="2000" spc="-10" dirty="0">
                <a:latin typeface="Calibri"/>
                <a:cs typeface="Calibri"/>
              </a:rPr>
              <a:t>).</a:t>
            </a:r>
            <a:r>
              <a:rPr sz="2000" spc="15" dirty="0">
                <a:latin typeface="Calibri"/>
                <a:cs typeface="Calibri"/>
              </a:rPr>
              <a:t> </a:t>
            </a:r>
            <a:r>
              <a:rPr sz="2000" spc="-5" dirty="0" smtClean="0">
                <a:latin typeface="Calibri"/>
                <a:cs typeface="Calibri"/>
              </a:rPr>
              <a:t>В</a:t>
            </a:r>
            <a:r>
              <a:rPr sz="2000" spc="5" dirty="0" smtClean="0">
                <a:latin typeface="Calibri"/>
                <a:cs typeface="Calibri"/>
              </a:rPr>
              <a:t> </a:t>
            </a:r>
            <a:r>
              <a:rPr sz="2000" spc="-15" dirty="0">
                <a:latin typeface="Calibri"/>
                <a:cs typeface="Calibri"/>
              </a:rPr>
              <a:t>комплекс</a:t>
            </a:r>
            <a:r>
              <a:rPr sz="2000" spc="3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национального </a:t>
            </a:r>
            <a:r>
              <a:rPr sz="2000" spc="-15" dirty="0">
                <a:latin typeface="Calibri"/>
                <a:cs typeface="Calibri"/>
              </a:rPr>
              <a:t>парка</a:t>
            </a:r>
            <a:r>
              <a:rPr sz="2000" spc="15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на </a:t>
            </a:r>
            <a:r>
              <a:rPr sz="2000" spc="-10" dirty="0">
                <a:latin typeface="Calibri"/>
                <a:cs typeface="Calibri"/>
              </a:rPr>
              <a:t>территории </a:t>
            </a:r>
            <a:r>
              <a:rPr sz="2000" spc="-484" dirty="0">
                <a:latin typeface="Calibri"/>
                <a:cs typeface="Calibri"/>
              </a:rPr>
              <a:t> </a:t>
            </a:r>
            <a:r>
              <a:rPr sz="2000" spc="-15" dirty="0">
                <a:latin typeface="Calibri"/>
                <a:cs typeface="Calibri"/>
              </a:rPr>
              <a:t>Свердловской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spc="-15" dirty="0">
                <a:latin typeface="Calibri"/>
                <a:cs typeface="Calibri"/>
              </a:rPr>
              <a:t>области</a:t>
            </a:r>
            <a:r>
              <a:rPr sz="2000" spc="-5" dirty="0">
                <a:latin typeface="Calibri"/>
                <a:cs typeface="Calibri"/>
              </a:rPr>
              <a:t> </a:t>
            </a:r>
            <a:r>
              <a:rPr sz="2000" spc="-25" dirty="0">
                <a:latin typeface="Calibri"/>
                <a:cs typeface="Calibri"/>
              </a:rPr>
              <a:t>входят</a:t>
            </a:r>
            <a:r>
              <a:rPr sz="2000" spc="-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два</a:t>
            </a:r>
            <a:r>
              <a:rPr sz="200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участка:</a:t>
            </a:r>
            <a:endParaRPr sz="2000" dirty="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sz="2000" spc="-25" dirty="0">
                <a:latin typeface="Calibri"/>
                <a:cs typeface="Calibri"/>
              </a:rPr>
              <a:t>«Талицкая</a:t>
            </a:r>
            <a:r>
              <a:rPr sz="200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дача»,</a:t>
            </a:r>
            <a:r>
              <a:rPr sz="2000" spc="-10" dirty="0">
                <a:latin typeface="Calibri"/>
                <a:cs typeface="Calibri"/>
              </a:rPr>
              <a:t> </a:t>
            </a:r>
            <a:r>
              <a:rPr sz="2000" spc="-25" dirty="0">
                <a:latin typeface="Calibri"/>
                <a:cs typeface="Calibri"/>
              </a:rPr>
              <a:t>«Тугулымская</a:t>
            </a:r>
            <a:r>
              <a:rPr sz="2000" spc="1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дача».</a:t>
            </a:r>
            <a:endParaRPr sz="2000" dirty="0"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72190535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15399" cy="6857997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510336" y="395024"/>
            <a:ext cx="5645840" cy="382797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400" b="1" spc="-5" dirty="0">
                <a:solidFill>
                  <a:srgbClr val="0000FF"/>
                </a:solidFill>
              </a:rPr>
              <a:t>Растительный</a:t>
            </a:r>
            <a:r>
              <a:rPr sz="2400" b="1" spc="-55" dirty="0">
                <a:solidFill>
                  <a:srgbClr val="0000FF"/>
                </a:solidFill>
              </a:rPr>
              <a:t> </a:t>
            </a:r>
            <a:r>
              <a:rPr sz="2400" b="1" spc="-5" dirty="0">
                <a:solidFill>
                  <a:srgbClr val="0000FF"/>
                </a:solidFill>
              </a:rPr>
              <a:t>мир</a:t>
            </a:r>
            <a:r>
              <a:rPr sz="2400" b="1" spc="-40" dirty="0">
                <a:solidFill>
                  <a:srgbClr val="0000FF"/>
                </a:solidFill>
              </a:rPr>
              <a:t> </a:t>
            </a:r>
            <a:r>
              <a:rPr sz="2400" b="1" spc="-10" dirty="0">
                <a:solidFill>
                  <a:srgbClr val="0000FF"/>
                </a:solidFill>
              </a:rPr>
              <a:t>заповедников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510336" y="727328"/>
            <a:ext cx="7973695" cy="19462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51435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latin typeface="Calibri"/>
                <a:cs typeface="Calibri"/>
              </a:rPr>
              <a:t>В </a:t>
            </a:r>
            <a:r>
              <a:rPr sz="1800" spc="-10" dirty="0">
                <a:latin typeface="Calibri"/>
                <a:cs typeface="Calibri"/>
              </a:rPr>
              <a:t>настоящее</a:t>
            </a:r>
            <a:r>
              <a:rPr sz="1800" spc="25" dirty="0">
                <a:latin typeface="Calibri"/>
                <a:cs typeface="Calibri"/>
              </a:rPr>
              <a:t> </a:t>
            </a:r>
            <a:r>
              <a:rPr sz="1800" spc="-5" dirty="0">
                <a:latin typeface="Calibri"/>
                <a:cs typeface="Calibri"/>
              </a:rPr>
              <a:t>время </a:t>
            </a:r>
            <a:r>
              <a:rPr sz="1800" dirty="0">
                <a:latin typeface="Calibri"/>
                <a:cs typeface="Calibri"/>
              </a:rPr>
              <a:t>перечень</a:t>
            </a:r>
            <a:r>
              <a:rPr sz="1800" spc="25" dirty="0">
                <a:latin typeface="Calibri"/>
                <a:cs typeface="Calibri"/>
              </a:rPr>
              <a:t> </a:t>
            </a:r>
            <a:r>
              <a:rPr sz="1800" spc="-5" dirty="0">
                <a:latin typeface="Calibri"/>
                <a:cs typeface="Calibri"/>
              </a:rPr>
              <a:t>растений</a:t>
            </a:r>
            <a:r>
              <a:rPr sz="1800" spc="1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и</a:t>
            </a:r>
            <a:r>
              <a:rPr sz="1800" spc="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грибов</a:t>
            </a:r>
            <a:r>
              <a:rPr sz="1800" spc="1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из </a:t>
            </a:r>
            <a:r>
              <a:rPr sz="1800" spc="-5" dirty="0">
                <a:latin typeface="Calibri"/>
                <a:cs typeface="Calibri"/>
              </a:rPr>
              <a:t>Красных</a:t>
            </a:r>
            <a:r>
              <a:rPr sz="1800" spc="1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книг</a:t>
            </a:r>
            <a:r>
              <a:rPr sz="1800" spc="10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разного</a:t>
            </a:r>
            <a:r>
              <a:rPr sz="1800" spc="4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уровня </a:t>
            </a:r>
            <a:r>
              <a:rPr sz="1800" spc="-395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(Красная</a:t>
            </a:r>
            <a:r>
              <a:rPr sz="1800" spc="1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книга</a:t>
            </a:r>
            <a:r>
              <a:rPr sz="1800" spc="5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Российской</a:t>
            </a:r>
            <a:r>
              <a:rPr sz="1800" spc="35" dirty="0">
                <a:latin typeface="Calibri"/>
                <a:cs typeface="Calibri"/>
              </a:rPr>
              <a:t> </a:t>
            </a:r>
            <a:r>
              <a:rPr sz="1800" spc="-5" dirty="0">
                <a:latin typeface="Calibri"/>
                <a:cs typeface="Calibri"/>
              </a:rPr>
              <a:t>Федерации,</a:t>
            </a:r>
            <a:r>
              <a:rPr sz="1800" dirty="0">
                <a:latin typeface="Calibri"/>
                <a:cs typeface="Calibri"/>
              </a:rPr>
              <a:t> </a:t>
            </a:r>
            <a:r>
              <a:rPr sz="1800" spc="-5" dirty="0">
                <a:latin typeface="Calibri"/>
                <a:cs typeface="Calibri"/>
              </a:rPr>
              <a:t>Красная</a:t>
            </a:r>
            <a:r>
              <a:rPr sz="1800" spc="1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книга</a:t>
            </a:r>
            <a:r>
              <a:rPr sz="1800" spc="5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Среднего</a:t>
            </a:r>
            <a:r>
              <a:rPr sz="1800" spc="10" dirty="0">
                <a:latin typeface="Calibri"/>
                <a:cs typeface="Calibri"/>
              </a:rPr>
              <a:t> </a:t>
            </a:r>
            <a:r>
              <a:rPr sz="1800" spc="-15" dirty="0">
                <a:latin typeface="Calibri"/>
                <a:cs typeface="Calibri"/>
              </a:rPr>
              <a:t>Урала,</a:t>
            </a:r>
            <a:r>
              <a:rPr sz="1800" spc="-10" dirty="0">
                <a:latin typeface="Calibri"/>
                <a:cs typeface="Calibri"/>
              </a:rPr>
              <a:t> </a:t>
            </a:r>
            <a:r>
              <a:rPr sz="1800" spc="-5" dirty="0">
                <a:latin typeface="Calibri"/>
                <a:cs typeface="Calibri"/>
              </a:rPr>
              <a:t>Красная</a:t>
            </a:r>
            <a:endParaRPr sz="1800" dirty="0">
              <a:latin typeface="Calibri"/>
              <a:cs typeface="Calibri"/>
            </a:endParaRPr>
          </a:p>
          <a:p>
            <a:pPr marL="12700" marR="257810">
              <a:lnSpc>
                <a:spcPct val="100000"/>
              </a:lnSpc>
            </a:pPr>
            <a:r>
              <a:rPr sz="1800" dirty="0">
                <a:latin typeface="Calibri"/>
                <a:cs typeface="Calibri"/>
              </a:rPr>
              <a:t>книга</a:t>
            </a:r>
            <a:r>
              <a:rPr sz="1800" spc="5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Свердловской</a:t>
            </a:r>
            <a:r>
              <a:rPr sz="1800" spc="10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области),</a:t>
            </a:r>
            <a:r>
              <a:rPr sz="1800" spc="25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охраняемых</a:t>
            </a:r>
            <a:r>
              <a:rPr sz="1800" spc="1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в</a:t>
            </a:r>
            <a:r>
              <a:rPr sz="1800" spc="10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заповедниках</a:t>
            </a:r>
            <a:r>
              <a:rPr sz="1800" spc="-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Висим</a:t>
            </a:r>
            <a:r>
              <a:rPr sz="1800" spc="1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и</a:t>
            </a:r>
            <a:r>
              <a:rPr sz="1800" spc="20" dirty="0">
                <a:latin typeface="Calibri"/>
                <a:cs typeface="Calibri"/>
              </a:rPr>
              <a:t> </a:t>
            </a:r>
            <a:r>
              <a:rPr sz="1800" spc="-5" dirty="0">
                <a:latin typeface="Calibri"/>
                <a:cs typeface="Calibri"/>
              </a:rPr>
              <a:t>Денежкин </a:t>
            </a:r>
            <a:r>
              <a:rPr sz="1800" spc="-395" dirty="0">
                <a:latin typeface="Calibri"/>
                <a:cs typeface="Calibri"/>
              </a:rPr>
              <a:t> </a:t>
            </a:r>
            <a:r>
              <a:rPr sz="1800" spc="-5" dirty="0">
                <a:latin typeface="Calibri"/>
                <a:cs typeface="Calibri"/>
              </a:rPr>
              <a:t>камень,</a:t>
            </a:r>
            <a:r>
              <a:rPr sz="1800" spc="5" dirty="0">
                <a:latin typeface="Calibri"/>
                <a:cs typeface="Calibri"/>
              </a:rPr>
              <a:t> </a:t>
            </a:r>
            <a:r>
              <a:rPr sz="1800" spc="-15" dirty="0">
                <a:latin typeface="Calibri"/>
                <a:cs typeface="Calibri"/>
              </a:rPr>
              <a:t>содержит</a:t>
            </a:r>
            <a:r>
              <a:rPr sz="1800" spc="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47</a:t>
            </a:r>
            <a:r>
              <a:rPr sz="1800" spc="10" dirty="0">
                <a:latin typeface="Calibri"/>
                <a:cs typeface="Calibri"/>
              </a:rPr>
              <a:t> </a:t>
            </a:r>
            <a:r>
              <a:rPr sz="1800" spc="-5" dirty="0">
                <a:latin typeface="Calibri"/>
                <a:cs typeface="Calibri"/>
              </a:rPr>
              <a:t>видов</a:t>
            </a:r>
            <a:r>
              <a:rPr sz="1800" spc="-1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и</a:t>
            </a:r>
            <a:r>
              <a:rPr sz="1800" spc="10" dirty="0">
                <a:latin typeface="Calibri"/>
                <a:cs typeface="Calibri"/>
              </a:rPr>
              <a:t> </a:t>
            </a:r>
            <a:r>
              <a:rPr sz="1800" spc="-5" dirty="0">
                <a:latin typeface="Calibri"/>
                <a:cs typeface="Calibri"/>
              </a:rPr>
              <a:t>внутривидовых</a:t>
            </a:r>
            <a:endParaRPr sz="1800" dirty="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sz="1800" spc="-10" dirty="0">
                <a:latin typeface="Calibri"/>
                <a:cs typeface="Calibri"/>
              </a:rPr>
              <a:t>таксонов:</a:t>
            </a:r>
            <a:r>
              <a:rPr sz="1800" spc="20" dirty="0">
                <a:latin typeface="Calibri"/>
                <a:cs typeface="Calibri"/>
              </a:rPr>
              <a:t> </a:t>
            </a:r>
            <a:r>
              <a:rPr sz="1800" b="1" spc="-5" dirty="0">
                <a:solidFill>
                  <a:srgbClr val="0000FF"/>
                </a:solidFill>
                <a:latin typeface="Calibri"/>
                <a:cs typeface="Calibri"/>
              </a:rPr>
              <a:t>лишайников</a:t>
            </a:r>
            <a:r>
              <a:rPr sz="1800" b="1" spc="-15" dirty="0">
                <a:solidFill>
                  <a:srgbClr val="0000FF"/>
                </a:solidFill>
                <a:latin typeface="Calibri"/>
                <a:cs typeface="Calibri"/>
              </a:rPr>
              <a:t> </a:t>
            </a:r>
            <a:r>
              <a:rPr sz="1800" b="1" dirty="0">
                <a:solidFill>
                  <a:srgbClr val="0000FF"/>
                </a:solidFill>
                <a:latin typeface="Calibri"/>
                <a:cs typeface="Calibri"/>
              </a:rPr>
              <a:t>–</a:t>
            </a:r>
            <a:r>
              <a:rPr sz="1800" b="1" spc="10" dirty="0">
                <a:solidFill>
                  <a:srgbClr val="0000FF"/>
                </a:solidFill>
                <a:latin typeface="Calibri"/>
                <a:cs typeface="Calibri"/>
              </a:rPr>
              <a:t> </a:t>
            </a:r>
            <a:r>
              <a:rPr sz="1800" b="1" dirty="0">
                <a:solidFill>
                  <a:srgbClr val="0000FF"/>
                </a:solidFill>
                <a:latin typeface="Calibri"/>
                <a:cs typeface="Calibri"/>
              </a:rPr>
              <a:t>5 в</a:t>
            </a:r>
            <a:r>
              <a:rPr sz="1800" b="1" spc="-5" dirty="0">
                <a:solidFill>
                  <a:srgbClr val="0000FF"/>
                </a:solidFill>
                <a:latin typeface="Calibri"/>
                <a:cs typeface="Calibri"/>
              </a:rPr>
              <a:t> </a:t>
            </a:r>
            <a:r>
              <a:rPr sz="1800" b="1" spc="-10" dirty="0">
                <a:solidFill>
                  <a:srgbClr val="0000FF"/>
                </a:solidFill>
                <a:latin typeface="Calibri"/>
                <a:cs typeface="Calibri"/>
              </a:rPr>
              <a:t>том</a:t>
            </a:r>
            <a:r>
              <a:rPr sz="1800" b="1" spc="-5" dirty="0">
                <a:solidFill>
                  <a:srgbClr val="0000FF"/>
                </a:solidFill>
                <a:latin typeface="Calibri"/>
                <a:cs typeface="Calibri"/>
              </a:rPr>
              <a:t> числе:</a:t>
            </a:r>
            <a:endParaRPr sz="1800" dirty="0">
              <a:latin typeface="Calibri"/>
              <a:cs typeface="Calibri"/>
            </a:endParaRPr>
          </a:p>
          <a:p>
            <a:pPr marL="12700" marR="5908040">
              <a:lnSpc>
                <a:spcPct val="100000"/>
              </a:lnSpc>
            </a:pPr>
            <a:r>
              <a:rPr sz="1800" spc="-5" dirty="0">
                <a:latin typeface="Calibri"/>
                <a:cs typeface="Calibri"/>
              </a:rPr>
              <a:t>тукнерария Лаурера, </a:t>
            </a:r>
            <a:r>
              <a:rPr sz="1800" spc="-39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бриория</a:t>
            </a:r>
            <a:r>
              <a:rPr sz="1800" spc="-15" dirty="0">
                <a:latin typeface="Calibri"/>
                <a:cs typeface="Calibri"/>
              </a:rPr>
              <a:t> </a:t>
            </a:r>
            <a:r>
              <a:rPr sz="1800" spc="-5" dirty="0">
                <a:latin typeface="Calibri"/>
                <a:cs typeface="Calibri"/>
              </a:rPr>
              <a:t>Фремонта</a:t>
            </a:r>
            <a:endParaRPr sz="1800" dirty="0">
              <a:latin typeface="Calibri"/>
              <a:cs typeface="Calibri"/>
            </a:endParaRPr>
          </a:p>
        </p:txBody>
      </p:sp>
      <p:grpSp>
        <p:nvGrpSpPr>
          <p:cNvPr id="5" name="object 5"/>
          <p:cNvGrpSpPr/>
          <p:nvPr/>
        </p:nvGrpSpPr>
        <p:grpSpPr>
          <a:xfrm>
            <a:off x="251523" y="1628775"/>
            <a:ext cx="8569325" cy="4897120"/>
            <a:chOff x="251523" y="1628775"/>
            <a:chExt cx="8569325" cy="4897120"/>
          </a:xfrm>
        </p:grpSpPr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407918" y="4176991"/>
              <a:ext cx="3333749" cy="2348357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149850" y="1628775"/>
              <a:ext cx="3670554" cy="2638298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51523" y="2780919"/>
              <a:ext cx="3264408" cy="2448305"/>
            </a:xfrm>
            <a:prstGeom prst="rect">
              <a:avLst/>
            </a:prstGeom>
          </p:spPr>
        </p:pic>
      </p:grpSp>
      <p:sp>
        <p:nvSpPr>
          <p:cNvPr id="9" name="object 9"/>
          <p:cNvSpPr txBox="1"/>
          <p:nvPr/>
        </p:nvSpPr>
        <p:spPr>
          <a:xfrm>
            <a:off x="6869048" y="5576112"/>
            <a:ext cx="154876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5" dirty="0">
                <a:latin typeface="Calibri"/>
                <a:cs typeface="Calibri"/>
              </a:rPr>
              <a:t>уснея</a:t>
            </a:r>
            <a:r>
              <a:rPr sz="1800" spc="-65" dirty="0">
                <a:latin typeface="Calibri"/>
                <a:cs typeface="Calibri"/>
              </a:rPr>
              <a:t> </a:t>
            </a:r>
            <a:r>
              <a:rPr sz="1800" spc="-5" dirty="0">
                <a:latin typeface="Calibri"/>
                <a:cs typeface="Calibri"/>
              </a:rPr>
              <a:t>цветущая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6869048" y="4383785"/>
            <a:ext cx="177355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5" dirty="0">
                <a:latin typeface="Calibri"/>
                <a:cs typeface="Calibri"/>
              </a:rPr>
              <a:t>лобария</a:t>
            </a:r>
            <a:r>
              <a:rPr sz="1800" spc="-60" dirty="0">
                <a:latin typeface="Calibri"/>
                <a:cs typeface="Calibri"/>
              </a:rPr>
              <a:t> </a:t>
            </a:r>
            <a:r>
              <a:rPr sz="1800" spc="-5" dirty="0">
                <a:latin typeface="Calibri"/>
                <a:cs typeface="Calibri"/>
              </a:rPr>
              <a:t>лёгочная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549351" y="5177790"/>
            <a:ext cx="171894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R="42545" algn="ctr">
              <a:lnSpc>
                <a:spcPct val="100000"/>
              </a:lnSpc>
              <a:spcBef>
                <a:spcPts val="100"/>
              </a:spcBef>
            </a:pPr>
            <a:r>
              <a:rPr sz="1800" spc="-15" dirty="0">
                <a:latin typeface="Calibri"/>
                <a:cs typeface="Calibri"/>
              </a:rPr>
              <a:t>стереокаулон</a:t>
            </a:r>
            <a:endParaRPr sz="1800">
              <a:latin typeface="Calibri"/>
              <a:cs typeface="Calibri"/>
            </a:endParaRPr>
          </a:p>
          <a:p>
            <a:pPr algn="ctr">
              <a:lnSpc>
                <a:spcPct val="100000"/>
              </a:lnSpc>
            </a:pPr>
            <a:r>
              <a:rPr sz="1800" spc="-10" dirty="0">
                <a:latin typeface="Calibri"/>
                <a:cs typeface="Calibri"/>
              </a:rPr>
              <a:t>пальчатолистный</a:t>
            </a:r>
            <a:endParaRPr sz="1800"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36861102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7884" y="-1"/>
            <a:ext cx="9144000" cy="6857997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690473" y="395024"/>
            <a:ext cx="5905525" cy="382797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400" b="1" dirty="0">
                <a:solidFill>
                  <a:srgbClr val="0000FF"/>
                </a:solidFill>
              </a:rPr>
              <a:t>Животный</a:t>
            </a:r>
            <a:r>
              <a:rPr sz="2400" b="1" spc="-50" dirty="0">
                <a:solidFill>
                  <a:srgbClr val="0000FF"/>
                </a:solidFill>
              </a:rPr>
              <a:t> </a:t>
            </a:r>
            <a:r>
              <a:rPr sz="2400" b="1" spc="-5" dirty="0">
                <a:solidFill>
                  <a:srgbClr val="0000FF"/>
                </a:solidFill>
              </a:rPr>
              <a:t>мир</a:t>
            </a:r>
            <a:r>
              <a:rPr sz="2400" b="1" spc="-35" dirty="0">
                <a:solidFill>
                  <a:srgbClr val="0000FF"/>
                </a:solidFill>
              </a:rPr>
              <a:t> </a:t>
            </a:r>
            <a:r>
              <a:rPr sz="2400" b="1" spc="-10" dirty="0">
                <a:solidFill>
                  <a:srgbClr val="0000FF"/>
                </a:solidFill>
              </a:rPr>
              <a:t>заповедников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690473" y="878281"/>
            <a:ext cx="7422515" cy="574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5" dirty="0">
                <a:latin typeface="Calibri"/>
                <a:cs typeface="Calibri"/>
              </a:rPr>
              <a:t>рыбы</a:t>
            </a:r>
            <a:r>
              <a:rPr sz="1800" spc="1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–</a:t>
            </a:r>
            <a:r>
              <a:rPr sz="1800" spc="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1</a:t>
            </a:r>
            <a:r>
              <a:rPr sz="1800" spc="15" dirty="0">
                <a:latin typeface="Calibri"/>
                <a:cs typeface="Calibri"/>
              </a:rPr>
              <a:t> </a:t>
            </a:r>
            <a:r>
              <a:rPr sz="1800" spc="-5" dirty="0">
                <a:latin typeface="Calibri"/>
                <a:cs typeface="Calibri"/>
              </a:rPr>
              <a:t>(обыкновенный</a:t>
            </a:r>
            <a:r>
              <a:rPr sz="1800" spc="20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подкаменщик),</a:t>
            </a:r>
            <a:r>
              <a:rPr sz="1800" spc="5" dirty="0">
                <a:latin typeface="Calibri"/>
                <a:cs typeface="Calibri"/>
              </a:rPr>
              <a:t> </a:t>
            </a:r>
            <a:r>
              <a:rPr sz="1800" spc="-5" dirty="0">
                <a:latin typeface="Calibri"/>
                <a:cs typeface="Calibri"/>
              </a:rPr>
              <a:t>амфибии</a:t>
            </a:r>
            <a:r>
              <a:rPr sz="1800" spc="2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–</a:t>
            </a:r>
            <a:r>
              <a:rPr sz="1800" spc="2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1</a:t>
            </a:r>
            <a:r>
              <a:rPr sz="1800" spc="5" dirty="0">
                <a:latin typeface="Calibri"/>
                <a:cs typeface="Calibri"/>
              </a:rPr>
              <a:t> </a:t>
            </a:r>
            <a:r>
              <a:rPr sz="1800" spc="-5" dirty="0">
                <a:latin typeface="Calibri"/>
                <a:cs typeface="Calibri"/>
              </a:rPr>
              <a:t>(сибирский</a:t>
            </a:r>
            <a:r>
              <a:rPr sz="1800" spc="45" dirty="0">
                <a:latin typeface="Calibri"/>
                <a:cs typeface="Calibri"/>
              </a:rPr>
              <a:t> </a:t>
            </a:r>
            <a:r>
              <a:rPr sz="1800" spc="-15" dirty="0">
                <a:latin typeface="Calibri"/>
                <a:cs typeface="Calibri"/>
              </a:rPr>
              <a:t>углозуб),</a:t>
            </a:r>
            <a:endParaRPr sz="18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sz="1800" spc="-5" dirty="0">
                <a:latin typeface="Calibri"/>
                <a:cs typeface="Calibri"/>
              </a:rPr>
              <a:t>рептилии</a:t>
            </a:r>
            <a:r>
              <a:rPr sz="1800" dirty="0">
                <a:latin typeface="Calibri"/>
                <a:cs typeface="Calibri"/>
              </a:rPr>
              <a:t> –</a:t>
            </a:r>
            <a:r>
              <a:rPr sz="1800" spc="-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1</a:t>
            </a:r>
            <a:r>
              <a:rPr sz="1800" spc="5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(ломкая</a:t>
            </a:r>
            <a:r>
              <a:rPr sz="1800" spc="-15" dirty="0">
                <a:latin typeface="Calibri"/>
                <a:cs typeface="Calibri"/>
              </a:rPr>
              <a:t> </a:t>
            </a:r>
            <a:r>
              <a:rPr sz="1800" spc="-5" dirty="0">
                <a:latin typeface="Calibri"/>
                <a:cs typeface="Calibri"/>
              </a:rPr>
              <a:t>веретеница),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17651" y="3591305"/>
            <a:ext cx="303276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dirty="0">
                <a:latin typeface="Calibri"/>
                <a:cs typeface="Calibri"/>
              </a:rPr>
              <a:t>обыкновенный</a:t>
            </a:r>
            <a:r>
              <a:rPr sz="1800" b="1" spc="-50" dirty="0">
                <a:latin typeface="Calibri"/>
                <a:cs typeface="Calibri"/>
              </a:rPr>
              <a:t> </a:t>
            </a:r>
            <a:r>
              <a:rPr sz="1800" b="1" spc="-15" dirty="0">
                <a:latin typeface="Calibri"/>
                <a:cs typeface="Calibri"/>
              </a:rPr>
              <a:t>подкаменщик</a:t>
            </a:r>
            <a:endParaRPr sz="1800">
              <a:latin typeface="Calibri"/>
              <a:cs typeface="Calibri"/>
            </a:endParaRPr>
          </a:p>
        </p:txBody>
      </p:sp>
      <p:pic>
        <p:nvPicPr>
          <p:cNvPr id="6" name="object 6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38835" y="1506727"/>
            <a:ext cx="3390392" cy="2066036"/>
          </a:xfrm>
          <a:prstGeom prst="rect">
            <a:avLst/>
          </a:prstGeom>
        </p:spPr>
      </p:pic>
      <p:sp>
        <p:nvSpPr>
          <p:cNvPr id="7" name="object 7"/>
          <p:cNvSpPr txBox="1"/>
          <p:nvPr/>
        </p:nvSpPr>
        <p:spPr>
          <a:xfrm>
            <a:off x="6595998" y="3685413"/>
            <a:ext cx="188341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5" dirty="0">
                <a:latin typeface="Calibri"/>
                <a:cs typeface="Calibri"/>
              </a:rPr>
              <a:t>сибирский</a:t>
            </a:r>
            <a:r>
              <a:rPr sz="1800" b="1" spc="-65" dirty="0">
                <a:latin typeface="Calibri"/>
                <a:cs typeface="Calibri"/>
              </a:rPr>
              <a:t> </a:t>
            </a:r>
            <a:r>
              <a:rPr sz="1800" b="1" spc="-15" dirty="0">
                <a:latin typeface="Calibri"/>
                <a:cs typeface="Calibri"/>
              </a:rPr>
              <a:t>углозуб</a:t>
            </a:r>
            <a:endParaRPr sz="1800">
              <a:latin typeface="Calibri"/>
              <a:cs typeface="Calibri"/>
            </a:endParaRPr>
          </a:p>
        </p:txBody>
      </p:sp>
      <p:grpSp>
        <p:nvGrpSpPr>
          <p:cNvPr id="8" name="object 8"/>
          <p:cNvGrpSpPr/>
          <p:nvPr/>
        </p:nvGrpSpPr>
        <p:grpSpPr>
          <a:xfrm>
            <a:off x="2055622" y="1419225"/>
            <a:ext cx="6485255" cy="5140325"/>
            <a:chOff x="2055622" y="1419225"/>
            <a:chExt cx="6485255" cy="5140325"/>
          </a:xfrm>
        </p:grpSpPr>
        <p:pic>
          <p:nvPicPr>
            <p:cNvPr id="9" name="object 9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532247" y="1419225"/>
              <a:ext cx="3008249" cy="2241042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055622" y="3942003"/>
              <a:ext cx="4294124" cy="2617089"/>
            </a:xfrm>
            <a:prstGeom prst="rect">
              <a:avLst/>
            </a:prstGeom>
          </p:spPr>
        </p:pic>
      </p:grpSp>
      <p:sp>
        <p:nvSpPr>
          <p:cNvPr id="11" name="object 11"/>
          <p:cNvSpPr txBox="1"/>
          <p:nvPr/>
        </p:nvSpPr>
        <p:spPr>
          <a:xfrm>
            <a:off x="6429502" y="4821428"/>
            <a:ext cx="1983739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5" dirty="0">
                <a:latin typeface="Calibri"/>
                <a:cs typeface="Calibri"/>
              </a:rPr>
              <a:t>ломкая</a:t>
            </a:r>
            <a:r>
              <a:rPr sz="1800" b="1" spc="-60" dirty="0">
                <a:latin typeface="Calibri"/>
                <a:cs typeface="Calibri"/>
              </a:rPr>
              <a:t> </a:t>
            </a:r>
            <a:r>
              <a:rPr sz="1800" b="1" spc="-5" dirty="0">
                <a:latin typeface="Calibri"/>
                <a:cs typeface="Calibri"/>
              </a:rPr>
              <a:t>веретеница</a:t>
            </a:r>
            <a:endParaRPr sz="1800"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5135596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7259" y="0"/>
            <a:ext cx="9116740" cy="6857997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463397" y="1070864"/>
            <a:ext cx="4295140" cy="1397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5" dirty="0">
                <a:latin typeface="Calibri"/>
                <a:cs typeface="Calibri"/>
              </a:rPr>
              <a:t>Рысь</a:t>
            </a:r>
            <a:r>
              <a:rPr sz="1800" b="1" spc="-10" dirty="0">
                <a:latin typeface="Calibri"/>
                <a:cs typeface="Calibri"/>
              </a:rPr>
              <a:t> чаще </a:t>
            </a:r>
            <a:r>
              <a:rPr sz="1800" b="1" spc="-15" dirty="0">
                <a:latin typeface="Calibri"/>
                <a:cs typeface="Calibri"/>
              </a:rPr>
              <a:t>водится</a:t>
            </a:r>
            <a:r>
              <a:rPr sz="1800" b="1" spc="-5" dirty="0">
                <a:latin typeface="Calibri"/>
                <a:cs typeface="Calibri"/>
              </a:rPr>
              <a:t> </a:t>
            </a:r>
            <a:r>
              <a:rPr sz="1800" b="1" dirty="0">
                <a:latin typeface="Calibri"/>
                <a:cs typeface="Calibri"/>
              </a:rPr>
              <a:t>в</a:t>
            </a:r>
            <a:r>
              <a:rPr sz="1800" b="1" spc="-10" dirty="0">
                <a:latin typeface="Calibri"/>
                <a:cs typeface="Calibri"/>
              </a:rPr>
              <a:t> </a:t>
            </a:r>
            <a:r>
              <a:rPr sz="1800" b="1" spc="-5" dirty="0">
                <a:latin typeface="Calibri"/>
                <a:cs typeface="Calibri"/>
              </a:rPr>
              <a:t>горной</a:t>
            </a:r>
            <a:r>
              <a:rPr sz="1800" b="1" spc="-40" dirty="0">
                <a:latin typeface="Calibri"/>
                <a:cs typeface="Calibri"/>
              </a:rPr>
              <a:t> </a:t>
            </a:r>
            <a:r>
              <a:rPr sz="1800" b="1" spc="-5" dirty="0">
                <a:latin typeface="Calibri"/>
                <a:cs typeface="Calibri"/>
              </a:rPr>
              <a:t>части</a:t>
            </a:r>
            <a:endParaRPr sz="1800">
              <a:latin typeface="Calibri"/>
              <a:cs typeface="Calibri"/>
            </a:endParaRPr>
          </a:p>
          <a:p>
            <a:pPr marL="12700" marR="5080">
              <a:lnSpc>
                <a:spcPct val="100000"/>
              </a:lnSpc>
            </a:pPr>
            <a:r>
              <a:rPr sz="1800" b="1" spc="-5" dirty="0">
                <a:latin typeface="Calibri"/>
                <a:cs typeface="Calibri"/>
              </a:rPr>
              <a:t>охраняемого </a:t>
            </a:r>
            <a:r>
              <a:rPr sz="1800" b="1" spc="-10" dirty="0">
                <a:latin typeface="Calibri"/>
                <a:cs typeface="Calibri"/>
              </a:rPr>
              <a:t>комплекса. </a:t>
            </a:r>
            <a:r>
              <a:rPr sz="1800" b="1" spc="-5" dirty="0">
                <a:latin typeface="Calibri"/>
                <a:cs typeface="Calibri"/>
              </a:rPr>
              <a:t>По </a:t>
            </a:r>
            <a:r>
              <a:rPr sz="1800" b="1" spc="-15" dirty="0">
                <a:latin typeface="Calibri"/>
                <a:cs typeface="Calibri"/>
              </a:rPr>
              <a:t>наблюдениям </a:t>
            </a:r>
            <a:r>
              <a:rPr sz="1800" b="1" spc="-395" dirty="0">
                <a:latin typeface="Calibri"/>
                <a:cs typeface="Calibri"/>
              </a:rPr>
              <a:t> </a:t>
            </a:r>
            <a:r>
              <a:rPr sz="1800" b="1" spc="-5" dirty="0">
                <a:latin typeface="Calibri"/>
                <a:cs typeface="Calibri"/>
              </a:rPr>
              <a:t>выявлено,</a:t>
            </a:r>
            <a:r>
              <a:rPr sz="1800" b="1" spc="-15" dirty="0">
                <a:latin typeface="Calibri"/>
                <a:cs typeface="Calibri"/>
              </a:rPr>
              <a:t> </a:t>
            </a:r>
            <a:r>
              <a:rPr sz="1800" b="1" spc="-10" dirty="0">
                <a:latin typeface="Calibri"/>
                <a:cs typeface="Calibri"/>
              </a:rPr>
              <a:t>что </a:t>
            </a:r>
            <a:r>
              <a:rPr sz="1800" b="1" dirty="0">
                <a:latin typeface="Calibri"/>
                <a:cs typeface="Calibri"/>
              </a:rPr>
              <a:t>в</a:t>
            </a:r>
            <a:r>
              <a:rPr sz="1800" b="1" spc="10" dirty="0">
                <a:latin typeface="Calibri"/>
                <a:cs typeface="Calibri"/>
              </a:rPr>
              <a:t> </a:t>
            </a:r>
            <a:r>
              <a:rPr sz="1800" b="1" spc="-10" dirty="0">
                <a:latin typeface="Calibri"/>
                <a:cs typeface="Calibri"/>
              </a:rPr>
              <a:t>местах, </a:t>
            </a:r>
            <a:r>
              <a:rPr sz="1800" b="1" spc="-40" dirty="0">
                <a:latin typeface="Calibri"/>
                <a:cs typeface="Calibri"/>
              </a:rPr>
              <a:t>где</a:t>
            </a:r>
            <a:r>
              <a:rPr sz="1800" b="1" spc="-15" dirty="0">
                <a:latin typeface="Calibri"/>
                <a:cs typeface="Calibri"/>
              </a:rPr>
              <a:t> </a:t>
            </a:r>
            <a:r>
              <a:rPr sz="1800" b="1" spc="-10" dirty="0">
                <a:latin typeface="Calibri"/>
                <a:cs typeface="Calibri"/>
              </a:rPr>
              <a:t>волк</a:t>
            </a:r>
            <a:endParaRPr sz="1800">
              <a:latin typeface="Calibri"/>
              <a:cs typeface="Calibri"/>
            </a:endParaRPr>
          </a:p>
          <a:p>
            <a:pPr marL="12700" marR="1006475">
              <a:lnSpc>
                <a:spcPct val="100000"/>
              </a:lnSpc>
            </a:pPr>
            <a:r>
              <a:rPr sz="1800" b="1" spc="-5" dirty="0">
                <a:latin typeface="Calibri"/>
                <a:cs typeface="Calibri"/>
              </a:rPr>
              <a:t>встречается</a:t>
            </a:r>
            <a:r>
              <a:rPr sz="1800" b="1" spc="-35" dirty="0">
                <a:latin typeface="Calibri"/>
                <a:cs typeface="Calibri"/>
              </a:rPr>
              <a:t> </a:t>
            </a:r>
            <a:r>
              <a:rPr sz="1800" b="1" spc="-10" dirty="0">
                <a:latin typeface="Calibri"/>
                <a:cs typeface="Calibri"/>
              </a:rPr>
              <a:t>часто,</a:t>
            </a:r>
            <a:r>
              <a:rPr sz="1800" b="1" spc="-35" dirty="0">
                <a:latin typeface="Calibri"/>
                <a:cs typeface="Calibri"/>
              </a:rPr>
              <a:t> </a:t>
            </a:r>
            <a:r>
              <a:rPr sz="1800" b="1" dirty="0">
                <a:latin typeface="Calibri"/>
                <a:cs typeface="Calibri"/>
              </a:rPr>
              <a:t>рысь</a:t>
            </a:r>
            <a:r>
              <a:rPr sz="1800" b="1" spc="-15" dirty="0">
                <a:latin typeface="Calibri"/>
                <a:cs typeface="Calibri"/>
              </a:rPr>
              <a:t> </a:t>
            </a:r>
            <a:r>
              <a:rPr sz="1800" b="1" spc="-5" dirty="0">
                <a:latin typeface="Calibri"/>
                <a:cs typeface="Calibri"/>
              </a:rPr>
              <a:t>почти</a:t>
            </a:r>
            <a:r>
              <a:rPr sz="1800" b="1" spc="-25" dirty="0">
                <a:latin typeface="Calibri"/>
                <a:cs typeface="Calibri"/>
              </a:rPr>
              <a:t> </a:t>
            </a:r>
            <a:r>
              <a:rPr sz="1800" b="1" spc="-5" dirty="0">
                <a:latin typeface="Calibri"/>
                <a:cs typeface="Calibri"/>
              </a:rPr>
              <a:t>не </a:t>
            </a:r>
            <a:r>
              <a:rPr sz="1800" b="1" spc="-390" dirty="0">
                <a:latin typeface="Calibri"/>
                <a:cs typeface="Calibri"/>
              </a:rPr>
              <a:t> </a:t>
            </a:r>
            <a:r>
              <a:rPr sz="1800" b="1" spc="-10" dirty="0">
                <a:latin typeface="Calibri"/>
                <a:cs typeface="Calibri"/>
              </a:rPr>
              <a:t>отмечается.</a:t>
            </a:r>
            <a:endParaRPr sz="1800">
              <a:latin typeface="Calibri"/>
              <a:cs typeface="Calibri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385876" y="604773"/>
            <a:ext cx="8298180" cy="5920740"/>
            <a:chOff x="385876" y="604773"/>
            <a:chExt cx="8298180" cy="5920740"/>
          </a:xfrm>
        </p:grpSpPr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973066" y="604773"/>
              <a:ext cx="3710686" cy="2608199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85876" y="2674073"/>
              <a:ext cx="4051300" cy="3851275"/>
            </a:xfrm>
            <a:prstGeom prst="rect">
              <a:avLst/>
            </a:prstGeom>
          </p:spPr>
        </p:pic>
      </p:grpSp>
      <p:sp>
        <p:nvSpPr>
          <p:cNvPr id="7" name="object 7"/>
          <p:cNvSpPr txBox="1"/>
          <p:nvPr/>
        </p:nvSpPr>
        <p:spPr>
          <a:xfrm>
            <a:off x="4551934" y="3875658"/>
            <a:ext cx="3634740" cy="22205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1800" b="1" spc="-5" dirty="0">
                <a:latin typeface="Calibri"/>
                <a:cs typeface="Calibri"/>
              </a:rPr>
              <a:t>Летом на </a:t>
            </a:r>
            <a:r>
              <a:rPr sz="1800" b="1" dirty="0">
                <a:latin typeface="Calibri"/>
                <a:cs typeface="Calibri"/>
              </a:rPr>
              <a:t>всей </a:t>
            </a:r>
            <a:r>
              <a:rPr sz="1800" b="1" spc="-5" dirty="0">
                <a:latin typeface="Calibri"/>
                <a:cs typeface="Calibri"/>
              </a:rPr>
              <a:t>охраняемой </a:t>
            </a:r>
            <a:r>
              <a:rPr sz="1800" b="1" dirty="0">
                <a:latin typeface="Calibri"/>
                <a:cs typeface="Calibri"/>
              </a:rPr>
              <a:t> </a:t>
            </a:r>
            <a:r>
              <a:rPr sz="1800" b="1" spc="-10" dirty="0">
                <a:latin typeface="Calibri"/>
                <a:cs typeface="Calibri"/>
              </a:rPr>
              <a:t>территории </a:t>
            </a:r>
            <a:r>
              <a:rPr sz="1800" b="1" dirty="0">
                <a:latin typeface="Calibri"/>
                <a:cs typeface="Calibri"/>
              </a:rPr>
              <a:t>– </a:t>
            </a:r>
            <a:r>
              <a:rPr sz="1800" b="1" spc="-5" dirty="0">
                <a:latin typeface="Calibri"/>
                <a:cs typeface="Calibri"/>
              </a:rPr>
              <a:t>на тропах, </a:t>
            </a:r>
            <a:r>
              <a:rPr sz="1800" b="1" spc="-10" dirty="0">
                <a:latin typeface="Calibri"/>
                <a:cs typeface="Calibri"/>
              </a:rPr>
              <a:t>просеках </a:t>
            </a:r>
            <a:r>
              <a:rPr sz="1800" b="1" dirty="0">
                <a:latin typeface="Calibri"/>
                <a:cs typeface="Calibri"/>
              </a:rPr>
              <a:t>и </a:t>
            </a:r>
            <a:r>
              <a:rPr sz="1800" b="1" spc="5" dirty="0">
                <a:latin typeface="Calibri"/>
                <a:cs typeface="Calibri"/>
              </a:rPr>
              <a:t> </a:t>
            </a:r>
            <a:r>
              <a:rPr sz="1800" b="1" spc="-10" dirty="0">
                <a:latin typeface="Calibri"/>
                <a:cs typeface="Calibri"/>
              </a:rPr>
              <a:t>дорогах </a:t>
            </a:r>
            <a:r>
              <a:rPr sz="1800" b="1" dirty="0">
                <a:latin typeface="Calibri"/>
                <a:cs typeface="Calibri"/>
              </a:rPr>
              <a:t>–</a:t>
            </a:r>
            <a:r>
              <a:rPr sz="1800" b="1" spc="10" dirty="0">
                <a:latin typeface="Calibri"/>
                <a:cs typeface="Calibri"/>
              </a:rPr>
              <a:t> </a:t>
            </a:r>
            <a:r>
              <a:rPr sz="1800" b="1" spc="-20" dirty="0">
                <a:latin typeface="Calibri"/>
                <a:cs typeface="Calibri"/>
              </a:rPr>
              <a:t>ежегодно </a:t>
            </a:r>
            <a:r>
              <a:rPr sz="1800" b="1" spc="-10" dirty="0">
                <a:latin typeface="Calibri"/>
                <a:cs typeface="Calibri"/>
              </a:rPr>
              <a:t>регистрируются </a:t>
            </a:r>
            <a:r>
              <a:rPr sz="1800" b="1" spc="-390" dirty="0">
                <a:latin typeface="Calibri"/>
                <a:cs typeface="Calibri"/>
              </a:rPr>
              <a:t> </a:t>
            </a:r>
            <a:r>
              <a:rPr sz="1800" b="1" spc="-10" dirty="0">
                <a:latin typeface="Calibri"/>
                <a:cs typeface="Calibri"/>
              </a:rPr>
              <a:t>следы </a:t>
            </a:r>
            <a:r>
              <a:rPr sz="1800" b="1" dirty="0">
                <a:latin typeface="Calibri"/>
                <a:cs typeface="Calibri"/>
              </a:rPr>
              <a:t>6–8 </a:t>
            </a:r>
            <a:r>
              <a:rPr sz="1800" b="1" spc="-10" dirty="0">
                <a:latin typeface="Calibri"/>
                <a:cs typeface="Calibri"/>
              </a:rPr>
              <a:t>медведей. </a:t>
            </a:r>
            <a:r>
              <a:rPr sz="1800" b="1" spc="-20" dirty="0">
                <a:latin typeface="Calibri"/>
                <a:cs typeface="Calibri"/>
              </a:rPr>
              <a:t>Выход </a:t>
            </a:r>
            <a:r>
              <a:rPr sz="1800" b="1" dirty="0">
                <a:latin typeface="Calibri"/>
                <a:cs typeface="Calibri"/>
              </a:rPr>
              <a:t>из </a:t>
            </a:r>
            <a:r>
              <a:rPr sz="1800" b="1" spc="5" dirty="0">
                <a:latin typeface="Calibri"/>
                <a:cs typeface="Calibri"/>
              </a:rPr>
              <a:t> </a:t>
            </a:r>
            <a:r>
              <a:rPr sz="1800" b="1" spc="-5" dirty="0">
                <a:latin typeface="Calibri"/>
                <a:cs typeface="Calibri"/>
              </a:rPr>
              <a:t>берлог</a:t>
            </a:r>
            <a:r>
              <a:rPr sz="1800" b="1" spc="-30" dirty="0">
                <a:latin typeface="Calibri"/>
                <a:cs typeface="Calibri"/>
              </a:rPr>
              <a:t> </a:t>
            </a:r>
            <a:r>
              <a:rPr sz="1800" b="1" spc="-5" dirty="0">
                <a:latin typeface="Calibri"/>
                <a:cs typeface="Calibri"/>
              </a:rPr>
              <a:t>приурочен</a:t>
            </a:r>
            <a:r>
              <a:rPr sz="1800" b="1" spc="-25" dirty="0">
                <a:latin typeface="Calibri"/>
                <a:cs typeface="Calibri"/>
              </a:rPr>
              <a:t> </a:t>
            </a:r>
            <a:r>
              <a:rPr sz="1800" b="1" dirty="0">
                <a:latin typeface="Calibri"/>
                <a:cs typeface="Calibri"/>
              </a:rPr>
              <a:t>к </a:t>
            </a:r>
            <a:r>
              <a:rPr sz="1800" b="1" spc="-5" dirty="0">
                <a:latin typeface="Calibri"/>
                <a:cs typeface="Calibri"/>
              </a:rPr>
              <a:t>первой</a:t>
            </a:r>
            <a:endParaRPr sz="1800">
              <a:latin typeface="Calibri"/>
              <a:cs typeface="Calibri"/>
            </a:endParaRPr>
          </a:p>
          <a:p>
            <a:pPr marL="12700" marR="34925" algn="just">
              <a:lnSpc>
                <a:spcPct val="100000"/>
              </a:lnSpc>
            </a:pPr>
            <a:r>
              <a:rPr sz="1800" b="1" spc="-5" dirty="0">
                <a:latin typeface="Calibri"/>
                <a:cs typeface="Calibri"/>
              </a:rPr>
              <a:t>половине апреля, гон </a:t>
            </a:r>
            <a:r>
              <a:rPr sz="1800" b="1" dirty="0">
                <a:latin typeface="Calibri"/>
                <a:cs typeface="Calibri"/>
              </a:rPr>
              <a:t>– в </a:t>
            </a:r>
            <a:r>
              <a:rPr sz="1800" b="1" spc="-15" dirty="0">
                <a:latin typeface="Calibri"/>
                <a:cs typeface="Calibri"/>
              </a:rPr>
              <a:t>конце </a:t>
            </a:r>
            <a:r>
              <a:rPr sz="1800" b="1" spc="-5" dirty="0">
                <a:latin typeface="Calibri"/>
                <a:cs typeface="Calibri"/>
              </a:rPr>
              <a:t>мая </a:t>
            </a:r>
            <a:r>
              <a:rPr sz="1800" b="1" spc="-400" dirty="0">
                <a:latin typeface="Calibri"/>
                <a:cs typeface="Calibri"/>
              </a:rPr>
              <a:t> </a:t>
            </a:r>
            <a:r>
              <a:rPr sz="1800" b="1" dirty="0">
                <a:latin typeface="Calibri"/>
                <a:cs typeface="Calibri"/>
              </a:rPr>
              <a:t>и весь июнь, </a:t>
            </a:r>
            <a:r>
              <a:rPr sz="1800" b="1" spc="-5" dirty="0">
                <a:latin typeface="Calibri"/>
                <a:cs typeface="Calibri"/>
              </a:rPr>
              <a:t>залегание </a:t>
            </a:r>
            <a:r>
              <a:rPr sz="1800" b="1" dirty="0">
                <a:latin typeface="Calibri"/>
                <a:cs typeface="Calibri"/>
              </a:rPr>
              <a:t>в </a:t>
            </a:r>
            <a:r>
              <a:rPr sz="1800" b="1" spc="-5" dirty="0">
                <a:latin typeface="Calibri"/>
                <a:cs typeface="Calibri"/>
              </a:rPr>
              <a:t>спячку </a:t>
            </a:r>
            <a:r>
              <a:rPr sz="1800" b="1" dirty="0">
                <a:latin typeface="Calibri"/>
                <a:cs typeface="Calibri"/>
              </a:rPr>
              <a:t>– к </a:t>
            </a:r>
            <a:r>
              <a:rPr sz="1800" b="1" spc="-395" dirty="0">
                <a:latin typeface="Calibri"/>
                <a:cs typeface="Calibri"/>
              </a:rPr>
              <a:t> </a:t>
            </a:r>
            <a:r>
              <a:rPr sz="1800" b="1" spc="-10" dirty="0">
                <a:latin typeface="Calibri"/>
                <a:cs typeface="Calibri"/>
              </a:rPr>
              <a:t>середине</a:t>
            </a:r>
            <a:r>
              <a:rPr sz="1800" b="1" spc="-25" dirty="0">
                <a:latin typeface="Calibri"/>
                <a:cs typeface="Calibri"/>
              </a:rPr>
              <a:t> </a:t>
            </a:r>
            <a:r>
              <a:rPr sz="1800" b="1" spc="-5" dirty="0">
                <a:latin typeface="Calibri"/>
                <a:cs typeface="Calibri"/>
              </a:rPr>
              <a:t>октября.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xfrm>
            <a:off x="385876" y="413374"/>
            <a:ext cx="5537711" cy="382797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400" b="1" dirty="0">
                <a:solidFill>
                  <a:srgbClr val="0000FF"/>
                </a:solidFill>
              </a:rPr>
              <a:t>Животный</a:t>
            </a:r>
            <a:r>
              <a:rPr sz="2400" b="1" spc="-50" dirty="0">
                <a:solidFill>
                  <a:srgbClr val="0000FF"/>
                </a:solidFill>
              </a:rPr>
              <a:t> </a:t>
            </a:r>
            <a:r>
              <a:rPr sz="2400" b="1" spc="-5" dirty="0">
                <a:solidFill>
                  <a:srgbClr val="0000FF"/>
                </a:solidFill>
              </a:rPr>
              <a:t>мир</a:t>
            </a:r>
            <a:r>
              <a:rPr sz="2400" b="1" spc="-35" dirty="0">
                <a:solidFill>
                  <a:srgbClr val="0000FF"/>
                </a:solidFill>
              </a:rPr>
              <a:t> </a:t>
            </a:r>
            <a:r>
              <a:rPr sz="2400" b="1" spc="-10" dirty="0">
                <a:solidFill>
                  <a:srgbClr val="0000FF"/>
                </a:solidFill>
              </a:rPr>
              <a:t>заповедников</a:t>
            </a:r>
          </a:p>
        </p:txBody>
      </p:sp>
    </p:spTree>
    <p:extLst>
      <p:ext uri="{BB962C8B-B14F-4D97-AF65-F5344CB8AC3E}">
        <p14:creationId xmlns:p14="http://schemas.microsoft.com/office/powerpoint/2010/main" val="321757656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11560" y="1582341"/>
            <a:ext cx="7992888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700" marR="441325">
              <a:lnSpc>
                <a:spcPct val="100000"/>
              </a:lnSpc>
              <a:buAutoNum type="arabicPeriod"/>
              <a:tabLst>
                <a:tab pos="926465" algn="l"/>
                <a:tab pos="927100" algn="l"/>
              </a:tabLst>
            </a:pPr>
            <a:r>
              <a:rPr lang="ru-RU" spc="-15" dirty="0" smtClean="0">
                <a:cs typeface="Calibri"/>
              </a:rPr>
              <a:t> </a:t>
            </a:r>
            <a:r>
              <a:rPr lang="ru-RU" spc="-15" dirty="0" err="1" smtClean="0">
                <a:cs typeface="Calibri"/>
              </a:rPr>
              <a:t>Бажовская</a:t>
            </a:r>
            <a:r>
              <a:rPr lang="ru-RU" spc="20" dirty="0" smtClean="0">
                <a:cs typeface="Calibri"/>
              </a:rPr>
              <a:t> </a:t>
            </a:r>
            <a:r>
              <a:rPr lang="ru-RU" spc="-10" dirty="0">
                <a:cs typeface="Calibri"/>
              </a:rPr>
              <a:t>энциклопедия</a:t>
            </a:r>
            <a:r>
              <a:rPr lang="ru-RU" spc="30" dirty="0">
                <a:cs typeface="Calibri"/>
              </a:rPr>
              <a:t> </a:t>
            </a:r>
            <a:r>
              <a:rPr lang="ru-RU" spc="-5" dirty="0">
                <a:cs typeface="Calibri"/>
              </a:rPr>
              <a:t>/</a:t>
            </a:r>
            <a:r>
              <a:rPr lang="ru-RU" dirty="0">
                <a:cs typeface="Calibri"/>
              </a:rPr>
              <a:t> </a:t>
            </a:r>
            <a:r>
              <a:rPr lang="ru-RU" spc="-10" dirty="0">
                <a:cs typeface="Calibri"/>
              </a:rPr>
              <a:t>[редакторы-составители</a:t>
            </a:r>
            <a:r>
              <a:rPr lang="ru-RU" dirty="0">
                <a:cs typeface="Calibri"/>
              </a:rPr>
              <a:t> В.</a:t>
            </a:r>
            <a:r>
              <a:rPr lang="ru-RU" spc="5" dirty="0">
                <a:cs typeface="Calibri"/>
              </a:rPr>
              <a:t> </a:t>
            </a:r>
            <a:r>
              <a:rPr lang="ru-RU" spc="-5" dirty="0">
                <a:cs typeface="Calibri"/>
              </a:rPr>
              <a:t>В. </a:t>
            </a:r>
            <a:r>
              <a:rPr lang="ru-RU" spc="-484" dirty="0">
                <a:cs typeface="Calibri"/>
              </a:rPr>
              <a:t> </a:t>
            </a:r>
            <a:r>
              <a:rPr lang="ru-RU" spc="-10" dirty="0" err="1">
                <a:cs typeface="Calibri"/>
              </a:rPr>
              <a:t>Блажес</a:t>
            </a:r>
            <a:r>
              <a:rPr lang="ru-RU" spc="-10" dirty="0">
                <a:cs typeface="Calibri"/>
              </a:rPr>
              <a:t>,</a:t>
            </a:r>
            <a:r>
              <a:rPr lang="ru-RU" spc="25" dirty="0">
                <a:cs typeface="Calibri"/>
              </a:rPr>
              <a:t> </a:t>
            </a:r>
            <a:r>
              <a:rPr lang="ru-RU" spc="-5" dirty="0">
                <a:cs typeface="Calibri"/>
              </a:rPr>
              <a:t>М. </a:t>
            </a:r>
            <a:r>
              <a:rPr lang="ru-RU" spc="5" dirty="0">
                <a:cs typeface="Calibri"/>
              </a:rPr>
              <a:t>А.</a:t>
            </a:r>
            <a:r>
              <a:rPr lang="ru-RU" spc="-10" dirty="0">
                <a:cs typeface="Calibri"/>
              </a:rPr>
              <a:t> Литовская</a:t>
            </a:r>
            <a:r>
              <a:rPr lang="ru-RU" dirty="0">
                <a:cs typeface="Calibri"/>
              </a:rPr>
              <a:t> </a:t>
            </a:r>
            <a:r>
              <a:rPr lang="ru-RU" spc="-5" dirty="0">
                <a:cs typeface="Calibri"/>
              </a:rPr>
              <a:t>; </a:t>
            </a:r>
            <a:r>
              <a:rPr lang="ru-RU" spc="-15" dirty="0">
                <a:cs typeface="Calibri"/>
              </a:rPr>
              <a:t>координатор</a:t>
            </a:r>
            <a:r>
              <a:rPr lang="ru-RU" spc="-5" dirty="0">
                <a:cs typeface="Calibri"/>
              </a:rPr>
              <a:t> </a:t>
            </a:r>
            <a:r>
              <a:rPr lang="ru-RU" spc="-10" dirty="0">
                <a:cs typeface="Calibri"/>
              </a:rPr>
              <a:t>проекта</a:t>
            </a:r>
            <a:r>
              <a:rPr lang="ru-RU" spc="15" dirty="0">
                <a:cs typeface="Calibri"/>
              </a:rPr>
              <a:t> </a:t>
            </a:r>
            <a:r>
              <a:rPr lang="ru-RU" spc="-80" dirty="0">
                <a:cs typeface="Calibri"/>
              </a:rPr>
              <a:t>Ф.</a:t>
            </a:r>
            <a:r>
              <a:rPr lang="ru-RU" spc="-5" dirty="0">
                <a:cs typeface="Calibri"/>
              </a:rPr>
              <a:t> </a:t>
            </a:r>
            <a:r>
              <a:rPr lang="ru-RU" dirty="0">
                <a:cs typeface="Calibri"/>
              </a:rPr>
              <a:t>А.</a:t>
            </a:r>
            <a:r>
              <a:rPr lang="ru-RU" spc="-10" dirty="0">
                <a:cs typeface="Calibri"/>
              </a:rPr>
              <a:t> Еремеев].</a:t>
            </a:r>
            <a:r>
              <a:rPr lang="ru-RU" spc="60" dirty="0">
                <a:cs typeface="Calibri"/>
              </a:rPr>
              <a:t> </a:t>
            </a:r>
            <a:r>
              <a:rPr lang="ru-RU" spc="-5" dirty="0">
                <a:cs typeface="Calibri"/>
              </a:rPr>
              <a:t>- </a:t>
            </a:r>
            <a:r>
              <a:rPr lang="ru-RU" spc="-480" dirty="0">
                <a:cs typeface="Calibri"/>
              </a:rPr>
              <a:t> </a:t>
            </a:r>
            <a:r>
              <a:rPr lang="ru-RU" spc="-15" dirty="0">
                <a:cs typeface="Calibri"/>
              </a:rPr>
              <a:t>Екатеринбург</a:t>
            </a:r>
            <a:r>
              <a:rPr lang="ru-RU" spc="40" dirty="0">
                <a:cs typeface="Calibri"/>
              </a:rPr>
              <a:t> </a:t>
            </a:r>
            <a:r>
              <a:rPr lang="ru-RU" spc="-5" dirty="0">
                <a:cs typeface="Calibri"/>
              </a:rPr>
              <a:t>:</a:t>
            </a:r>
            <a:r>
              <a:rPr lang="ru-RU" spc="10" dirty="0">
                <a:cs typeface="Calibri"/>
              </a:rPr>
              <a:t> </a:t>
            </a:r>
            <a:r>
              <a:rPr lang="ru-RU" spc="-5" dirty="0">
                <a:cs typeface="Calibri"/>
              </a:rPr>
              <a:t>Сократ</a:t>
            </a:r>
            <a:r>
              <a:rPr lang="ru-RU" dirty="0">
                <a:cs typeface="Calibri"/>
              </a:rPr>
              <a:t> </a:t>
            </a:r>
            <a:r>
              <a:rPr lang="ru-RU" spc="-5" dirty="0">
                <a:cs typeface="Calibri"/>
              </a:rPr>
              <a:t>:</a:t>
            </a:r>
            <a:r>
              <a:rPr lang="ru-RU" spc="10" dirty="0">
                <a:cs typeface="Calibri"/>
              </a:rPr>
              <a:t> </a:t>
            </a:r>
            <a:r>
              <a:rPr lang="ru-RU" spc="-15" dirty="0">
                <a:cs typeface="Calibri"/>
              </a:rPr>
              <a:t>Издательство</a:t>
            </a:r>
            <a:r>
              <a:rPr lang="ru-RU" spc="40" dirty="0">
                <a:cs typeface="Calibri"/>
              </a:rPr>
              <a:t> </a:t>
            </a:r>
            <a:r>
              <a:rPr lang="ru-RU" spc="-20" dirty="0">
                <a:cs typeface="Calibri"/>
              </a:rPr>
              <a:t>Уральского</a:t>
            </a:r>
            <a:r>
              <a:rPr lang="ru-RU" spc="25" dirty="0">
                <a:cs typeface="Calibri"/>
              </a:rPr>
              <a:t> </a:t>
            </a:r>
            <a:r>
              <a:rPr lang="ru-RU" spc="-10" dirty="0">
                <a:cs typeface="Calibri"/>
              </a:rPr>
              <a:t>университета, </a:t>
            </a:r>
            <a:r>
              <a:rPr lang="ru-RU" spc="-5" dirty="0">
                <a:cs typeface="Calibri"/>
              </a:rPr>
              <a:t> 2007.</a:t>
            </a:r>
            <a:r>
              <a:rPr lang="ru-RU" spc="-25" dirty="0">
                <a:cs typeface="Calibri"/>
              </a:rPr>
              <a:t> </a:t>
            </a:r>
            <a:r>
              <a:rPr lang="ru-RU" spc="-5" dirty="0">
                <a:cs typeface="Calibri"/>
              </a:rPr>
              <a:t>-</a:t>
            </a:r>
            <a:r>
              <a:rPr lang="ru-RU" spc="5" dirty="0">
                <a:cs typeface="Calibri"/>
              </a:rPr>
              <a:t> </a:t>
            </a:r>
            <a:r>
              <a:rPr lang="ru-RU" spc="-5" dirty="0">
                <a:cs typeface="Calibri"/>
              </a:rPr>
              <a:t>639,</a:t>
            </a:r>
            <a:r>
              <a:rPr lang="ru-RU" dirty="0">
                <a:cs typeface="Calibri"/>
              </a:rPr>
              <a:t> </a:t>
            </a:r>
            <a:r>
              <a:rPr lang="ru-RU" spc="-5" dirty="0">
                <a:cs typeface="Calibri"/>
              </a:rPr>
              <a:t>[1]</a:t>
            </a:r>
            <a:r>
              <a:rPr lang="ru-RU" dirty="0">
                <a:cs typeface="Calibri"/>
              </a:rPr>
              <a:t> </a:t>
            </a:r>
            <a:r>
              <a:rPr lang="ru-RU" spc="-5" dirty="0">
                <a:cs typeface="Calibri"/>
              </a:rPr>
              <a:t>с. :</a:t>
            </a:r>
            <a:r>
              <a:rPr lang="ru-RU" dirty="0">
                <a:cs typeface="Calibri"/>
              </a:rPr>
              <a:t> </a:t>
            </a:r>
            <a:r>
              <a:rPr lang="ru-RU" spc="-5" dirty="0">
                <a:cs typeface="Calibri"/>
              </a:rPr>
              <a:t>ил.</a:t>
            </a:r>
            <a:endParaRPr lang="ru-RU" dirty="0">
              <a:cs typeface="Calibri"/>
            </a:endParaRPr>
          </a:p>
          <a:p>
            <a:pPr marL="12700">
              <a:lnSpc>
                <a:spcPct val="100000"/>
              </a:lnSpc>
              <a:tabLst>
                <a:tab pos="926465" algn="l"/>
                <a:tab pos="927100" algn="l"/>
              </a:tabLst>
            </a:pPr>
            <a:r>
              <a:rPr lang="ru-RU" spc="-10" dirty="0" smtClean="0">
                <a:cs typeface="Calibri"/>
              </a:rPr>
              <a:t>2. Природный</a:t>
            </a:r>
            <a:r>
              <a:rPr lang="ru-RU" spc="-25" dirty="0" smtClean="0">
                <a:cs typeface="Calibri"/>
              </a:rPr>
              <a:t> </a:t>
            </a:r>
            <a:r>
              <a:rPr lang="ru-RU" spc="-5" dirty="0">
                <a:cs typeface="Calibri"/>
              </a:rPr>
              <a:t>парк</a:t>
            </a:r>
            <a:r>
              <a:rPr lang="ru-RU" spc="15" dirty="0">
                <a:cs typeface="Calibri"/>
              </a:rPr>
              <a:t> </a:t>
            </a:r>
            <a:r>
              <a:rPr lang="ru-RU" spc="-10" dirty="0">
                <a:cs typeface="Calibri"/>
              </a:rPr>
              <a:t>"</a:t>
            </a:r>
            <a:r>
              <a:rPr lang="ru-RU" spc="-10" dirty="0" err="1">
                <a:cs typeface="Calibri"/>
              </a:rPr>
              <a:t>Бажовские</a:t>
            </a:r>
            <a:r>
              <a:rPr lang="ru-RU" spc="35" dirty="0">
                <a:cs typeface="Calibri"/>
              </a:rPr>
              <a:t> </a:t>
            </a:r>
            <a:r>
              <a:rPr lang="ru-RU" spc="-10" dirty="0">
                <a:cs typeface="Calibri"/>
              </a:rPr>
              <a:t>места"</a:t>
            </a:r>
            <a:r>
              <a:rPr lang="ru-RU" spc="10" dirty="0">
                <a:cs typeface="Calibri"/>
              </a:rPr>
              <a:t> </a:t>
            </a:r>
            <a:r>
              <a:rPr lang="ru-RU" spc="-5" dirty="0">
                <a:cs typeface="Calibri"/>
              </a:rPr>
              <a:t>//</a:t>
            </a:r>
            <a:r>
              <a:rPr lang="ru-RU" spc="5" dirty="0">
                <a:cs typeface="Calibri"/>
              </a:rPr>
              <a:t> </a:t>
            </a:r>
            <a:r>
              <a:rPr lang="ru-RU" spc="-15" dirty="0">
                <a:cs typeface="Calibri"/>
              </a:rPr>
              <a:t>Уральский</a:t>
            </a:r>
            <a:r>
              <a:rPr lang="ru-RU" spc="-5" dirty="0">
                <a:cs typeface="Calibri"/>
              </a:rPr>
              <a:t> </a:t>
            </a:r>
            <a:r>
              <a:rPr lang="ru-RU" spc="-25" dirty="0">
                <a:cs typeface="Calibri"/>
              </a:rPr>
              <a:t>следопыт.</a:t>
            </a:r>
            <a:endParaRPr lang="ru-RU" dirty="0">
              <a:cs typeface="Calibri"/>
            </a:endParaRPr>
          </a:p>
          <a:p>
            <a:pPr marL="298450" indent="-285750">
              <a:lnSpc>
                <a:spcPct val="100000"/>
              </a:lnSpc>
              <a:buFontTx/>
              <a:buChar char="-"/>
            </a:pPr>
            <a:r>
              <a:rPr lang="ru-RU" spc="-5" dirty="0" smtClean="0">
                <a:cs typeface="Calibri"/>
              </a:rPr>
              <a:t>2014</a:t>
            </a:r>
            <a:r>
              <a:rPr lang="ru-RU" spc="-5" dirty="0">
                <a:cs typeface="Calibri"/>
              </a:rPr>
              <a:t>.</a:t>
            </a:r>
            <a:r>
              <a:rPr lang="ru-RU" spc="-25" dirty="0">
                <a:cs typeface="Calibri"/>
              </a:rPr>
              <a:t> </a:t>
            </a:r>
            <a:r>
              <a:rPr lang="ru-RU" spc="-5" dirty="0">
                <a:cs typeface="Calibri"/>
              </a:rPr>
              <a:t>-</a:t>
            </a:r>
            <a:r>
              <a:rPr lang="ru-RU" dirty="0">
                <a:cs typeface="Calibri"/>
              </a:rPr>
              <a:t> </a:t>
            </a:r>
            <a:r>
              <a:rPr lang="ru-RU" spc="-5" dirty="0">
                <a:cs typeface="Calibri"/>
              </a:rPr>
              <a:t>№</a:t>
            </a:r>
            <a:r>
              <a:rPr lang="ru-RU" spc="-10" dirty="0">
                <a:cs typeface="Calibri"/>
              </a:rPr>
              <a:t> </a:t>
            </a:r>
            <a:r>
              <a:rPr lang="ru-RU" spc="-5" dirty="0">
                <a:cs typeface="Calibri"/>
              </a:rPr>
              <a:t>10.</a:t>
            </a:r>
            <a:r>
              <a:rPr lang="ru-RU" spc="-10" dirty="0">
                <a:cs typeface="Calibri"/>
              </a:rPr>
              <a:t> </a:t>
            </a:r>
            <a:r>
              <a:rPr lang="ru-RU" spc="-5" dirty="0">
                <a:cs typeface="Calibri"/>
              </a:rPr>
              <a:t>-</a:t>
            </a:r>
            <a:r>
              <a:rPr lang="ru-RU" dirty="0">
                <a:cs typeface="Calibri"/>
              </a:rPr>
              <a:t> </a:t>
            </a:r>
            <a:r>
              <a:rPr lang="ru-RU" spc="-5" dirty="0">
                <a:cs typeface="Calibri"/>
              </a:rPr>
              <a:t>С.</a:t>
            </a:r>
            <a:r>
              <a:rPr lang="ru-RU" dirty="0">
                <a:cs typeface="Calibri"/>
              </a:rPr>
              <a:t> </a:t>
            </a:r>
            <a:r>
              <a:rPr lang="ru-RU" spc="-5" dirty="0">
                <a:cs typeface="Calibri"/>
              </a:rPr>
              <a:t>30</a:t>
            </a:r>
            <a:r>
              <a:rPr lang="ru-RU" spc="-5" dirty="0" smtClean="0">
                <a:cs typeface="Calibri"/>
              </a:rPr>
              <a:t>.</a:t>
            </a:r>
          </a:p>
          <a:p>
            <a:pPr marL="12065" algn="just">
              <a:lnSpc>
                <a:spcPct val="100000"/>
              </a:lnSpc>
              <a:tabLst>
                <a:tab pos="927100" algn="l"/>
                <a:tab pos="927735" algn="l"/>
              </a:tabLst>
            </a:pPr>
            <a:r>
              <a:rPr lang="ru-RU" spc="-5" dirty="0" smtClean="0">
                <a:cs typeface="Calibri"/>
              </a:rPr>
              <a:t>3. </a:t>
            </a:r>
            <a:r>
              <a:rPr lang="ru-RU" spc="-5" dirty="0" err="1" smtClean="0">
                <a:cs typeface="Calibri"/>
              </a:rPr>
              <a:t>Припышминские</a:t>
            </a:r>
            <a:r>
              <a:rPr lang="ru-RU" spc="15" dirty="0" smtClean="0">
                <a:cs typeface="Calibri"/>
              </a:rPr>
              <a:t> </a:t>
            </a:r>
            <a:r>
              <a:rPr lang="ru-RU" spc="-5" dirty="0">
                <a:cs typeface="Calibri"/>
              </a:rPr>
              <a:t>боры</a:t>
            </a:r>
            <a:r>
              <a:rPr lang="ru-RU" spc="5" dirty="0">
                <a:cs typeface="Calibri"/>
              </a:rPr>
              <a:t> </a:t>
            </a:r>
            <a:r>
              <a:rPr lang="ru-RU" spc="-5" dirty="0">
                <a:cs typeface="Calibri"/>
              </a:rPr>
              <a:t>:</a:t>
            </a:r>
            <a:r>
              <a:rPr lang="ru-RU" spc="5" dirty="0">
                <a:cs typeface="Calibri"/>
              </a:rPr>
              <a:t> </a:t>
            </a:r>
            <a:r>
              <a:rPr lang="ru-RU" spc="-5" dirty="0">
                <a:cs typeface="Calibri"/>
              </a:rPr>
              <a:t>от</a:t>
            </a:r>
            <a:r>
              <a:rPr lang="ru-RU" spc="-10" dirty="0">
                <a:cs typeface="Calibri"/>
              </a:rPr>
              <a:t> </a:t>
            </a:r>
            <a:r>
              <a:rPr lang="ru-RU" spc="-30" dirty="0">
                <a:cs typeface="Calibri"/>
              </a:rPr>
              <a:t>Талицы</a:t>
            </a:r>
            <a:r>
              <a:rPr lang="ru-RU" dirty="0">
                <a:cs typeface="Calibri"/>
              </a:rPr>
              <a:t> </a:t>
            </a:r>
            <a:r>
              <a:rPr lang="ru-RU" spc="-20" dirty="0">
                <a:cs typeface="Calibri"/>
              </a:rPr>
              <a:t>до</a:t>
            </a:r>
            <a:r>
              <a:rPr lang="ru-RU" spc="5" dirty="0">
                <a:cs typeface="Calibri"/>
              </a:rPr>
              <a:t> </a:t>
            </a:r>
            <a:r>
              <a:rPr lang="ru-RU" spc="-35" dirty="0">
                <a:cs typeface="Calibri"/>
              </a:rPr>
              <a:t>Тугулыма</a:t>
            </a:r>
            <a:r>
              <a:rPr lang="ru-RU" spc="15" dirty="0">
                <a:cs typeface="Calibri"/>
              </a:rPr>
              <a:t> </a:t>
            </a:r>
            <a:r>
              <a:rPr lang="ru-RU" spc="-5" dirty="0">
                <a:cs typeface="Calibri"/>
              </a:rPr>
              <a:t>/</a:t>
            </a:r>
            <a:r>
              <a:rPr lang="ru-RU" spc="5" dirty="0">
                <a:cs typeface="Calibri"/>
              </a:rPr>
              <a:t> </a:t>
            </a:r>
            <a:r>
              <a:rPr lang="ru-RU" spc="-10" dirty="0">
                <a:cs typeface="Calibri"/>
              </a:rPr>
              <a:t>С.</a:t>
            </a:r>
            <a:endParaRPr lang="ru-RU" dirty="0">
              <a:cs typeface="Calibri"/>
            </a:endParaRPr>
          </a:p>
          <a:p>
            <a:pPr marL="12700" algn="just">
              <a:lnSpc>
                <a:spcPct val="100000"/>
              </a:lnSpc>
            </a:pPr>
            <a:r>
              <a:rPr lang="ru-RU" spc="-5" dirty="0" err="1">
                <a:cs typeface="Calibri"/>
              </a:rPr>
              <a:t>Новопашин</a:t>
            </a:r>
            <a:r>
              <a:rPr lang="ru-RU" spc="5" dirty="0">
                <a:cs typeface="Calibri"/>
              </a:rPr>
              <a:t> </a:t>
            </a:r>
            <a:r>
              <a:rPr lang="ru-RU" spc="-5" dirty="0">
                <a:cs typeface="Calibri"/>
              </a:rPr>
              <a:t>//</a:t>
            </a:r>
            <a:r>
              <a:rPr lang="ru-RU" spc="10" dirty="0">
                <a:cs typeface="Calibri"/>
              </a:rPr>
              <a:t> </a:t>
            </a:r>
            <a:r>
              <a:rPr lang="ru-RU" spc="-15" dirty="0">
                <a:cs typeface="Calibri"/>
              </a:rPr>
              <a:t>Уральский</a:t>
            </a:r>
            <a:r>
              <a:rPr lang="ru-RU" spc="15" dirty="0">
                <a:cs typeface="Calibri"/>
              </a:rPr>
              <a:t> </a:t>
            </a:r>
            <a:r>
              <a:rPr lang="ru-RU" spc="-25" dirty="0">
                <a:cs typeface="Calibri"/>
              </a:rPr>
              <a:t>следопыт.</a:t>
            </a:r>
            <a:r>
              <a:rPr lang="ru-RU" spc="40" dirty="0">
                <a:cs typeface="Calibri"/>
              </a:rPr>
              <a:t> </a:t>
            </a:r>
            <a:r>
              <a:rPr lang="ru-RU" spc="-5" dirty="0">
                <a:cs typeface="Calibri"/>
              </a:rPr>
              <a:t>–</a:t>
            </a:r>
            <a:r>
              <a:rPr lang="ru-RU" spc="5" dirty="0">
                <a:cs typeface="Calibri"/>
              </a:rPr>
              <a:t> </a:t>
            </a:r>
            <a:r>
              <a:rPr lang="ru-RU" spc="-5" dirty="0">
                <a:cs typeface="Calibri"/>
              </a:rPr>
              <a:t>2009.</a:t>
            </a:r>
            <a:r>
              <a:rPr lang="ru-RU" dirty="0">
                <a:cs typeface="Calibri"/>
              </a:rPr>
              <a:t> </a:t>
            </a:r>
            <a:r>
              <a:rPr lang="ru-RU" spc="-5" dirty="0">
                <a:cs typeface="Calibri"/>
              </a:rPr>
              <a:t>–</a:t>
            </a:r>
            <a:r>
              <a:rPr lang="ru-RU" spc="5" dirty="0">
                <a:cs typeface="Calibri"/>
              </a:rPr>
              <a:t> </a:t>
            </a:r>
            <a:r>
              <a:rPr lang="ru-RU" spc="-5" dirty="0">
                <a:cs typeface="Calibri"/>
              </a:rPr>
              <a:t>№</a:t>
            </a:r>
            <a:r>
              <a:rPr lang="ru-RU" dirty="0">
                <a:cs typeface="Calibri"/>
              </a:rPr>
              <a:t> </a:t>
            </a:r>
            <a:r>
              <a:rPr lang="ru-RU" spc="-5" dirty="0">
                <a:cs typeface="Calibri"/>
              </a:rPr>
              <a:t>9. –</a:t>
            </a:r>
            <a:r>
              <a:rPr lang="ru-RU" spc="20" dirty="0">
                <a:cs typeface="Calibri"/>
              </a:rPr>
              <a:t> </a:t>
            </a:r>
            <a:r>
              <a:rPr lang="ru-RU" spc="-5" dirty="0">
                <a:cs typeface="Calibri"/>
              </a:rPr>
              <a:t>С.</a:t>
            </a:r>
            <a:r>
              <a:rPr lang="ru-RU" dirty="0">
                <a:cs typeface="Calibri"/>
              </a:rPr>
              <a:t> </a:t>
            </a:r>
            <a:r>
              <a:rPr lang="ru-RU" spc="-5" dirty="0">
                <a:cs typeface="Calibri"/>
              </a:rPr>
              <a:t>29-31. :</a:t>
            </a:r>
            <a:r>
              <a:rPr lang="ru-RU" spc="5" dirty="0">
                <a:cs typeface="Calibri"/>
              </a:rPr>
              <a:t> </a:t>
            </a:r>
            <a:r>
              <a:rPr lang="ru-RU" spc="-35" dirty="0">
                <a:cs typeface="Calibri"/>
              </a:rPr>
              <a:t>фот</a:t>
            </a:r>
            <a:r>
              <a:rPr lang="ru-RU" spc="-35" dirty="0" smtClean="0">
                <a:cs typeface="Calibri"/>
              </a:rPr>
              <a:t>.</a:t>
            </a:r>
          </a:p>
          <a:p>
            <a:pPr marL="12700" algn="just"/>
            <a:r>
              <a:rPr lang="ru-RU" spc="-10" dirty="0">
                <a:cs typeface="Calibri"/>
              </a:rPr>
              <a:t>Денежкин</a:t>
            </a:r>
            <a:r>
              <a:rPr lang="ru-RU" spc="10" dirty="0">
                <a:cs typeface="Calibri"/>
              </a:rPr>
              <a:t> </a:t>
            </a:r>
            <a:r>
              <a:rPr lang="ru-RU" spc="-10" dirty="0">
                <a:cs typeface="Calibri"/>
              </a:rPr>
              <a:t>Камень</a:t>
            </a:r>
            <a:r>
              <a:rPr lang="ru-RU" spc="15" dirty="0">
                <a:cs typeface="Calibri"/>
              </a:rPr>
              <a:t> </a:t>
            </a:r>
            <a:r>
              <a:rPr lang="ru-RU" spc="-5" dirty="0">
                <a:cs typeface="Calibri"/>
              </a:rPr>
              <a:t>:</a:t>
            </a:r>
            <a:r>
              <a:rPr lang="ru-RU" spc="5" dirty="0">
                <a:cs typeface="Calibri"/>
              </a:rPr>
              <a:t> </a:t>
            </a:r>
            <a:r>
              <a:rPr lang="ru-RU" spc="-10" dirty="0">
                <a:cs typeface="Calibri"/>
              </a:rPr>
              <a:t>легенды</a:t>
            </a:r>
            <a:r>
              <a:rPr lang="ru-RU" spc="20" dirty="0">
                <a:cs typeface="Calibri"/>
              </a:rPr>
              <a:t> </a:t>
            </a:r>
            <a:r>
              <a:rPr lang="ru-RU" spc="-5" dirty="0">
                <a:cs typeface="Calibri"/>
              </a:rPr>
              <a:t>и</a:t>
            </a:r>
            <a:r>
              <a:rPr lang="ru-RU" spc="5" dirty="0">
                <a:cs typeface="Calibri"/>
              </a:rPr>
              <a:t> </a:t>
            </a:r>
            <a:r>
              <a:rPr lang="ru-RU" spc="-5" dirty="0">
                <a:cs typeface="Calibri"/>
              </a:rPr>
              <a:t>быль</a:t>
            </a:r>
            <a:r>
              <a:rPr lang="ru-RU" spc="25" dirty="0">
                <a:cs typeface="Calibri"/>
              </a:rPr>
              <a:t> </a:t>
            </a:r>
            <a:r>
              <a:rPr lang="ru-RU" spc="-5" dirty="0">
                <a:cs typeface="Calibri"/>
              </a:rPr>
              <a:t>/ Б.</a:t>
            </a:r>
            <a:r>
              <a:rPr lang="ru-RU" spc="5" dirty="0">
                <a:cs typeface="Calibri"/>
              </a:rPr>
              <a:t> </a:t>
            </a:r>
            <a:r>
              <a:rPr lang="ru-RU" spc="-10" dirty="0">
                <a:cs typeface="Calibri"/>
              </a:rPr>
              <a:t>Рябинин</a:t>
            </a:r>
            <a:r>
              <a:rPr lang="ru-RU" spc="-5" dirty="0">
                <a:cs typeface="Calibri"/>
              </a:rPr>
              <a:t> //</a:t>
            </a:r>
            <a:r>
              <a:rPr lang="ru-RU" spc="5" dirty="0">
                <a:cs typeface="Calibri"/>
              </a:rPr>
              <a:t> </a:t>
            </a:r>
            <a:r>
              <a:rPr lang="ru-RU" spc="-20" dirty="0">
                <a:cs typeface="Calibri"/>
              </a:rPr>
              <a:t>Урал.</a:t>
            </a:r>
            <a:r>
              <a:rPr lang="ru-RU" spc="15" dirty="0">
                <a:cs typeface="Calibri"/>
              </a:rPr>
              <a:t> </a:t>
            </a:r>
            <a:r>
              <a:rPr lang="ru-RU" spc="-5" dirty="0">
                <a:cs typeface="Calibri"/>
              </a:rPr>
              <a:t>– </a:t>
            </a:r>
            <a:r>
              <a:rPr lang="ru-RU" spc="-480" dirty="0">
                <a:cs typeface="Calibri"/>
              </a:rPr>
              <a:t> </a:t>
            </a:r>
            <a:r>
              <a:rPr lang="ru-RU" spc="-5" dirty="0">
                <a:cs typeface="Calibri"/>
              </a:rPr>
              <a:t>1990.</a:t>
            </a:r>
            <a:r>
              <a:rPr lang="ru-RU" spc="-25" dirty="0">
                <a:cs typeface="Calibri"/>
              </a:rPr>
              <a:t> </a:t>
            </a:r>
            <a:r>
              <a:rPr lang="ru-RU" spc="-5" dirty="0">
                <a:cs typeface="Calibri"/>
              </a:rPr>
              <a:t>-</a:t>
            </a:r>
            <a:r>
              <a:rPr lang="ru-RU" spc="5" dirty="0">
                <a:cs typeface="Calibri"/>
              </a:rPr>
              <a:t> </a:t>
            </a:r>
            <a:r>
              <a:rPr lang="ru-RU" spc="-5" dirty="0">
                <a:cs typeface="Calibri"/>
              </a:rPr>
              <a:t>№ 7.</a:t>
            </a:r>
            <a:r>
              <a:rPr lang="ru-RU" spc="10" dirty="0">
                <a:cs typeface="Calibri"/>
              </a:rPr>
              <a:t> </a:t>
            </a:r>
            <a:r>
              <a:rPr lang="ru-RU" spc="-5" dirty="0">
                <a:cs typeface="Calibri"/>
              </a:rPr>
              <a:t>–</a:t>
            </a:r>
            <a:r>
              <a:rPr lang="ru-RU" dirty="0">
                <a:cs typeface="Calibri"/>
              </a:rPr>
              <a:t> </a:t>
            </a:r>
            <a:r>
              <a:rPr lang="ru-RU" spc="-5" dirty="0">
                <a:cs typeface="Calibri"/>
              </a:rPr>
              <a:t>С. 153-161</a:t>
            </a:r>
            <a:r>
              <a:rPr lang="ru-RU" spc="-5" dirty="0" smtClean="0">
                <a:cs typeface="Calibri"/>
              </a:rPr>
              <a:t>.</a:t>
            </a:r>
          </a:p>
          <a:p>
            <a:pPr marL="12700" algn="just"/>
            <a:r>
              <a:rPr lang="ru-RU" spc="-5" dirty="0" smtClean="0">
                <a:cs typeface="Calibri"/>
              </a:rPr>
              <a:t>4. Архипова Н.П. Заповедные места  Свердловской области. – Свердловск: Сред.-Урал. кн. </a:t>
            </a:r>
            <a:r>
              <a:rPr lang="ru-RU" spc="-5" dirty="0" err="1" smtClean="0">
                <a:cs typeface="Calibri"/>
              </a:rPr>
              <a:t>изд</a:t>
            </a:r>
            <a:r>
              <a:rPr lang="ru-RU" spc="-5" dirty="0">
                <a:cs typeface="Calibri"/>
              </a:rPr>
              <a:t> </a:t>
            </a:r>
            <a:r>
              <a:rPr lang="ru-RU" spc="-5" dirty="0" smtClean="0">
                <a:cs typeface="Calibri"/>
              </a:rPr>
              <a:t>- во, 1984. – 160 С</a:t>
            </a:r>
            <a:endParaRPr lang="ru-RU" dirty="0">
              <a:cs typeface="Calibri"/>
            </a:endParaRPr>
          </a:p>
          <a:p>
            <a:pPr marL="12700" algn="just">
              <a:lnSpc>
                <a:spcPct val="100000"/>
              </a:lnSpc>
            </a:pPr>
            <a:endParaRPr lang="ru-RU" dirty="0">
              <a:cs typeface="Calibri"/>
            </a:endParaRPr>
          </a:p>
          <a:p>
            <a:pPr marL="298450" indent="-285750">
              <a:lnSpc>
                <a:spcPct val="100000"/>
              </a:lnSpc>
              <a:buFontTx/>
              <a:buChar char="-"/>
            </a:pPr>
            <a:endParaRPr lang="ru-RU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867322245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37</TotalTime>
  <Words>665</Words>
  <Application>Microsoft Office PowerPoint</Application>
  <PresentationFormat>Экран (4:3)</PresentationFormat>
  <Paragraphs>64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Тема Office</vt:lpstr>
      <vt:lpstr>Презентация PowerPoint</vt:lpstr>
      <vt:lpstr>Презентация PowerPoint</vt:lpstr>
      <vt:lpstr>«ВИСИМСКИЙ ЗАПОВЕДНИК»</vt:lpstr>
      <vt:lpstr>ЗАПОВЕДНИК «ДЕНЕЖКИН КАМЕНЬ»</vt:lpstr>
      <vt:lpstr>Презентация PowerPoint</vt:lpstr>
      <vt:lpstr>Национальный парк «ПРИПЫШМИНСКИЕ БОРЫ»</vt:lpstr>
      <vt:lpstr>Растительный мир заповедников</vt:lpstr>
      <vt:lpstr>Животный мир заповедников</vt:lpstr>
      <vt:lpstr>Животный мир заповедников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ЦДБцентр</dc:creator>
  <cp:lastModifiedBy>ЦДБцентр</cp:lastModifiedBy>
  <cp:revision>7</cp:revision>
  <dcterms:created xsi:type="dcterms:W3CDTF">2023-01-13T10:39:06Z</dcterms:created>
  <dcterms:modified xsi:type="dcterms:W3CDTF">2023-01-18T08:04:53Z</dcterms:modified>
</cp:coreProperties>
</file>