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17"/>
  </p:notesMasterIdLst>
  <p:sldIdLst>
    <p:sldId id="256" r:id="rId2"/>
    <p:sldId id="27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334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7E37A3-783D-411F-99F2-A92F59B2F59F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B88BF4-05B4-4079-9658-F93F8DDFBBC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B88BF4-05B4-4079-9658-F93F8DDFBBC7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04800" y="914400"/>
            <a:ext cx="8610600" cy="320040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+mn-lt"/>
              </a:rPr>
              <a:t>Отчёт </a:t>
            </a:r>
            <a:br>
              <a:rPr lang="ru-RU" sz="2400" b="1" dirty="0" smtClean="0">
                <a:latin typeface="+mn-lt"/>
              </a:rPr>
            </a:br>
            <a:r>
              <a:rPr lang="ru-RU" sz="2400" b="1" dirty="0" smtClean="0">
                <a:latin typeface="+mn-lt"/>
              </a:rPr>
              <a:t>о реализации </a:t>
            </a:r>
            <a:r>
              <a:rPr lang="ru-RU" sz="2400" b="1" dirty="0" err="1" smtClean="0">
                <a:latin typeface="+mn-lt"/>
              </a:rPr>
              <a:t>антикоррупционных</a:t>
            </a:r>
            <a:r>
              <a:rPr lang="ru-RU" sz="2400" b="1" dirty="0" smtClean="0">
                <a:latin typeface="+mn-lt"/>
              </a:rPr>
              <a:t> мероприятий в Государственном  автономном учреждении социального обслуживания Свердловской области «Комплексный центр социального обслуживания населения города Каменска – Уральского» </a:t>
            </a:r>
            <a:br>
              <a:rPr lang="ru-RU" sz="2400" b="1" dirty="0" smtClean="0">
                <a:latin typeface="+mn-lt"/>
              </a:rPr>
            </a:br>
            <a:r>
              <a:rPr lang="ru-RU" sz="2400" b="1" dirty="0" smtClean="0">
                <a:latin typeface="+mn-lt"/>
              </a:rPr>
              <a:t>за 2022 год</a:t>
            </a:r>
            <a:endParaRPr lang="ru-RU" sz="24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04800" y="1524000"/>
            <a:ext cx="8610600" cy="5334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FF0000"/>
                </a:solidFill>
              </a:rPr>
              <a:t>1. Нормативное обеспечение деятельности по противодействию коррупции</a:t>
            </a:r>
            <a:endParaRPr lang="ru-RU" sz="16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04800" y="2286000"/>
          <a:ext cx="8610600" cy="41948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8295"/>
                <a:gridCol w="5182305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971550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Разработка плана работы комиссии по противодействию коррупции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indent="191135"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Разработан и утвержден План работы комиссии  по противодействию коррупции в ГАУ «КЦСОН города Каменска – Уральского» приказом директора № 01-07/410 от 28.06.2022 «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Об утверждении  плана мероприятий, направленных на противодействие коррупции на 2021 – 2024 г.»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  <a:tr h="971550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Контроль за выполнением стандартов и процедур, направленных на обеспечение добросовестной работы всех сотрудников Учреждения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indent="191135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 учреждении на постоянной основе осуществляется контроль  за выполнением стандартов и процедур, направленных на обеспечение добросовестной работы всех сотрудников учреждения. Осуществляется внутренний контроль качества предоставляемых услуг получателям социальных услуг в стационарной,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полустационварной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форме социального обслуживания и форме социального обслуживания на дому. </a:t>
                      </a:r>
                    </a:p>
                    <a:p>
                      <a:pPr indent="191135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 связи с этим разработаны и утверждены приказы по учреждению:</a:t>
                      </a:r>
                    </a:p>
                    <a:p>
                      <a:pPr indent="191135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приказ  ГАУ «КЦСОН города Каменска – Уральского» № 01-07/02 от 10.01.2022 «Об утверждении государственного задания на 2022 год»;</a:t>
                      </a:r>
                    </a:p>
                    <a:p>
                      <a:pPr indent="191135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 приказ  ГАУ «КЦСОН города Каменска – Уральского» № 01-07/683 от 17.11.2022 «О проведении внутреннего аудита СМК»;</a:t>
                      </a:r>
                    </a:p>
                    <a:p>
                      <a:pPr indent="191135"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приказ  ГАУ «КЦСОН города Каменска – Уральского» № 01-07/03 от 10.01.2022 «Об утверждении плана – графика по проведению внутренней проверки структурных подразделений в 2022 году»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57200" y="533400"/>
          <a:ext cx="8382000" cy="5972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00"/>
                <a:gridCol w="4953000"/>
              </a:tblGrid>
              <a:tr h="15324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1462349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Мониторинг изменений действующего законодательства в области противодействия коррупции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indent="191135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Работа ведется в соответствии с Планом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антикоррупционного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просвещения сотрудников  - Приказ ГАУ «КЦСОН города Каменска – Уральского» № 01-09/761 от 16.11.2021 «Об утверждении плана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антикоррупционного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просвещения сотрудников ГАУ «КЦСОН города Каменска – Уральского» на 2022 год».</a:t>
                      </a:r>
                    </a:p>
                    <a:p>
                      <a:pPr indent="191135"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 течение 2022 года юрисконсультом учреждения проводился мониторинг изменений действующего законодательства в области противодействия коррупции.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  <a:tr h="1010464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Доведение до лиц занимающих должности в Учреждении положений законодательства РФ о противодействии коррупции, в том числе об ответственности за коррупционные правонарушения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Министерством социальной политики Свердловской области в течение 2022 года своевременно доводились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 лиц занимающих должности в Учреждении положения законодательства РФ о противодействии коррупции, в том числе об ответственности за коррупционные правонарушения (в формате видеоконференций, по электронной почте и др.)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  <a:tr h="2818002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Введение в договоры связанные с хозяйственной деятельностью Учреждения стандартной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антикоррупционной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оговорки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indent="221615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 договоры и локальные документы, связанные с хозяйственной деятельностью учреждения введены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антикоррупционные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оговорки в:</a:t>
                      </a:r>
                    </a:p>
                    <a:p>
                      <a:pPr indent="221615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Положение о предотвращении и урегулировании конфликта интересов в ГАУ «КЦСОН города Каменска-Уральского»;</a:t>
                      </a:r>
                    </a:p>
                    <a:p>
                      <a:pPr indent="221615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Положение об уведомлении директора ГАУ «КЦСОН города Каменска-Уральского» о фактах обращения в целях склонения к совершению коррупционных  правонарушений сотрудников Центра»;</a:t>
                      </a:r>
                    </a:p>
                    <a:p>
                      <a:pPr indent="221615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Положение обмена деловыми подарками и знаками делового гостеприимства в ГАУ «КЦСОН города Каменска-Уральского»;</a:t>
                      </a:r>
                    </a:p>
                    <a:p>
                      <a:pPr indent="221615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- Положение о работе комиссии по противодействию коррупции в ГАУ «КЦСОН города Каменска-Уральского»</a:t>
                      </a:r>
                    </a:p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Положение о благотворительной деятельности (добровольных пожертвованиях) в ГАУ «КЦСОН города Каменска-Уральского».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04800" y="1066800"/>
          <a:ext cx="8610600" cy="2476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2518"/>
                <a:gridCol w="5088082"/>
              </a:tblGrid>
              <a:tr h="15324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1462349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Внесение изменений в мероприятия по противодействию коррупции Учреждении в целях приведения их в соответствие требованиям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антикоррупционного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законодательства и методических рекомендаций по вопросам противодействия коррупции   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Письмом Министерства социальной политики Свердловской области от 21.03.2022 № 07-04-85/2128 «О направлении методических рекомендаций» были доведены до руководителя учреждения социального обслуживания Методические рекомендации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по наполнению разделов «Противодействие коррупции» официальных сайтов государственных учреждений, подведомственных Министерству социальной политики Свердловской области 2022 год».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 связи с данными Методическими рекомендациями, ответственным лицом за профилактику коррупционных и иных правонарушений, были внесены изменения в локальные документы по противодействию коррупции ГАУ «КЦСОН города Каменска – Уральского».</a:t>
                      </a: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04800" y="3733800"/>
            <a:ext cx="8610600" cy="5334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2. Разработка и внедрение специальных </a:t>
            </a:r>
            <a:r>
              <a:rPr lang="ru-RU" sz="1600" b="1" dirty="0" err="1" smtClean="0">
                <a:solidFill>
                  <a:srgbClr val="FF0000"/>
                </a:solidFill>
              </a:rPr>
              <a:t>антикоррупционных</a:t>
            </a:r>
            <a:r>
              <a:rPr lang="ru-RU" sz="1600" b="1" dirty="0" smtClean="0">
                <a:solidFill>
                  <a:srgbClr val="FF0000"/>
                </a:solidFill>
              </a:rPr>
              <a:t> процедур</a:t>
            </a:r>
            <a:endParaRPr lang="ru-RU" sz="16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304800" y="4572000"/>
          <a:ext cx="8610600" cy="17976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2518"/>
                <a:gridCol w="5088082"/>
              </a:tblGrid>
              <a:tr h="15324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1462349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Проведение периодической оценки коррупционных рисков в целях выявления тех сфер деятельности Учреждения, которые подвержены таким рискам, и разработка соответствующих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антикоррупционных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мер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Приказ ГАУ «КЦСОН города Каменска – Уральского» от 29.09.2022 № 01-07/594 «О внесении изменений и утверждении Порядка проведения оценки и карты коррупционных рисков коррупционных рисков в ГАУ «КЦСОН города Каменска – Уральского»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81000" y="1756145"/>
          <a:ext cx="8458200" cy="47061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0173"/>
                <a:gridCol w="4998027"/>
              </a:tblGrid>
              <a:tr h="33291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880375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Привлечение к дисциплинарной ответственности сотрудников, не принимающих должных мер по обеспечению исполнения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антиррупционного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законодательства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Отсутствовали случаи для привлечения сотрудников к дисциплинарным мерам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  <a:tr h="1581343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Проверки предоставляемых персональных данных и иных сведений при поступлении на работу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Проверку предоставляемых данных и иных сведений при поступлении на работу осуществляет специалист отдела кадров.</a:t>
                      </a:r>
                    </a:p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Так же в  учреждении работает комиссия по персональным данным, где председателем комиссии является заместитель директора. В 2022 году издан Приказ ГАУ «КЦСОН города Каменска – Уральского» № 01-07/561 от 15.09.2022 «Об утверждении Графика проведения проверок за выполнением инструкций по обработке персональных данных». 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 течение отчетного периода проведено 7  проверок, с составлением  акта.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  <a:tr h="1897912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Ознакомление сотрудников с нормативно-правовыми документами при поступлении на работу и при внесении изменений в нормативные акты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Ознакомление сотрудников с нормативно-правовыми документами при поступлении на работу и при внесении изменений в нормативные акты осуществляет специалист отдела кадров и заведующие структурными подразделениями. 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течение отчетного периода принято на работу в ГАУ «КЦСОН города Каменска – Уральского»  - 45 человек. Со всеми  вновь прибывшими сотрудниками проведена работа по ознакомлению с нормативно – правовыми документами по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антикоррупции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утвержденными в учреждении. 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28600" y="914400"/>
            <a:ext cx="8610600" cy="5334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3. Меры, направленные на совершенствование работы по профилактике коррупционных и иных нарушений</a:t>
            </a:r>
            <a:endParaRPr lang="ru-RU" sz="16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81000" y="1143001"/>
          <a:ext cx="8458200" cy="50444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0173"/>
                <a:gridCol w="4998027"/>
              </a:tblGrid>
              <a:tr h="308899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1130288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Выявление случаев возникновение конфликта интересов, возникающих у сотрудников Учреждения, выявление родственных связей у сотрудников Учреждения, контрагентов Учреждения, влияние которых может привести к конфликту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интересов</a:t>
                      </a:r>
                    </a:p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endParaRPr lang="ru-RU" sz="1200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Случаев возникновения конфликта интересов у сотрудников Учреждения в 2022 году не выявлено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  <a:tr h="1635758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Разработка и проведение мероприятий к Международному дню борьбы с коррупцией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Согласно плана мероприятий, посвященных  Международному дню борьбы с коррупцией, который отмечается ежегодно 9 декабря, были проведены беседы с получателями социальных услуг стационарного отделения (отделение временного пребывания, социально – реабилитационное отделение) с раздачей памяток. На мероприятии присутствовало – 37 человек.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Размещены методических и информационные материалы 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антикоррупционного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характера на официальных стендах в помещениях ГАУ «КЦСОН города Каменска – Уральского»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  <a:tr h="1310639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Оформление информационного стенда с информацией о профилактике коррупции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Информационный стенд, размещенный по адресу: ул. Октябрьская, 11 Б с информацией по профилактике коррупции периодически обновляется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600" y="914400"/>
            <a:ext cx="8610600" cy="8382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4. Внедрение инновационных технологий обеспечивающих межведомственное электронное взаимодействие граждан и организаций в рамках доступности и качества предоставления услуг</a:t>
            </a:r>
            <a:endParaRPr lang="ru-RU" sz="16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04800" y="2057400"/>
          <a:ext cx="8458200" cy="4176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0173"/>
                <a:gridCol w="4998027"/>
              </a:tblGrid>
              <a:tr h="411281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1084288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Своевременное пополнение и актуализация раздела официального сайта Учреждения «Противодействие коррупции»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Раздел «Противодействие коррупции» на официальном сайте  учреждения обновляется своевременно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  <a:tr h="1400031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Размещение на официальном сайте Учреждения информации о прядке предоставления государственных услуг и поддержании ее в актуальном состоянии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Порядок предоставления государственных социальных услуг  размещен на официальном сайте, в разделе «документы», подраздел «локальные документы» - «Правила внутреннего распорядка для получателей социальных услуг», утвержденные приказом директора ГАУ «КЦСОН города Каменска – Уральского» от 25.02.2019 г. № 01-09/139.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  <a:tr h="1280582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Информирование вновь принятых сотрудников об информации, размещенной на официальном сайте Учреждения в информационно-телекоммуникационной сети «Интернет» в том числе в разделе «Противодействие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антикоррупции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»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Руководители структурных подразделений ГАУ «КЦСОН города Каменска – Уральского» периодически проводят со вновь принятыми сотрудниками беседы об информации, размещенной на официальном сайте учреждения, в том числе и о разделе «Противодействие коррупции».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 в отчетном периоде беседы проведены с 45 сотрудниками.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600" y="914400"/>
            <a:ext cx="8610600" cy="762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hangingPunct="0"/>
            <a:r>
              <a:rPr lang="ru-RU" sz="1600" b="1" dirty="0" smtClean="0">
                <a:solidFill>
                  <a:srgbClr val="FF0000"/>
                </a:solidFill>
              </a:rPr>
              <a:t>5. Повышение эффективности работы с обращениями граждан и организациями</a:t>
            </a:r>
            <a:endParaRPr lang="ru-RU" sz="1600" dirty="0" smtClean="0">
              <a:solidFill>
                <a:srgbClr val="FF0000"/>
              </a:solidFill>
            </a:endParaRPr>
          </a:p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по фактам коррупций</a:t>
            </a:r>
            <a:endParaRPr lang="ru-RU" sz="16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304800" y="2057400"/>
          <a:ext cx="8458200" cy="4343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0173"/>
                <a:gridCol w="4998027"/>
              </a:tblGrid>
              <a:tr h="409228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1943834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Обеспечение возможности оперативного информирования гражданами  и организациями о фактах коррупции в действиях (бездействии) работников Учреждения посредством «телефона доверия» (горячих линий) по вопросам противодействия коррупции электронных сообщений на сайт Учреждения и (или) иными способами обратной связи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 отчетном периоде на «телефон доверия» вопросы о фактах коррупции в действиях (бездействиях) сотрудников учреждения – не поступало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  <a:tr h="716149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Формирование и ведение базы данных обращений граждан по фактам коррупционных проявлений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течение отчетного периода обращений граждан по фактам коррупционных проявлений не поступало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  <a:tr h="1274188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Проведение мониторинга обращений и результатов рассмотрения обращений граждан и организаций о фактах коррупции, анализ обращений граждан по фактам коррупции по содержанию, результатам рассмотрения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течение отчетного периода обращений от граждан и организаций по фактам коррупции не поступало </a:t>
                      </a:r>
                      <a:endParaRPr lang="ru-RU" sz="1200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04800" y="457200"/>
          <a:ext cx="8686800" cy="332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3691"/>
                <a:gridCol w="5133109"/>
              </a:tblGrid>
              <a:tr h="38939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993341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Проведение мониторинга обращений граждан  о качестве предоставляемых социальных услуг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Ежеквартально, в учреждении проводится опрос получателей социальных услуг  в рамках критерия «удовлетворенность получателей социальных услуг качеством социальных услуг».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отчетном периоде было проанкетировано  - 1400 получателей социальных услуг.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  <a:tr h="681438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Рассмотрение на заседании Комиссии по противодействию коррупции отчета о выполнении Плана мероприятий на 2021-2024 гг.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Ежегодно, в течение 1-го квартала рассматривается Отчет о выполнении плана мероприятий  по противодействию коррупции за  предыдущий период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  <a:tr h="1212429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Размещение в разделе «Противодействие коррупции» официального сайте Учреждения в информационно – телекоммуникационной сети «Интернет» отчетов о результатах выполнения плана  мероприятий по противодействию коррупции 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Отчет о выполнении плана мероприятий  по противодействию коррупции размещается на официальном сайте учреждения, в разделе  «Противодействие коррупции», ежегодно, до 01 февраля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04800" y="3886200"/>
            <a:ext cx="8686800" cy="762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hangingPunct="0"/>
            <a:r>
              <a:rPr lang="ru-RU" sz="1600" b="1" dirty="0" smtClean="0">
                <a:solidFill>
                  <a:srgbClr val="FF0000"/>
                </a:solidFill>
              </a:rPr>
              <a:t>6.Повышение качества профессиональной подготовки  специалистов в сфере организации противодействия и непосредственного противодействия коррупции</a:t>
            </a:r>
            <a:endParaRPr lang="ru-RU" sz="16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304800" y="4724400"/>
          <a:ext cx="8686800" cy="1636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3692"/>
                <a:gridCol w="5133108"/>
              </a:tblGrid>
              <a:tr h="409228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1038572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Прохождение обучения лиц  в должностные обязанности, которых входит участие в противодействие коррупции, с учетом потребности в обучении по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антикоррупционной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тематике, участие в обучающих семинарах, проводимых Министерством и (или) образовательными учреждениями  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течение отчетного периода ответственное лицо 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профилактику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коррупционных и иных правонарушений 08.09.2022 года прошла обучение по теме: «Организационные основы противодействия коррупции», с получением сертификата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600" y="609600"/>
            <a:ext cx="8686800" cy="762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hangingPunct="0"/>
            <a:r>
              <a:rPr lang="ru-RU" sz="1600" b="1" dirty="0" smtClean="0">
                <a:solidFill>
                  <a:srgbClr val="FF0000"/>
                </a:solidFill>
              </a:rPr>
              <a:t>7. Противодействие коррупции в сфере бюджетных отношений, закупок  ТРУ</a:t>
            </a:r>
            <a:endParaRPr lang="ru-RU" sz="16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28600" y="1524000"/>
          <a:ext cx="8686800" cy="49080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3691"/>
                <a:gridCol w="5133109"/>
              </a:tblGrid>
              <a:tr h="38939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993341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Осуществление внутреннего финансового контроля и внутреннего финансового аудита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приказ  ГАУ «КЦСОН города Каменска – Уральского» № 01-07/28 от 19.01.2022 «Об утверждении плана проверок внутреннего финансового контроля Государственного автономного учреждения социального обслуживания Свердловской области «Комплексный центр социального обслуживания населения города Каменска – Уральского» на 2022 год».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Осуществляется ежегодно в соответствии с Положением о внутреннем финансовом контроле в ГАУ «КЦСОН города Каменска – Уральского», утвержденного приказом директора от 29.12.2018 г. № 01-09/516.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Согласно плана проведены проверка: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ревизия кассы, соблюдение порядка ведения кассовых операций;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проверка соблюдения лимита денежных средств в кассе учреждения;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проверка наличия актов сверки с поставщиками и подрядчиками;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проверка наличия должностных инструкций с разделением обязанностей;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проверка наличия положений об оплате труда, подотчетных лицах и т.д. и их соблюдения;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проверка материалов инвентаризаций и ревизий и отражения результатов в бухгалтерском учете;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анализ правильности применения льгот  и налоговых вычетов;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контроль за правильностью заполнения отчетных форм;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анализ соблюдения графика документооборота;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ведение и заполнение путевых листов;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формирование структуры штата учреждения и штатного расписания;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начисление заработной платы;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- ведение учета запасных частей на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забалансовом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счете 09</a:t>
                      </a:r>
                      <a:r>
                        <a:rPr lang="ru-RU" sz="1200" dirty="0"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81000" y="990600"/>
          <a:ext cx="8458200" cy="5476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0173"/>
                <a:gridCol w="4998027"/>
              </a:tblGrid>
              <a:tr h="409228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1943834"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Осуществление контроля в сфере закупок ТРУ для обеспечения нужд Учреждения </a:t>
                      </a:r>
                      <a:endParaRPr lang="ru-RU" sz="1200" dirty="0"/>
                    </a:p>
                  </a:txBody>
                  <a:tcPr marL="39370" marR="39370" marT="64770" marB="64770"/>
                </a:tc>
                <a:tc rowSpan="2">
                  <a:txBody>
                    <a:bodyPr/>
                    <a:lstStyle/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течение отчетного периода контрактным управляющим было подготовлено 20 приказов в сфере закупок: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19.01.2022 № 01-07/34 « ПО внесении изменений в план закупок на 2021-2022 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14.02.2022 г. № 01-07/99 «О внесении изменений в Положение о закупке товаров, работ, услуг ГАУ «КЦСОН города Каменска – Уральского»;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14.02.2022 г. № 01-07/100 «О внесении изменений о закупке товаров, работ, услуг ГАУ «КЦСОН города Каменска – Уральского»;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30.03.2022 г. № 01-07/240 «Об утверждении плана закупок на 2022-2023 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13.05.2022 г. № 01-07/324 «Об утверждении перечня товаров, работ, услуг закупки которых осуществляются у субъектов малого и среднего предпринимательства»;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18.05.2022 г. №01-07/331 «Об утверждении плана закупок на 2022-2023 г.»;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 Приказ ГАУ «КЦСОН города Каменска – Уральского» от 18.05.2022 г. №01-07/332 «Об утверждении перечня товаров, работ, услуг закупки которых осуществляются у субъектов малого и среднего предпринимательства»;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03.06.2022 г. № 01-07/374 «Об утверждении плана закупок на 2022-2023 г.»;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28.06.2022 г. № 01-07/409 «Об утверждении плана закупок на 2022-2023 г.»;</a:t>
                      </a:r>
                    </a:p>
                    <a:p>
                      <a:endParaRPr lang="ru-RU" sz="1200" dirty="0"/>
                    </a:p>
                  </a:txBody>
                  <a:tcPr marL="39370" marR="39370" marT="64770" marB="64770"/>
                </a:tc>
              </a:tr>
              <a:tr h="2980938">
                <a:tc>
                  <a:txBody>
                    <a:bodyPr/>
                    <a:lstStyle/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Мониторинг эффективности и результативности осуществления закупок ТРУ, а также условий процедур и механизмов закупок ТРУ для нужд Учреждения в целях предотвращения коррупции и других злоупотреблений в сфере таких закупок, выявление </a:t>
                      </a:r>
                      <a:r>
                        <a:rPr kumimoji="0"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коррупциогенных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факторов принятие мер по совершенствованию условий процедур и механизмов закупок ТРУ для нужд  Учреждения</a:t>
                      </a:r>
                      <a:endParaRPr lang="ru-RU" sz="1200" dirty="0"/>
                    </a:p>
                  </a:txBody>
                  <a:tcPr marL="39370" marR="39370" marT="64770" marB="64770"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04800" y="990600"/>
          <a:ext cx="8534400" cy="55019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6373"/>
                <a:gridCol w="4998027"/>
              </a:tblGrid>
              <a:tr h="411126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5090802">
                <a:tc>
                  <a:txBody>
                    <a:bodyPr/>
                    <a:lstStyle/>
                    <a:p>
                      <a:pPr algn="just"/>
                      <a:endParaRPr lang="ru-RU" sz="1200" dirty="0"/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14.07.2022 г. № 01-07/439 «Об утверждении перечня товаров, работ, услуг закупки которых осуществляются у субъектов малого и среднего предпринимательства»;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29.07.2022 г. № 01-07/478 «Об утверждении плана закупок на 2022-2023 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04.08.2022 г. № 01-07/487 «Об утверждении плана закупок на 2022-2023 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04.08.2022 г. «Об утверждении перечня товаров, работ, услуг закупки которых осуществляются у субъектов малого и среднего предпринимательства»;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12.09.2022 г. № 01-07/552 «Об утверждении перечня товаров, работ, услуг закупки которых осуществляются у субъектов малого и среднего предпринимательства»;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10.10.2022 г. № 01-07/607 «Об утверждении перечня товаров, работ, услуг закупки которых осуществляются у субъектов малого и среднего предпринимательства»;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04.10.2022 г. № 01-07/602 « О внесении изменений в план закупок товаров, работ, услуг на 2022-2023 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27.10.2022 г. № 01-07/654 « О внесении изменений в план закупок товаров, работ, услуг на 2022-2023 г.»;</a:t>
                      </a: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04800" y="990601"/>
          <a:ext cx="8534400" cy="2293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6373"/>
                <a:gridCol w="4998027"/>
              </a:tblGrid>
              <a:tr h="302485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1907314">
                <a:tc>
                  <a:txBody>
                    <a:bodyPr/>
                    <a:lstStyle/>
                    <a:p>
                      <a:pPr algn="just"/>
                      <a:endParaRPr lang="ru-RU" sz="1200" dirty="0"/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29.11.2022 г. № 01-07/714 « О внесении изменений в план закупок товаров, работ, услуг на 2022-2023 г.»;</a:t>
                      </a:r>
                    </a:p>
                    <a:p>
                      <a:pPr hangingPunct="0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29.12.2022 г. № 01-07/602 «Об утверждении перечня товаров, работ, услуг закупки которых осуществляются у субъектов малого и среднего предпринимательства»;</a:t>
                      </a:r>
                    </a:p>
                    <a:p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Приказ ГАУ «КЦСОН города Каменска – Уральского» от 26.12.2022 г. № 01-07/768 « О внесении изменений в план закупок товаров, работ, услуг на 2022-2023 г.».</a:t>
                      </a: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04800" y="3429000"/>
            <a:ext cx="8534400" cy="762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hangingPunct="0"/>
            <a:r>
              <a:rPr lang="ru-RU" sz="1600" b="1" dirty="0" smtClean="0">
                <a:solidFill>
                  <a:srgbClr val="FF0000"/>
                </a:solidFill>
              </a:rPr>
              <a:t>8. Формирование в обществе нетерпимости к коррупционному поведению, </a:t>
            </a:r>
            <a:endParaRPr lang="ru-RU" sz="1600" dirty="0" smtClean="0">
              <a:solidFill>
                <a:srgbClr val="FF0000"/>
              </a:solidFill>
            </a:endParaRPr>
          </a:p>
          <a:p>
            <a:pPr algn="ctr"/>
            <a:r>
              <a:rPr lang="ru-RU" sz="1600" b="1" dirty="0" err="1" smtClean="0">
                <a:solidFill>
                  <a:srgbClr val="FF0000"/>
                </a:solidFill>
              </a:rPr>
              <a:t>антикоррупционное</a:t>
            </a:r>
            <a:r>
              <a:rPr lang="ru-RU" sz="1600" b="1" dirty="0" smtClean="0">
                <a:solidFill>
                  <a:srgbClr val="FF0000"/>
                </a:solidFill>
              </a:rPr>
              <a:t> просвещение </a:t>
            </a:r>
            <a:r>
              <a:rPr lang="ru-RU" sz="1600" b="1" i="1" dirty="0" smtClean="0">
                <a:solidFill>
                  <a:srgbClr val="FF0000"/>
                </a:solidFill>
              </a:rPr>
              <a:t> </a:t>
            </a:r>
            <a:endParaRPr lang="ru-RU" sz="16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304800" y="4267200"/>
          <a:ext cx="8534400" cy="15666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6373"/>
                <a:gridCol w="4998027"/>
              </a:tblGrid>
              <a:tr h="21645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мероприятия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Информация о выполнении</a:t>
                      </a:r>
                      <a:endParaRPr lang="ru-RU" sz="1600" dirty="0"/>
                    </a:p>
                  </a:txBody>
                  <a:tcPr/>
                </a:tc>
              </a:tr>
              <a:tr h="1231346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Размещение на  местах предоставления услуг плакатов (объявлений) о недопустимости коррупционного поведения, в том числе подарков, дачи взяток, подкупа и иных форм проявления коррупции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  <a:tabLst>
                          <a:tab pos="-518795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Размещение информации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антикоррупционного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направления (о недопустимости коррупционного поведения, в том числе подарков, дачи взяток, подкупа и иных форм проявления коррупции) на официальном стенде, в помещении учреждения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457200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err="1" smtClean="0"/>
              <a:t>Антикоррупционные</a:t>
            </a:r>
            <a:r>
              <a:rPr lang="ru-RU" sz="2000" b="1" i="1" dirty="0" smtClean="0"/>
              <a:t> мероприятия, организованные в 2022 году</a:t>
            </a:r>
            <a:endParaRPr lang="ru-RU" sz="2000" b="1" i="1" dirty="0"/>
          </a:p>
        </p:txBody>
      </p:sp>
      <p:pic>
        <p:nvPicPr>
          <p:cNvPr id="27650" name="Picture 2" descr="C:\Users\Kaygorodova_IA\Desktop\мероприятие овп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838200"/>
            <a:ext cx="2569634" cy="2242250"/>
          </a:xfrm>
          <a:prstGeom prst="rect">
            <a:avLst/>
          </a:prstGeom>
          <a:noFill/>
        </p:spPr>
      </p:pic>
      <p:pic>
        <p:nvPicPr>
          <p:cNvPr id="27651" name="Picture 3" descr="C:\Users\Kaygorodova_IA\Desktop\ов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2057400"/>
            <a:ext cx="3352800" cy="3267601"/>
          </a:xfrm>
          <a:prstGeom prst="rect">
            <a:avLst/>
          </a:prstGeom>
          <a:noFill/>
        </p:spPr>
      </p:pic>
      <p:sp>
        <p:nvSpPr>
          <p:cNvPr id="7" name="Блок-схема: перфолента 6"/>
          <p:cNvSpPr/>
          <p:nvPr/>
        </p:nvSpPr>
        <p:spPr>
          <a:xfrm>
            <a:off x="76200" y="4572000"/>
            <a:ext cx="3962400" cy="2133600"/>
          </a:xfrm>
          <a:prstGeom prst="flowChartPunchedTap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srgbClr val="002060"/>
                </a:solidFill>
              </a:rPr>
              <a:t>Проведение бесед </a:t>
            </a:r>
            <a:r>
              <a:rPr lang="ru-RU" sz="1300" dirty="0" err="1" smtClean="0">
                <a:solidFill>
                  <a:srgbClr val="002060"/>
                </a:solidFill>
              </a:rPr>
              <a:t>антикоррупционной</a:t>
            </a:r>
            <a:r>
              <a:rPr lang="ru-RU" sz="1300" dirty="0" smtClean="0">
                <a:solidFill>
                  <a:srgbClr val="002060"/>
                </a:solidFill>
              </a:rPr>
              <a:t> направленности  с получателями социальных услуг в отделении временного пребывания – 15 человек, в социально – реабилитационном отделении присутствовало – 22 человека.</a:t>
            </a:r>
          </a:p>
          <a:p>
            <a:pPr algn="ctr"/>
            <a:r>
              <a:rPr lang="ru-RU" sz="1300" dirty="0" smtClean="0">
                <a:solidFill>
                  <a:srgbClr val="002060"/>
                </a:solidFill>
              </a:rPr>
              <a:t> Всего присутствовало – </a:t>
            </a:r>
            <a:r>
              <a:rPr lang="ru-RU" sz="1300" b="1" dirty="0" smtClean="0">
                <a:solidFill>
                  <a:srgbClr val="002060"/>
                </a:solidFill>
              </a:rPr>
              <a:t>37 человек</a:t>
            </a:r>
            <a:endParaRPr lang="ru-RU" sz="1300" b="1" dirty="0">
              <a:solidFill>
                <a:srgbClr val="002060"/>
              </a:solidFill>
            </a:endParaRPr>
          </a:p>
        </p:txBody>
      </p:sp>
      <p:pic>
        <p:nvPicPr>
          <p:cNvPr id="27652" name="Picture 4" descr="C:\Users\Kaygorodova_IA\Desktop\20230126_15435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990600"/>
            <a:ext cx="4038600" cy="2310814"/>
          </a:xfrm>
          <a:prstGeom prst="rect">
            <a:avLst/>
          </a:prstGeom>
          <a:noFill/>
        </p:spPr>
      </p:pic>
      <p:sp>
        <p:nvSpPr>
          <p:cNvPr id="9" name="Блок-схема: перфолента 8"/>
          <p:cNvSpPr/>
          <p:nvPr/>
        </p:nvSpPr>
        <p:spPr>
          <a:xfrm>
            <a:off x="5562600" y="3657600"/>
            <a:ext cx="3276600" cy="1676400"/>
          </a:xfrm>
          <a:prstGeom prst="flowChartPunchedTap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srgbClr val="002060"/>
                </a:solidFill>
              </a:rPr>
              <a:t>Оформление  информационного стенда  «Противодействие коррупции» в помещении учреждения и поддержание  информации в актуальном состоянии</a:t>
            </a:r>
            <a:endParaRPr lang="ru-RU" sz="13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Kaygorodova_IA\Desktop\обучающий семинар с сотрудниками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685800"/>
            <a:ext cx="4647700" cy="2819400"/>
          </a:xfrm>
          <a:prstGeom prst="rect">
            <a:avLst/>
          </a:prstGeom>
          <a:noFill/>
        </p:spPr>
      </p:pic>
      <p:sp>
        <p:nvSpPr>
          <p:cNvPr id="6" name="Блок-схема: перфолента 5"/>
          <p:cNvSpPr/>
          <p:nvPr/>
        </p:nvSpPr>
        <p:spPr>
          <a:xfrm>
            <a:off x="457200" y="3276600"/>
            <a:ext cx="3962400" cy="2590800"/>
          </a:xfrm>
          <a:prstGeom prst="flowChartPunchedTap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srgbClr val="002060"/>
                </a:solidFill>
              </a:rPr>
              <a:t>Ознакомление сотрудников с нормативно – правовыми документами при поступлении на работу и при внесении изменений в нормативные акты. </a:t>
            </a:r>
          </a:p>
          <a:p>
            <a:pPr algn="ctr"/>
            <a:r>
              <a:rPr lang="ru-RU" sz="1300" dirty="0" smtClean="0">
                <a:solidFill>
                  <a:srgbClr val="002060"/>
                </a:solidFill>
              </a:rPr>
              <a:t>Всего в течение  2022 года вновь  принято на работу </a:t>
            </a:r>
            <a:r>
              <a:rPr lang="ru-RU" sz="1300" dirty="0" smtClean="0">
                <a:solidFill>
                  <a:srgbClr val="002060"/>
                </a:solidFill>
              </a:rPr>
              <a:t> и ознакомлено с документами- </a:t>
            </a:r>
            <a:r>
              <a:rPr lang="ru-RU" sz="1300" b="1" dirty="0" smtClean="0">
                <a:solidFill>
                  <a:srgbClr val="002060"/>
                </a:solidFill>
              </a:rPr>
              <a:t>45  сотрудников</a:t>
            </a:r>
            <a:endParaRPr lang="ru-RU" sz="13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Kaygorodova_IA\Desktop\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1143000"/>
            <a:ext cx="2057400" cy="294637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7" name="Блок-схема: перфолента 6"/>
          <p:cNvSpPr/>
          <p:nvPr/>
        </p:nvSpPr>
        <p:spPr>
          <a:xfrm>
            <a:off x="4724400" y="3581400"/>
            <a:ext cx="3962400" cy="2438400"/>
          </a:xfrm>
          <a:prstGeom prst="flowChartPunchedTap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srgbClr val="002060"/>
                </a:solidFill>
              </a:rPr>
              <a:t>В течение отчетного периода ответственный за организацию и координацию работы по противодействию коррупции в ГАУ «КЦСОН города Каменска - Уральского» прошла обучение по теме: «Организационные основы противодействия коррупции» с получением удостоверения о повышении квалификации   </a:t>
            </a:r>
            <a:endParaRPr lang="ru-RU" sz="1300" dirty="0">
              <a:solidFill>
                <a:srgbClr val="002060"/>
              </a:solidFill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6019800" y="1143000"/>
            <a:ext cx="2057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6019800" y="1143000"/>
            <a:ext cx="0" cy="2895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8077200" y="1143000"/>
            <a:ext cx="0" cy="2438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456</TotalTime>
  <Words>2677</Words>
  <Application>Microsoft Office PowerPoint</Application>
  <PresentationFormat>Экран (4:3)</PresentationFormat>
  <Paragraphs>154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Поток</vt:lpstr>
      <vt:lpstr>Отчёт  о реализации антикоррупционных мероприятий в Государственном  автономном учреждении социального обслуживания Свердловской области «Комплексный центр социального обслуживания населения города Каменска – Уральского»  за 2022 год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Антикоррупционные мероприятия, организованные в 2022 году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Отчёт  о реализации антикоррупционных мероприятий в Государственном  автономном учреждении социального обслуживания Свердловской области «Комплексный центр социального обслуживания населения города Каменска – Уральского» за 2022 год</dc:title>
  <dc:creator>Кайгородова Ирина Анатольевна</dc:creator>
  <cp:lastModifiedBy>Kaygorodova_IA</cp:lastModifiedBy>
  <cp:revision>52</cp:revision>
  <dcterms:created xsi:type="dcterms:W3CDTF">2023-01-26T05:15:36Z</dcterms:created>
  <dcterms:modified xsi:type="dcterms:W3CDTF">2023-01-31T05:06:19Z</dcterms:modified>
</cp:coreProperties>
</file>