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0" r:id="rId12"/>
    <p:sldId id="266" r:id="rId13"/>
    <p:sldId id="267" r:id="rId14"/>
    <p:sldId id="269" r:id="rId15"/>
    <p:sldId id="268" r:id="rId16"/>
    <p:sldId id="272" r:id="rId17"/>
    <p:sldId id="273" r:id="rId18"/>
    <p:sldId id="275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4D1A7E-B9D0-4EE0-A12F-085210A9CD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AD42B63F-E6E5-4E6E-BC0F-15E383F6B0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B13A2D1-9EA5-42D6-912B-E857B8FA4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AF4B32-E172-45FC-9239-4DE3CC611F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1D6E6A-686C-4173-B3EF-2B1646B62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6037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A53ECD-E036-4F0C-957A-00DEF1EE15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9A9FAE3-0FC5-4DA3-B4CD-2B7C6D4D24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771C83B-C6C3-40E0-A1BE-435639AF90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9661CA6-BA68-4624-A135-248F9A86D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132AD1C-1773-4F4E-B3E4-33C248834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631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3287BC-6252-441D-A7B7-A2A5BB3F97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A942DDA-044A-46A2-AF36-E66E1A7D90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F3D22D6-0093-41A5-A736-638487FD4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5C3C04C-FEC5-4C59-AA10-4B53E8E91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730256D-3213-43DD-A352-0F4DF1987C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8554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EF2374-8B53-4550-89B7-52B0F90E0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C693D40-A887-41F6-897D-96C31058EC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8961A4B-DA29-4FBA-A19A-02DF44BD0C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791D7ED-9235-44E2-B328-F3E27B3E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70BB61F-EF2D-4DC4-A2A7-D67879130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827F8BA-52A3-40A9-9B86-D31D94EF5E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25668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FBDDA7-EC66-49B6-824E-A7F6E87BDC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4AA9F40-6903-424B-BA17-0443477AD9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E9F24F-5086-40B0-A67E-29F0F1BD7BC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1D69F4A6-3C23-4D4D-BF26-6257B0595C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34614B9-74CE-4061-8050-352856F0CF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13AF254-2630-44B1-889D-E6574FF54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3F4D93D-07ED-42EB-AA9E-1E6742B2F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BC015DF-DEC8-427F-B7DF-28836086A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4967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05B704-69C0-4565-AA86-1E5FD63B0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D3BB49C0-4123-4923-842F-ECCF332A0B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2A2AA55-100C-4490-9A09-4B3472164B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20BF255-DD73-40EB-8D0C-CE66ECC22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2277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359FA46-F029-4C20-88A9-292FC33A1C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F2E9046-9DAC-45EE-8768-94F31A80C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33D042B-73B1-4ABA-A3A2-5DEC27DC16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D9623E-258A-4CB4-9359-2FBC2DC81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9B88E0-6CB2-4474-9FFF-DFE3D748EB0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481A96D-01D3-4E13-9F5C-40565779ACF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7E8FE09-B2F0-434B-8730-13B0ACE228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C11B612-680E-4115-87A7-B2AC01DF4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117CBB-85EF-40CB-911D-28C198E4A9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6500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E957D0-2AB3-4C05-BC13-7286D5EC5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C3E161-D47C-4212-A097-CFE86A1CD3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19A17B5-0282-44C8-AFE9-A538743D5E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E38A65F-844F-48B3-B448-667BAC3315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52A27C-7301-4980-80D9-B4E4FEC57E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DD7466A-1B09-4D91-B1E8-7E1456EEEF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3559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7F9B69E-C2EB-41B2-94DF-74BD32BCE1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72B80CF-B441-477D-8878-D43056F1AF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09E2C7-375E-45EC-B2B5-9D574872EF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73313B4-757F-417B-B3F6-A3D312F144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2279999-EAC7-4E94-9CC8-9F1F7F2DD9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09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EB2BC7C-0160-4AF7-B9EC-A2A5D791D4E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7651BBA-B4ED-46B3-9CFF-81892A3801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2C5847E-1191-463A-8E41-17052531B8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741ACC4-5682-4BA5-A3DC-D7362B4B7D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8BB315-67BB-4F59-9653-EA36A9EF0F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351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A29B39-9FBA-4F50-AB57-CD546D404A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665F1D0-AE08-4988-BBBA-7011EF6254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DE79E19-597E-498F-B4DA-77566D04A8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61539-E561-4870-A80D-C2BAEC74BA59}" type="datetimeFigureOut">
              <a:rPr lang="ru-RU" smtClean="0"/>
              <a:t>пн 23.01.23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94B2739-B2A3-4B20-8E88-3CAEC5368A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B1106C-C559-4703-A051-5A0160598D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612A5F-7A82-4D66-AEF3-1F77D10AED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2907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C70B6A-5A5C-4FBA-A6E5-2B4E80DD31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ОТЧЁТ</a:t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 работе по противодействию коррупции </a:t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ГАУСО СО «КЦСОН Пригородного района»</a:t>
            </a:r>
            <a:b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</a:rPr>
              <a:t>за  2022 год</a:t>
            </a:r>
            <a:endParaRPr lang="ru-RU" sz="32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B68CEAA-037F-4104-971C-6F4B6FD214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364038"/>
            <a:ext cx="9144000" cy="1655762"/>
          </a:xfrm>
        </p:spPr>
        <p:txBody>
          <a:bodyPr/>
          <a:lstStyle/>
          <a:p>
            <a:pPr algn="l"/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Юрисконсульт ГАУСО СО «КЦСОН Пригородного района»</a:t>
            </a:r>
          </a:p>
          <a:p>
            <a:pPr algn="l"/>
            <a:r>
              <a:rPr lang="ru-RU" i="1" dirty="0" err="1">
                <a:solidFill>
                  <a:schemeClr val="accent1">
                    <a:lumMod val="50000"/>
                  </a:schemeClr>
                </a:solidFill>
              </a:rPr>
              <a:t>Чарыева</a:t>
            </a:r>
            <a:r>
              <a:rPr lang="ru-RU" i="1" dirty="0">
                <a:solidFill>
                  <a:schemeClr val="accent1">
                    <a:lumMod val="50000"/>
                  </a:schemeClr>
                </a:solidFill>
              </a:rPr>
              <a:t> Софья Александровна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5477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6"/>
    </mc:Choice>
    <mc:Fallback xmlns="">
      <p:transition spd="slow" advTm="296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840263-E443-47A8-A1DC-CCFAFFB77A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096645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b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Контроль вносимых изменений в законодательство РФ 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5A1547-2FE9-4450-9C59-0487EB6A63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73679"/>
            <a:ext cx="10515600" cy="3403283"/>
          </a:xfrm>
        </p:spPr>
        <p:txBody>
          <a:bodyPr/>
          <a:lstStyle/>
          <a:p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Ведётся постоянный контроль за изменениями в законодательстве РФ; </a:t>
            </a:r>
          </a:p>
          <a:p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Постоянно изучается методическая литература по вопросу предупреждения коррупции;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5334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28"/>
    </mc:Choice>
    <mc:Fallback xmlns="">
      <p:transition spd="slow" advTm="4328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25B94F-6667-48AE-AA5C-1057905C0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76400" y="210502"/>
            <a:ext cx="10515600" cy="1325563"/>
          </a:xfrm>
        </p:spPr>
        <p:txBody>
          <a:bodyPr>
            <a:normAutofit/>
          </a:bodyPr>
          <a:lstStyle/>
          <a:p>
            <a:r>
              <a:rPr lang="ru-RU" sz="32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Были проведены следующие мероприятия </a:t>
            </a:r>
            <a:br>
              <a:rPr lang="ru-RU" sz="32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2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информированию работников:</a:t>
            </a:r>
            <a:endParaRPr lang="ru-RU" sz="3200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24284A-A0EF-4C6A-8EF7-8698F04141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065"/>
            <a:ext cx="10515600" cy="4351338"/>
          </a:xfrm>
        </p:spPr>
        <p:txBody>
          <a:bodyPr>
            <a:no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10.01.2022г. посредством </a:t>
            </a:r>
            <a:r>
              <a:rPr lang="en-US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Zoom</a:t>
            </a:r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руководителям подразделений и работникам аппарата Центра доведена информация об изменении локальных нормативных актов Учреждения;</a:t>
            </a:r>
            <a:endParaRPr lang="ru-RU" sz="2000" i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17.01.2022г. до специалиста по закупкам доведена информация о проведении работы по выявлению личной заинтересованности при осуществлении закупок и анализе профилей участников закупки;</a:t>
            </a:r>
            <a:endParaRPr lang="ru-RU" sz="2000" i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tabLst>
                <a:tab pos="2969895" algn="ctr"/>
                <a:tab pos="5940425" algn="r"/>
                <a:tab pos="449580" algn="l"/>
              </a:tabLst>
            </a:pPr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25.03.2022г. посредством </a:t>
            </a:r>
            <a:r>
              <a:rPr lang="en-US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Zoom</a:t>
            </a:r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руководителям подразделений и работникам аппарата Центра проведен обучающий семинар на тему: «О мерах по недопущению возникновения конфликта интересов и урегулированию возникших случаев конфликта интересов»;</a:t>
            </a:r>
            <a:endParaRPr lang="ru-RU" sz="2000" i="1" dirty="0">
              <a:solidFill>
                <a:schemeClr val="accent1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000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06.04.2022г. с работниками проведен обучающий семинар по изучению комплекса рекомендаций, разработанных Министерством социальной политики Свердловской области по  выявлению личной заинтересованности руководителей и работников государственных учреждений при осуществлении закупок товаров, работ, услуг для нужд учреждения, рассмотрения типовых ситуаций конфликта интересов при осуществлении закупок товаров, работ, услуг и порядка их урегулирования.</a:t>
            </a:r>
            <a:endParaRPr lang="ru-RU" sz="2000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869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631"/>
    </mc:Choice>
    <mc:Fallback xmlns="">
      <p:transition spd="slow" advTm="1563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564583-D457-4416-AFE6-03B25CBDC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A755687-6F2B-42EC-A2E6-0A5D8A49A9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CB54219-7EFC-4D00-A88D-18BCA90F5B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3429000"/>
            <a:ext cx="4572000" cy="3429000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26571CE-7DF5-4EA8-ADC3-D762DC93CA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0" y="0"/>
            <a:ext cx="4572000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2932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00"/>
    </mc:Choice>
    <mc:Fallback xmlns="">
      <p:transition spd="slow" advTm="34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578E9B-1A4D-49E7-B121-D1E5E85A4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b="1" i="1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Проведен анализ и утверждены локальные нормативные акты в новой редакции</a:t>
            </a:r>
            <a:endParaRPr lang="ru-RU" sz="2200" b="1" i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AD4A9D1-329A-4497-B1AD-0DA4D9C04B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067" y="1632367"/>
            <a:ext cx="4149053" cy="411027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3D35D3CE-0AFD-4095-9B1F-637AB09CB5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266" y="1268592"/>
            <a:ext cx="4002379" cy="4837827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B1E2F524-9BB0-433A-9017-C994802E544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1452" y="1214933"/>
            <a:ext cx="3797134" cy="3804285"/>
          </a:xfrm>
          <a:prstGeom prst="rect">
            <a:avLst/>
          </a:prstGeom>
        </p:spPr>
      </p:pic>
      <p:pic>
        <p:nvPicPr>
          <p:cNvPr id="9" name="Объект 8">
            <a:extLst>
              <a:ext uri="{FF2B5EF4-FFF2-40B4-BE49-F238E27FC236}">
                <a16:creationId xmlns:a16="http://schemas.microsoft.com/office/drawing/2014/main" id="{BFC1EE06-BBF4-4C64-994E-019BEE78D5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631" y="4486275"/>
            <a:ext cx="2276475" cy="2371725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DEAC957-3B7D-49DE-BA97-F1FDF019200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486" y="3912711"/>
            <a:ext cx="3148200" cy="2945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718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43"/>
    </mc:Choice>
    <mc:Fallback xmlns="">
      <p:transition spd="slow" advTm="10343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E1BE6D-5500-4262-BA36-5240981758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>
            <a:extLst>
              <a:ext uri="{FF2B5EF4-FFF2-40B4-BE49-F238E27FC236}">
                <a16:creationId xmlns:a16="http://schemas.microsoft.com/office/drawing/2014/main" id="{D1A5EDC7-1EC0-4835-8C58-120B5AEF3F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7147560" cy="5547360"/>
          </a:xfr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C00A1D7-4102-4F00-816A-FDEDB0DF74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4441" y="83820"/>
            <a:ext cx="7147559" cy="5379720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FA1759F8-FEA9-4763-A131-14E65043717C}"/>
              </a:ext>
            </a:extLst>
          </p:cNvPr>
          <p:cNvSpPr/>
          <p:nvPr/>
        </p:nvSpPr>
        <p:spPr>
          <a:xfrm>
            <a:off x="0" y="5103674"/>
            <a:ext cx="12407692" cy="175432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Постоянно размещаются статьи и посты </a:t>
            </a:r>
          </a:p>
          <a:p>
            <a:pPr algn="ctr"/>
            <a:r>
              <a:rPr lang="ru-RU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а</a:t>
            </a:r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нтикоррупционной направленности</a:t>
            </a:r>
          </a:p>
        </p:txBody>
      </p:sp>
    </p:spTree>
    <p:extLst>
      <p:ext uri="{BB962C8B-B14F-4D97-AF65-F5344CB8AC3E}">
        <p14:creationId xmlns:p14="http://schemas.microsoft.com/office/powerpoint/2010/main" val="42522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88"/>
    </mc:Choice>
    <mc:Fallback xmlns="">
      <p:transition spd="slow" advTm="6088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323515C-7ED9-43A7-95EB-529BCB7903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E98C529-F4E5-48FD-A171-568DA2B2E7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E2C7A51-2692-4031-83C7-18BCBFCD24E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0" t="3661" b="3848"/>
          <a:stretch/>
        </p:blipFill>
        <p:spPr>
          <a:xfrm>
            <a:off x="-1189601" y="0"/>
            <a:ext cx="13259681" cy="6964680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4959FF9D-FAB3-446A-8605-9AD54267AA1B}"/>
              </a:ext>
            </a:extLst>
          </p:cNvPr>
          <p:cNvSpPr/>
          <p:nvPr/>
        </p:nvSpPr>
        <p:spPr>
          <a:xfrm>
            <a:off x="6891773" y="4297978"/>
            <a:ext cx="482016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Статьи на сайте</a:t>
            </a:r>
          </a:p>
        </p:txBody>
      </p:sp>
    </p:spTree>
    <p:extLst>
      <p:ext uri="{BB962C8B-B14F-4D97-AF65-F5344CB8AC3E}">
        <p14:creationId xmlns:p14="http://schemas.microsoft.com/office/powerpoint/2010/main" val="2181820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5"/>
    </mc:Choice>
    <mc:Fallback xmlns="">
      <p:transition spd="slow" advTm="2655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>
            <a:extLst>
              <a:ext uri="{FF2B5EF4-FFF2-40B4-BE49-F238E27FC236}">
                <a16:creationId xmlns:a16="http://schemas.microsoft.com/office/drawing/2014/main" id="{F15B6982-9E49-430C-B331-AC8B11642F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980835">
            <a:off x="507447" y="1049132"/>
            <a:ext cx="5801784" cy="5120640"/>
          </a:xfr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67E355B-338C-43D8-919F-09787946D24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119"/>
          <a:stretch/>
        </p:blipFill>
        <p:spPr>
          <a:xfrm rot="11247803">
            <a:off x="6217378" y="2452949"/>
            <a:ext cx="5143500" cy="362657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5305B71E-5B0E-4788-A399-22AEA4CC9D10}"/>
              </a:ext>
            </a:extLst>
          </p:cNvPr>
          <p:cNvSpPr txBox="1"/>
          <p:nvPr/>
        </p:nvSpPr>
        <p:spPr>
          <a:xfrm>
            <a:off x="5740690" y="784987"/>
            <a:ext cx="6146510" cy="1077218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В газете «За социальное содружество»</a:t>
            </a:r>
            <a:endParaRPr lang="ru-RU" sz="32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007559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80"/>
    </mc:Choice>
    <mc:Fallback xmlns="">
      <p:transition spd="slow" advTm="388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B3518B-D7E9-42AA-89BE-3742E44859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EA73C3-53DA-4CA5-91F5-BC5E0ABC7A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2C55C4-E333-417B-BAA5-8C8A99F4E01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375" t="21097" r="36875" b="13760"/>
          <a:stretch/>
        </p:blipFill>
        <p:spPr>
          <a:xfrm>
            <a:off x="-1" y="0"/>
            <a:ext cx="6132513" cy="537972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753031B-DD28-45D2-99EF-AC94A22E58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500" t="22209" r="37750"/>
          <a:stretch/>
        </p:blipFill>
        <p:spPr>
          <a:xfrm>
            <a:off x="5928360" y="-228600"/>
            <a:ext cx="6019800" cy="6306194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6693838-BA8B-41A3-80A3-C83163F44405}"/>
              </a:ext>
            </a:extLst>
          </p:cNvPr>
          <p:cNvSpPr/>
          <p:nvPr/>
        </p:nvSpPr>
        <p:spPr>
          <a:xfrm>
            <a:off x="350520" y="5481954"/>
            <a:ext cx="9861674" cy="92333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В социальной сети во </a:t>
            </a:r>
            <a:r>
              <a:rPr lang="ru-RU" sz="54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Вконтакте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83623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24"/>
    </mc:Choice>
    <mc:Fallback xmlns="">
      <p:transition spd="slow" advTm="422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0426429-7022-468B-9A9C-59B13FDCC2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Ежеквартально проводятся заседания Комиссии по противодействию коррупции. </a:t>
            </a:r>
            <a:b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</a:br>
            <a:r>
              <a:rPr lang="ru-RU" sz="24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Протоколы заседаний доводятся до заинтересованных лиц и размещаются на официальном сайте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33CEA8D-6107-4732-B991-34A4345B74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54" t="7534" r="13498"/>
          <a:stretch/>
        </p:blipFill>
        <p:spPr>
          <a:xfrm>
            <a:off x="6096000" y="1327237"/>
            <a:ext cx="5638800" cy="516563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E81A437-7C3F-45CA-8E5D-F9EF0D6854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80" y="2021523"/>
            <a:ext cx="5851820" cy="3287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552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39"/>
    </mc:Choice>
    <mc:Fallback xmlns="">
      <p:transition spd="slow" advTm="943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FFD312-720A-44CE-BAD2-353F3E3C3E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57605"/>
            <a:ext cx="4693920" cy="4312920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Ежеквартально проводятся инструктажи, собрания с работниками структурных подразделений по вопросам противодействия коррупции</a:t>
            </a: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70E845A-558E-489D-BEF2-A181B75F96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32120" y="989648"/>
            <a:ext cx="6009640" cy="4312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93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9"/>
    </mc:Choice>
    <mc:Fallback xmlns="">
      <p:transition spd="slow" advTm="6319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AEE1CB5-F201-4093-9DF7-8365E71F1F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282440" cy="406971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 договоры, связанные с хозяйственной деятельностью, введена стандартная антикоррупционная оговорка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5CC1CA4-744B-4B79-9AF4-B9DC5A8708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6880" y="615317"/>
            <a:ext cx="4431029" cy="5908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90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11"/>
    </mc:Choice>
    <mc:Fallback xmlns="">
      <p:transition spd="slow" advTm="651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E542B-EC93-4B0F-BDD0-0355D07A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Мониторинг, выявление и устранение коррупционных рисков, в том числе причин и условий коррупции в деятельности в сфере закупок товаров, работ, услуг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F22013-A3BB-4AB4-8523-32E0F7A93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678680" cy="4468495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540385" algn="l"/>
              </a:tabLst>
            </a:pPr>
            <a:r>
              <a:rPr lang="ru-RU" sz="18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Приказом Учреждения от 29.12.2021г. № 255 разработаны профилактические мероприятия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по выявлению личной заинтересованности руководителей и работников ГАУ «КЦСОН Пригородного района» при осуществлении закупок;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Сформированы профили участников закупок – работников Учреждения;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630555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Специалисту по закупкам доведен алгоритм работы по выявлению личной заинтересованности при осуществлении закупок с 27.01.2022г.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93DBAD-80BD-4A82-B946-8D5C880A9E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2" y="1250315"/>
            <a:ext cx="3931920" cy="524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67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223"/>
    </mc:Choice>
    <mc:Fallback xmlns="">
      <p:transition spd="slow" advTm="12223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6E542B-EC93-4B0F-BDD0-0355D07A38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Мониторинг, выявление и устранение коррупционных рисков, в том числе причин и условий коррупции в деятельности в сфере закупок товаров, работ, услуг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5F22013-A3BB-4AB4-8523-32E0F7A93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699760" cy="4351338"/>
          </a:xfrm>
        </p:spPr>
        <p:txBody>
          <a:bodyPr>
            <a:norm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630555" algn="l"/>
              </a:tabLs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основании приказа Учреждения от 30.09.2022г. № 204 ответственными лицами в срок до 17.10.2022г. проведена оценка коррупционных рисков, возникающих при осуществлении закупок, с учетом Методических рекомендаций Минтруда России по выявлению и минимизации коррупционных рисков при осуществлении закупок.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1800" dirty="0">
                <a:solidFill>
                  <a:srgbClr val="22272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Приказом от 18.10.2022г. № 213 утвержден Отчет об оценке коррупционных рисков,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возникающих при осуществлении закупок.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3892788-79BF-4205-ABD7-2982DA08EE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6000" t="17984" r="24750" b="14871"/>
          <a:stretch/>
        </p:blipFill>
        <p:spPr>
          <a:xfrm>
            <a:off x="7122574" y="1325880"/>
            <a:ext cx="3758786" cy="4851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25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07"/>
    </mc:Choice>
    <mc:Fallback xmlns="">
      <p:transition spd="slow" advTm="9207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08DB07-6431-481F-9D5F-7E0B04826B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chemeClr val="accent1">
                    <a:lumMod val="50000"/>
                  </a:schemeClr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На информационных стендах Учреждения а также в структурных подразделениях имеется вся информация о коррупции, ее последствиях, с указанием номера телефонов для сообщения о фактах противодействия коррупции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2AED398-6328-4630-96EF-62D81EEF66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5070" y="1981200"/>
            <a:ext cx="3383756" cy="45116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94942D4-3132-4091-A504-C325F6F5D2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780" y="1912937"/>
            <a:ext cx="348615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149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39"/>
    </mc:Choice>
    <mc:Fallback xmlns="">
      <p:transition spd="slow" advTm="9039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5E25AC8-5EE8-4E8E-8BA8-E42042E298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640" y="160814"/>
            <a:ext cx="6199029" cy="6199029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340748-5277-462D-BF38-FD7D60C89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2240" y="365125"/>
            <a:ext cx="4861560" cy="3368675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ТЕРЕМОК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новый лад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или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СКАЗКА </a:t>
            </a:r>
            <a:b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 коррупции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F94812-2FBB-43C4-A324-ACEE399C520B}"/>
              </a:ext>
            </a:extLst>
          </p:cNvPr>
          <p:cNvSpPr txBox="1"/>
          <p:nvPr/>
        </p:nvSpPr>
        <p:spPr>
          <a:xfrm>
            <a:off x="6858000" y="4130040"/>
            <a:ext cx="43738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/>
              <a:t>Стоял в поле Теремок. </a:t>
            </a:r>
          </a:p>
          <a:p>
            <a:pPr algn="ctr"/>
            <a:r>
              <a:rPr lang="ru-RU" sz="2800" i="1" dirty="0"/>
              <a:t>Он ни низок ни высок</a:t>
            </a: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1D19C52-3295-46A7-B106-C6393F264141}"/>
              </a:ext>
            </a:extLst>
          </p:cNvPr>
          <p:cNvSpPr/>
          <p:nvPr/>
        </p:nvSpPr>
        <p:spPr>
          <a:xfrm>
            <a:off x="3648154" y="4184551"/>
            <a:ext cx="8235046" cy="2308324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С детьми Учреждения </a:t>
            </a:r>
          </a:p>
          <a:p>
            <a:pPr algn="ctr"/>
            <a:r>
              <a:rPr lang="ru-RU" sz="3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в День правовой помощи детям </a:t>
            </a:r>
          </a:p>
          <a:p>
            <a:pPr algn="ctr"/>
            <a:r>
              <a:rPr lang="ru-RU" sz="3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проведено мероприятие </a:t>
            </a:r>
          </a:p>
          <a:p>
            <a:pPr algn="ctr"/>
            <a:r>
              <a:rPr lang="ru-RU" sz="36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Сказка-презентация</a:t>
            </a:r>
          </a:p>
        </p:txBody>
      </p:sp>
    </p:spTree>
    <p:extLst>
      <p:ext uri="{BB962C8B-B14F-4D97-AF65-F5344CB8AC3E}">
        <p14:creationId xmlns:p14="http://schemas.microsoft.com/office/powerpoint/2010/main" val="251775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1"/>
    </mc:Choice>
    <mc:Fallback xmlns="">
      <p:transition spd="slow" advTm="775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4C7CA05-16CA-4349-984A-0E7D9CFA4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620000" cy="5715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C1D3622-7FE4-4868-ACE2-561ECAC8F5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9792" y="227965"/>
            <a:ext cx="7072207" cy="530415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C64B76-A125-4D37-9E2B-3B05F5063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880" y="5532437"/>
            <a:ext cx="10515600" cy="1325563"/>
          </a:xfrm>
          <a:solidFill>
            <a:schemeClr val="bg2">
              <a:lumMod val="90000"/>
            </a:schemeClr>
          </a:solidFill>
        </p:spPr>
        <p:txBody>
          <a:bodyPr>
            <a:normAutofit/>
          </a:bodyPr>
          <a:lstStyle/>
          <a:p>
            <a:r>
              <a:rPr lang="ru-RU" sz="2400" b="0" i="1" dirty="0">
                <a:solidFill>
                  <a:schemeClr val="accent1">
                    <a:lumMod val="50000"/>
                  </a:schemeClr>
                </a:solidFill>
                <a:effectLst/>
                <a:latin typeface="-apple-system"/>
              </a:rPr>
              <a:t>С детьми обсудили понятие и виды коррупции, а также то, что каждый может сделать для искоренения коррупции в целом.</a:t>
            </a:r>
            <a:br>
              <a:rPr lang="ru-RU" sz="2400" b="0" i="1" dirty="0">
                <a:solidFill>
                  <a:schemeClr val="accent1">
                    <a:lumMod val="50000"/>
                  </a:schemeClr>
                </a:solidFill>
                <a:effectLst/>
                <a:latin typeface="-apple-system"/>
              </a:rPr>
            </a:br>
            <a:r>
              <a:rPr lang="ru-RU" sz="2400" b="0" i="1" dirty="0">
                <a:solidFill>
                  <a:schemeClr val="accent1">
                    <a:lumMod val="50000"/>
                  </a:schemeClr>
                </a:solidFill>
                <a:effectLst/>
                <a:latin typeface="-apple-system"/>
              </a:rPr>
              <a:t>Планируется чаще проводить подобные мероприятия</a:t>
            </a:r>
            <a:endParaRPr lang="ru-RU" sz="2400" i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7158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51"/>
    </mc:Choice>
    <mc:Fallback xmlns="">
      <p:transition spd="slow" advTm="975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4000">
              <a:srgbClr val="FFFF00"/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2C82FA0-2644-4BBE-AA16-715FAAB02FED}"/>
              </a:ext>
            </a:extLst>
          </p:cNvPr>
          <p:cNvSpPr/>
          <p:nvPr/>
        </p:nvSpPr>
        <p:spPr>
          <a:xfrm>
            <a:off x="2642175" y="2967335"/>
            <a:ext cx="690766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/>
                <a:solidFill>
                  <a:srgbClr val="002060"/>
                </a:solidFill>
                <a:effectLst/>
              </a:rPr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887628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4"/>
    </mc:Choice>
    <mc:Fallback xmlns="">
      <p:transition spd="slow" advTm="2024"/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528</Words>
  <Application>Microsoft Office PowerPoint</Application>
  <PresentationFormat>Широкоэкранный</PresentationFormat>
  <Paragraphs>37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4" baseType="lpstr">
      <vt:lpstr>-apple-system</vt:lpstr>
      <vt:lpstr>Arial</vt:lpstr>
      <vt:lpstr>Calibri</vt:lpstr>
      <vt:lpstr>Calibri Light</vt:lpstr>
      <vt:lpstr>Times New Roman</vt:lpstr>
      <vt:lpstr>Тема Office</vt:lpstr>
      <vt:lpstr>ОТЧЁТ о работе по противодействию коррупции  в ГАУСО СО «КЦСОН Пригородного района» за  2022 год</vt:lpstr>
      <vt:lpstr>Контроль вносимых изменений в законодательство РФ </vt:lpstr>
      <vt:lpstr>Были проведены следующие мероприятия  по информированию работников:</vt:lpstr>
      <vt:lpstr>Презентация PowerPoint</vt:lpstr>
      <vt:lpstr>Проведен анализ и утверждены локальные нормативные акты в новой редакции</vt:lpstr>
      <vt:lpstr>Презентация PowerPoint</vt:lpstr>
      <vt:lpstr>Презентация PowerPoint</vt:lpstr>
      <vt:lpstr>Презентация PowerPoint</vt:lpstr>
      <vt:lpstr>Презентация PowerPoint</vt:lpstr>
      <vt:lpstr>Ежеквартально проводятся заседания Комиссии по противодействию коррупции.  Протоколы заседаний доводятся до заинтересованных лиц и размещаются на официальном сайте</vt:lpstr>
      <vt:lpstr>Ежеквартально проводятся инструктажи, собрания с работниками структурных подразделений по вопросам противодействия коррупции</vt:lpstr>
      <vt:lpstr>В договоры, связанные с хозяйственной деятельностью, введена стандартная антикоррупционная оговорка </vt:lpstr>
      <vt:lpstr>Мониторинг, выявление и устранение коррупционных рисков, в том числе причин и условий коррупции в деятельности в сфере закупок товаров, работ, услуг</vt:lpstr>
      <vt:lpstr>Мониторинг, выявление и устранение коррупционных рисков, в том числе причин и условий коррупции в деятельности в сфере закупок товаров, работ, услуг</vt:lpstr>
      <vt:lpstr>На информационных стендах Учреждения а также в структурных подразделениях имеется вся информация о коррупции, ее последствиях, с указанием номера телефонов для сообщения о фактах противодействия коррупции</vt:lpstr>
      <vt:lpstr>ТЕРЕМОК  на новый лад  или  СКАЗКА  о коррупции</vt:lpstr>
      <vt:lpstr>С детьми обсудили понятие и виды коррупции, а также то, что каждый может сделать для искоренения коррупции в целом. Планируется чаще проводить подобные мероприятия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о работе по противодействию коррупции  в ГАУСО СО «КЦСОН Пригородного района» за  2022 год</dc:title>
  <dc:creator>Пользователь</dc:creator>
  <cp:lastModifiedBy>Пользователь</cp:lastModifiedBy>
  <cp:revision>3</cp:revision>
  <dcterms:created xsi:type="dcterms:W3CDTF">2023-01-20T04:49:34Z</dcterms:created>
  <dcterms:modified xsi:type="dcterms:W3CDTF">2023-01-23T07:02:31Z</dcterms:modified>
</cp:coreProperties>
</file>