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3" r:id="rId1"/>
  </p:sldMasterIdLst>
  <p:notesMasterIdLst>
    <p:notesMasterId r:id="rId11"/>
  </p:notesMasterIdLst>
  <p:sldIdLst>
    <p:sldId id="256" r:id="rId2"/>
    <p:sldId id="257" r:id="rId3"/>
    <p:sldId id="259" r:id="rId4"/>
    <p:sldId id="258" r:id="rId5"/>
    <p:sldId id="260" r:id="rId6"/>
    <p:sldId id="261" r:id="rId7"/>
    <p:sldId id="265" r:id="rId8"/>
    <p:sldId id="266" r:id="rId9"/>
    <p:sldId id="263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5D1203"/>
    <a:srgbClr val="4F43EF"/>
    <a:srgbClr val="2BB22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80" d="100"/>
          <a:sy n="80" d="100"/>
        </p:scale>
        <p:origin x="-96" y="-58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927DB4D-64DE-41C2-BA80-D89B27A0160F}" type="doc">
      <dgm:prSet loTypeId="urn:microsoft.com/office/officeart/2008/layout/VerticalAccen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91DF354-7278-4DF9-B596-DFC769AA0F52}" type="pres">
      <dgm:prSet presAssocID="{7927DB4D-64DE-41C2-BA80-D89B27A0160F}" presName="Name0" presStyleCnt="0">
        <dgm:presLayoutVars>
          <dgm:chMax/>
          <dgm:chPref/>
          <dgm:dir/>
        </dgm:presLayoutVars>
      </dgm:prSet>
      <dgm:spPr/>
      <dgm:t>
        <a:bodyPr/>
        <a:lstStyle/>
        <a:p>
          <a:endParaRPr lang="ru-RU"/>
        </a:p>
      </dgm:t>
    </dgm:pt>
  </dgm:ptLst>
  <dgm:cxnLst>
    <dgm:cxn modelId="{B3FDA73D-413C-44BC-81EA-0F9FE35A40D7}" type="presOf" srcId="{7927DB4D-64DE-41C2-BA80-D89B27A0160F}" destId="{C91DF354-7278-4DF9-B596-DFC769AA0F52}" srcOrd="0" destOrd="0" presId="urn:microsoft.com/office/officeart/2008/layout/VerticalAccent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AccentList">
  <dgm:title val=""/>
  <dgm:desc val=""/>
  <dgm:catLst>
    <dgm:cat type="list" pri="16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text" refType="primFontSz" refFor="des" refForName="childtext" op="gte"/>
      <dgm:constr type="w" for="ch" forName="composite" refType="w"/>
      <dgm:constr type="h" for="ch" forName="composite" refType="h"/>
      <dgm:constr type="w" for="ch" forName="parallelogramComposite" refType="w"/>
      <dgm:constr type="h" for="ch" forName="parallelogramComposite" refType="h"/>
      <dgm:constr type="w" for="ch" forName="parenttextcomposite" refType="w" fact="0.9"/>
      <dgm:constr type="h" for="ch" forName="parenttextcomposite" refType="h" fact="0.6"/>
      <dgm:constr type="h" for="ch" forName="sibTrans" refType="h" refFor="ch" refForName="composite" op="equ" fact="0.02"/>
      <dgm:constr type="h" for="ch" forName="sibTrans" op="equ"/>
    </dgm:constrLst>
    <dgm:forEach name="nodesForEach" axis="ch" ptType="node">
      <dgm:layoutNode name="parenttextcomposite">
        <dgm:alg type="composite">
          <dgm:param type="ar" val="11"/>
        </dgm:alg>
        <dgm:shape xmlns:r="http://schemas.openxmlformats.org/officeDocument/2006/relationships" r:blip="">
          <dgm:adjLst/>
        </dgm:shape>
        <dgm:constrLst>
          <dgm:constr type="h" for="ch" forName="parenttext" refType="h"/>
          <dgm:constr type="w" for="ch" forName="parenttext" refType="w"/>
        </dgm:constrLst>
        <dgm:layoutNode name="parenttext" styleLbl="revTx">
          <dgm:varLst>
            <dgm:chMax/>
            <dgm:chPref val="2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</dgm:alg>
            </dgm:if>
            <dgm:else name="Name6">
              <dgm:alg type="tx">
                <dgm:param type="parTxLTRAlign" val="r"/>
                <dgm:param type="txAnchorVert" val="b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choose name="Name7">
        <dgm:if name="Name8" axis="ch" ptType="node" func="cnt" op="gte" val="1">
          <dgm:layoutNode name="composite">
            <dgm:alg type="composite">
              <dgm:param type="ar" val="6"/>
            </dgm:alg>
            <dgm:shape xmlns:r="http://schemas.openxmlformats.org/officeDocument/2006/relationships" r:blip="">
              <dgm:adjLst/>
            </dgm:shape>
            <dgm:choose name="Name9">
              <dgm:if name="Name10" func="var" arg="dir" op="equ" val="norm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301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if>
              <dgm:else name="Name11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883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else>
            </dgm:choose>
            <dgm:ruleLst/>
            <dgm:layoutNode name="chevron1" styleLbl="alignNode1">
              <dgm:alg type="sp"/>
              <dgm:choose name="Name12">
                <dgm:if name="Name13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4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2" styleLbl="alignNode1">
              <dgm:alg type="sp"/>
              <dgm:choose name="Name15">
                <dgm:if name="Name16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7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3" styleLbl="alignNode1">
              <dgm:alg type="sp"/>
              <dgm:choose name="Name18">
                <dgm:if name="Name19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0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4" styleLbl="alignNode1">
              <dgm:alg type="sp"/>
              <dgm:choose name="Name21">
                <dgm:if name="Name22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3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5" styleLbl="alignNode1">
              <dgm:alg type="sp"/>
              <dgm:choose name="Name24">
                <dgm:if name="Name25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6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6" styleLbl="alignNode1">
              <dgm:alg type="sp"/>
              <dgm:choose name="Name27">
                <dgm:if name="Name28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9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7" styleLbl="alignNode1">
              <dgm:alg type="sp"/>
              <dgm:choose name="Name30">
                <dgm:if name="Name31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32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ildtext" styleLbl="solidFgAcc1">
              <dgm:varLst>
                <dgm:chMax/>
                <dgm:chPref val="0"/>
                <dgm:bulletEnabled val="1"/>
              </dgm:varLst>
              <dgm:choose name="Name33">
                <dgm:if name="Name34" func="var" arg="dir" op="equ" val="norm">
                  <dgm:alg type="tx">
                    <dgm:param type="parTxLTRAlign" val="l"/>
                    <dgm:param type="txAnchorVertCh" val="t"/>
                  </dgm:alg>
                </dgm:if>
                <dgm:else name="Name35">
                  <dgm:alg type="tx">
                    <dgm:param type="parTxLTRAlign" val="r"/>
                    <dgm:param type="shpTxLTRAlignCh" val="r"/>
                    <dgm:param type="txAnchorVertCh" val="t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2"/>
                <dgm:constr type="rMarg" refType="primFontSz" fact="0.2"/>
                <dgm:constr type="tMarg" refType="primFontSz" fact="0.2"/>
                <dgm:constr type="bMarg" refType="primFontSz" fact="0.2"/>
              </dgm:constrLst>
              <dgm:ruleLst>
                <dgm:rule type="primFontSz" val="5" fact="NaN" max="NaN"/>
              </dgm:ruleLst>
            </dgm:layoutNode>
          </dgm:layoutNode>
        </dgm:if>
        <dgm:else name="Name36">
          <dgm:layoutNode name="parallelogramComposite">
            <dgm:alg type="composite">
              <dgm:param type="ar" val="50"/>
            </dgm:alg>
            <dgm:shape xmlns:r="http://schemas.openxmlformats.org/officeDocument/2006/relationships" r:blip="">
              <dgm:adjLst/>
            </dgm:shape>
            <dgm:constrLst>
              <dgm:constr type="l" for="ch" forName="parallelogram1" refType="w" fact="0"/>
              <dgm:constr type="t" for="ch" forName="parallelogram1" refType="h" fact="0"/>
              <dgm:constr type="w" for="ch" forName="parallelogram1" refType="w" fact="0.12"/>
              <dgm:constr type="h" for="ch" forName="parallelogram1" refType="h"/>
              <dgm:constr type="l" for="ch" forName="parallelogram2" refType="w" fact="0.127"/>
              <dgm:constr type="t" for="ch" forName="parallelogram2" refType="h" fact="0"/>
              <dgm:constr type="w" for="ch" forName="parallelogram2" refType="w" fact="0.12"/>
              <dgm:constr type="h" for="ch" forName="parallelogram2" refType="h"/>
              <dgm:constr type="l" for="ch" forName="parallelogram3" refType="w" fact="0.254"/>
              <dgm:constr type="t" for="ch" forName="parallelogram3" refType="h" fact="0"/>
              <dgm:constr type="w" for="ch" forName="parallelogram3" refType="w" fact="0.12"/>
              <dgm:constr type="h" for="ch" forName="parallelogram3" refType="h"/>
              <dgm:constr type="l" for="ch" forName="parallelogram4" refType="w" fact="0.381"/>
              <dgm:constr type="t" for="ch" forName="parallelogram4" refType="h" fact="0"/>
              <dgm:constr type="w" for="ch" forName="parallelogram4" refType="w" fact="0.12"/>
              <dgm:constr type="h" for="ch" forName="parallelogram4" refType="h"/>
              <dgm:constr type="l" for="ch" forName="parallelogram5" refType="w" fact="0.508"/>
              <dgm:constr type="t" for="ch" forName="parallelogram5" refType="h" fact="0"/>
              <dgm:constr type="w" for="ch" forName="parallelogram5" refType="w" fact="0.12"/>
              <dgm:constr type="h" for="ch" forName="parallelogram5" refType="h"/>
              <dgm:constr type="l" for="ch" forName="parallelogram6" refType="w" fact="0.635"/>
              <dgm:constr type="t" for="ch" forName="parallelogram6" refType="h" fact="0"/>
              <dgm:constr type="w" for="ch" forName="parallelogram6" refType="w" fact="0.12"/>
              <dgm:constr type="h" for="ch" forName="parallelogram6" refType="h"/>
              <dgm:constr type="l" for="ch" forName="parallelogram7" refType="w" fact="0.762"/>
              <dgm:constr type="t" for="ch" forName="parallelogram7" refType="h" fact="0"/>
              <dgm:constr type="w" for="ch" forName="parallelogram7" refType="w" fact="0.12"/>
              <dgm:constr type="h" for="ch" forName="parallelogram7" refType="h"/>
            </dgm:constrLst>
            <dgm:ruleLst/>
            <dgm:layoutNode name="parallelogram1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2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3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4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5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6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7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</dgm:layoutNode>
        </dgm:else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3D007C-2CF7-49F1-9B16-242283509ADC}" type="datetimeFigureOut">
              <a:rPr lang="ru-RU" smtClean="0"/>
              <a:pPr/>
              <a:t>23.01.2023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3895AD-C8CA-42E9-98E1-C36C7B50266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21270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3895AD-C8CA-42E9-98E1-C36C7B502660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21378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12201452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914400" y="1752602"/>
            <a:ext cx="103632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914400" y="3611607"/>
            <a:ext cx="103632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5019" y="4953000"/>
            <a:ext cx="12197020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E6E7A30D-C50B-4DBE-B6AE-967F434D693B}" type="datetimeFigureOut">
              <a:rPr lang="ru-RU" smtClean="0"/>
              <a:pPr/>
              <a:t>23.01.2023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BED0423-2C20-4EDF-9407-623CD78A27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6E7A30D-C50B-4DBE-B6AE-967F434D693B}" type="datetimeFigureOut">
              <a:rPr lang="ru-RU" smtClean="0"/>
              <a:pPr/>
              <a:t>23.01.2023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ED0423-2C20-4EDF-9407-623CD78A27E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168" y="1059712"/>
            <a:ext cx="103632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230284" y="2931712"/>
            <a:ext cx="6096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6E7A30D-C50B-4DBE-B6AE-967F434D693B}" type="datetimeFigureOut">
              <a:rPr lang="ru-RU" smtClean="0"/>
              <a:pPr/>
              <a:t>23.01.2023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ED0423-2C20-4EDF-9407-623CD78A27E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4848907" y="3005472"/>
            <a:ext cx="24384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4600352" y="3005472"/>
            <a:ext cx="24384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481329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481329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6E7A30D-C50B-4DBE-B6AE-967F434D693B}" type="datetimeFigureOut">
              <a:rPr lang="ru-RU" smtClean="0"/>
              <a:pPr/>
              <a:t>23.01.2023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ED0423-2C20-4EDF-9407-623CD78A27E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109728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5410200"/>
            <a:ext cx="5386917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193369" y="5410200"/>
            <a:ext cx="5389033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9600" y="1444295"/>
            <a:ext cx="5386917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1444295"/>
            <a:ext cx="5389033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6E7A30D-C50B-4DBE-B6AE-967F434D693B}" type="datetimeFigureOut">
              <a:rPr lang="ru-RU" smtClean="0"/>
              <a:pPr/>
              <a:t>23.01.2023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ED0423-2C20-4EDF-9407-623CD78A27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6E7A30D-C50B-4DBE-B6AE-967F434D693B}" type="datetimeFigureOut">
              <a:rPr lang="ru-RU" smtClean="0"/>
              <a:pPr/>
              <a:t>23.01.2023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ED0423-2C20-4EDF-9407-623CD78A27E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6E7A30D-C50B-4DBE-B6AE-967F434D693B}" type="datetimeFigureOut">
              <a:rPr lang="ru-RU" smtClean="0"/>
              <a:pPr/>
              <a:t>23.01.2023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ED0423-2C20-4EDF-9407-623CD78A27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4876800"/>
            <a:ext cx="9975701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892800" y="5355102"/>
            <a:ext cx="5299456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219200" y="274320"/>
            <a:ext cx="9973056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8969376" y="6407944"/>
            <a:ext cx="2560320" cy="365760"/>
          </a:xfrm>
        </p:spPr>
        <p:txBody>
          <a:bodyPr/>
          <a:lstStyle>
            <a:extLst/>
          </a:lstStyle>
          <a:p>
            <a:fld id="{E6E7A30D-C50B-4DBE-B6AE-967F434D693B}" type="datetimeFigureOut">
              <a:rPr lang="ru-RU" smtClean="0"/>
              <a:pPr/>
              <a:t>23.01.2023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ED0423-2C20-4EDF-9407-623CD78A27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521643" y="5443402"/>
            <a:ext cx="95504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4800" y="189968"/>
            <a:ext cx="115824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E6E7A30D-C50B-4DBE-B6AE-967F434D693B}" type="datetimeFigureOut">
              <a:rPr lang="ru-RU" smtClean="0"/>
              <a:pPr/>
              <a:t>23.01.2023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5840097" y="6407945"/>
            <a:ext cx="313424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BED0423-2C20-4EDF-9407-623CD78A27E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865122"/>
            <a:ext cx="10767243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955249" y="5001994"/>
            <a:ext cx="5069337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71414" y="5785023"/>
            <a:ext cx="5069337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8056" y="5791253"/>
            <a:ext cx="4536419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12315" y="5787739"/>
            <a:ext cx="454067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11552149" y="4988440"/>
            <a:ext cx="24384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11303595" y="4988440"/>
            <a:ext cx="24384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1481330"/>
            <a:ext cx="109728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6E7A30D-C50B-4DBE-B6AE-967F434D693B}" type="datetimeFigureOut">
              <a:rPr lang="ru-RU" smtClean="0"/>
              <a:pPr/>
              <a:t>23.01.2023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ED0423-2C20-4EDF-9407-623CD78A27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125351" y="274641"/>
            <a:ext cx="236996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4328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6E7A30D-C50B-4DBE-B6AE-967F434D693B}" type="datetimeFigureOut">
              <a:rPr lang="ru-RU" smtClean="0"/>
              <a:pPr/>
              <a:t>23.01.2023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ED0423-2C20-4EDF-9407-623CD78A27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955249" y="5001994"/>
            <a:ext cx="5069337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71414" y="5785023"/>
            <a:ext cx="5069337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8056" y="5791253"/>
            <a:ext cx="4536419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12315" y="5787739"/>
            <a:ext cx="454067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609600" y="1481329"/>
            <a:ext cx="109728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8969376" y="6407944"/>
            <a:ext cx="256032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E6E7A30D-C50B-4DBE-B6AE-967F434D693B}" type="datetimeFigureOut">
              <a:rPr lang="ru-RU" smtClean="0"/>
              <a:pPr/>
              <a:t>23.01.2023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5840097" y="6407945"/>
            <a:ext cx="313424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11529696" y="6407945"/>
            <a:ext cx="48768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ABED0423-2C20-4EDF-9407-623CD78A27E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4" r:id="rId1"/>
    <p:sldLayoutId id="2147483835" r:id="rId2"/>
    <p:sldLayoutId id="2147483836" r:id="rId3"/>
    <p:sldLayoutId id="2147483837" r:id="rId4"/>
    <p:sldLayoutId id="2147483838" r:id="rId5"/>
    <p:sldLayoutId id="2147483839" r:id="rId6"/>
    <p:sldLayoutId id="2147483840" r:id="rId7"/>
    <p:sldLayoutId id="2147483841" r:id="rId8"/>
    <p:sldLayoutId id="2147483842" r:id="rId9"/>
    <p:sldLayoutId id="2147483843" r:id="rId10"/>
    <p:sldLayoutId id="2147483844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86888" y="510639"/>
            <a:ext cx="10889673" cy="1935678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pPr algn="ctr"/>
            <a:r>
              <a:rPr lang="ru-RU" sz="2000" dirty="0" smtClean="0">
                <a:latin typeface="Liberation Mono" panose="02070409020205020404" pitchFamily="49" charset="0"/>
              </a:rPr>
              <a:t/>
            </a:r>
            <a:br>
              <a:rPr lang="ru-RU" sz="2000" dirty="0" smtClean="0">
                <a:latin typeface="Liberation Mono" panose="02070409020205020404" pitchFamily="49" charset="0"/>
              </a:rPr>
            </a:br>
            <a:r>
              <a:rPr lang="ru-RU" sz="2000" dirty="0">
                <a:latin typeface="Liberation Mono" panose="02070409020205020404" pitchFamily="49" charset="0"/>
              </a:rPr>
              <a:t/>
            </a:r>
            <a:br>
              <a:rPr lang="ru-RU" sz="2000" dirty="0">
                <a:latin typeface="Liberation Mono" panose="02070409020205020404" pitchFamily="49" charset="0"/>
              </a:rPr>
            </a:br>
            <a:r>
              <a:rPr lang="ru-RU" sz="2000" dirty="0" smtClean="0">
                <a:latin typeface="Liberation Mono" panose="02070409020205020404" pitchFamily="49" charset="0"/>
              </a:rPr>
              <a:t/>
            </a:r>
            <a:br>
              <a:rPr lang="ru-RU" sz="2000" dirty="0" smtClean="0">
                <a:latin typeface="Liberation Mono" panose="02070409020205020404" pitchFamily="49" charset="0"/>
              </a:rPr>
            </a:br>
            <a:r>
              <a:rPr lang="ru-RU" sz="2000" dirty="0" smtClean="0">
                <a:latin typeface="Liberation Mono" panose="02070409020205020404" pitchFamily="49" charset="0"/>
              </a:rPr>
              <a:t/>
            </a:r>
            <a:br>
              <a:rPr lang="ru-RU" sz="2000" dirty="0" smtClean="0">
                <a:latin typeface="Liberation Mono" panose="02070409020205020404" pitchFamily="49" charset="0"/>
              </a:rPr>
            </a:br>
            <a:r>
              <a:rPr lang="ru-RU" sz="2000" dirty="0">
                <a:latin typeface="Liberation Mono" panose="02070409020205020404" pitchFamily="49" charset="0"/>
              </a:rPr>
              <a:t/>
            </a:r>
            <a:br>
              <a:rPr lang="ru-RU" sz="2000" dirty="0">
                <a:latin typeface="Liberation Mono" panose="02070409020205020404" pitchFamily="49" charset="0"/>
              </a:rPr>
            </a:br>
            <a:r>
              <a:rPr lang="ru-RU" sz="2000" dirty="0" smtClean="0">
                <a:latin typeface="Liberation Mono" panose="02070409020205020404" pitchFamily="49" charset="0"/>
              </a:rPr>
              <a:t/>
            </a:r>
            <a:br>
              <a:rPr lang="ru-RU" sz="2000" dirty="0" smtClean="0">
                <a:latin typeface="Liberation Mono" panose="02070409020205020404" pitchFamily="49" charset="0"/>
              </a:rPr>
            </a:br>
            <a:r>
              <a:rPr lang="ru-RU" sz="2000" dirty="0">
                <a:latin typeface="Liberation Mono" panose="02070409020205020404" pitchFamily="49" charset="0"/>
              </a:rPr>
              <a:t/>
            </a:r>
            <a:br>
              <a:rPr lang="ru-RU" sz="2000" dirty="0">
                <a:latin typeface="Liberation Mono" panose="02070409020205020404" pitchFamily="49" charset="0"/>
              </a:rPr>
            </a:br>
            <a:r>
              <a:rPr lang="ru-RU" sz="2000" dirty="0" smtClean="0">
                <a:latin typeface="Liberation Mono" panose="02070409020205020404" pitchFamily="49" charset="0"/>
              </a:rPr>
              <a:t/>
            </a:r>
            <a:br>
              <a:rPr lang="ru-RU" sz="2000" dirty="0" smtClean="0">
                <a:latin typeface="Liberation Mono" panose="02070409020205020404" pitchFamily="49" charset="0"/>
              </a:rPr>
            </a:br>
            <a:r>
              <a:rPr lang="ru-RU" sz="2000" dirty="0">
                <a:latin typeface="Liberation Mono" panose="02070409020205020404" pitchFamily="49" charset="0"/>
              </a:rPr>
              <a:t/>
            </a:r>
            <a:br>
              <a:rPr lang="ru-RU" sz="2000" dirty="0">
                <a:latin typeface="Liberation Mono" panose="02070409020205020404" pitchFamily="49" charset="0"/>
              </a:rPr>
            </a:br>
            <a:r>
              <a:rPr lang="ru-RU" sz="2000" dirty="0" smtClean="0">
                <a:latin typeface="Liberation Mono" panose="02070409020205020404" pitchFamily="49" charset="0"/>
              </a:rPr>
              <a:t/>
            </a:r>
            <a:br>
              <a:rPr lang="ru-RU" sz="2000" dirty="0" smtClean="0">
                <a:latin typeface="Liberation Mono" panose="02070409020205020404" pitchFamily="49" charset="0"/>
              </a:rPr>
            </a:br>
            <a:endParaRPr lang="ru-RU" sz="2200" dirty="0">
              <a:solidFill>
                <a:srgbClr val="5D1203"/>
              </a:solidFill>
              <a:effectLst/>
              <a:latin typeface="Liberation Serif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45029" y="2683824"/>
            <a:ext cx="9132124" cy="1923802"/>
          </a:xfrm>
        </p:spPr>
        <p:txBody>
          <a:bodyPr>
            <a:normAutofit/>
          </a:bodyPr>
          <a:lstStyle/>
          <a:p>
            <a:pPr algn="ctr">
              <a:spcBef>
                <a:spcPts val="0"/>
              </a:spcBef>
            </a:pPr>
            <a:r>
              <a:rPr lang="ru-RU" sz="2800" b="1" i="1" dirty="0">
                <a:solidFill>
                  <a:schemeClr val="accent5">
                    <a:lumMod val="75000"/>
                  </a:schemeClr>
                </a:solidFill>
                <a:latin typeface="Liberation Serif" panose="02020603050405020304" pitchFamily="18" charset="0"/>
                <a:ea typeface="+mj-ea"/>
                <a:cs typeface="+mj-cs"/>
              </a:rPr>
              <a:t>О выполнении Плана мероприятий </a:t>
            </a:r>
          </a:p>
          <a:p>
            <a:pPr algn="ctr">
              <a:spcBef>
                <a:spcPts val="0"/>
              </a:spcBef>
            </a:pPr>
            <a:r>
              <a:rPr lang="ru-RU" sz="2800" b="1" i="1" dirty="0">
                <a:solidFill>
                  <a:schemeClr val="accent5">
                    <a:lumMod val="75000"/>
                  </a:schemeClr>
                </a:solidFill>
                <a:latin typeface="Liberation Serif" panose="02020603050405020304" pitchFamily="18" charset="0"/>
                <a:ea typeface="+mj-ea"/>
                <a:cs typeface="+mj-cs"/>
              </a:rPr>
              <a:t>по </a:t>
            </a:r>
            <a:r>
              <a:rPr lang="ru-RU" sz="2800" b="1" i="1" dirty="0" smtClean="0">
                <a:solidFill>
                  <a:schemeClr val="accent5">
                    <a:lumMod val="75000"/>
                  </a:schemeClr>
                </a:solidFill>
                <a:latin typeface="Liberation Serif" panose="02020603050405020304" pitchFamily="18" charset="0"/>
                <a:ea typeface="+mj-ea"/>
                <a:cs typeface="+mj-cs"/>
              </a:rPr>
              <a:t>противодействию </a:t>
            </a:r>
            <a:r>
              <a:rPr lang="ru-RU" sz="2800" b="1" i="1" dirty="0">
                <a:solidFill>
                  <a:schemeClr val="accent5">
                    <a:lumMod val="75000"/>
                  </a:schemeClr>
                </a:solidFill>
                <a:latin typeface="Liberation Serif" panose="02020603050405020304" pitchFamily="18" charset="0"/>
                <a:ea typeface="+mj-ea"/>
                <a:cs typeface="+mj-cs"/>
              </a:rPr>
              <a:t>коррупции </a:t>
            </a:r>
            <a:endParaRPr lang="ru-RU" sz="2800" b="1" i="1" dirty="0" smtClean="0">
              <a:solidFill>
                <a:schemeClr val="accent5">
                  <a:lumMod val="75000"/>
                </a:schemeClr>
              </a:solidFill>
              <a:latin typeface="Liberation Serif" panose="02020603050405020304" pitchFamily="18" charset="0"/>
              <a:ea typeface="+mj-ea"/>
              <a:cs typeface="+mj-cs"/>
            </a:endParaRPr>
          </a:p>
          <a:p>
            <a:pPr algn="ctr">
              <a:spcBef>
                <a:spcPts val="0"/>
              </a:spcBef>
            </a:pPr>
            <a:r>
              <a:rPr lang="ru-RU" sz="2800" b="1" i="1" dirty="0" smtClean="0">
                <a:solidFill>
                  <a:schemeClr val="accent5">
                    <a:lumMod val="75000"/>
                  </a:schemeClr>
                </a:solidFill>
                <a:latin typeface="Liberation Serif" panose="02020603050405020304" pitchFamily="18" charset="0"/>
                <a:ea typeface="+mj-ea"/>
                <a:cs typeface="+mj-cs"/>
              </a:rPr>
              <a:t>за </a:t>
            </a:r>
            <a:r>
              <a:rPr lang="ru-RU" sz="2800" b="1" i="1" dirty="0" smtClean="0">
                <a:solidFill>
                  <a:schemeClr val="accent5">
                    <a:lumMod val="75000"/>
                  </a:schemeClr>
                </a:solidFill>
                <a:latin typeface="Liberation Serif" panose="02020603050405020304" pitchFamily="18" charset="0"/>
                <a:ea typeface="+mj-ea"/>
                <a:cs typeface="+mj-cs"/>
              </a:rPr>
              <a:t>2022  </a:t>
            </a:r>
            <a:r>
              <a:rPr lang="ru-RU" sz="2800" b="1" i="1" dirty="0" smtClean="0">
                <a:solidFill>
                  <a:schemeClr val="accent5">
                    <a:lumMod val="75000"/>
                  </a:schemeClr>
                </a:solidFill>
                <a:latin typeface="Liberation Serif" panose="02020603050405020304" pitchFamily="18" charset="0"/>
                <a:ea typeface="+mj-ea"/>
                <a:cs typeface="+mj-cs"/>
              </a:rPr>
              <a:t>год</a:t>
            </a:r>
            <a:endParaRPr lang="ru-RU" sz="2800" b="1" i="1" dirty="0">
              <a:solidFill>
                <a:schemeClr val="accent5">
                  <a:lumMod val="75000"/>
                </a:schemeClr>
              </a:solidFill>
              <a:latin typeface="Liberation Serif" panose="02020603050405020304" pitchFamily="18" charset="0"/>
              <a:ea typeface="+mj-ea"/>
              <a:cs typeface="+mj-cs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692373" y="756543"/>
            <a:ext cx="10470432" cy="161852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25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Liberation Mono" panose="02070409020205020404" pitchFamily="49" charset="0"/>
                <a:ea typeface="+mj-ea"/>
                <a:cs typeface="+mj-cs"/>
              </a:rPr>
              <a:t/>
            </a:r>
            <a:b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Liberation Mono" panose="02070409020205020404" pitchFamily="49" charset="0"/>
                <a:ea typeface="+mj-ea"/>
                <a:cs typeface="+mj-cs"/>
              </a:rPr>
            </a:b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Liberation Mono" panose="02070409020205020404" pitchFamily="49" charset="0"/>
                <a:ea typeface="+mj-ea"/>
                <a:cs typeface="+mj-cs"/>
              </a:rPr>
              <a:t/>
            </a:r>
            <a:b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Liberation Mono" panose="02070409020205020404" pitchFamily="49" charset="0"/>
                <a:ea typeface="+mj-ea"/>
                <a:cs typeface="+mj-cs"/>
              </a:rPr>
            </a:b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Liberation Mono" panose="02070409020205020404" pitchFamily="49" charset="0"/>
                <a:ea typeface="+mj-ea"/>
                <a:cs typeface="+mj-cs"/>
              </a:rPr>
              <a:t/>
            </a:r>
            <a:b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Liberation Mono" panose="02070409020205020404" pitchFamily="49" charset="0"/>
                <a:ea typeface="+mj-ea"/>
                <a:cs typeface="+mj-cs"/>
              </a:rPr>
            </a:b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Liberation Mono" panose="02070409020205020404" pitchFamily="49" charset="0"/>
                <a:ea typeface="+mj-ea"/>
                <a:cs typeface="+mj-cs"/>
              </a:rPr>
              <a:t/>
            </a:r>
            <a:b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Liberation Mono" panose="02070409020205020404" pitchFamily="49" charset="0"/>
                <a:ea typeface="+mj-ea"/>
                <a:cs typeface="+mj-cs"/>
              </a:rPr>
            </a:b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Liberation Mono" panose="02070409020205020404" pitchFamily="49" charset="0"/>
                <a:ea typeface="+mj-ea"/>
                <a:cs typeface="+mj-cs"/>
              </a:rPr>
              <a:t/>
            </a:r>
            <a:b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Liberation Mono" panose="02070409020205020404" pitchFamily="49" charset="0"/>
                <a:ea typeface="+mj-ea"/>
                <a:cs typeface="+mj-cs"/>
              </a:rPr>
            </a:b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Liberation Mono" panose="02070409020205020404" pitchFamily="49" charset="0"/>
                <a:ea typeface="+mj-ea"/>
                <a:cs typeface="+mj-cs"/>
              </a:rPr>
              <a:t/>
            </a:r>
            <a:b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Liberation Mono" panose="02070409020205020404" pitchFamily="49" charset="0"/>
                <a:ea typeface="+mj-ea"/>
                <a:cs typeface="+mj-cs"/>
              </a:rPr>
            </a:b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Liberation Mono" panose="02070409020205020404" pitchFamily="49" charset="0"/>
                <a:ea typeface="+mj-ea"/>
                <a:cs typeface="+mj-cs"/>
              </a:rPr>
              <a:t/>
            </a:r>
            <a:b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Liberation Mono" panose="02070409020205020404" pitchFamily="49" charset="0"/>
                <a:ea typeface="+mj-ea"/>
                <a:cs typeface="+mj-cs"/>
              </a:rPr>
            </a:b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Liberation Mono" panose="02070409020205020404" pitchFamily="49" charset="0"/>
                <a:ea typeface="+mj-ea"/>
                <a:cs typeface="+mj-cs"/>
              </a:rPr>
              <a:t/>
            </a:r>
            <a:b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Liberation Mono" panose="02070409020205020404" pitchFamily="49" charset="0"/>
                <a:ea typeface="+mj-ea"/>
                <a:cs typeface="+mj-cs"/>
              </a:rPr>
            </a:br>
            <a:r>
              <a:rPr kumimoji="0" lang="ru-RU" sz="9300" b="0" i="0" u="none" strike="noStrike" kern="1200" cap="none" spc="0" normalizeH="0" baseline="0" noProof="0" dirty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Liberation Mono" panose="02070409020205020404" pitchFamily="49" charset="0"/>
                <a:ea typeface="+mj-ea"/>
                <a:cs typeface="+mj-cs"/>
              </a:rPr>
              <a:t/>
            </a:r>
            <a:br>
              <a:rPr kumimoji="0" lang="ru-RU" sz="9300" b="0" i="0" u="none" strike="noStrike" kern="1200" cap="none" spc="0" normalizeH="0" baseline="0" noProof="0" dirty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Liberation Mono" panose="02070409020205020404" pitchFamily="49" charset="0"/>
                <a:ea typeface="+mj-ea"/>
                <a:cs typeface="+mj-cs"/>
              </a:rPr>
            </a:br>
            <a:r>
              <a:rPr kumimoji="0" lang="ru-RU" sz="1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42F1A"/>
                </a:solidFill>
                <a:effectLst/>
                <a:uLnTx/>
                <a:uFillTx/>
                <a:latin typeface="Liberation Mono" panose="02070409020205020404" pitchFamily="49" charset="0"/>
                <a:ea typeface="+mj-ea"/>
                <a:cs typeface="+mj-cs"/>
              </a:rPr>
              <a:t>Государственное автономное учреждение социального обслуживания Свердловской области «Комплексный центр социального обслуживания населения города Краснотурьинска» </a:t>
            </a:r>
            <a:endParaRPr kumimoji="0" lang="ru-RU" sz="11200" b="1" i="0" u="none" strike="noStrike" kern="1200" cap="none" spc="0" normalizeH="0" baseline="0" noProof="0" dirty="0">
              <a:ln>
                <a:noFill/>
              </a:ln>
              <a:solidFill>
                <a:srgbClr val="C42F1A"/>
              </a:solidFill>
              <a:effectLst/>
              <a:uLnTx/>
              <a:uFillTx/>
              <a:latin typeface="Liberation Serif" panose="02020603050405020304" pitchFamily="18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4485481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62740" y="1764146"/>
            <a:ext cx="8915400" cy="4535055"/>
          </a:xfrm>
        </p:spPr>
        <p:txBody>
          <a:bodyPr>
            <a:normAutofit fontScale="62500" lnSpcReduction="20000"/>
          </a:bodyPr>
          <a:lstStyle/>
          <a:p>
            <a:pPr marL="514350" indent="-514350">
              <a:buClr>
                <a:schemeClr val="accent6">
                  <a:lumMod val="50000"/>
                </a:schemeClr>
              </a:buClr>
              <a:buFont typeface="+mj-lt"/>
              <a:buAutoNum type="arabicPeriod"/>
            </a:pPr>
            <a:r>
              <a:rPr lang="ru-RU" sz="2900" b="1" dirty="0" smtClean="0">
                <a:solidFill>
                  <a:srgbClr val="0070C0"/>
                </a:solidFill>
                <a:latin typeface="Liberation Serif" panose="02020603050405020304" pitchFamily="18" charset="0"/>
              </a:rPr>
              <a:t>Нормативно-правовое обеспечение деятельности по противодействию коррупции;</a:t>
            </a:r>
          </a:p>
          <a:p>
            <a:pPr marL="514350" indent="-514350">
              <a:buClr>
                <a:schemeClr val="accent6">
                  <a:lumMod val="50000"/>
                </a:schemeClr>
              </a:buClr>
              <a:buFont typeface="+mj-lt"/>
              <a:buAutoNum type="arabicPeriod"/>
            </a:pPr>
            <a:r>
              <a:rPr lang="ru-RU" sz="2900" b="1" dirty="0" smtClean="0">
                <a:solidFill>
                  <a:srgbClr val="0070C0"/>
                </a:solidFill>
                <a:latin typeface="Liberation Serif" panose="02020603050405020304" pitchFamily="18" charset="0"/>
              </a:rPr>
              <a:t>Повышение эффективности деятельности по противодействию коррупции;</a:t>
            </a:r>
          </a:p>
          <a:p>
            <a:pPr marL="514350" indent="-514350">
              <a:buClr>
                <a:schemeClr val="accent6">
                  <a:lumMod val="50000"/>
                </a:schemeClr>
              </a:buClr>
              <a:buFont typeface="+mj-lt"/>
              <a:buAutoNum type="arabicPeriod"/>
            </a:pPr>
            <a:r>
              <a:rPr lang="ru-RU" sz="2900" b="1" dirty="0" smtClean="0">
                <a:solidFill>
                  <a:srgbClr val="0070C0"/>
                </a:solidFill>
                <a:latin typeface="Liberation Serif" panose="02020603050405020304" pitchFamily="18" charset="0"/>
              </a:rPr>
              <a:t>Мониторинг состояния и эффективности  противодействия коррупции;</a:t>
            </a:r>
          </a:p>
          <a:p>
            <a:pPr marL="514350" indent="-514350">
              <a:buClr>
                <a:schemeClr val="accent6">
                  <a:lumMod val="50000"/>
                </a:schemeClr>
              </a:buClr>
              <a:buFont typeface="+mj-lt"/>
              <a:buAutoNum type="arabicPeriod"/>
            </a:pPr>
            <a:r>
              <a:rPr lang="ru-RU" sz="2900" b="1" dirty="0" smtClean="0">
                <a:solidFill>
                  <a:srgbClr val="0070C0"/>
                </a:solidFill>
                <a:latin typeface="Liberation Serif" panose="02020603050405020304" pitchFamily="18" charset="0"/>
              </a:rPr>
              <a:t>Организация работы по предупреждению коррупции в управлениях социальной политики и подведомственных учреждениях;</a:t>
            </a:r>
          </a:p>
          <a:p>
            <a:pPr marL="514350" indent="-514350">
              <a:buClr>
                <a:schemeClr val="accent6">
                  <a:lumMod val="50000"/>
                </a:schemeClr>
              </a:buClr>
              <a:buFont typeface="+mj-lt"/>
              <a:buAutoNum type="arabicPeriod"/>
            </a:pPr>
            <a:r>
              <a:rPr lang="ru-RU" sz="2900" b="1" dirty="0" smtClean="0">
                <a:solidFill>
                  <a:srgbClr val="0070C0"/>
                </a:solidFill>
                <a:latin typeface="Liberation Serif" panose="02020603050405020304" pitchFamily="18" charset="0"/>
              </a:rPr>
              <a:t>Выполнение национального плана противодействия </a:t>
            </a:r>
            <a:r>
              <a:rPr lang="ru-RU" sz="2900" b="1" dirty="0" smtClean="0">
                <a:solidFill>
                  <a:srgbClr val="0070C0"/>
                </a:solidFill>
                <a:latin typeface="Liberation Serif" panose="02020603050405020304" pitchFamily="18" charset="0"/>
              </a:rPr>
              <a:t>коррупции;</a:t>
            </a:r>
            <a:endParaRPr lang="ru-RU" sz="2900" b="1" dirty="0" smtClean="0">
              <a:solidFill>
                <a:srgbClr val="0070C0"/>
              </a:solidFill>
              <a:latin typeface="Liberation Serif" panose="02020603050405020304" pitchFamily="18" charset="0"/>
            </a:endParaRPr>
          </a:p>
          <a:p>
            <a:pPr marL="514350" indent="-514350">
              <a:buClr>
                <a:schemeClr val="accent6">
                  <a:lumMod val="50000"/>
                </a:schemeClr>
              </a:buClr>
              <a:buFont typeface="+mj-lt"/>
              <a:buAutoNum type="arabicPeriod"/>
            </a:pPr>
            <a:r>
              <a:rPr lang="ru-RU" sz="2900" b="1" dirty="0" smtClean="0">
                <a:solidFill>
                  <a:srgbClr val="0070C0"/>
                </a:solidFill>
                <a:latin typeface="Liberation Serif" panose="02020603050405020304" pitchFamily="18" charset="0"/>
              </a:rPr>
              <a:t>Совершенствование кадровой  работы по профилактике коррупционных и иных правонарушений;</a:t>
            </a:r>
          </a:p>
          <a:p>
            <a:pPr marL="514350" indent="-514350">
              <a:buClr>
                <a:schemeClr val="accent6">
                  <a:lumMod val="50000"/>
                </a:schemeClr>
              </a:buClr>
              <a:buFont typeface="+mj-lt"/>
              <a:buAutoNum type="arabicPeriod"/>
            </a:pPr>
            <a:r>
              <a:rPr lang="ru-RU" sz="2900" b="1" dirty="0" smtClean="0">
                <a:solidFill>
                  <a:srgbClr val="0070C0"/>
                </a:solidFill>
                <a:latin typeface="Liberation Serif" panose="02020603050405020304" pitchFamily="18" charset="0"/>
              </a:rPr>
              <a:t>Работа с обращениями граждан и организаций по фактам коррупции</a:t>
            </a:r>
          </a:p>
          <a:p>
            <a:pPr marL="514350" indent="-514350">
              <a:buClr>
                <a:schemeClr val="accent6">
                  <a:lumMod val="50000"/>
                </a:schemeClr>
              </a:buClr>
              <a:buFont typeface="+mj-lt"/>
              <a:buAutoNum type="arabicPeriod"/>
            </a:pPr>
            <a:r>
              <a:rPr lang="ru-RU" sz="2900" b="1" dirty="0" smtClean="0">
                <a:solidFill>
                  <a:srgbClr val="0070C0"/>
                </a:solidFill>
                <a:latin typeface="Liberation Serif" panose="02020603050405020304" pitchFamily="18" charset="0"/>
              </a:rPr>
              <a:t>Обеспечение открытости деятельности органов социальной защиты населения Свердловской области в сфере противодействия коррупции;</a:t>
            </a:r>
          </a:p>
          <a:p>
            <a:pPr marL="514350" indent="-514350">
              <a:buClr>
                <a:schemeClr val="accent6">
                  <a:lumMod val="50000"/>
                </a:schemeClr>
              </a:buClr>
              <a:buFont typeface="+mj-lt"/>
              <a:buAutoNum type="arabicPeriod"/>
            </a:pPr>
            <a:r>
              <a:rPr lang="ru-RU" sz="2900" b="1" dirty="0" smtClean="0">
                <a:solidFill>
                  <a:srgbClr val="0070C0"/>
                </a:solidFill>
                <a:latin typeface="Liberation Serif" panose="02020603050405020304" pitchFamily="18" charset="0"/>
              </a:rPr>
              <a:t>Устранение необоснованных запретов и ограничений в области экономической деятельности, повышение доступности и качества предоставления государственных услуг.</a:t>
            </a:r>
          </a:p>
          <a:p>
            <a:endParaRPr lang="ru-RU" dirty="0" smtClean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endParaRPr lang="ru-RU" dirty="0" smtClean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endParaRPr lang="ru-RU" dirty="0" smtClean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07493" y="282364"/>
            <a:ext cx="8890721" cy="1332680"/>
          </a:xfrm>
          <a:blipFill>
            <a:blip r:embed="rId2"/>
            <a:tile tx="0" ty="0" sx="100000" sy="100000" flip="none" algn="tl"/>
          </a:blipFill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Liberation Serif" panose="02020603050405020304" pitchFamily="18" charset="0"/>
              </a:rPr>
              <a:t>Основные направления работы </a:t>
            </a:r>
            <a:r>
              <a:rPr lang="ru-RU" sz="2400" b="1" dirty="0" smtClean="0">
                <a:solidFill>
                  <a:srgbClr val="FF0000"/>
                </a:solidFill>
                <a:latin typeface="Liberation Serif" panose="02020603050405020304" pitchFamily="18" charset="0"/>
              </a:rPr>
              <a:t>в </a:t>
            </a:r>
            <a:r>
              <a:rPr lang="ru-RU" sz="2400" b="1" dirty="0" smtClean="0">
                <a:solidFill>
                  <a:srgbClr val="FF0000"/>
                </a:solidFill>
                <a:latin typeface="Liberation Serif" panose="02020603050405020304" pitchFamily="18" charset="0"/>
              </a:rPr>
              <a:t>целях выполнения плана мероприятий по противодействию коррупции за </a:t>
            </a:r>
            <a:r>
              <a:rPr lang="ru-RU" sz="2400" b="1" dirty="0" smtClean="0">
                <a:solidFill>
                  <a:srgbClr val="FF0000"/>
                </a:solidFill>
                <a:latin typeface="Liberation Serif" panose="02020603050405020304" pitchFamily="18" charset="0"/>
              </a:rPr>
              <a:t>2022 </a:t>
            </a:r>
            <a:r>
              <a:rPr lang="ru-RU" sz="2400" b="1" dirty="0" smtClean="0">
                <a:solidFill>
                  <a:srgbClr val="FF0000"/>
                </a:solidFill>
                <a:latin typeface="Liberation Serif" panose="02020603050405020304" pitchFamily="18" charset="0"/>
              </a:rPr>
              <a:t>год</a:t>
            </a:r>
            <a:endParaRPr lang="ru-RU" sz="2400" b="1" dirty="0">
              <a:solidFill>
                <a:srgbClr val="FF0000"/>
              </a:solidFill>
              <a:latin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90427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21528" y="1742260"/>
            <a:ext cx="8257309" cy="599560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2">
                <a:lumMod val="75000"/>
              </a:schemeClr>
            </a:solidFill>
          </a:ln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Мониторинг состояния и эффективности противодействия коррупции, анализ реализации Плана по противодействию коррупции</a:t>
            </a:r>
            <a:endParaRPr lang="ru-RU" b="1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85819" y="282894"/>
            <a:ext cx="9084685" cy="1130270"/>
          </a:xfrm>
          <a:blipFill>
            <a:blip r:embed="rId2"/>
            <a:tile tx="0" ty="0" sx="100000" sy="100000" flip="none" algn="tl"/>
          </a:blipFill>
        </p:spPr>
        <p:txBody>
          <a:bodyPr>
            <a:noAutofit/>
          </a:bodyPr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Liberation Serif" panose="02020603050405020304" pitchFamily="18" charset="0"/>
              </a:rPr>
              <a:t>Контроль за исполнением мер </a:t>
            </a:r>
            <a:r>
              <a:rPr lang="ru-RU" sz="2800" b="1" dirty="0" smtClean="0">
                <a:solidFill>
                  <a:srgbClr val="FF0000"/>
                </a:solidFill>
                <a:latin typeface="Liberation Serif" panose="02020603050405020304" pitchFamily="18" charset="0"/>
              </a:rPr>
              <a:t>по </a:t>
            </a:r>
            <a:br>
              <a:rPr lang="ru-RU" sz="2800" b="1" dirty="0" smtClean="0">
                <a:solidFill>
                  <a:srgbClr val="FF0000"/>
                </a:solidFill>
                <a:latin typeface="Liberation Serif" panose="02020603050405020304" pitchFamily="18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Liberation Serif" panose="02020603050405020304" pitchFamily="18" charset="0"/>
              </a:rPr>
              <a:t>предупреждению  коррупции </a:t>
            </a:r>
            <a:endParaRPr lang="ru-RU" sz="2800" b="1" dirty="0">
              <a:solidFill>
                <a:srgbClr val="FF0000"/>
              </a:solidFill>
              <a:latin typeface="Liberation Serif" panose="02020603050405020304" pitchFamily="18" charset="0"/>
            </a:endParaRPr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2521527" y="2558071"/>
            <a:ext cx="8257311" cy="59956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solidFill>
              <a:schemeClr val="tx2">
                <a:lumMod val="75000"/>
              </a:schemeClr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ru-RU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Социологический опрос уровня  восприятия коррупции </a:t>
            </a:r>
            <a:endParaRPr lang="ru-RU" b="1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2521527" y="3423278"/>
            <a:ext cx="8257311" cy="59956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solidFill>
              <a:schemeClr val="tx2">
                <a:lumMod val="75000"/>
              </a:schemeClr>
            </a:solidFill>
          </a:ln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ru-RU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Анализ практики применения организационных, разъяснительных и иных мер по недопущению должностными лицами коррупционного поведения </a:t>
            </a:r>
            <a:endParaRPr lang="ru-RU" b="1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2521527" y="4380446"/>
            <a:ext cx="8257311" cy="59956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8900000" scaled="1"/>
            <a:tileRect/>
          </a:gradFill>
          <a:ln>
            <a:solidFill>
              <a:schemeClr val="tx2">
                <a:lumMod val="75000"/>
              </a:schemeClr>
            </a:solidFill>
          </a:ln>
        </p:spPr>
        <p:txBody>
          <a:bodyPr vert="horz" lIns="91440" tIns="45720" rIns="91440" bIns="45720" rtlCol="0">
            <a:normAutofit fontScale="85000"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ru-RU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Контроль и анализ ситуации по соблюдению гражданскими служащими ограничений, запретов, требований о предотвращении или урегулировании конфликта интересов</a:t>
            </a:r>
            <a:endParaRPr lang="ru-RU" b="1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2521527" y="5196257"/>
            <a:ext cx="8257311" cy="59956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8900000" scaled="1"/>
            <a:tileRect/>
          </a:gradFill>
          <a:ln>
            <a:solidFill>
              <a:schemeClr val="tx2">
                <a:lumMod val="75000"/>
              </a:schemeClr>
            </a:solidFill>
          </a:ln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ru-RU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Рассмотрение правоприменительной практики по результатам вступивших в законную  силу решений судов </a:t>
            </a:r>
            <a:endParaRPr lang="ru-RU" b="1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68098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76217" y="1199408"/>
            <a:ext cx="9010795" cy="4417621"/>
          </a:xfrm>
          <a:blipFill>
            <a:blip r:embed="rId3"/>
            <a:tile tx="0" ty="0" sx="100000" sy="100000" flip="none" algn="tl"/>
          </a:blipFill>
        </p:spPr>
        <p:txBody>
          <a:bodyPr>
            <a:normAutofit/>
          </a:bodyPr>
          <a:lstStyle/>
          <a:p>
            <a:pPr marL="2057400" lvl="8" indent="0">
              <a:buNone/>
            </a:pPr>
            <a:r>
              <a:rPr lang="ru-RU" sz="2000" b="1" dirty="0" smtClean="0">
                <a:solidFill>
                  <a:srgbClr val="002060"/>
                </a:solidFill>
                <a:latin typeface="Liberation Serif" panose="02020603050405020304" pitchFamily="18" charset="0"/>
              </a:rPr>
              <a:t>конфликт </a:t>
            </a:r>
            <a:r>
              <a:rPr lang="ru-RU" sz="2000" b="1" dirty="0">
                <a:solidFill>
                  <a:srgbClr val="002060"/>
                </a:solidFill>
                <a:latin typeface="Liberation Serif" panose="02020603050405020304" pitchFamily="18" charset="0"/>
              </a:rPr>
              <a:t>интересов и порядок его урегулирования;</a:t>
            </a:r>
          </a:p>
          <a:p>
            <a:pPr>
              <a:buFont typeface="Wingdings" pitchFamily="2" charset="2"/>
              <a:buChar char="v"/>
            </a:pPr>
            <a:r>
              <a:rPr lang="ru-RU" sz="2000" b="1" dirty="0">
                <a:solidFill>
                  <a:srgbClr val="002060"/>
                </a:solidFill>
                <a:latin typeface="Liberation Serif" panose="02020603050405020304" pitchFamily="18" charset="0"/>
              </a:rPr>
              <a:t>получение подарка, сдача и оценка подарка, реализация (выкупа) и зачисление средств, вырученных от его реализации;</a:t>
            </a:r>
          </a:p>
          <a:p>
            <a:pPr>
              <a:buFont typeface="Wingdings" pitchFamily="2" charset="2"/>
              <a:buChar char="v"/>
            </a:pPr>
            <a:r>
              <a:rPr lang="ru-RU" sz="2000" b="1" dirty="0">
                <a:solidFill>
                  <a:srgbClr val="002060"/>
                </a:solidFill>
                <a:latin typeface="Liberation Serif" panose="02020603050405020304" pitchFamily="18" charset="0"/>
              </a:rPr>
              <a:t>уведомления представителя нанимателя при прохождении государственной гражданской службы;</a:t>
            </a:r>
          </a:p>
          <a:p>
            <a:pPr>
              <a:buFont typeface="Wingdings" pitchFamily="2" charset="2"/>
              <a:buChar char="v"/>
            </a:pPr>
            <a:r>
              <a:rPr lang="ru-RU" sz="2000" b="1" dirty="0">
                <a:solidFill>
                  <a:srgbClr val="002060"/>
                </a:solidFill>
                <a:latin typeface="Liberation Serif" panose="02020603050405020304" pitchFamily="18" charset="0"/>
              </a:rPr>
              <a:t>типичные случаи неправомерного поведения, меры ответственности;</a:t>
            </a:r>
          </a:p>
          <a:p>
            <a:pPr>
              <a:buFont typeface="Wingdings" pitchFamily="2" charset="2"/>
              <a:buChar char="v"/>
            </a:pPr>
            <a:r>
              <a:rPr lang="ru-RU" sz="2000" b="1" dirty="0">
                <a:solidFill>
                  <a:srgbClr val="002060"/>
                </a:solidFill>
                <a:latin typeface="Liberation Serif" panose="02020603050405020304" pitchFamily="18" charset="0"/>
              </a:rPr>
              <a:t>представление сведений об адресах сайтов и (или) страниц сайтов в информационно-телекоммуникационной сети «Интернет», на которых размещалась общедоступная информация, а также данные, позволяющие идентифицировать государственного гражданского </a:t>
            </a:r>
            <a:r>
              <a:rPr lang="ru-RU" sz="2000" b="1" dirty="0" smtClean="0">
                <a:solidFill>
                  <a:srgbClr val="002060"/>
                </a:solidFill>
                <a:latin typeface="Liberation Serif" panose="02020603050405020304" pitchFamily="18" charset="0"/>
              </a:rPr>
              <a:t>служащего</a:t>
            </a:r>
            <a:r>
              <a:rPr lang="ru-RU" sz="2000" b="1" dirty="0">
                <a:solidFill>
                  <a:srgbClr val="002060"/>
                </a:solidFill>
                <a:latin typeface="Liberation Serif" panose="02020603050405020304" pitchFamily="18" charset="0"/>
              </a:rPr>
              <a:t>.</a:t>
            </a:r>
            <a:endParaRPr lang="ru-RU" sz="2000" b="1" dirty="0">
              <a:solidFill>
                <a:srgbClr val="002060"/>
              </a:solidFill>
              <a:latin typeface="Liberation Serif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4813" y="402437"/>
            <a:ext cx="8915400" cy="641272"/>
          </a:xfrm>
          <a:blipFill>
            <a:blip r:embed="rId4"/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Liberation Serif" panose="02020603050405020304" pitchFamily="18" charset="0"/>
              </a:rPr>
              <a:t>Реализация запланированных мероприятий </a:t>
            </a:r>
            <a:r>
              <a:rPr lang="ru-RU" sz="2800" b="1" dirty="0" smtClean="0">
                <a:solidFill>
                  <a:srgbClr val="C00000"/>
                </a:solidFill>
                <a:latin typeface="Liberation Serif" panose="02020603050405020304" pitchFamily="18" charset="0"/>
              </a:rPr>
              <a:t>на </a:t>
            </a:r>
            <a:r>
              <a:rPr lang="ru-RU" sz="2800" b="1" dirty="0" smtClean="0">
                <a:solidFill>
                  <a:srgbClr val="5D1203"/>
                </a:solidFill>
                <a:latin typeface="Liberation Serif" panose="02020603050405020304" pitchFamily="18" charset="0"/>
              </a:rPr>
              <a:t>2022 </a:t>
            </a:r>
            <a:r>
              <a:rPr lang="ru-RU" sz="2800" b="1" dirty="0" smtClean="0">
                <a:solidFill>
                  <a:srgbClr val="5D1203"/>
                </a:solidFill>
                <a:latin typeface="Liberation Serif" panose="02020603050405020304" pitchFamily="18" charset="0"/>
              </a:rPr>
              <a:t>год</a:t>
            </a:r>
            <a:endParaRPr lang="ru-RU" sz="2800" dirty="0">
              <a:solidFill>
                <a:srgbClr val="5D1203"/>
              </a:solidFill>
              <a:latin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8136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Овал 21"/>
          <p:cNvSpPr/>
          <p:nvPr/>
        </p:nvSpPr>
        <p:spPr>
          <a:xfrm>
            <a:off x="3422263" y="2846872"/>
            <a:ext cx="5575852" cy="270344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61039908"/>
              </p:ext>
            </p:extLst>
          </p:nvPr>
        </p:nvGraphicFramePr>
        <p:xfrm>
          <a:off x="1810327" y="2216152"/>
          <a:ext cx="8914823" cy="8595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4000" y="324933"/>
            <a:ext cx="9694287" cy="1352472"/>
          </a:xfrm>
          <a:blipFill>
            <a:blip r:embed="rId7"/>
            <a:tile tx="0" ty="0" sx="100000" sy="100000" flip="none" algn="tl"/>
          </a:blipFill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solidFill>
                  <a:srgbClr val="5D1203"/>
                </a:solidFill>
                <a:latin typeface="Liberation Serif" panose="02020603050405020304" pitchFamily="18" charset="0"/>
              </a:rPr>
              <a:t>Организация </a:t>
            </a:r>
            <a:r>
              <a:rPr lang="ru-RU" sz="2000" b="1" dirty="0">
                <a:solidFill>
                  <a:srgbClr val="5D1203"/>
                </a:solidFill>
                <a:latin typeface="Liberation Serif" panose="02020603050405020304" pitchFamily="18" charset="0"/>
              </a:rPr>
              <a:t>работы </a:t>
            </a:r>
            <a:r>
              <a:rPr lang="ru-RU" sz="2000" b="1" dirty="0" smtClean="0">
                <a:solidFill>
                  <a:srgbClr val="5D1203"/>
                </a:solidFill>
                <a:latin typeface="Liberation Serif" panose="02020603050405020304" pitchFamily="18" charset="0"/>
              </a:rPr>
              <a:t>комиссии по соблюдению </a:t>
            </a:r>
            <a:br>
              <a:rPr lang="ru-RU" sz="2000" b="1" dirty="0" smtClean="0">
                <a:solidFill>
                  <a:srgbClr val="5D1203"/>
                </a:solidFill>
                <a:latin typeface="Liberation Serif" panose="02020603050405020304" pitchFamily="18" charset="0"/>
              </a:rPr>
            </a:br>
            <a:r>
              <a:rPr lang="ru-RU" sz="2000" b="1" dirty="0" smtClean="0">
                <a:solidFill>
                  <a:srgbClr val="5D1203"/>
                </a:solidFill>
                <a:latin typeface="Liberation Serif" panose="02020603050405020304" pitchFamily="18" charset="0"/>
              </a:rPr>
              <a:t>требований к служебному поведению и урегулированию </a:t>
            </a:r>
            <a:br>
              <a:rPr lang="ru-RU" sz="2000" b="1" dirty="0" smtClean="0">
                <a:solidFill>
                  <a:srgbClr val="5D1203"/>
                </a:solidFill>
                <a:latin typeface="Liberation Serif" panose="02020603050405020304" pitchFamily="18" charset="0"/>
              </a:rPr>
            </a:br>
            <a:r>
              <a:rPr lang="ru-RU" sz="2000" b="1" dirty="0" smtClean="0">
                <a:solidFill>
                  <a:srgbClr val="5D1203"/>
                </a:solidFill>
                <a:latin typeface="Liberation Serif" panose="02020603050405020304" pitchFamily="18" charset="0"/>
              </a:rPr>
              <a:t>конфликта интересов в Управлении социальной</a:t>
            </a:r>
            <a:br>
              <a:rPr lang="ru-RU" sz="2000" b="1" dirty="0" smtClean="0">
                <a:solidFill>
                  <a:srgbClr val="5D1203"/>
                </a:solidFill>
                <a:latin typeface="Liberation Serif" panose="02020603050405020304" pitchFamily="18" charset="0"/>
              </a:rPr>
            </a:br>
            <a:r>
              <a:rPr lang="ru-RU" sz="2000" b="1" dirty="0" smtClean="0">
                <a:solidFill>
                  <a:srgbClr val="5D1203"/>
                </a:solidFill>
                <a:latin typeface="Liberation Serif" panose="02020603050405020304" pitchFamily="18" charset="0"/>
              </a:rPr>
              <a:t> политики по городу Краснотурьинску</a:t>
            </a:r>
            <a:endParaRPr lang="ru-RU" sz="2000" dirty="0">
              <a:solidFill>
                <a:srgbClr val="5D1203"/>
              </a:solidFill>
              <a:latin typeface="Liberation Serif" panose="02020603050405020304" pitchFamily="18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914401" y="1757548"/>
            <a:ext cx="3942608" cy="3669475"/>
          </a:xfrm>
          <a:prstGeom prst="ellipse">
            <a:avLst/>
          </a:prstGeom>
          <a:blipFill>
            <a:blip r:embed="rId8"/>
            <a:tile tx="0" ty="0" sx="100000" sy="100000" flip="none" algn="tl"/>
          </a:blip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2021 </a:t>
            </a:r>
            <a:r>
              <a:rPr lang="ru-RU" sz="24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год </a:t>
            </a:r>
          </a:p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состоялось   заседание </a:t>
            </a:r>
            <a:r>
              <a:rPr lang="ru-RU" sz="16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комиссии, на </a:t>
            </a:r>
            <a:r>
              <a:rPr lang="ru-RU" sz="16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котором был рассмотрен вопрос по соблюдению требований к служебному поведению и урегулированию конфликта интересов. (нарушений выявлено </a:t>
            </a:r>
            <a:r>
              <a:rPr lang="ru-RU" sz="16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не было)</a:t>
            </a:r>
            <a:endParaRPr lang="ru-RU" dirty="0"/>
          </a:p>
        </p:txBody>
      </p:sp>
      <p:sp>
        <p:nvSpPr>
          <p:cNvPr id="23" name="Овал 22"/>
          <p:cNvSpPr/>
          <p:nvPr/>
        </p:nvSpPr>
        <p:spPr>
          <a:xfrm>
            <a:off x="6542698" y="1971304"/>
            <a:ext cx="4976367" cy="3705101"/>
          </a:xfrm>
          <a:prstGeom prst="ellipse">
            <a:avLst/>
          </a:prstGeom>
          <a:blipFill>
            <a:blip r:embed="rId8"/>
            <a:tile tx="0" ty="0" sx="100000" sy="100000" flip="none" algn="tl"/>
          </a:blip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2022 год</a:t>
            </a:r>
            <a:endParaRPr lang="ru-RU" sz="2400" b="1" dirty="0" smtClean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состоялось заседание </a:t>
            </a:r>
            <a:r>
              <a:rPr lang="ru-RU" sz="16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комиссии, на котором был  рассмотрен вопрос о </a:t>
            </a:r>
            <a:r>
              <a:rPr lang="ru-RU" sz="16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правилах обмена деловыми подарками и знаками делового гостеприимства (конфликта  </a:t>
            </a:r>
            <a:r>
              <a:rPr lang="ru-RU" sz="16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интересов выявлено не было)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22919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28157" y="498764"/>
            <a:ext cx="10388332" cy="1559626"/>
          </a:xfrm>
          <a:blipFill>
            <a:blip r:embed="rId2"/>
            <a:tile tx="0" ty="0" sx="100000" sy="100000" flip="none" algn="tl"/>
          </a:blipFill>
        </p:spPr>
        <p:txBody>
          <a:bodyPr>
            <a:noAutofit/>
          </a:bodyPr>
          <a:lstStyle/>
          <a:p>
            <a:pPr algn="ctr"/>
            <a:r>
              <a:rPr lang="ru-RU" sz="2800" dirty="0">
                <a:solidFill>
                  <a:srgbClr val="FF0000"/>
                </a:solidFill>
                <a:effectLst/>
                <a:latin typeface="Liberation Serif" panose="02020603050405020304" pitchFamily="18" charset="0"/>
              </a:rPr>
              <a:t>Сведения о проверке достоверности сведений, представленных гражданскими служащими </a:t>
            </a:r>
            <a:r>
              <a:rPr lang="ru-RU" sz="2800">
                <a:solidFill>
                  <a:srgbClr val="FF0000"/>
                </a:solidFill>
                <a:effectLst/>
                <a:latin typeface="Liberation Serif" panose="02020603050405020304" pitchFamily="18" charset="0"/>
              </a:rPr>
              <a:t>за </a:t>
            </a:r>
            <a:r>
              <a:rPr lang="ru-RU" sz="2800" smtClean="0">
                <a:solidFill>
                  <a:srgbClr val="FF0000"/>
                </a:solidFill>
                <a:effectLst/>
                <a:latin typeface="Liberation Serif" panose="02020603050405020304" pitchFamily="18" charset="0"/>
              </a:rPr>
              <a:t>202 </a:t>
            </a:r>
            <a:r>
              <a:rPr lang="ru-RU" sz="2800" dirty="0">
                <a:solidFill>
                  <a:srgbClr val="FF0000"/>
                </a:solidFill>
                <a:effectLst/>
                <a:latin typeface="Liberation Serif" panose="02020603050405020304" pitchFamily="18" charset="0"/>
              </a:rPr>
              <a:t>год </a:t>
            </a:r>
            <a:endParaRPr lang="ru-RU" sz="2800" b="1" dirty="0">
              <a:solidFill>
                <a:srgbClr val="FF0000"/>
              </a:solidFill>
              <a:latin typeface="Liberation Serif" panose="02020603050405020304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2588821" y="2743857"/>
            <a:ext cx="9169072" cy="3435273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ru-RU" sz="2400" dirty="0" smtClean="0">
              <a:latin typeface="Liberation Serif" panose="02020603050405020304" pitchFamily="18" charset="0"/>
            </a:endParaRPr>
          </a:p>
          <a:p>
            <a:endParaRPr lang="ru-RU" sz="2400" dirty="0">
              <a:latin typeface="Liberation Serif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244436" y="2291937"/>
            <a:ext cx="9144000" cy="4057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defTabSz="457200">
              <a:spcBef>
                <a:spcPts val="1000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ru-RU" sz="2400" dirty="0">
                <a:solidFill>
                  <a:srgbClr val="0070C0"/>
                </a:solidFill>
                <a:latin typeface="Liberation Serif" panose="02020603050405020304" pitchFamily="18" charset="0"/>
              </a:rPr>
              <a:t>Количество гражданских служащих, в отношении которых применены меры юридической ответственности – 0 человек;</a:t>
            </a:r>
          </a:p>
          <a:p>
            <a:pPr marL="342900" lvl="0" indent="-342900" defTabSz="457200">
              <a:spcBef>
                <a:spcPts val="1000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endParaRPr lang="ru-RU" sz="2400" dirty="0">
              <a:solidFill>
                <a:srgbClr val="0070C0"/>
              </a:solidFill>
              <a:latin typeface="Liberation Serif" panose="02020603050405020304" pitchFamily="18" charset="0"/>
            </a:endParaRPr>
          </a:p>
          <a:p>
            <a:pPr marL="342900" lvl="0" indent="-342900" defTabSz="457200">
              <a:spcBef>
                <a:spcPts val="1000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ru-RU" sz="2400" dirty="0">
                <a:solidFill>
                  <a:srgbClr val="0070C0"/>
                </a:solidFill>
                <a:latin typeface="Liberation Serif" panose="02020603050405020304" pitchFamily="18" charset="0"/>
              </a:rPr>
              <a:t>Количество гражданских служащих, в отношении которых установлены факты предоставления недостоверных сведений – 0 человек;</a:t>
            </a:r>
          </a:p>
          <a:p>
            <a:pPr marL="342900" lvl="0" indent="-342900" defTabSz="457200">
              <a:spcBef>
                <a:spcPts val="1000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endParaRPr lang="ru-RU" sz="2400" dirty="0">
              <a:solidFill>
                <a:srgbClr val="0070C0"/>
              </a:solidFill>
              <a:latin typeface="Liberation Serif" panose="02020603050405020304" pitchFamily="18" charset="0"/>
            </a:endParaRPr>
          </a:p>
          <a:p>
            <a:pPr marL="342900" lvl="0" indent="-342900" defTabSz="457200">
              <a:spcBef>
                <a:spcPts val="1000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ru-RU" sz="2400" dirty="0">
                <a:solidFill>
                  <a:srgbClr val="0070C0"/>
                </a:solidFill>
                <a:latin typeface="Liberation Serif" panose="02020603050405020304" pitchFamily="18" charset="0"/>
              </a:rPr>
              <a:t>Количество проведенных проверок – 0.</a:t>
            </a:r>
          </a:p>
          <a:p>
            <a:pPr marL="342900" lvl="0" indent="-342900" defTabSz="457200">
              <a:spcBef>
                <a:spcPts val="1000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endParaRPr lang="ru-RU" sz="2400" dirty="0">
              <a:solidFill>
                <a:srgbClr val="0070C0"/>
              </a:solidFill>
              <a:latin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1373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89213" y="624110"/>
            <a:ext cx="8915400" cy="1509490"/>
          </a:xfrm>
          <a:blipFill>
            <a:blip r:embed="rId2"/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ctr"/>
            <a:r>
              <a:rPr lang="ru-RU" sz="2500" dirty="0">
                <a:solidFill>
                  <a:srgbClr val="C00000"/>
                </a:solidFill>
                <a:effectLst/>
                <a:latin typeface="Liberation Serif" panose="02020603050405020304" pitchFamily="18" charset="0"/>
              </a:rPr>
              <a:t>Результаты деятельности ГАУ «КЦСОН </a:t>
            </a:r>
            <a:br>
              <a:rPr lang="ru-RU" sz="2500" dirty="0">
                <a:solidFill>
                  <a:srgbClr val="C00000"/>
                </a:solidFill>
                <a:effectLst/>
                <a:latin typeface="Liberation Serif" panose="02020603050405020304" pitchFamily="18" charset="0"/>
              </a:rPr>
            </a:br>
            <a:r>
              <a:rPr lang="ru-RU" sz="2500" dirty="0">
                <a:solidFill>
                  <a:srgbClr val="C00000"/>
                </a:solidFill>
                <a:effectLst/>
                <a:latin typeface="Liberation Serif" panose="02020603050405020304" pitchFamily="18" charset="0"/>
              </a:rPr>
              <a:t>г. Краснотурьинска» в рамках работы с обращениями граждан и организаций по фактам коррупции за </a:t>
            </a:r>
            <a:r>
              <a:rPr lang="ru-RU" sz="2500" dirty="0" smtClean="0">
                <a:solidFill>
                  <a:srgbClr val="C00000"/>
                </a:solidFill>
                <a:effectLst/>
                <a:latin typeface="Liberation Serif" panose="02020603050405020304" pitchFamily="18" charset="0"/>
              </a:rPr>
              <a:t>2022 </a:t>
            </a:r>
            <a:r>
              <a:rPr lang="ru-RU" sz="2500" dirty="0">
                <a:solidFill>
                  <a:srgbClr val="C00000"/>
                </a:solidFill>
                <a:effectLst/>
                <a:latin typeface="Liberation Serif" panose="02020603050405020304" pitchFamily="18" charset="0"/>
              </a:rPr>
              <a:t>год</a:t>
            </a:r>
            <a:endParaRPr lang="ru-RU" sz="2800" b="1" dirty="0">
              <a:solidFill>
                <a:srgbClr val="5D1203"/>
              </a:solidFill>
              <a:latin typeface="Liberation Serif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59345" y="3565237"/>
            <a:ext cx="3232728" cy="164407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u="sng" dirty="0" smtClean="0">
                <a:solidFill>
                  <a:srgbClr val="C00000"/>
                </a:solidFill>
                <a:latin typeface="Liberation Sans" panose="020B0604020202020204" pitchFamily="34" charset="0"/>
              </a:rPr>
              <a:t>2020 </a:t>
            </a:r>
            <a:r>
              <a:rPr lang="ru-RU" sz="2400" u="sng" dirty="0" smtClean="0">
                <a:solidFill>
                  <a:srgbClr val="C00000"/>
                </a:solidFill>
                <a:latin typeface="Liberation Sans" panose="020B0604020202020204" pitchFamily="34" charset="0"/>
              </a:rPr>
              <a:t>год</a:t>
            </a:r>
          </a:p>
          <a:p>
            <a:pPr algn="ctr"/>
            <a:endParaRPr lang="ru-RU" dirty="0" smtClean="0">
              <a:solidFill>
                <a:srgbClr val="C00000"/>
              </a:solidFill>
            </a:endParaRPr>
          </a:p>
          <a:p>
            <a:pPr algn="ctr"/>
            <a:r>
              <a:rPr lang="ru-RU" sz="1400" dirty="0" smtClean="0">
                <a:solidFill>
                  <a:srgbClr val="C00000"/>
                </a:solidFill>
                <a:latin typeface="Liberation Serif" panose="02020603050405020304" pitchFamily="18" charset="0"/>
              </a:rPr>
              <a:t>Поступило обращений граждан по фактам коррупции - 0</a:t>
            </a:r>
            <a:endParaRPr lang="ru-RU" sz="1400" dirty="0">
              <a:solidFill>
                <a:srgbClr val="C00000"/>
              </a:solidFill>
              <a:latin typeface="Liberation Serif" panose="02020603050405020304" pitchFamily="18" charset="0"/>
            </a:endParaRPr>
          </a:p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534401" y="3565236"/>
            <a:ext cx="3232728" cy="164407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u="sng" dirty="0" smtClean="0">
                <a:solidFill>
                  <a:srgbClr val="C00000"/>
                </a:solidFill>
                <a:latin typeface="Liberation Sans" panose="020B0604020202020204" pitchFamily="34" charset="0"/>
              </a:rPr>
              <a:t>2022 </a:t>
            </a:r>
            <a:r>
              <a:rPr lang="ru-RU" sz="2400" u="sng" dirty="0" smtClean="0">
                <a:solidFill>
                  <a:srgbClr val="C00000"/>
                </a:solidFill>
                <a:latin typeface="Liberation Sans" panose="020B0604020202020204" pitchFamily="34" charset="0"/>
              </a:rPr>
              <a:t>год</a:t>
            </a:r>
          </a:p>
          <a:p>
            <a:pPr algn="ctr"/>
            <a:endParaRPr lang="ru-RU" dirty="0" smtClean="0">
              <a:solidFill>
                <a:srgbClr val="C00000"/>
              </a:solidFill>
            </a:endParaRPr>
          </a:p>
          <a:p>
            <a:pPr algn="ctr"/>
            <a:r>
              <a:rPr lang="ru-RU" sz="1400" dirty="0" smtClean="0">
                <a:solidFill>
                  <a:srgbClr val="C00000"/>
                </a:solidFill>
                <a:latin typeface="Liberation Serif" panose="02020603050405020304" pitchFamily="18" charset="0"/>
              </a:rPr>
              <a:t>Поступило обращений граждан по фактам коррупции - 0</a:t>
            </a:r>
            <a:endParaRPr lang="ru-RU" sz="1400" dirty="0">
              <a:solidFill>
                <a:srgbClr val="C00000"/>
              </a:solidFill>
              <a:latin typeface="Liberation Serif" panose="02020603050405020304" pitchFamily="18" charset="0"/>
            </a:endParaRPr>
          </a:p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996873" y="3565236"/>
            <a:ext cx="3232728" cy="164407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u="sng" dirty="0" smtClean="0">
                <a:solidFill>
                  <a:srgbClr val="C00000"/>
                </a:solidFill>
                <a:latin typeface="Liberation Sans" panose="020B0604020202020204" pitchFamily="34" charset="0"/>
              </a:rPr>
              <a:t>2021 </a:t>
            </a:r>
            <a:r>
              <a:rPr lang="ru-RU" sz="2400" u="sng" dirty="0" smtClean="0">
                <a:solidFill>
                  <a:srgbClr val="C00000"/>
                </a:solidFill>
                <a:latin typeface="Liberation Sans" panose="020B0604020202020204" pitchFamily="34" charset="0"/>
              </a:rPr>
              <a:t>год</a:t>
            </a:r>
          </a:p>
          <a:p>
            <a:pPr algn="ctr"/>
            <a:endParaRPr lang="ru-RU" dirty="0" smtClean="0">
              <a:solidFill>
                <a:srgbClr val="C00000"/>
              </a:solidFill>
            </a:endParaRPr>
          </a:p>
          <a:p>
            <a:pPr algn="ctr"/>
            <a:r>
              <a:rPr lang="ru-RU" sz="1400" dirty="0" smtClean="0">
                <a:solidFill>
                  <a:srgbClr val="C00000"/>
                </a:solidFill>
                <a:latin typeface="Liberation Serif" panose="02020603050405020304" pitchFamily="18" charset="0"/>
              </a:rPr>
              <a:t>Поступило обращений граждан по фактам коррупции - 0</a:t>
            </a:r>
            <a:endParaRPr lang="ru-RU" sz="1400" dirty="0">
              <a:solidFill>
                <a:srgbClr val="C00000"/>
              </a:solidFill>
              <a:latin typeface="Liberation Serif" panose="02020603050405020304" pitchFamily="18" charset="0"/>
            </a:endParaRPr>
          </a:p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4161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25073" y="154379"/>
            <a:ext cx="8911687" cy="1270659"/>
          </a:xfrm>
          <a:blipFill>
            <a:blip r:embed="rId2"/>
            <a:tile tx="0" ty="0" sx="100000" sy="100000" flip="none" algn="tl"/>
          </a:blipFill>
        </p:spPr>
        <p:txBody>
          <a:bodyPr>
            <a:noAutofit/>
          </a:bodyPr>
          <a:lstStyle/>
          <a:p>
            <a:pPr algn="ctr"/>
            <a:r>
              <a:rPr lang="ru-RU" sz="2400" dirty="0">
                <a:solidFill>
                  <a:srgbClr val="C00000"/>
                </a:solidFill>
                <a:effectLst/>
                <a:latin typeface="Liberation Serif" panose="02020603050405020304" pitchFamily="18" charset="0"/>
              </a:rPr>
              <a:t>Обеспечение доступа к информации </a:t>
            </a:r>
            <a:br>
              <a:rPr lang="ru-RU" sz="2400" dirty="0">
                <a:solidFill>
                  <a:srgbClr val="C00000"/>
                </a:solidFill>
                <a:effectLst/>
                <a:latin typeface="Liberation Serif" panose="02020603050405020304" pitchFamily="18" charset="0"/>
              </a:rPr>
            </a:br>
            <a:r>
              <a:rPr lang="ru-RU" sz="2400" dirty="0">
                <a:solidFill>
                  <a:srgbClr val="C00000"/>
                </a:solidFill>
                <a:effectLst/>
                <a:latin typeface="Liberation Serif" panose="02020603050405020304" pitchFamily="18" charset="0"/>
              </a:rPr>
              <a:t>о деятельности ГАУ «КЦСОН г. Краснотурьинска» </a:t>
            </a:r>
            <a:endParaRPr lang="ru-RU" sz="2400" dirty="0">
              <a:solidFill>
                <a:srgbClr val="5D1203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9020" y="1580314"/>
            <a:ext cx="5384358" cy="4703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6099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0560" y="660862"/>
            <a:ext cx="10911840" cy="1051560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Liberation Serif" panose="02020603050405020304" pitchFamily="18" charset="0"/>
              </a:rPr>
              <a:t>Прием обращений граждан и организаций  по вопросам коррупции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" name="Блок-схема: знак завершения 10"/>
          <p:cNvSpPr/>
          <p:nvPr/>
        </p:nvSpPr>
        <p:spPr>
          <a:xfrm>
            <a:off x="3559957" y="1917208"/>
            <a:ext cx="5828145" cy="674255"/>
          </a:xfrm>
          <a:prstGeom prst="flowChartTerminator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Liberation Serif" panose="02020603050405020304" pitchFamily="18" charset="0"/>
                <a:sym typeface="Wingdings" panose="05000000000000000000" pitchFamily="2" charset="2"/>
              </a:rPr>
              <a:t>   </a:t>
            </a:r>
            <a:r>
              <a:rPr lang="ru-RU" sz="2000" b="1" dirty="0" smtClean="0">
                <a:latin typeface="Liberation Serif" panose="02020603050405020304" pitchFamily="18" charset="0"/>
              </a:rPr>
              <a:t>В письменном виде</a:t>
            </a:r>
            <a:endParaRPr lang="ru-RU" sz="2000" b="1" dirty="0">
              <a:latin typeface="Liberation Serif" panose="02020603050405020304" pitchFamily="18" charset="0"/>
            </a:endParaRPr>
          </a:p>
        </p:txBody>
      </p:sp>
      <p:sp>
        <p:nvSpPr>
          <p:cNvPr id="12" name="Блок-схема: знак завершения 11"/>
          <p:cNvSpPr/>
          <p:nvPr/>
        </p:nvSpPr>
        <p:spPr>
          <a:xfrm>
            <a:off x="3595582" y="2891644"/>
            <a:ext cx="5828147" cy="674255"/>
          </a:xfrm>
          <a:prstGeom prst="flowChartTerminator">
            <a:avLst/>
          </a:prstGeom>
          <a:solidFill>
            <a:srgbClr val="FFC000"/>
          </a:solidFill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Liberation Serif" panose="02020603050405020304" pitchFamily="18" charset="0"/>
                <a:sym typeface="Wingdings" panose="05000000000000000000" pitchFamily="2" charset="2"/>
              </a:rPr>
              <a:t> </a:t>
            </a:r>
            <a:r>
              <a:rPr lang="ru-RU" sz="2000" b="1" dirty="0" smtClean="0">
                <a:latin typeface="Liberation Serif" panose="02020603050405020304" pitchFamily="18" charset="0"/>
              </a:rPr>
              <a:t>В электронном виде на официальном сайте в сети Интернет</a:t>
            </a:r>
            <a:endParaRPr lang="ru-RU" sz="2000" b="1" dirty="0">
              <a:latin typeface="Liberation Serif" panose="02020603050405020304" pitchFamily="18" charset="0"/>
            </a:endParaRP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3218213" y="3854202"/>
            <a:ext cx="6626431" cy="789050"/>
          </a:xfrm>
          <a:prstGeom prst="flowChartTerminator">
            <a:avLst/>
          </a:prstGeom>
          <a:solidFill>
            <a:schemeClr val="bg2"/>
          </a:solidFill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Liberation Serif" panose="02020603050405020304" pitchFamily="18" charset="0"/>
                <a:sym typeface="Wingdings 2" panose="05020102010507070707" pitchFamily="18" charset="2"/>
              </a:rPr>
              <a:t></a:t>
            </a:r>
            <a:r>
              <a:rPr lang="ru-RU" dirty="0">
                <a:latin typeface="Liberation Serif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ru-RU" dirty="0" smtClean="0">
                <a:latin typeface="Liberation Serif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ru-RU" sz="1900" b="1" dirty="0" smtClean="0">
                <a:latin typeface="Liberation Serif" panose="02020603050405020304" pitchFamily="18" charset="0"/>
              </a:rPr>
              <a:t>По «телефону доверия» по вопросам противодействия </a:t>
            </a:r>
            <a:r>
              <a:rPr lang="ru-RU" sz="1900" b="1" smtClean="0">
                <a:latin typeface="Liberation Serif" panose="02020603050405020304" pitchFamily="18" charset="0"/>
              </a:rPr>
              <a:t>коррупции </a:t>
            </a:r>
            <a:r>
              <a:rPr lang="ru-RU" sz="1900" b="1" smtClean="0">
                <a:latin typeface="Liberation Serif" panose="02020603050405020304" pitchFamily="18" charset="0"/>
              </a:rPr>
              <a:t>8(34384)6-89-01, 3-48-31</a:t>
            </a:r>
            <a:endParaRPr lang="ru-RU" sz="1900" b="1" dirty="0">
              <a:latin typeface="Liberation Serif" panose="02020603050405020304" pitchFamily="18" charset="0"/>
            </a:endParaRPr>
          </a:p>
        </p:txBody>
      </p:sp>
      <p:sp>
        <p:nvSpPr>
          <p:cNvPr id="14" name="Блок-схема: знак завершения 13"/>
          <p:cNvSpPr/>
          <p:nvPr/>
        </p:nvSpPr>
        <p:spPr>
          <a:xfrm>
            <a:off x="3823857" y="4983020"/>
            <a:ext cx="5828145" cy="674255"/>
          </a:xfrm>
          <a:prstGeom prst="flowChartTerminator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Liberation Serif" panose="02020603050405020304" pitchFamily="18" charset="0"/>
                <a:sym typeface="Wingdings" panose="05000000000000000000" pitchFamily="2" charset="2"/>
              </a:rPr>
              <a:t>  </a:t>
            </a:r>
            <a:r>
              <a:rPr lang="ru-RU" sz="2000" b="1" dirty="0" smtClean="0">
                <a:latin typeface="Liberation Serif" panose="02020603050405020304" pitchFamily="18" charset="0"/>
              </a:rPr>
              <a:t>На личном приеме граждан</a:t>
            </a:r>
            <a:endParaRPr lang="ru-RU" sz="2000" b="1" dirty="0">
              <a:latin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080588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598</TotalTime>
  <Words>456</Words>
  <Application>Microsoft Office PowerPoint</Application>
  <PresentationFormat>Произвольный</PresentationFormat>
  <Paragraphs>57</Paragraphs>
  <Slides>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Открытая</vt:lpstr>
      <vt:lpstr>          </vt:lpstr>
      <vt:lpstr>Основные направления работы в целях выполнения плана мероприятий по противодействию коррупции за 2022 год</vt:lpstr>
      <vt:lpstr>Контроль за исполнением мер по  предупреждению  коррупции </vt:lpstr>
      <vt:lpstr>Реализация запланированных мероприятий на 2022 год</vt:lpstr>
      <vt:lpstr>Организация работы комиссии по соблюдению  требований к служебному поведению и урегулированию  конфликта интересов в Управлении социальной  политики по городу Краснотурьинску</vt:lpstr>
      <vt:lpstr>Сведения о проверке достоверности сведений, представленных гражданскими служащими за 202 год </vt:lpstr>
      <vt:lpstr>Результаты деятельности ГАУ «КЦСОН  г. Краснотурьинска» в рамках работы с обращениями граждан и организаций по фактам коррупции за 2022 год</vt:lpstr>
      <vt:lpstr>Обеспечение доступа к информации  о деятельности ГАУ «КЦСОН г. Краснотурьинска» </vt:lpstr>
      <vt:lpstr>Прием обращений граждан и организаций  по вопросам коррупции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территориальный отраслевой исполнительный орган государственной власти Свердловской области - Управление социальной политики  Министерства социальной политики Свердловской области по городу Карпинску</dc:title>
  <dc:creator>Galya</dc:creator>
  <cp:lastModifiedBy>Doroshenko</cp:lastModifiedBy>
  <cp:revision>63</cp:revision>
  <dcterms:created xsi:type="dcterms:W3CDTF">2019-10-09T06:51:55Z</dcterms:created>
  <dcterms:modified xsi:type="dcterms:W3CDTF">2023-01-23T04:13:58Z</dcterms:modified>
</cp:coreProperties>
</file>