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86" r:id="rId1"/>
  </p:sldMasterIdLst>
  <p:sldIdLst>
    <p:sldId id="256" r:id="rId2"/>
    <p:sldId id="259" r:id="rId3"/>
    <p:sldId id="262" r:id="rId4"/>
    <p:sldId id="260" r:id="rId5"/>
    <p:sldId id="257" r:id="rId6"/>
    <p:sldId id="258" r:id="rId7"/>
    <p:sldId id="267" r:id="rId8"/>
    <p:sldId id="266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0921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418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3087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87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1597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625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6240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903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3719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7077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28703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107529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70782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056208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80075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3691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4992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DE0B991-6160-4110-B54D-A4438644FD9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37957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87" r:id="rId1"/>
    <p:sldLayoutId id="2147484188" r:id="rId2"/>
    <p:sldLayoutId id="2147484189" r:id="rId3"/>
    <p:sldLayoutId id="2147484190" r:id="rId4"/>
    <p:sldLayoutId id="2147484191" r:id="rId5"/>
    <p:sldLayoutId id="2147484192" r:id="rId6"/>
    <p:sldLayoutId id="2147484193" r:id="rId7"/>
    <p:sldLayoutId id="2147484194" r:id="rId8"/>
    <p:sldLayoutId id="2147484195" r:id="rId9"/>
    <p:sldLayoutId id="2147484196" r:id="rId10"/>
    <p:sldLayoutId id="2147484197" r:id="rId11"/>
    <p:sldLayoutId id="2147484198" r:id="rId12"/>
    <p:sldLayoutId id="2147484199" r:id="rId13"/>
    <p:sldLayoutId id="2147484200" r:id="rId14"/>
    <p:sldLayoutId id="2147484201" r:id="rId15"/>
    <p:sldLayoutId id="2147484202" r:id="rId16"/>
    <p:sldLayoutId id="214748420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4955" y="478971"/>
            <a:ext cx="8825658" cy="304800"/>
          </a:xfrm>
        </p:spPr>
        <p:txBody>
          <a:bodyPr>
            <a:normAutofit fontScale="90000"/>
          </a:bodyPr>
          <a:lstStyle/>
          <a:p>
            <a:pPr algn="ctr"/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1" y="783771"/>
            <a:ext cx="8046719" cy="4937760"/>
          </a:xfrm>
        </p:spPr>
        <p:txBody>
          <a:bodyPr/>
          <a:lstStyle/>
          <a:p>
            <a:pPr algn="ctr"/>
            <a:r>
              <a:rPr lang="ru-RU" sz="3600" b="1" dirty="0" smtClean="0">
                <a:latin typeface="Liberation Serif" panose="02020603050405020304" pitchFamily="18" charset="0"/>
              </a:rPr>
              <a:t>Отчет </a:t>
            </a:r>
          </a:p>
          <a:p>
            <a:pPr algn="ctr"/>
            <a:r>
              <a:rPr lang="ru-RU" sz="3600" b="1" dirty="0" smtClean="0">
                <a:latin typeface="Liberation Serif" panose="02020603050405020304" pitchFamily="18" charset="0"/>
              </a:rPr>
              <a:t>о выполнении в 2022 году </a:t>
            </a:r>
          </a:p>
          <a:p>
            <a:pPr algn="ctr"/>
            <a:r>
              <a:rPr lang="ru-RU" sz="3600" b="1" dirty="0" smtClean="0">
                <a:latin typeface="Liberation Serif" panose="02020603050405020304" pitchFamily="18" charset="0"/>
              </a:rPr>
              <a:t>плана мероприятий</a:t>
            </a:r>
          </a:p>
          <a:p>
            <a:pPr algn="ctr"/>
            <a:r>
              <a:rPr lang="ru-RU" sz="3600" b="1" dirty="0" smtClean="0">
                <a:latin typeface="Liberation Serif" panose="02020603050405020304" pitchFamily="18" charset="0"/>
              </a:rPr>
              <a:t>  по противодействию коррупции</a:t>
            </a:r>
          </a:p>
          <a:p>
            <a:pPr algn="ctr"/>
            <a:r>
              <a:rPr lang="ru-RU" sz="3600" b="1" dirty="0" smtClean="0">
                <a:latin typeface="Liberation Serif" panose="02020603050405020304" pitchFamily="18" charset="0"/>
              </a:rPr>
              <a:t>ГАУ «КЦСОН </a:t>
            </a:r>
            <a:r>
              <a:rPr lang="ru-RU" sz="3600" b="1" dirty="0" err="1" smtClean="0">
                <a:latin typeface="Liberation Serif" panose="02020603050405020304" pitchFamily="18" charset="0"/>
              </a:rPr>
              <a:t>Пышминского</a:t>
            </a:r>
            <a:r>
              <a:rPr lang="ru-RU" sz="3600" b="1" dirty="0" smtClean="0">
                <a:latin typeface="Liberation Serif" panose="02020603050405020304" pitchFamily="18" charset="0"/>
              </a:rPr>
              <a:t> района»</a:t>
            </a:r>
          </a:p>
          <a:p>
            <a:pPr algn="ctr"/>
            <a:r>
              <a:rPr lang="ru-RU" sz="3600" b="1" dirty="0">
                <a:latin typeface="Liberation Serif" panose="02020603050405020304" pitchFamily="18" charset="0"/>
              </a:rPr>
              <a:t>н</a:t>
            </a:r>
            <a:r>
              <a:rPr lang="ru-RU" sz="3600" b="1" dirty="0" smtClean="0">
                <a:latin typeface="Liberation Serif" panose="02020603050405020304" pitchFamily="18" charset="0"/>
              </a:rPr>
              <a:t>а 2021-2024 годы 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9432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548640"/>
            <a:ext cx="10950440" cy="957943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</a:rPr>
              <a:t>Работа по противодействию коррупции</a:t>
            </a:r>
            <a:br>
              <a:rPr lang="ru-RU" sz="2000" dirty="0" smtClean="0">
                <a:latin typeface="Liberation Serif" panose="02020603050405020304" pitchFamily="18" charset="0"/>
              </a:rPr>
            </a:br>
            <a:r>
              <a:rPr lang="ru-RU" sz="2000" dirty="0" smtClean="0">
                <a:latin typeface="Liberation Serif" panose="02020603050405020304" pitchFamily="18" charset="0"/>
              </a:rPr>
              <a:t> осуществляется на основании: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4212" y="2029098"/>
            <a:ext cx="9565777" cy="4310742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Liberation Serif" panose="02020603050405020304" pitchFamily="18" charset="0"/>
              </a:rPr>
              <a:t>Федерального закона</a:t>
            </a:r>
            <a:r>
              <a:rPr lang="ru-RU" dirty="0">
                <a:solidFill>
                  <a:srgbClr val="146194">
                    <a:lumMod val="75000"/>
                  </a:srgbClr>
                </a:solidFill>
                <a:latin typeface="Liberation Serif" panose="02020603050405020304" pitchFamily="18" charset="0"/>
              </a:rPr>
              <a:t> от 25 декабря 2008 </a:t>
            </a:r>
            <a:r>
              <a:rPr lang="ru-RU" dirty="0" smtClean="0">
                <a:solidFill>
                  <a:srgbClr val="146194">
                    <a:lumMod val="75000"/>
                  </a:srgbClr>
                </a:solidFill>
                <a:latin typeface="Liberation Serif" panose="02020603050405020304" pitchFamily="18" charset="0"/>
              </a:rPr>
              <a:t>года </a:t>
            </a:r>
            <a:r>
              <a:rPr lang="ru-RU" dirty="0">
                <a:solidFill>
                  <a:srgbClr val="146194">
                    <a:lumMod val="75000"/>
                  </a:srgbClr>
                </a:solidFill>
                <a:latin typeface="Liberation Serif" panose="02020603050405020304" pitchFamily="18" charset="0"/>
              </a:rPr>
              <a:t>№ 273-ФЗ  </a:t>
            </a:r>
            <a:r>
              <a:rPr lang="ru-RU" dirty="0" smtClean="0">
                <a:solidFill>
                  <a:srgbClr val="146194">
                    <a:lumMod val="75000"/>
                  </a:srgbClr>
                </a:solidFill>
                <a:latin typeface="Liberation Serif" panose="02020603050405020304" pitchFamily="18" charset="0"/>
              </a:rPr>
              <a:t> </a:t>
            </a:r>
            <a:r>
              <a:rPr lang="ru-RU" dirty="0" smtClean="0">
                <a:latin typeface="Liberation Serif" panose="02020603050405020304" pitchFamily="18" charset="0"/>
              </a:rPr>
              <a:t>«О противодействии коррупции»;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Liberation Serif" panose="02020603050405020304" pitchFamily="18" charset="0"/>
              </a:rPr>
              <a:t>Указа Президента Российской Федерации от 19 мая 2008 года № 815                                         «О мерах по противодействию коррупции»;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Liberation Serif" panose="02020603050405020304" pitchFamily="18" charset="0"/>
              </a:rPr>
              <a:t>Закона Свердловской области от 20 февраля  2009 года № 2-ОЗ                                               «О противодействии коррупции в Свердловской области»;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Liberation Serif" panose="02020603050405020304" pitchFamily="18" charset="0"/>
              </a:rPr>
              <a:t>Приказа Министерства социальной политики Свердловской области    от 02 июня 2021 года № 256 «Об утверждении Плана мероприятий  по противодействию коррупции Министерства социальной политики  Свердловской области на 2021-2024 годы»;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mtClean="0">
                <a:latin typeface="Liberation Serif" panose="02020603050405020304" pitchFamily="18" charset="0"/>
              </a:rPr>
              <a:t>Локальных правовых актов  </a:t>
            </a:r>
            <a:r>
              <a:rPr lang="ru-RU" dirty="0" smtClean="0">
                <a:latin typeface="Liberation Serif" panose="02020603050405020304" pitchFamily="18" charset="0"/>
              </a:rPr>
              <a:t>ГАУ «КЦСОН </a:t>
            </a:r>
            <a:r>
              <a:rPr lang="ru-RU" dirty="0" err="1" smtClean="0">
                <a:latin typeface="Liberation Serif" panose="02020603050405020304" pitchFamily="18" charset="0"/>
              </a:rPr>
              <a:t>Пышминского</a:t>
            </a:r>
            <a:r>
              <a:rPr lang="ru-RU" dirty="0" smtClean="0">
                <a:latin typeface="Liberation Serif" panose="02020603050405020304" pitchFamily="18" charset="0"/>
              </a:rPr>
              <a:t> района»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7972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522512"/>
            <a:ext cx="10663057" cy="1053738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prstClr val="white"/>
                </a:solidFill>
                <a:latin typeface="Liberation Serif" panose="02020603050405020304" pitchFamily="18" charset="0"/>
              </a:rPr>
              <a:t>В учреждении создана комиссия  по противодействию коррупции </a:t>
            </a:r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93515" y="1813746"/>
            <a:ext cx="3213395" cy="3472357"/>
          </a:xfrm>
          <a:prstGeom prst="rect">
            <a:avLst/>
          </a:prstGeom>
        </p:spPr>
      </p:pic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929097" y="1813746"/>
            <a:ext cx="4933950" cy="3405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237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496390"/>
            <a:ext cx="10898189" cy="731520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</a:rPr>
              <a:t> Комиссией по противодействию коррупции  </a:t>
            </a:r>
            <a:br>
              <a:rPr lang="ru-RU" sz="2000" dirty="0" smtClean="0">
                <a:latin typeface="Liberation Serif" panose="02020603050405020304" pitchFamily="18" charset="0"/>
              </a:rPr>
            </a:br>
            <a:r>
              <a:rPr lang="ru-RU" sz="2000" dirty="0" smtClean="0">
                <a:latin typeface="Liberation Serif" panose="02020603050405020304" pitchFamily="18" charset="0"/>
              </a:rPr>
              <a:t>В 2022 году проведено 4 заседания, рассмотрены следующие вопросы: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4212" y="1802674"/>
            <a:ext cx="8938759" cy="4191726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Liberation Serif" panose="02020603050405020304" pitchFamily="18" charset="0"/>
              </a:rPr>
              <a:t>Оценка коррупционных рисков;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Liberation Serif" panose="02020603050405020304" pitchFamily="18" charset="0"/>
              </a:rPr>
              <a:t>Результаты проведенных  мероприятий, включенных  в  План  мероприятий по противодействию коррупции учреждения;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Liberation Serif" panose="02020603050405020304" pitchFamily="18" charset="0"/>
              </a:rPr>
              <a:t> </a:t>
            </a:r>
            <a:r>
              <a:rPr lang="ru-RU" dirty="0">
                <a:solidFill>
                  <a:srgbClr val="D06F1E">
                    <a:lumMod val="50000"/>
                  </a:srgbClr>
                </a:solidFill>
                <a:latin typeface="Liberation Serif" panose="02020603050405020304" pitchFamily="18" charset="0"/>
              </a:rPr>
              <a:t>Результаты проведенных  мероприятий, включенных  в</a:t>
            </a:r>
            <a:r>
              <a:rPr lang="ru-RU" dirty="0" smtClean="0">
                <a:latin typeface="Liberation Serif" panose="02020603050405020304" pitchFamily="18" charset="0"/>
              </a:rPr>
              <a:t>    План антикоррупционного просвещения работников;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Liberation Serif" panose="02020603050405020304" pitchFamily="18" charset="0"/>
              </a:rPr>
              <a:t>Актуализация раздела «Противодействие коррупции» официального сайта;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Liberation Serif" panose="02020603050405020304" pitchFamily="18" charset="0"/>
              </a:rPr>
              <a:t>Анализ контроля качества  оказываемых  социальных услуг в форме социального обслуживания на дому;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Liberation Serif" panose="02020603050405020304" pitchFamily="18" charset="0"/>
              </a:rPr>
              <a:t>Анализ закупок  продуктов питания для получателей социальных услуг стационарного отделения;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Liberation Serif" panose="02020603050405020304" pitchFamily="18" charset="0"/>
              </a:rPr>
              <a:t>Анализ доли закупок конкурентными способами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0213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348343"/>
            <a:ext cx="10724017" cy="1489165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</a:rPr>
              <a:t>В целях  обеспечения открытости деятельности учреждения </a:t>
            </a:r>
            <a:br>
              <a:rPr lang="ru-RU" sz="2000" dirty="0" smtClean="0">
                <a:latin typeface="Liberation Serif" panose="02020603050405020304" pitchFamily="18" charset="0"/>
              </a:rPr>
            </a:br>
            <a:r>
              <a:rPr lang="ru-RU" sz="2000" dirty="0" smtClean="0">
                <a:latin typeface="Liberation Serif" panose="02020603050405020304" pitchFamily="18" charset="0"/>
              </a:rPr>
              <a:t>в сфере противодействия коррупции на официальном сайте учреждения </a:t>
            </a:r>
            <a:br>
              <a:rPr lang="ru-RU" sz="2000" dirty="0" smtClean="0">
                <a:latin typeface="Liberation Serif" panose="02020603050405020304" pitchFamily="18" charset="0"/>
              </a:rPr>
            </a:br>
            <a:r>
              <a:rPr lang="ru-RU" sz="2000" dirty="0" smtClean="0">
                <a:latin typeface="Liberation Serif" panose="02020603050405020304" pitchFamily="18" charset="0"/>
              </a:rPr>
              <a:t>  создан раздел  «противодействие коррупции». </a:t>
            </a:r>
            <a:br>
              <a:rPr lang="ru-RU" sz="2000" dirty="0" smtClean="0">
                <a:latin typeface="Liberation Serif" panose="02020603050405020304" pitchFamily="18" charset="0"/>
              </a:rPr>
            </a:br>
            <a:r>
              <a:rPr lang="ru-RU" sz="2000" dirty="0" smtClean="0">
                <a:latin typeface="Liberation Serif" panose="02020603050405020304" pitchFamily="18" charset="0"/>
              </a:rPr>
              <a:t>Все сведения актуализированы.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1969" y="2124890"/>
            <a:ext cx="7478888" cy="4310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594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400595"/>
            <a:ext cx="10976566" cy="1985554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</a:rPr>
              <a:t>В рамках исполнения плана мероприятий по противодействию  коррупции  в   2022 году  </a:t>
            </a:r>
            <a:r>
              <a:rPr lang="ru-RU" sz="2000" dirty="0">
                <a:solidFill>
                  <a:prstClr val="white"/>
                </a:solidFill>
                <a:latin typeface="Liberation Serif" panose="02020603050405020304" pitchFamily="18" charset="0"/>
              </a:rPr>
              <a:t>на собрании трудового коллектива </a:t>
            </a:r>
            <a:r>
              <a:rPr lang="ru-RU" sz="2000" dirty="0" smtClean="0">
                <a:latin typeface="Liberation Serif" panose="02020603050405020304" pitchFamily="18" charset="0"/>
              </a:rPr>
              <a:t>проведено  </a:t>
            </a:r>
            <a:br>
              <a:rPr lang="ru-RU" sz="2000" dirty="0" smtClean="0">
                <a:latin typeface="Liberation Serif" panose="02020603050405020304" pitchFamily="18" charset="0"/>
              </a:rPr>
            </a:br>
            <a:r>
              <a:rPr lang="ru-RU" sz="2000" dirty="0" smtClean="0">
                <a:latin typeface="Liberation Serif" panose="02020603050405020304" pitchFamily="18" charset="0"/>
              </a:rPr>
              <a:t> разъяснение и ознакомление   под роспись работников </a:t>
            </a:r>
            <a:br>
              <a:rPr lang="ru-RU" sz="2000" dirty="0" smtClean="0">
                <a:latin typeface="Liberation Serif" panose="02020603050405020304" pitchFamily="18" charset="0"/>
              </a:rPr>
            </a:br>
            <a:r>
              <a:rPr lang="ru-RU" sz="2000" dirty="0" smtClean="0">
                <a:latin typeface="Liberation Serif" panose="02020603050405020304" pitchFamily="18" charset="0"/>
              </a:rPr>
              <a:t>с локальными  актами  по вопросам противодействия коррупции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907868" y="2664823"/>
            <a:ext cx="4937125" cy="1910091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1262743" y="2586673"/>
            <a:ext cx="3214629" cy="375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913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470264"/>
            <a:ext cx="10114417" cy="1132113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</a:rPr>
              <a:t>Информационный стенд  ГАУ «КЦСОН </a:t>
            </a:r>
            <a:r>
              <a:rPr lang="ru-RU" sz="2000" dirty="0" err="1" smtClean="0">
                <a:latin typeface="Liberation Serif" panose="02020603050405020304" pitchFamily="18" charset="0"/>
              </a:rPr>
              <a:t>пышминского</a:t>
            </a:r>
            <a:r>
              <a:rPr lang="ru-RU" sz="2000" dirty="0" smtClean="0">
                <a:latin typeface="Liberation Serif" panose="02020603050405020304" pitchFamily="18" charset="0"/>
              </a:rPr>
              <a:t> района» </a:t>
            </a:r>
            <a:br>
              <a:rPr lang="ru-RU" sz="2000" dirty="0" smtClean="0">
                <a:latin typeface="Liberation Serif" panose="02020603050405020304" pitchFamily="18" charset="0"/>
              </a:rPr>
            </a:br>
            <a:r>
              <a:rPr lang="ru-RU" sz="2000" dirty="0" smtClean="0">
                <a:latin typeface="Liberation Serif" panose="02020603050405020304" pitchFamily="18" charset="0"/>
              </a:rPr>
              <a:t>о противодействии коррупции актуализируется своевременно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2986" y="1959338"/>
            <a:ext cx="6194065" cy="389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752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29646" y="685800"/>
            <a:ext cx="5412966" cy="1151710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</a:rPr>
              <a:t> памятки</a:t>
            </a:r>
            <a:br>
              <a:rPr lang="ru-RU" sz="2000" dirty="0" smtClean="0">
                <a:latin typeface="Liberation Serif" panose="02020603050405020304" pitchFamily="18" charset="0"/>
              </a:rPr>
            </a:br>
            <a:r>
              <a:rPr lang="ru-RU" sz="2000" dirty="0" smtClean="0">
                <a:latin typeface="Liberation Serif" panose="02020603050405020304" pitchFamily="18" charset="0"/>
              </a:rPr>
              <a:t> для социального работника  и получателя социальных услуг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pic>
        <p:nvPicPr>
          <p:cNvPr id="12" name="Объект 1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23712" y="999309"/>
            <a:ext cx="3549309" cy="5308600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268687" y="2281646"/>
            <a:ext cx="5473926" cy="3047999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>
                <a:latin typeface="Liberation Serif" panose="02020603050405020304" pitchFamily="18" charset="0"/>
              </a:rPr>
              <a:t>Разработана памятка для социального работника;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>
                <a:latin typeface="Liberation Serif" panose="02020603050405020304" pitchFamily="18" charset="0"/>
              </a:rPr>
              <a:t> Все 18 социальных работников ознакомлены  с памяткой под роспись;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>
                <a:latin typeface="Liberation Serif" panose="02020603050405020304" pitchFamily="18" charset="0"/>
              </a:rPr>
              <a:t>Разработана памятка для получателя социальных услуг;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>
                <a:latin typeface="Liberation Serif" panose="02020603050405020304" pitchFamily="18" charset="0"/>
              </a:rPr>
              <a:t>Распространено 280 памяток  среди получателей социальных услуг </a:t>
            </a:r>
            <a:r>
              <a:rPr lang="ru-RU" sz="1800" smtClean="0">
                <a:latin typeface="Liberation Serif" panose="02020603050405020304" pitchFamily="18" charset="0"/>
              </a:rPr>
              <a:t>на дому.</a:t>
            </a:r>
            <a:endParaRPr lang="ru-RU" sz="1800" dirty="0" smtClean="0">
              <a:latin typeface="Liberation Serif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800" dirty="0" smtClean="0">
              <a:latin typeface="Liberation Serif" panose="02020603050405020304" pitchFamily="18" charset="0"/>
            </a:endParaRPr>
          </a:p>
          <a:p>
            <a:endParaRPr lang="ru-RU" sz="1800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387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6618" y="455023"/>
            <a:ext cx="10467702" cy="685800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</a:rPr>
              <a:t>Организация работы «Телефона доверия»    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09806" y="1715590"/>
            <a:ext cx="4981303" cy="311041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>
              <a:latin typeface="Liberation Serif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Liberation Serif" panose="02020603050405020304" pitchFamily="18" charset="0"/>
              </a:rPr>
              <a:t>В</a:t>
            </a:r>
            <a:r>
              <a:rPr lang="ru-RU" dirty="0" smtClean="0">
                <a:latin typeface="Liberation Serif" panose="02020603050405020304" pitchFamily="18" charset="0"/>
              </a:rPr>
              <a:t> учреждении работает  «телефон доверия» по которому граждане могут сообщить о фактах коррупции;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Liberation Serif" panose="02020603050405020304" pitchFamily="18" charset="0"/>
              </a:rPr>
              <a:t>Н</a:t>
            </a:r>
            <a:r>
              <a:rPr lang="ru-RU" dirty="0" smtClean="0">
                <a:latin typeface="Liberation Serif" panose="02020603050405020304" pitchFamily="18" charset="0"/>
              </a:rPr>
              <a:t>омер «телефона доверия»  8(34372) 2-17-53;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Liberation Serif" panose="02020603050405020304" pitchFamily="18" charset="0"/>
              </a:rPr>
              <a:t>З</a:t>
            </a:r>
            <a:r>
              <a:rPr lang="ru-RU" dirty="0" smtClean="0">
                <a:latin typeface="Liberation Serif" panose="02020603050405020304" pitchFamily="18" charset="0"/>
              </a:rPr>
              <a:t>а отчетный период сообщений на </a:t>
            </a:r>
            <a:r>
              <a:rPr lang="ru-RU" dirty="0">
                <a:latin typeface="Liberation Serif" panose="02020603050405020304" pitchFamily="18" charset="0"/>
              </a:rPr>
              <a:t> </a:t>
            </a:r>
            <a:r>
              <a:rPr lang="ru-RU" dirty="0" smtClean="0">
                <a:latin typeface="Liberation Serif" panose="02020603050405020304" pitchFamily="18" charset="0"/>
              </a:rPr>
              <a:t>     «телефон доверия» не поступало.</a:t>
            </a:r>
            <a:endParaRPr lang="ru-RU" dirty="0">
              <a:latin typeface="Liberation Serif" panose="02020603050405020304" pitchFamily="18" charset="0"/>
            </a:endParaRPr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6399" r="6399"/>
          <a:stretch>
            <a:fillRect/>
          </a:stretch>
        </p:blipFill>
        <p:spPr>
          <a:xfrm>
            <a:off x="691969" y="1715590"/>
            <a:ext cx="5778500" cy="372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820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0" y="461554"/>
            <a:ext cx="11115903" cy="1132116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</a:rPr>
              <a:t>Итоги  выполнения плана </a:t>
            </a:r>
            <a:br>
              <a:rPr lang="ru-RU" sz="2000" dirty="0" smtClean="0">
                <a:latin typeface="Liberation Serif" panose="02020603050405020304" pitchFamily="18" charset="0"/>
              </a:rPr>
            </a:br>
            <a:r>
              <a:rPr lang="ru-RU" sz="2000" dirty="0" smtClean="0">
                <a:latin typeface="Liberation Serif" panose="02020603050405020304" pitchFamily="18" charset="0"/>
              </a:rPr>
              <a:t>мероприятий по противодействию коррупции в 2022 году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4213" y="2090057"/>
            <a:ext cx="9539650" cy="3904343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Liberation Serif" panose="02020603050405020304" pitchFamily="18" charset="0"/>
              </a:rPr>
              <a:t>отсутствие обращений граждан о фактах совершения коррупционных правонарушений работниками учреждения;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Liberation Serif" panose="02020603050405020304" pitchFamily="18" charset="0"/>
              </a:rPr>
              <a:t>отсутствие уведомлений (обращений) о фактах конфликтов интересов среди работников;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Liberation Serif" panose="02020603050405020304" pitchFamily="18" charset="0"/>
              </a:rPr>
              <a:t>п</a:t>
            </a:r>
            <a:r>
              <a:rPr lang="ru-RU" dirty="0" smtClean="0">
                <a:latin typeface="Liberation Serif" panose="02020603050405020304" pitchFamily="18" charset="0"/>
              </a:rPr>
              <a:t>овышение уровня грамотности  работников и получателей социальных услуг  по вопросам антикоррупционного законодательства;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Liberation Serif" panose="02020603050405020304" pitchFamily="18" charset="0"/>
              </a:rPr>
              <a:t> </a:t>
            </a:r>
            <a:r>
              <a:rPr lang="ru-RU" dirty="0" smtClean="0">
                <a:latin typeface="Liberation Serif" panose="02020603050405020304" pitchFamily="18" charset="0"/>
              </a:rPr>
              <a:t>открытость и доступность информации об учреждении  на официальном сайте ГАУ «КЦСОН </a:t>
            </a:r>
            <a:r>
              <a:rPr lang="ru-RU" dirty="0" err="1" smtClean="0">
                <a:latin typeface="Liberation Serif" panose="02020603050405020304" pitchFamily="18" charset="0"/>
              </a:rPr>
              <a:t>Пышминского</a:t>
            </a:r>
            <a:r>
              <a:rPr lang="ru-RU" dirty="0" smtClean="0">
                <a:latin typeface="Liberation Serif" panose="02020603050405020304" pitchFamily="18" charset="0"/>
              </a:rPr>
              <a:t> района»,  сайте ГМУ,  официальных страница ВК, ОК;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Liberation Serif" panose="02020603050405020304" pitchFamily="18" charset="0"/>
              </a:rPr>
              <a:t>актуализация локальных нормативных актов по противодействию </a:t>
            </a:r>
            <a:r>
              <a:rPr lang="ru-RU" dirty="0" smtClean="0">
                <a:latin typeface="Liberation Serif" panose="02020603050405020304" pitchFamily="18" charset="0"/>
              </a:rPr>
              <a:t>коррупции;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Liberation Serif" panose="02020603050405020304" pitchFamily="18" charset="0"/>
              </a:rPr>
              <a:t>Устойчивый высокий уровень рейтинга учреждения в </a:t>
            </a:r>
            <a:r>
              <a:rPr lang="ru-RU" dirty="0" err="1" smtClean="0">
                <a:latin typeface="Liberation Serif" panose="02020603050405020304" pitchFamily="18" charset="0"/>
              </a:rPr>
              <a:t>Пышминском</a:t>
            </a:r>
            <a:r>
              <a:rPr lang="ru-RU" smtClean="0">
                <a:latin typeface="Liberation Serif" panose="02020603050405020304" pitchFamily="18" charset="0"/>
              </a:rPr>
              <a:t> городском округе;</a:t>
            </a:r>
            <a:endParaRPr lang="ru-RU" dirty="0" smtClean="0">
              <a:latin typeface="Liberation Serif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Liberation Serif" panose="02020603050405020304" pitchFamily="18" charset="0"/>
              </a:rPr>
              <a:t>п</a:t>
            </a:r>
            <a:r>
              <a:rPr lang="ru-RU" dirty="0" smtClean="0">
                <a:latin typeface="Liberation Serif" panose="02020603050405020304" pitchFamily="18" charset="0"/>
              </a:rPr>
              <a:t>олное отсутствие фактов коррупции в учреждении.</a:t>
            </a:r>
            <a:endParaRPr lang="ru-RU" dirty="0" smtClean="0">
              <a:latin typeface="Liberation Serif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594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354</TotalTime>
  <Words>391</Words>
  <Application>Microsoft Office PowerPoint</Application>
  <PresentationFormat>Широкоэкранный</PresentationFormat>
  <Paragraphs>43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Century Gothic</vt:lpstr>
      <vt:lpstr>Liberation Serif</vt:lpstr>
      <vt:lpstr>Wingdings 3</vt:lpstr>
      <vt:lpstr>Сектор</vt:lpstr>
      <vt:lpstr>Презентация PowerPoint</vt:lpstr>
      <vt:lpstr>Работа по противодействию коррупции  осуществляется на основании:</vt:lpstr>
      <vt:lpstr>В учреждении создана комиссия  по противодействию коррупции </vt:lpstr>
      <vt:lpstr> Комиссией по противодействию коррупции   В 2022 году проведено 4 заседания, рассмотрены следующие вопросы:</vt:lpstr>
      <vt:lpstr>В целях  обеспечения открытости деятельности учреждения  в сфере противодействия коррупции на официальном сайте учреждения    создан раздел  «противодействие коррупции».  Все сведения актуализированы.</vt:lpstr>
      <vt:lpstr>В рамках исполнения плана мероприятий по противодействию  коррупции  в   2022 году  на собрании трудового коллектива проведено    разъяснение и ознакомление   под роспись работников  с локальными  актами  по вопросам противодействия коррупции</vt:lpstr>
      <vt:lpstr>Информационный стенд  ГАУ «КЦСОН пышминского района»  о противодействии коррупции актуализируется своевременно</vt:lpstr>
      <vt:lpstr> памятки  для социального работника  и получателя социальных услуг</vt:lpstr>
      <vt:lpstr>Организация работы «Телефона доверия»    </vt:lpstr>
      <vt:lpstr>Итоги  выполнения плана  мероприятий по противодействию коррупции в 2022 году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ЗамДиректора</dc:creator>
  <cp:lastModifiedBy>ЗамДиректора</cp:lastModifiedBy>
  <cp:revision>43</cp:revision>
  <dcterms:created xsi:type="dcterms:W3CDTF">2023-01-18T05:58:16Z</dcterms:created>
  <dcterms:modified xsi:type="dcterms:W3CDTF">2023-01-19T10:44:34Z</dcterms:modified>
</cp:coreProperties>
</file>