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9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pPr/>
              <a:t>12/26/2022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5%D0%BA%D0%B0%D1%82%D0%B5%D1%80%D0%B8%D0%BD%D0%B1%D1%83%D1%80%D0%B3" TargetMode="External"/><Relationship Id="rId13" Type="http://schemas.openxmlformats.org/officeDocument/2006/relationships/hyperlink" Target="https://ru.wikipedia.org/wiki/%D0%93%D0%B8%D0%B4%D1%80%D0%BE%D0%BD%D0%B8%D0%BC" TargetMode="External"/><Relationship Id="rId18" Type="http://schemas.openxmlformats.org/officeDocument/2006/relationships/hyperlink" Target="https://ru.wikipedia.org/wiki/XVIII_%D0%B2%D0%B5%D0%BA" TargetMode="External"/><Relationship Id="rId3" Type="http://schemas.openxmlformats.org/officeDocument/2006/relationships/hyperlink" Target="https://ru.wikipedia.org/wiki/%D0%A0%D0%BE%D1%81%D1%81%D0%B8%D1%8F" TargetMode="External"/><Relationship Id="rId21" Type="http://schemas.openxmlformats.org/officeDocument/2006/relationships/hyperlink" Target="https://ru.wikipedia.org/wiki/%D0%92%D1%81%D0%B5%D0%BC%D0%B8%D1%80%D0%BD%D0%B0%D1%8F_%D0%B2%D1%8B%D1%81%D1%82%D0%B0%D0%B2%D0%BA%D0%B0_(1878)" TargetMode="External"/><Relationship Id="rId7" Type="http://schemas.openxmlformats.org/officeDocument/2006/relationships/hyperlink" Target="https://ru.wikipedia.org/wiki/%D0%A2%D1%83%D1%80%D0%B0_(%D1%80%D0%B5%D0%BA%D0%B0)" TargetMode="External"/><Relationship Id="rId12" Type="http://schemas.openxmlformats.org/officeDocument/2006/relationships/hyperlink" Target="https://ru.wikipedia.org/wiki/%D0%AD%D1%82%D0%B8%D0%BC%D0%BE%D0%BB%D0%BE%D0%B3%D0%B8%D1%8F" TargetMode="External"/><Relationship Id="rId17" Type="http://schemas.openxmlformats.org/officeDocument/2006/relationships/hyperlink" Target="https://ru.wikipedia.org/wiki/%D0%A1%D0%B0%D0%B2%D0%B2%D0%B0_%D0%AF%D0%BA%D0%BE%D0%B2%D0%BB%D0%B5%D0%B2%D0%B8%D1%87_%D0%AF%D0%BA%D0%BE%D0%B2%D0%BB%D0%B5%D0%B2" TargetMode="External"/><Relationship Id="rId2" Type="http://schemas.openxmlformats.org/officeDocument/2006/relationships/hyperlink" Target="https://ru.wikipedia.org/wiki/%D0%A1%D0%B2%D0%B5%D1%80%D0%B4%D0%BB%D0%BE%D0%B2%D1%81%D0%BA%D0%B0%D1%8F_%D0%BE%D0%B1%D0%BB%D0%B0%D1%81%D1%82%D1%8C" TargetMode="External"/><Relationship Id="rId16" Type="http://schemas.openxmlformats.org/officeDocument/2006/relationships/hyperlink" Target="https://ru.wikipedia.org/wiki/1773_%D0%B3%D0%BE%D0%B4" TargetMode="External"/><Relationship Id="rId20" Type="http://schemas.openxmlformats.org/officeDocument/2006/relationships/hyperlink" Target="https://ru.wikipedia.org/wiki/1878_%D0%B3%D0%BE%D0%B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A0%D0%B5%D0%B6_(%D1%80%D0%B5%D0%BA%D0%B0)" TargetMode="External"/><Relationship Id="rId11" Type="http://schemas.openxmlformats.org/officeDocument/2006/relationships/hyperlink" Target="https://ru.wikipedia.org/wiki/%D0%A3%D1%81%D1%82%D1%8C%D0%B5-%D0%90%D1%85%D0%B0" TargetMode="External"/><Relationship Id="rId5" Type="http://schemas.openxmlformats.org/officeDocument/2006/relationships/hyperlink" Target="https://ru.wikipedia.org/wiki/%D0%A1%D1%80%D0%B5%D0%B4%D0%BD%D0%B8%D0%B9_%D0%A3%D1%80%D0%B0%D0%BB" TargetMode="External"/><Relationship Id="rId15" Type="http://schemas.openxmlformats.org/officeDocument/2006/relationships/hyperlink" Target="https://ru.wikipedia.org/wiki/1990-%D0%B5_%D0%B3%D0%BE%D0%B4%D1%8B" TargetMode="External"/><Relationship Id="rId10" Type="http://schemas.openxmlformats.org/officeDocument/2006/relationships/hyperlink" Target="https://ru.wikipedia.org/wiki/%D0%95%D0%BA%D0%B0%D1%82%D0%B5%D1%80%D0%B8%D0%BD%D0%B1%D1%83%D1%80%D0%B3-%D0%9F%D0%B0%D1%81%D1%81%D0%B0%D0%B6%D0%B8%D1%80%D1%81%D0%BA%D0%B8%D0%B9" TargetMode="External"/><Relationship Id="rId19" Type="http://schemas.openxmlformats.org/officeDocument/2006/relationships/hyperlink" Target="https://ru.wikipedia.org/wiki/%D0%90%D0%BB%D0%B5%D0%BA%D1%81%D0%B0%D0%BD%D0%B4%D1%80_I" TargetMode="External"/><Relationship Id="rId4" Type="http://schemas.openxmlformats.org/officeDocument/2006/relationships/hyperlink" Target="https://ru.wikipedia.org/wiki/%D0%A0%D0%B5%D0%B6%D0%B5%D0%B2%D1%81%D0%BA%D0%BE%D0%B9_%D0%B3%D0%BE%D1%80%D0%BE%D0%B4%D1%81%D0%BA%D0%BE%D0%B9_%D0%BE%D0%BA%D1%80%D1%83%D0%B3" TargetMode="External"/><Relationship Id="rId9" Type="http://schemas.openxmlformats.org/officeDocument/2006/relationships/hyperlink" Target="https://ru.wikipedia.org/wiki/%D0%A0%D0%B5%D0%B6_(%D1%81%D1%82%D0%B0%D0%BD%D1%86%D0%B8%D1%8F)" TargetMode="External"/><Relationship Id="rId14" Type="http://schemas.openxmlformats.org/officeDocument/2006/relationships/hyperlink" Target="https://ru.wikipedia.org/wiki/XVII_%D0%B2%D0%B5%D0%BA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/index.php?title=%D0%A0%D0%B5%D0%B6%D0%B5%D0%B2%D1%81%D0%BA%D0%BE%D0%B9_%D0%BD%D0%B8%D0%BA%D0%B5%D0%BB%D0%B5%D0%B2%D1%8B%D0%B9_%D0%B7%D0%B0%D0%B2%D0%BE%D0%B4&amp;action=edit&amp;redlink=1" TargetMode="External"/><Relationship Id="rId3" Type="http://schemas.openxmlformats.org/officeDocument/2006/relationships/hyperlink" Target="https://ru.wikipedia.org/wiki/XX_%D0%B2%D0%B5%D0%BA" TargetMode="External"/><Relationship Id="rId7" Type="http://schemas.openxmlformats.org/officeDocument/2006/relationships/hyperlink" Target="https://ru.wikipedia.org/w/index.php?title=%D0%A3%D1%84%D0%B0%D0%BB%D0%B5%D0%B9%D1%81%D0%BA%D0%B8%D0%B9_%D0%BD%D0%B8%D0%BA%D0%B5%D0%BB%D0%B5%D0%B2%D1%8B%D0%B9_%D0%BA%D0%BE%D0%BC%D0%B1%D0%B8%D0%BD%D0%B0%D1%82&amp;action=edit&amp;redlink=1" TargetMode="External"/><Relationship Id="rId2" Type="http://schemas.openxmlformats.org/officeDocument/2006/relationships/hyperlink" Target="https://ru.wikipedia.org/wiki/%D0%95%D0%BA%D0%B0%D1%82%D0%B5%D1%80%D0%B8%D0%BD%D0%B1%D1%83%D1%80%D0%B3%D1%81%D0%BA%D0%B8%D0%B9_%D1%83%D0%B5%D0%B7%D0%B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/index.php?title=%D0%93%D0%BE%D0%BB%D0%B5%D0%BD%D0%B4%D1%83%D1%85%D0%B8%D0%BD%D1%81%D0%BA%D0%BE%D0%B5_%D0%B6%D0%B5%D0%BB%D0%B5%D0%B7%D0%BD%D0%BE-%D1%80%D1%83%D0%B4%D0%BD%D0%BE%D0%B5_%D0%BC%D0%B5%D1%81%D1%82%D0%BE%D1%80%D0%BE%D0%B6%D0%B4%D0%B5%D0%BD%D0%B8%D0%B5&amp;action=edit&amp;redlink=1" TargetMode="External"/><Relationship Id="rId5" Type="http://schemas.openxmlformats.org/officeDocument/2006/relationships/hyperlink" Target="https://ru.wikipedia.org/w/index.php?title=%D0%9A%D0%BE%D0%BD%D0%B4%D1%8B%D0%BA%D0%B8%D0%BD_%D0%A4._%D0%9C&amp;action=edit&amp;redlink=1" TargetMode="External"/><Relationship Id="rId4" Type="http://schemas.openxmlformats.org/officeDocument/2006/relationships/hyperlink" Target="https://ru.wikipedia.org/wiki/%D0%9F%D0%B5%D1%80%D0%B2%D0%B0%D1%8F_%D0%BC%D0%B8%D1%80%D0%BE%D0%B2%D0%B0%D1%8F_%D0%B2%D0%BE%D0%B9%D0%BD%D0%B0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8%D0%B7%D1%83%D0%BC%D1%80%D1%83%D0%B4" TargetMode="External"/><Relationship Id="rId13" Type="http://schemas.openxmlformats.org/officeDocument/2006/relationships/hyperlink" Target="https://ru.wikipedia.org/wiki/1902_%D0%B3%D0%BE%D0%B4" TargetMode="External"/><Relationship Id="rId18" Type="http://schemas.openxmlformats.org/officeDocument/2006/relationships/hyperlink" Target="https://ru.wikipedia.org/wiki/%D0%9C%D0%B0%D0%BC%D0%B8%D0%BD-%D0%A1%D0%B8%D0%B1%D0%B8%D1%80%D1%8F%D0%BA" TargetMode="External"/><Relationship Id="rId3" Type="http://schemas.openxmlformats.org/officeDocument/2006/relationships/hyperlink" Target="https://ru.wikipedia.org/wiki/%D0%A4%D0%B5%D1%80%D1%81%D0%BC%D0%B0%D0%BD,_%D0%90%D0%BB%D0%B5%D0%BA%D1%81%D0%B0%D0%BD%D0%B4%D1%80_%D0%95%D0%B2%D0%B3%D0%B5%D0%BD%D1%8C%D0%B5%D0%B2%D0%B8%D1%87" TargetMode="External"/><Relationship Id="rId21" Type="http://schemas.openxmlformats.org/officeDocument/2006/relationships/hyperlink" Target="https://ru.wikipedia.org/w/index.php?title=%D0%A0%D0%B5%D0%B6%D0%B5%D0%B2%D1%81%D0%BA%D0%BE%D0%B9_%D1%8D%D0%BA%D0%BE%D0%BF%D0%B0%D1%80%D0%BA&amp;action=edit&amp;redlink=1" TargetMode="External"/><Relationship Id="rId7" Type="http://schemas.openxmlformats.org/officeDocument/2006/relationships/hyperlink" Target="https://ru.wikipedia.org/wiki/%D0%A2%D0%BE%D0%BF%D0%B0%D0%B7" TargetMode="External"/><Relationship Id="rId12" Type="http://schemas.openxmlformats.org/officeDocument/2006/relationships/hyperlink" Target="https://ru.wikipedia.org/wiki/%D0%A6%D0%B5%D1%80%D0%BA%D0%BE%D0%B2%D1%8C_%D0%98%D0%BE%D0%B0%D0%BD%D0%BD%D0%B0_%D0%9F%D1%80%D0%B5%D0%B4%D1%82%D0%B5%D1%87%D0%B8_(%D0%A0%D0%B5%D0%B6)" TargetMode="External"/><Relationship Id="rId17" Type="http://schemas.openxmlformats.org/officeDocument/2006/relationships/hyperlink" Target="https://ru.wikipedia.org/w/index.php?title=%D0%A2%D0%B8%D1%82_%D0%97%D0%BE%D1%82%D0%BE%D0%B2&amp;action=edit&amp;redlink=1" TargetMode="External"/><Relationship Id="rId2" Type="http://schemas.openxmlformats.org/officeDocument/2006/relationships/hyperlink" Target="https://ru.wikipedia.org/wiki/%D0%A1%D0%B0%D0%BC%D0%BE%D1%86%D0%B2%D0%B5%D1%82%D0%BD%D0%B0%D1%8F_%D0%BF%D0%BE%D0%BB%D0%BE%D1%81%D0%B0_%D0%A3%D1%80%D0%B0%D0%BB%D0%B0" TargetMode="External"/><Relationship Id="rId16" Type="http://schemas.openxmlformats.org/officeDocument/2006/relationships/hyperlink" Target="https://ru.wikipedia.org/wiki/%D0%A2%D0%BE%D0%BD,_%D0%9A%D0%BE%D0%BD%D1%81%D1%82%D0%B0%D0%BD%D1%82%D0%B8%D0%BD_%D0%90%D0%BD%D0%B4%D1%80%D0%B5%D0%B5%D0%B2%D0%B8%D1%87" TargetMode="External"/><Relationship Id="rId20" Type="http://schemas.openxmlformats.org/officeDocument/2006/relationships/hyperlink" Target="https://ru.wikipedia.org/wiki/%D0%A0%D0%B5%D0%B6%D0%B5%D0%B2%D1%81%D0%BA%D0%BE%D0%B5_%D0%B2%D0%BE%D0%B4%D0%BE%D1%85%D1%80%D0%B0%D0%BD%D0%B8%D0%BB%D0%B8%D1%89%D0%B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90%D0%BC%D0%B5%D1%82%D0%B8%D1%81%D1%82" TargetMode="External"/><Relationship Id="rId11" Type="http://schemas.openxmlformats.org/officeDocument/2006/relationships/hyperlink" Target="https://ru.wikipedia.org/w/index.php?title=%D0%A0%D0%B5%D0%B6%D0%B5%D0%B2%D1%81%D0%BA%D0%BE%D0%B9_%D0%BC%D0%B8%D0%BD%D0%B5%D1%80%D0%B0%D0%BB%D0%BE%D0%B3%D0%B8%D1%87%D0%B5%D1%81%D0%BA%D0%B8%D0%B9_%D0%BC%D1%83%D0%B7%D0%B5%D0%B9&amp;action=edit&amp;redlink=1" TargetMode="External"/><Relationship Id="rId5" Type="http://schemas.openxmlformats.org/officeDocument/2006/relationships/hyperlink" Target="https://ru.wikipedia.org/wiki/%D0%9A%D0%BE%D0%BF%D0%B8" TargetMode="External"/><Relationship Id="rId15" Type="http://schemas.openxmlformats.org/officeDocument/2006/relationships/hyperlink" Target="https://ru.wikipedia.org/wiki/%D0%94%D1%8E%D1%82%D0%B5%D0%BB%D1%8C,_%D0%AE%D0%BB%D0%B8%D0%B9_%D0%9E%D1%81%D0%B8%D0%BF%D0%BE%D0%B2%D0%B8%D1%87" TargetMode="External"/><Relationship Id="rId23" Type="http://schemas.openxmlformats.org/officeDocument/2006/relationships/hyperlink" Target="https://ru.wikipedia.org/wiki/%D0%90%D1%80%D0%B0%D0%BC%D0%B0%D1%88%D0%B5%D0%B2%D0%BE" TargetMode="External"/><Relationship Id="rId10" Type="http://schemas.openxmlformats.org/officeDocument/2006/relationships/hyperlink" Target="https://ru.wikipedia.org/wiki/%D0%A2%D1%83%D1%80%D0%BC%D0%B0%D0%BB%D0%B8%D0%BD" TargetMode="External"/><Relationship Id="rId19" Type="http://schemas.openxmlformats.org/officeDocument/2006/relationships/hyperlink" Target="https://ru.wikipedia.org/w/index.php?title=%D0%9F%D1%8F%D1%82%D1%8C_%D0%91%D1%80%D0%B0%D1%82%D1%8C%D0%B5%D0%B2&amp;action=edit&amp;redlink=1" TargetMode="External"/><Relationship Id="rId4" Type="http://schemas.openxmlformats.org/officeDocument/2006/relationships/hyperlink" Target="https://ru.wikipedia.org/w/index.php?title=%D0%93%D0%BE%D1%81%D1%83%D0%B4%D0%B0%D1%80%D1%81%D1%82%D0%B2%D0%B5%D0%BD%D0%BD%D1%8B%D0%B9_%D0%BF%D1%80%D0%B8%D1%80%D0%BE%D0%B4%D0%BD%D0%BE-%D0%BC%D0%B8%D0%BD%D0%B5%D1%80%D0%B0%D0%BB%D0%BE%D0%B3%D0%B8%D1%87%D0%B5%D1%81%D0%BA%D0%B8%D0%B9_%D0%B7%D0%B0%D0%BA%D0%B0%D0%B7%D0%BD%D0%B8%D0%BA_%C2%AB%D0%A0%D0%B5%D0%B6%D0%B5%D0%B2%D1%81%D0%BA%D0%BE%D0%B9%C2%BB&amp;action=edit&amp;redlink=1" TargetMode="External"/><Relationship Id="rId9" Type="http://schemas.openxmlformats.org/officeDocument/2006/relationships/hyperlink" Target="https://ru.wikipedia.org/wiki/%D0%9E%D0%BF%D0%B0%D0%BB" TargetMode="External"/><Relationship Id="rId14" Type="http://schemas.openxmlformats.org/officeDocument/2006/relationships/hyperlink" Target="https://ru.wikipedia.org/wiki/%D0%9A%D0%BE%D0%B7%D0%BB%D0%BE%D0%B2,_%D0%A1%D0%B5%D1%80%D0%B3%D0%B5%D0%B9_%D0%A1%D0%B5%D1%80%D0%B3%D0%B5%D0%B5%D0%B2%D0%B8%D1%87_(%D0%B0%D1%80%D1%85%D0%B8%D1%82%D0%B5%D0%BA%D1%82%D0%BE%D1%80)" TargetMode="External"/><Relationship Id="rId22" Type="http://schemas.openxmlformats.org/officeDocument/2006/relationships/hyperlink" Target="https://ru.wikipedia.org/wiki/%D0%9C%D0%B8%D1%80%D0%BE%D0%BD%D0%BE%D0%B2%D0%BE_(%D0%A1%D0%B2%D0%B5%D1%80%D0%B4%D0%BB%D0%BE%D0%B2%D1%81%D0%BA%D0%B0%D1%8F_%D0%BE%D0%B1%D0%BB%D0%B0%D1%81%D1%82%D1%8C)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nashural.ru/mesta/sverdlovskaya-oblast/muzey-samotsvetnaya-polosa-urala/" TargetMode="External"/><Relationship Id="rId7" Type="http://schemas.openxmlformats.org/officeDocument/2006/relationships/hyperlink" Target="https://www.google.ru/search?q=%D0%A5%D1%80%D0%B0%D0%BC+%D0%B2%D0%BE+%D0%B8%D0%BC%D1%8F+%D1%81%D0%B2%D1%8F%D1%82%D0%BE%D0%B3%D0%BE+%D0%98%D0%BE%D0%B0%D0%BD%D0%BD%D0%B0+%D0%9F%D1%80%D0%B5%D0%B4%D1%82%D0%B5%D1%87%D0%B8+%D0%B3%D0%BE%D1%80%D0%BE%D0%B4%D0%B0+%D0%A0%D0%B5%D0%B6+%D0%A0%D0%B5%D0%B6&amp;newwindow=1&amp;stick=H4sIAAAAAAAAAONgFuLUz9U3SDctNi5Q4tVP1zc0TDM3M0i2SM7RUsxOttLPyU9OLMnMz4MzrBJLSooSk0HMYgBHStdVPwAAAA&amp;hl=ru-RU&amp;gl=ru&amp;sxsrf=ALiCzsb8o2kF60N3wLg324DrHQJWIG8aHQ:1660758145885&amp;source=lnms&amp;tbm=isch&amp;sa=X&amp;ved=2ahUKEwiQoN-ats75AhXwsYsKHVqBD-kQ_AUoAnoECAEQBA&amp;cshid=1660758179373101&amp;biw=1536&amp;bih=742&amp;dpr=1.25" TargetMode="External"/><Relationship Id="rId2" Type="http://schemas.openxmlformats.org/officeDocument/2006/relationships/hyperlink" Target="https://ru.wikipedia.org/wiki/&#1056;&#1077;&#1078;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&#1056;&#1078;&#1077;&#1074;&#1089;&#1082;&#1080;&#1081;_&#1082;&#1088;&#1072;&#1077;&#1074;&#1077;&#1076;&#1095;&#1077;&#1089;&#1082;&#1080;&#1081;_&#1084;&#1091;&#1079;&#1077;&#1081;" TargetMode="External"/><Relationship Id="rId5" Type="http://schemas.openxmlformats.org/officeDocument/2006/relationships/hyperlink" Target="https://ru.wikipedia.org/wiki/&#1043;&#1086;&#1089;&#1091;&#1076;&#1072;&#1088;&#1089;&#1090;&#1074;&#1077;&#1085;&#1085;&#1099;&#1081;_&#1080;&#1089;&#1090;&#1086;&#1088;&#1080;&#1095;&#1077;&#1089;&#1082;&#1080;&#1081;_&#1084;&#1091;&#1079;&#1077;&#1081;" TargetMode="External"/><Relationship Id="rId4" Type="http://schemas.openxmlformats.org/officeDocument/2006/relationships/hyperlink" Target="https://www.google.ru/search?q=%D0%9C%D1%83%D0%B7%D0%B5%D0%B9+%22%D0%A1%D0%B0%D0%BC%D0%BE%D1%86%D0%B2%D0%B5%D1%82%D0%BD%D0%B0%D1%8F+%D0%BF%D0%BE%D0%BB%D0%BE%D1%81%D0%B0+%D0%A3%D1%80%D0%B0%D0%BB%D0%B0%22&amp;newwindow=1&amp;stick=H4sIAAAAAAAAAONgFuLUz9U3SDctNi5Q4tVP1zc0zDBKL0g2LjLSUsxOttLPyU9OLMnMz4MzrBJLSooSk0HMYgBfByAVPwAAAA&amp;hl=ru-RU&amp;gl=ru&amp;sxsrf=ALiCzsZHqK2OfTDnLxjqdWWpS1ztKfHNfQ:1660756570566&amp;source=lnms&amp;tbm=isch&amp;sa=X&amp;ved=2ahUKEwiJtMmrsM75AhWitIsKHfOBBhAQ_AUoAnoECAIQBA&amp;biw=1536&amp;bih=742&amp;dpr=1.25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47" y="1116994"/>
            <a:ext cx="12192000" cy="1657737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по направлению: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Социальный туризм по Свердловской области »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город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6965" y="2770778"/>
            <a:ext cx="7218585" cy="384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9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город в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Свердловская область"/>
              </a:rPr>
              <a:t>Свердловской области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Россия"/>
              </a:rPr>
              <a:t>Российской Федерации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административный центр 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Режевской городской округ"/>
              </a:rPr>
              <a:t>Режевского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Режевской городской округ"/>
              </a:rPr>
              <a:t> городского округа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на восточном склоне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5" tooltip="Средний Урал"/>
              </a:rPr>
              <a:t>Среднего Урала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6" tooltip="Реж (река)"/>
              </a:rPr>
              <a:t>р. Реж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(бассейн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7" tooltip="Тура (река)"/>
              </a:rPr>
              <a:t>Туры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в 83 км к северо-востоку от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8" tooltip="Екатеринбург"/>
              </a:rPr>
              <a:t>Екатеринбурга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298,6 км западнее Тюмени (по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Ирбитскому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тракту).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9" tooltip="Реж (станция)"/>
              </a:rPr>
              <a:t>Железнодорожная станция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линии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 tooltip="Екатеринбург-Пассажирский"/>
              </a:rPr>
              <a:t>Екатеринбург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 tooltip="Устье-Аха"/>
              </a:rPr>
              <a:t>Устье-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1" tooltip="Устье-Аха"/>
              </a:rPr>
              <a:t>Аха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Преобладает континентальный климат. Самый теплый месяц июль со средней температурой 20 ° C, а самый холодный — январь, со средней температурой -20.0 ° C.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Среднегодовое количество осадков — 495 мм.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по расположению на реке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6" tooltip="Реж (река)"/>
              </a:rPr>
              <a:t>Реж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(бассейн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7" tooltip="Тура (река)"/>
              </a:rPr>
              <a:t>Туры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2" tooltip="Этимология"/>
              </a:rPr>
              <a:t>Этимология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3" tooltip="Гидроним"/>
              </a:rPr>
              <a:t>гидронима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неясна: в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мангазейских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памятниках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4" tooltip="XVII век"/>
              </a:rPr>
              <a:t>XVII века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отмечено слово </a:t>
            </a:r>
            <a:r>
              <a:rPr lang="ru-RU" sz="1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«проток», но языковая принадлежность этого слова не установлена. Существует версия, что слово «Реж» на языке древних манси (финно-угорская языковая группа) обозначает «скалистые берега». Действительно на реке Реж свыше 60 крупных скал, благодаря которым река считается одной из красивейших на Урале. В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 tooltip="1990-е годы"/>
              </a:rPr>
              <a:t>1990-е годы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согласно справочнику Воронова, река вошла в число 100 лучших для водных путешествий рек России.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как посёлок в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6" tooltip="1773 год"/>
              </a:rPr>
              <a:t>1773 году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после того, как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7" tooltip="Савва Яковлевич Яковлев"/>
              </a:rPr>
              <a:t>Савва Яковлевич Яковлев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получил разрешение Берг-Коллегии построить в верховье реки Реж чугуноплавильный и железоделательный завод. Савва Яковлев в конце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8" tooltip="XVIII век"/>
              </a:rPr>
              <a:t>XVIII века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был крупнейшим российским предпринимателем, а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 его крупнейшим детищем (всего на Урале Савва построил 6, а также купил 16 заводов). Своего расцвета производство на заводе достигло при внуке Саввы, Алексее Яковлеве (1804—1849 годы). В это время качество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кровельного железа считалось эталонным, о чём писали в 1835 году в журнале «Горное дело», а в 1824 году во время пребывания в Екатеринбурге им восхитился сам император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19" tooltip="Александр I"/>
              </a:rPr>
              <a:t>Александр I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 отправляются за приобретением опыта мастеровые с заводов соседних округов. В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20" tooltip="1878 год"/>
              </a:rPr>
              <a:t>1878 году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 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  <a:hlinkClick r:id="rId21" tooltip="Всемирная выставка (1878)"/>
              </a:rPr>
              <a:t>всемирной промышленной выставке в Париже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лист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железа был удостоен золотой медали, а мастер, его изготовивший, — получил дорогой кафтан с хозяйского плеча.</a:t>
            </a:r>
          </a:p>
          <a:p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135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508" y="67392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 входил в состав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волости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Екатеринбургский уезд"/>
              </a:rPr>
              <a:t>Екатеринбургского уезда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начале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XX век"/>
              </a:rPr>
              <a:t>XX века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заводе, как и во всей уральской металлургии, начался кризис. В 1911 году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 закрылся.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Первая мировая война"/>
              </a:rPr>
              <a:t>Первая мировая война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затем гражданская, трудности послереволюционного периода значительно ухудшили жизнь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режевлян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января 1918 года областной Совет рабочих и солдатских депутатов своим постановлением объявил все предприятия «акционерного общества 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Исетских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горных и механических заводов (наследников С. Яковлева)» общенародной собственностью.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сообщение о наличии в районе Режа никелевых руд поступило в 1924 году от инженера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 tooltip="Кондыкин Ф. М (страница отсутствует)"/>
              </a:rPr>
              <a:t>Кондыкина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 tooltip="Кондыкин Ф. М (страница отсутствует)"/>
              </a:rPr>
              <a:t> Ф. 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обследовавшего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 tooltip="Голендухинское железно-рудное месторождение (страница отсутствует)"/>
              </a:rPr>
              <a:t>Голендухинское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6" tooltip="Голендухинское железно-рудное месторождение (страница отсутствует)"/>
              </a:rPr>
              <a:t> железно-рудное месторождение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1930 года геологоразведочное бюро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 tooltip="Уфалейский никелевый комбинат (страница отсутствует)"/>
              </a:rPr>
              <a:t>Уфалейского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7" tooltip="Уфалейский никелевый комбинат (страница отсутствует)"/>
              </a:rPr>
              <a:t> никелевого комбината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начало разведку на никелевые руды в районе Режа. В результате поисков определяются два месторождения окисленных никелевых руд: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Голендухинское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(12 км от Режа) и Покровское (6 км от Режа).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8" tooltip="Режевской никелевый завод (страница отсутствует)"/>
              </a:rPr>
              <a:t>Режевской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8" tooltip="Режевской никелевый завод (страница отсутствует)"/>
              </a:rPr>
              <a:t> никелевый завод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стал вторым в Советском Союзе предприятием молодой никелевой промышленности после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Уфалейского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делится на микрорайоны «Семь Ветров», «Гавань», «Шестой Участок»,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Стройгородок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«Вокзал»,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Кочнево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Ежегодное празднование Дня города — первая суббота июля.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февраля 1963 года Реж отнесен к городам областного подчинения, а Совет депутатов трудящихся города передан в подчинение Свердловскому областному Совету депутатов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трудящихся.</a:t>
            </a:r>
            <a:endParaRPr lang="ru-RU" sz="2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12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857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территории района с севера на юг проходит уникальная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Самоцветная полоса Урала"/>
              </a:rPr>
              <a:t>самоцветная полоса Урала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с которой, по словам академика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Ферсман, Александр Евгеньевич"/>
              </a:rPr>
              <a:t>Ферсмана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началась минералогическая история России.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 февраля 1995 в Реже образован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Государственный природно-минералогический заказник «Режевской» (страница отсутствует)"/>
              </a:rPr>
              <a:t>государственный природно-минералогический заказник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Государственный природно-минералогический заказник «Режевской» (страница отсутствует)"/>
              </a:rPr>
              <a:t>Режевской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Государственный природно-минералогический заказник «Режевской» (страница отсутствует)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Основная его задача — охрана минералогических объектов — старых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новых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 tooltip="Копи"/>
              </a:rPr>
              <a:t>копей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 tooltip="Аметист"/>
              </a:rPr>
              <a:t>аметистов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7" tooltip="Топаз"/>
              </a:rPr>
              <a:t>топазов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8" tooltip="Изумруд"/>
              </a:rPr>
              <a:t>изумрудов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9" tooltip="Опал"/>
              </a:rPr>
              <a:t>опала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0" tooltip="Турмалин"/>
              </a:rPr>
              <a:t>турмалинов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др.). Под охраной находится более 60 копей. Он также является комплексным заказником по охране охотничьих видов животных. Заказник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включает в себя южную часть Самоцветной полосы Урала. В пределах заказника выделяется 3 участка: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Липовский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Шайтанский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Адуйский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городе создан и минералогический музей, который организует экскурсии на старинные самоцветные копи, где происходит знакомство с технологией добычи камня, кроме того, туристы занимаются поиском в отвалах коллекционных камней.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1" tooltip="Режевской минералогический музей (страница отсутствует)"/>
              </a:rPr>
              <a:t>Режевской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1" tooltip="Режевской минералогический музей (страница отсутствует)"/>
              </a:rPr>
              <a:t> минералогический музей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находится в старейшем городском особняке, которому почти 200 лет (дом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заводоуправителя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Господский дом) и который связан с именем Тита Зотова. Господский дом отличает редкая на Среднем Урале ротонда и купольное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достопримечательностей Режа имеется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2" tooltip="Церковь Иоанна Предтечи (Реж)"/>
              </a:rPr>
              <a:t>храм Иоанна Предтечи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старинная церковь города, освященная в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3" tooltip="1902 год"/>
              </a:rPr>
              <a:t>1902 году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Храм построен в русско-византийском стиле. В разработке проекта церкви принимали участие архитектор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4" tooltip="Козлов, Сергей Сергеевич (архитектор)"/>
              </a:rPr>
              <a:t>Сергей Козлов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академик архитектуры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5" tooltip="Дютель, Юлий Осипович"/>
              </a:rPr>
              <a:t>Юлий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5" tooltip="Дютель, Юлий Осипович"/>
              </a:rPr>
              <a:t>Дютель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проектировании храма был использован «образцовый» проект великого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6" tooltip="Тон, Константин Андреевич"/>
              </a:rPr>
              <a:t>К. 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6" tooltip="Тон, Константин Андреевич"/>
              </a:rPr>
              <a:t>Тона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заводоуправителей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самым известным был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7" tooltip="Тит Зотов (страница отсутствует)"/>
              </a:rPr>
              <a:t>Тит Зотов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которого писатель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8" tooltip="Мамин-Сибиряк"/>
              </a:rPr>
              <a:t>Мамин-Сибиряк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назвал одним из первых королей русского золота, который стал одним из первых героев золотой лихорадки, вспыхнувшей на Урале и охватившей в дальнейшем Сибирь и Северную Америку. Родник «Пробойный» — место, где в древности находились старообрядческие скиты. Монумент Трудовой и Боевой славы, памятник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умельцам — основателям города. Также в городе сохранились старинные каменные и деревянные дома, придающие городу исторический вид. Скалы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9" tooltip="Пять Братьев (страница отсутствует)"/>
              </a:rPr>
              <a:t>Пять Братьев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0" tooltip="Режевское водохранилище"/>
              </a:rPr>
              <a:t>городской пруд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 живописно поросшими сосной скалистыми берегами и множеством родников. В окрестностях города находится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1" tooltip="Режевской экопарк (страница отсутствует)"/>
              </a:rPr>
              <a:t>Режевской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1" tooltip="Режевской экопарк (страница отсутствует)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1" tooltip="Режевской экопарк (страница отсутствует)"/>
              </a:rPr>
              <a:t>экопарк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 проложенной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экотропой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вдоль скалистого берега реки Реж, видовыми площадками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скал, рекреационными пляжными зонами, ландшафтными музеями в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2" tooltip="Мироново (Свердловская область)"/>
              </a:rPr>
              <a:t>Мироново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3" tooltip="Арамашево"/>
              </a:rPr>
              <a:t>Арамашево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003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9483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88379" y="0"/>
            <a:ext cx="87156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"Самоцветная полоса Урала"</a:t>
            </a:r>
          </a:p>
        </p:txBody>
      </p:sp>
    </p:spTree>
    <p:extLst>
      <p:ext uri="{BB962C8B-B14F-4D97-AF65-F5344CB8AC3E}">
        <p14:creationId xmlns:p14="http://schemas.microsoft.com/office/powerpoint/2010/main" xmlns="" val="200004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берегу живописного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пруда, у самой плотины находится уникальное по своей архитектуре историческое здание. Это особняк основателя города Саввы Яковлева, являющийся памятником архитектуры XIX века. Нынче часть этого примечательного здания занимает Музей «Самоцветная полоса Урала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Минералогическая провинция «Самоцветная полоса Урала» известна более 350 лет.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находится в самом сердце самоцветной полосы, именно здесь располагаются наиболее уникальные, исторически значимые месторождения самоцветов. Эти места служили вдохновением для крупнейших минерологов и геологов нашей страны. Здесь родина уральского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горщика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Данилы Кондратьевича Зверева, ставшем знаменитым на весь мир. Именно здесь истоки «народной минералогии», старательского дела и особой культуры уральского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камня.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музея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музейной экспозиции стали минералы с территории Самоцветной полосы Урала. Сама экспозиция расположилась в круглом зале здания, форма которого позволила выгодно разместить крупные штуфы минералов. Со временем количество образцов росло. Часть экспонатов обнаруживались инспекторами заказника во время работ по благоустройству территории и расчистке старых копей, остальные музей получал в дар от организаций и частных лиц. Сегодня фонды насчитывают более 3000 экспонатов.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начинается в фойе, где в витрине посетители музея могут познакомится с палеонтологическими и археологическими находками с территории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 В музее на данный момент два зала.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667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90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первом зале экспонаты, связанные с историей старательства, минералы и горные породы разных регионов Урала, России и мира. Во втором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представленые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минералы с территории заказника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 близ лежащих территорий. Отдельная витрина познакомит посетителей с минералами и горными породами, прославившими Урал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Экскурсии, лекции и мастер-классы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регулярно проходят выставки художников, фотографов, детский творческих работ. На базе музейных экспозиций разработан ряд экскурсий, лекций и мастер-классов. В ходе экскурсии вы увидите уникальные образцы, прославившие нашу территорию на весь мир, такие как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шайтанский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агат-переливт и полихромный турмалин, легендарные аметисты, редчайшие изумруды, александриты и топазы. Узнаете, где и в каком количестве намывалось золото в самом городе, также познакомитесь с самобытной историей возникновения старательского дела на Урале.</a:t>
            </a:r>
          </a:p>
        </p:txBody>
      </p:sp>
    </p:spTree>
    <p:extLst>
      <p:ext uri="{BB962C8B-B14F-4D97-AF65-F5344CB8AC3E}">
        <p14:creationId xmlns:p14="http://schemas.microsoft.com/office/powerpoint/2010/main" xmlns="" val="37232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79"/>
            <a:ext cx="12192000" cy="68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719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22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36" y="-12752"/>
            <a:ext cx="12205035" cy="68707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60409" y="-96743"/>
            <a:ext cx="7724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Исторический Музей</a:t>
            </a:r>
          </a:p>
        </p:txBody>
      </p:sp>
    </p:spTree>
    <p:extLst>
      <p:ext uri="{BB962C8B-B14F-4D97-AF65-F5344CB8AC3E}">
        <p14:creationId xmlns:p14="http://schemas.microsoft.com/office/powerpoint/2010/main" xmlns="" val="161193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797"/>
            <a:ext cx="12192000" cy="687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01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Образованный в 1990 году,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исторический музей за 30 лет накопил немало предметов, достойных  внимания туристов и любителей истории. Среди экспонатов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исторического музея следует выделить кристалл кварца весом более 120 килограммов, деревянный посевной календарь с загадочными знаками, гвоздь с профилем Кутузова, выкованный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чугуноплавильном и железоделательном заводе к 100-летию Победы над Наполеоном. Множество других не менее уникальных предметов хранят историю жизни жителей Режа: свадебное платье конца XIX века, кожаное седло, предметы быта старообрядцев, элементы одежды марийцев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несколько последних лет исторический музей стал важным культурным центром города, представив публике не только интересные экскурсии, но и увлекательные программы, к примеру «Гвоздь в истории», «Рыцари леса» и другие. Более всего эти программы интересны детям, но не оставляют равнодушными и взрослых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24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6879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2"/>
            <a:ext cx="12192000" cy="685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501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открыт в 1916 году в здании бывшей городской думы, в 1917 году получил статус историко-археологического. Основу фондов музея составили этнографо-археологические и художественные коллекции московского ученого-археолога М.С. Воробьёва (книги, прялки, зеркала, инструменты для изготовления печатных пряников) и археологические материалы, собранные в окрестностях города ржевским краеведом — первым директором музея — П.Ф.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Симсоном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.[2]</a:t>
            </a:r>
          </a:p>
          <a:p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 войны музей был полностью разграблен, здание разрушено. В 1960-е годы в здании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Оковецкой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церкви была открыта краеведческая экспозиция. В 1977 году Ржевский музей стал филиалом Калининского государственного объединённого историко-архитектурного и литературного музея. Первая экспозиция филиала была посвящена военной истории Ржевского края. С 1998 года музей стал располагаться в двух зданиях. В первом располагались предметы быта XVII—XX веков, а во втором — предметы, касающиеся истории Ржева в Великую Отечественную войну. В этом здании в 2005 году, к 60-летию Победы, была открыта диорама (тематическая экспозиция) «Ржевская битва 1942—1943 годов», которая отражает новый взгляд на военные действия в районе Ржевско-Вяземского плацдарма. К 90-летию музея в купеческом доме Немиловых XVIII века открыта краеведческая экспозиция по древней истории города.</a:t>
            </a:r>
          </a:p>
        </p:txBody>
      </p:sp>
    </p:spTree>
    <p:extLst>
      <p:ext uri="{BB962C8B-B14F-4D97-AF65-F5344CB8AC3E}">
        <p14:creationId xmlns:p14="http://schemas.microsoft.com/office/powerpoint/2010/main" xmlns="" val="389286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663"/>
            <a:ext cx="12192000" cy="6882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598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11"/>
            <a:ext cx="12192000" cy="685108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27586" y="0"/>
            <a:ext cx="92661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 во имя святого Иоанна Предтечи</a:t>
            </a:r>
          </a:p>
        </p:txBody>
      </p:sp>
    </p:spTree>
    <p:extLst>
      <p:ext uri="{BB962C8B-B14F-4D97-AF65-F5344CB8AC3E}">
        <p14:creationId xmlns:p14="http://schemas.microsoft.com/office/powerpoint/2010/main" xmlns="" val="275363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Иоанна Предтечи — православный храм в городе Реж, Свердловской области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535 Исполнительного комитета Свердловского областного Совета народных депутатов от 31 декабря 1987 года присвоен статус памятника архитектуры регионального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значения.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постройки собственной церкви приход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завода относился к церкви Николая Чудотворца в селе Глинское. Храм построен в 1825-1830 годах на Орловой горе на правом берегу реки Реж. Освящён в 1830 году. В 1850 году приход получает самостоятельность. В приходе три часовни, в его состав также вошла деревня Кочнева-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Сергина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Причт состоял из двух священников, диакона и двух псаломщиков. Число прихожан немногим более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6000.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1897 году старое деревянное здание было разобрано, а на его месте начато строительство каменного храма, которое было закончено в 1902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1934 году запретили колокольный звон. С 1941 года прекращены богослужения. В состав РПЦ здание возвращено в 1991 году. Ведутся восстановительные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архитектуре используются приёмы русско-византийского стиля. У здания традиционная для храма трёхчастная форма. Композиция усложнена срезом углов основного объёма, образующих переход к алтарю и притвору с колокольней. Алтарь прямоугольный, со сложной апсидой, наделён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куполом.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Храмовая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на северной и южной сторонах образует выступы, завершённые аттиками. Её увенчание — вытянутый купол на отмеченном тем же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вертикализмом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барабане, который прорезан высокими арочными окнами. Барабан алтарного купола также восьмигранный, но широкий и низкий, а его окна квадратные. Кроме того, в основании этого купола фальшивые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люкарны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храма, алтаря и притвора — в прямоугольных углублениях, куда вставлены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сандрики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содержащие ряд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поребрика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Обрамления проёмов — колонки и рустованный архивольт. На аттике — подобия ширинок и кокошников. Колокольня лёгких изящных форм,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восьмёриковым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ярусом звона на четверике, куполком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шпилем.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3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9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3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952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7" y="1"/>
            <a:ext cx="12130454" cy="684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46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://ru.wikipedia.org/wiki/</a:t>
            </a:r>
            <a:r>
              <a:rPr lang="ru-RU" dirty="0" smtClean="0">
                <a:hlinkClick r:id="rId2"/>
              </a:rPr>
              <a:t>Реж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3"/>
              </a:rPr>
              <a:t>https://nashural.ru/mesta/sverdlovskaya-oblast/muzey-samotsvetnaya-polosa-urala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ru-RU" dirty="0">
                <a:hlinkClick r:id="rId4"/>
              </a:rPr>
              <a:t>Музей "Самоцветная полоса </a:t>
            </a:r>
            <a:r>
              <a:rPr lang="ru-RU" dirty="0" smtClean="0">
                <a:hlinkClick r:id="rId4"/>
              </a:rPr>
              <a:t>Урала«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https://ru.wikipedia.org/wiki/</a:t>
            </a:r>
            <a:r>
              <a:rPr lang="ru-RU" dirty="0" err="1" smtClean="0">
                <a:hlinkClick r:id="rId5"/>
              </a:rPr>
              <a:t>Государственный_исторический_музей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https://ru.wikipedia.org/wiki/</a:t>
            </a:r>
            <a:r>
              <a:rPr lang="ru-RU" dirty="0" err="1" smtClean="0">
                <a:hlinkClick r:id="rId6"/>
              </a:rPr>
              <a:t>Ржевский_краеведческий_музей</a:t>
            </a:r>
            <a:endParaRPr lang="ru-RU" dirty="0" smtClean="0"/>
          </a:p>
          <a:p>
            <a:endParaRPr lang="ru-RU" dirty="0"/>
          </a:p>
          <a:p>
            <a:r>
              <a:rPr lang="ru-RU" dirty="0">
                <a:hlinkClick r:id="rId7"/>
              </a:rPr>
              <a:t>Храм во имя святого Иоанна Предтечи города Реж </a:t>
            </a:r>
            <a:r>
              <a:rPr lang="ru-RU" dirty="0" err="1" smtClean="0">
                <a:hlinkClick r:id="rId7"/>
              </a:rPr>
              <a:t>Реж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9895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539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82E"/>
      </a:dk2>
      <a:lt2>
        <a:srgbClr val="C2F5FC"/>
      </a:lt2>
      <a:accent1>
        <a:srgbClr val="4091F3"/>
      </a:accent1>
      <a:accent2>
        <a:srgbClr val="8BBCF1"/>
      </a:accent2>
      <a:accent3>
        <a:srgbClr val="CB6A6A"/>
      </a:accent3>
      <a:accent4>
        <a:srgbClr val="C567AF"/>
      </a:accent4>
      <a:accent5>
        <a:srgbClr val="A684F9"/>
      </a:accent5>
      <a:accent6>
        <a:srgbClr val="A9ACEE"/>
      </a:accent6>
      <a:hlink>
        <a:srgbClr val="6D9CC5"/>
      </a:hlink>
      <a:folHlink>
        <a:srgbClr val="6D82A0"/>
      </a:folHlink>
    </a:clrScheme>
    <a:fontScheme name="Madison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dison" id="{025CB5FB-2DD3-45EE-B6F0-CC461540EB19}" vid="{178B2DAB-5DDE-4060-A857-D2E1CDA925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TM16401375[[fn=Мэдисон]]</Template>
  <TotalTime>51</TotalTime>
  <Words>1095</Words>
  <Application>Microsoft Office PowerPoint</Application>
  <PresentationFormat>Произвольный</PresentationFormat>
  <Paragraphs>61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Madison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Shafikova_GA</cp:lastModifiedBy>
  <cp:revision>7</cp:revision>
  <dcterms:created xsi:type="dcterms:W3CDTF">2022-08-17T19:06:56Z</dcterms:created>
  <dcterms:modified xsi:type="dcterms:W3CDTF">2022-12-26T09:06:26Z</dcterms:modified>
</cp:coreProperties>
</file>