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embeddedFontLst>
    <p:embeddedFont>
      <p:font typeface="Lucida Sans" pitchFamily="34" charset="0"/>
      <p:regular r:id="rId18"/>
      <p:bold r:id="rId19"/>
      <p:italic r:id="rId20"/>
      <p:boldItalic r:id="rId21"/>
    </p:embeddedFont>
    <p:embeddedFont>
      <p:font typeface="Book Antiqua" pitchFamily="18" charset="0"/>
      <p:regular r:id="rId22"/>
      <p:bold r:id="rId23"/>
      <p:italic r:id="rId24"/>
      <p:boldItalic r:id="rId25"/>
    </p:embeddedFont>
    <p:embeddedFont>
      <p:font typeface="Wingdings 2" pitchFamily="18" charset="2"/>
      <p:regular r:id="rId26"/>
    </p:embeddedFont>
    <p:embeddedFont>
      <p:font typeface="Impact" pitchFamily="34" charset="0"/>
      <p:regular r:id="rId27"/>
    </p:embeddedFont>
    <p:embeddedFont>
      <p:font typeface="Lobster" charset="-52"/>
      <p:regular r:id="rId28"/>
    </p:embeddedFont>
    <p:embeddedFont>
      <p:font typeface="Comfortaa" charset="0"/>
      <p:regular r:id="rId29"/>
      <p:bold r:id="rId30"/>
    </p:embeddedFont>
    <p:embeddedFont>
      <p:font typeface="Merriweather" charset="-52"/>
      <p:regular r:id="rId31"/>
      <p:bold r:id="rId32"/>
      <p:italic r:id="rId33"/>
      <p:boldItalic r:id="rId34"/>
    </p:embeddedFont>
    <p:embeddedFont>
      <p:font typeface="Playfair Display" charset="-52"/>
      <p:regular r:id="rId35"/>
      <p:bold r:id="rId36"/>
      <p:italic r:id="rId37"/>
      <p:boldItalic r:id="rId38"/>
    </p:embeddedFont>
    <p:embeddedFont>
      <p:font typeface="Wingdings 3" pitchFamily="18" charset="2"/>
      <p:regular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font" Target="fonts/font22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font" Target="fonts/font2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font" Target="fonts/font20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font" Target="fonts/font19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font" Target="fonts/font18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dadf987a8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dadf987a81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dadf987a81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dadf987a81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dadf987a81_3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dadf987a81_3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dadf987a81_3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dadf987a81_3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dadf987a81_3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dadf987a81_3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dadf987a81_3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dadf987a81_3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dadf987a81_3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dadf987a81_3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dadf987a81_3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dadf987a81_3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dadf987a81_3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dadf987a81_3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dadf987a81_3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gdadf987a81_3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dadf987a81_3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0" name="Google Shape;350;gdadf987a81_3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dadf987a81_3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dadf987a81_3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dadf987a81_3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dadf987a81_3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12/26/2022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CB97365-EBCA-4027-87D5-99FC1D4DF0BB}" type="datetimeFigureOut">
              <a:rPr lang="en-US" smtClean="0"/>
              <a:pPr/>
              <a:t>12/26/2022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1118450" y="580725"/>
            <a:ext cx="7927200" cy="33855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 smtClean="0">
                <a:solidFill>
                  <a:srgbClr val="741B47"/>
                </a:solidFill>
              </a:rPr>
              <a:t>ГАУ «КЦСОН города Каменска-Уральского»</a:t>
            </a:r>
            <a:br>
              <a:rPr lang="ru" sz="1600" dirty="0" smtClean="0">
                <a:solidFill>
                  <a:srgbClr val="741B47"/>
                </a:solidFill>
              </a:rPr>
            </a:br>
            <a:r>
              <a:rPr lang="ru" sz="1600" dirty="0" smtClean="0">
                <a:solidFill>
                  <a:srgbClr val="741B47"/>
                </a:solidFill>
              </a:rPr>
              <a:t/>
            </a:r>
            <a:br>
              <a:rPr lang="ru" sz="1600" dirty="0" smtClean="0">
                <a:solidFill>
                  <a:srgbClr val="741B47"/>
                </a:solidFill>
              </a:rPr>
            </a:br>
            <a:r>
              <a:rPr lang="ru" sz="2800" dirty="0" smtClean="0">
                <a:solidFill>
                  <a:srgbClr val="741B47"/>
                </a:solidFill>
              </a:rPr>
              <a:t>Школа пожилого возраста </a:t>
            </a:r>
            <a:r>
              <a:rPr lang="ru" sz="2800" dirty="0">
                <a:solidFill>
                  <a:srgbClr val="741B47"/>
                </a:solidFill>
              </a:rPr>
              <a:t>по направлению “Садоводы и огородники</a:t>
            </a:r>
            <a:r>
              <a:rPr lang="ru" sz="2800" dirty="0" smtClean="0">
                <a:solidFill>
                  <a:srgbClr val="741B47"/>
                </a:solidFill>
              </a:rPr>
              <a:t>”</a:t>
            </a:r>
            <a:br>
              <a:rPr lang="ru" sz="2800" dirty="0" smtClean="0">
                <a:solidFill>
                  <a:srgbClr val="741B47"/>
                </a:solidFill>
              </a:rPr>
            </a:br>
            <a:endParaRPr sz="2800">
              <a:solidFill>
                <a:srgbClr val="741B47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741B47"/>
                </a:solidFill>
              </a:rPr>
              <a:t>Тема:Натуральный антибиотик-чеснок.Народные советы.</a:t>
            </a:r>
            <a:endParaRPr sz="2800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1170550" y="3742225"/>
            <a:ext cx="6380700" cy="102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</a:rPr>
              <a:t>Руководитель: специалист по  социальной работе-- Соломеина Алла Алексеевна.</a:t>
            </a:r>
            <a:endParaRPr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</a:rPr>
              <a:t>Дата проведения: 22.12..2022г Занятие №4</a:t>
            </a:r>
            <a:endParaRPr>
              <a:solidFill>
                <a:srgbClr val="99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7D6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>
            <a:spLocks noGrp="1"/>
          </p:cNvSpPr>
          <p:nvPr>
            <p:ph type="title"/>
          </p:nvPr>
        </p:nvSpPr>
        <p:spPr>
          <a:xfrm>
            <a:off x="1303800" y="217250"/>
            <a:ext cx="7030500" cy="138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0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История появления и культивирования</a:t>
            </a:r>
            <a:endParaRPr b="0"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0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чеснока.</a:t>
            </a:r>
            <a:endParaRPr b="0"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473975" y="1545800"/>
            <a:ext cx="8364000" cy="312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latin typeface="Lobster"/>
                <a:ea typeface="Lobster"/>
                <a:cs typeface="Lobster"/>
                <a:sym typeface="Lobster"/>
              </a:rPr>
              <a:t>Чеснок-это одна из самых популярных овощных культур во всем мире. С древних времен его ценят не только как полезный овощ и ароматную приправу, но как действенное средство для профилактики и лечения болезней. К тому же  его очень легко выращивать- он не капризен и хорошо удается даже  у начинающих огородников. </a:t>
            </a:r>
            <a:endParaRPr sz="2000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000">
                <a:latin typeface="Lobster"/>
                <a:ea typeface="Lobster"/>
                <a:cs typeface="Lobster"/>
                <a:sym typeface="Lobster"/>
              </a:rPr>
              <a:t>Это многолетнее травянистое растение семейства луковых с характерным запахом, связанным с наличием в составе растения органических сульфидов.</a:t>
            </a:r>
            <a:endParaRPr sz="2000"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285" name="Google Shape;2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69738" y="681350"/>
            <a:ext cx="1268237" cy="916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900">
              <a:solidFill>
                <a:srgbClr val="CC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91" name="Google Shape;291;p15"/>
          <p:cNvSpPr txBox="1">
            <a:spLocks noGrp="1"/>
          </p:cNvSpPr>
          <p:nvPr>
            <p:ph type="body" idx="1"/>
          </p:nvPr>
        </p:nvSpPr>
        <p:spPr>
          <a:xfrm>
            <a:off x="1149075" y="255350"/>
            <a:ext cx="7879500" cy="463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Чеснок известен человечеству более 4 тысяч лет. Родиной его является Южная Азия. Применение как лекарственного средства имело  место со времен Гиппократа, а подробно описал чеснок как лекарственное средство в 1 в. н.э. римский врач Диоскорид.</a:t>
            </a:r>
            <a:endParaRPr sz="1700" b="1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Беспредельное уважение к чесноку в старые времена отражено в мнении, что чеснок обладает свойством поддерживать мужество в борьбе с трудностями. Характерно древнерусское напутствие воинам, идущим на битву : “ Если хочешь быть страшным, убей змею черную, да положи в сапог левый, а когда пойдёшь на суд или на поле биться, положи в тот же сапог ещё три головки чеснока”.</a:t>
            </a:r>
            <a:endParaRPr sz="1700" b="1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700" b="1">
                <a:solidFill>
                  <a:srgbClr val="0B5394"/>
                </a:solidFill>
                <a:latin typeface="Impact"/>
                <a:ea typeface="Impact"/>
                <a:cs typeface="Impact"/>
                <a:sym typeface="Impact"/>
              </a:rPr>
              <a:t>В старинном русском лечебнике сказано : “ Кто ест чеснок, у того внутри не растут чирья или иные тем подобным, понеже мокрость внутренния истребляют”. Так же его используют как предохранительное средство от чумы, холеры и других моровых болезней во время эпидемий.</a:t>
            </a:r>
            <a:endParaRPr sz="1700" b="1">
              <a:solidFill>
                <a:srgbClr val="0B5394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292" name="Google Shape;29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68300" y="4196750"/>
            <a:ext cx="1879596" cy="89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6"/>
          <p:cNvSpPr txBox="1">
            <a:spLocks noGrp="1"/>
          </p:cNvSpPr>
          <p:nvPr>
            <p:ph type="title"/>
          </p:nvPr>
        </p:nvSpPr>
        <p:spPr>
          <a:xfrm>
            <a:off x="620150" y="264475"/>
            <a:ext cx="7714200" cy="133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16"/>
          <p:cNvSpPr txBox="1">
            <a:spLocks noGrp="1"/>
          </p:cNvSpPr>
          <p:nvPr>
            <p:ph type="body" idx="1"/>
          </p:nvPr>
        </p:nvSpPr>
        <p:spPr>
          <a:xfrm>
            <a:off x="317900" y="264475"/>
            <a:ext cx="8688000" cy="477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99" name="Google Shape;29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1600" y="264475"/>
            <a:ext cx="8048274" cy="477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4C9"/>
        </a:soli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7"/>
          <p:cNvSpPr txBox="1">
            <a:spLocks noGrp="1"/>
          </p:cNvSpPr>
          <p:nvPr>
            <p:ph type="title"/>
          </p:nvPr>
        </p:nvSpPr>
        <p:spPr>
          <a:xfrm>
            <a:off x="1303800" y="335750"/>
            <a:ext cx="7030500" cy="88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0">
                <a:solidFill>
                  <a:srgbClr val="990000"/>
                </a:solidFill>
              </a:rPr>
              <a:t>    ВИДЫ  и  СОРТА  ЧЕСНОКА</a:t>
            </a:r>
            <a:endParaRPr b="0">
              <a:solidFill>
                <a:srgbClr val="990000"/>
              </a:solidFill>
            </a:endParaRPr>
          </a:p>
        </p:txBody>
      </p:sp>
      <p:sp>
        <p:nvSpPr>
          <p:cNvPr id="305" name="Google Shape;305;p17"/>
          <p:cNvSpPr txBox="1">
            <a:spLocks noGrp="1"/>
          </p:cNvSpPr>
          <p:nvPr>
            <p:ph type="body" idx="1"/>
          </p:nvPr>
        </p:nvSpPr>
        <p:spPr>
          <a:xfrm>
            <a:off x="340450" y="1223775"/>
            <a:ext cx="7993800" cy="39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 b="1" i="1">
                <a:solidFill>
                  <a:srgbClr val="274E13"/>
                </a:solidFill>
              </a:rPr>
              <a:t>ОЗИМЫЙ ЧЕСНОК. Его сажают осенью. Озимый чеснок дает большие головки с крупными зубчиками, но хуже хранится. У озимого чеснока зубчики расположены по кругу вокруг центрального стебля. Самые лучшие сорта: БАШКИРСКИЙ,ПОДМОСКОВНЫЙ, ДОБРЫНЯ,ЮБИЛЕЙНЫЙ ГРИБОВСКИЙ,</a:t>
            </a:r>
            <a:endParaRPr sz="1600" b="1" i="1">
              <a:solidFill>
                <a:srgbClr val="274E13"/>
              </a:solidFill>
            </a:endParaRPr>
          </a:p>
        </p:txBody>
      </p:sp>
      <p:pic>
        <p:nvPicPr>
          <p:cNvPr id="306" name="Google Shape;30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73825" y="2922813"/>
            <a:ext cx="3333750" cy="187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4925" y="2707100"/>
            <a:ext cx="3333750" cy="222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8"/>
          <p:cNvSpPr txBox="1">
            <a:spLocks noGrp="1"/>
          </p:cNvSpPr>
          <p:nvPr>
            <p:ph type="title"/>
          </p:nvPr>
        </p:nvSpPr>
        <p:spPr>
          <a:xfrm>
            <a:off x="246875" y="158000"/>
            <a:ext cx="8798400" cy="47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Виды и сорта чеснока.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38761D"/>
                </a:solidFill>
              </a:rPr>
              <a:t>Яровой вид чеснока актуально сажать весной. К посадке необходимо приступать в апреле или начале мая, как только растает снег, и почва достигнет +5…+6 градусов тепла.</a:t>
            </a:r>
            <a:endParaRPr sz="2000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38761D"/>
                </a:solidFill>
              </a:rPr>
              <a:t>У ярового чеснока зубчики растут по спирали(центральный стебель у них вообще отсутствует), снаружи находятся самые крупные , а внутри головки -мелкие. Лучшие сорта:СОЧИНСКИЙ 56,АБРЕК, ВИКТОРИО.</a:t>
            </a:r>
            <a:endParaRPr sz="2000">
              <a:solidFill>
                <a:srgbClr val="38761D"/>
              </a:solidFill>
            </a:endParaRPr>
          </a:p>
        </p:txBody>
      </p:sp>
      <p:sp>
        <p:nvSpPr>
          <p:cNvPr id="313" name="Google Shape;313;p18"/>
          <p:cNvSpPr txBox="1">
            <a:spLocks noGrp="1"/>
          </p:cNvSpPr>
          <p:nvPr>
            <p:ph type="body" idx="1"/>
          </p:nvPr>
        </p:nvSpPr>
        <p:spPr>
          <a:xfrm>
            <a:off x="5020775" y="3478089"/>
            <a:ext cx="3338100" cy="14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4" name="Google Shape;31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83825" y="2745175"/>
            <a:ext cx="3338099" cy="2300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1075" y="3478100"/>
            <a:ext cx="2557901" cy="1327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26B"/>
        </a:solidFill>
        <a:effectLst/>
      </p:bgPr>
    </p:bg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9"/>
          <p:cNvSpPr txBox="1">
            <a:spLocks noGrp="1"/>
          </p:cNvSpPr>
          <p:nvPr>
            <p:ph type="title"/>
          </p:nvPr>
        </p:nvSpPr>
        <p:spPr>
          <a:xfrm>
            <a:off x="938100" y="221325"/>
            <a:ext cx="7662900" cy="59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ПРИРОДНЫЙ  АНТИБИОТИК</a:t>
            </a:r>
            <a:endParaRPr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21" name="Google Shape;321;p19"/>
          <p:cNvSpPr txBox="1">
            <a:spLocks noGrp="1"/>
          </p:cNvSpPr>
          <p:nvPr>
            <p:ph type="body" idx="1"/>
          </p:nvPr>
        </p:nvSpPr>
        <p:spPr>
          <a:xfrm>
            <a:off x="448775" y="1337000"/>
            <a:ext cx="8340000" cy="35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500">
                <a:solidFill>
                  <a:srgbClr val="CC0000"/>
                </a:solidFill>
                <a:latin typeface="Merriweather"/>
                <a:ea typeface="Merriweather"/>
                <a:cs typeface="Merriweather"/>
                <a:sym typeface="Merriweather"/>
              </a:rPr>
              <a:t>Чеснок и препараты из него в большей степени, чем какой-либо другой овощной продукт питания, получил признание официальной медицины и применяется при гипертонической болезни, хронической амебной дизентерии и др.желудочно-кишечных заболеваниях, легочном туберкулезе, сахарном диабете, атеросклерозе, гриппе, бронхиальной астме, глистной инвазии, трихомонадном кольпите, как наружное средство по целому ряду показаний.Существует очень простой и достаточно эффективный способ применения луковицы чеснока при ангинах, при воспалительных процессах в полости рта, ларингитах, а также профилактической санации в полости рта:</a:t>
            </a:r>
            <a:r>
              <a:rPr lang="ru" sz="1500">
                <a:solidFill>
                  <a:srgbClr val="990000"/>
                </a:solidFill>
                <a:latin typeface="Merriweather"/>
                <a:ea typeface="Merriweather"/>
                <a:cs typeface="Merriweather"/>
                <a:sym typeface="Merriweather"/>
              </a:rPr>
              <a:t>поместить дольку за щеку и периодически ее надкусывать, как бы проводя своеобразную ингаляцию чесночными парами. Так же можно растереть дольки чеснока, поместить их в закрытую фарфоровую посуду и вдыхать несколько раз в день по 10 минут-такую ингаляцию можно проводить при бронхиальной астме, туберкулезе легкого.</a:t>
            </a:r>
            <a:endParaRPr sz="1500">
              <a:solidFill>
                <a:srgbClr val="9900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"/>
          <p:cNvSpPr txBox="1">
            <a:spLocks noGrp="1"/>
          </p:cNvSpPr>
          <p:nvPr>
            <p:ph type="title"/>
          </p:nvPr>
        </p:nvSpPr>
        <p:spPr>
          <a:xfrm>
            <a:off x="898600" y="215050"/>
            <a:ext cx="7435800" cy="12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44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</a:t>
            </a:r>
            <a:r>
              <a:rPr lang="ru" sz="280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ДРЕВНИЙ ТИБЕТСКИЙ РЕЦЕПТ    применения чеснока .          </a:t>
            </a:r>
            <a:endParaRPr sz="2800">
              <a:solidFill>
                <a:srgbClr val="FF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327" name="Google Shape;327;p20"/>
          <p:cNvSpPr txBox="1">
            <a:spLocks noGrp="1"/>
          </p:cNvSpPr>
          <p:nvPr>
            <p:ph type="body" idx="1"/>
          </p:nvPr>
        </p:nvSpPr>
        <p:spPr>
          <a:xfrm>
            <a:off x="464100" y="1649050"/>
            <a:ext cx="8393400" cy="32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>
                <a:solidFill>
                  <a:srgbClr val="741B47"/>
                </a:solidFill>
                <a:latin typeface="Lobster"/>
                <a:ea typeface="Lobster"/>
                <a:cs typeface="Lobster"/>
                <a:sym typeface="Lobster"/>
              </a:rPr>
              <a:t>Из глубокой  древности до нас дошел рецепт применения чеснока, найденный в тибетских монастырях, написанный на глиняных дощечках. Его полный текст выглядит так:</a:t>
            </a:r>
            <a:endParaRPr sz="1800" b="1">
              <a:solidFill>
                <a:srgbClr val="741B47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800" b="1">
                <a:solidFill>
                  <a:srgbClr val="741B47"/>
                </a:solidFill>
                <a:latin typeface="Lobster"/>
                <a:ea typeface="Lobster"/>
                <a:cs typeface="Lobster"/>
                <a:sym typeface="Lobster"/>
              </a:rPr>
              <a:t>“ </a:t>
            </a:r>
            <a:r>
              <a:rPr lang="ru" sz="1800">
                <a:solidFill>
                  <a:srgbClr val="741B47"/>
                </a:solidFill>
                <a:latin typeface="Lobster"/>
                <a:ea typeface="Lobster"/>
                <a:cs typeface="Lobster"/>
                <a:sym typeface="Lobster"/>
              </a:rPr>
              <a:t>Тщательно промыть и очистить 350 г чеснока, мелко порезать его и истолочь в сосуде деревянной палочкой. Отвесить 200 г этой массы, взяв её снизу, где больше сока, положить в глиняный сосуд и влить 200 г 96-процентного спирта. Сосуд плотно закрыть и хранить 10 дней в темном прохладном месте, после чего массу процедить через плотную ткань, а остаток отжать. Через 2-3 дня начать лечение.” Пить по каплям с холодным молоком (50г) за час до еды, строго соблюдая следующую дозировку:</a:t>
            </a:r>
            <a:endParaRPr sz="1800">
              <a:solidFill>
                <a:srgbClr val="741B47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1"/>
          <p:cNvSpPr txBox="1">
            <a:spLocks noGrp="1"/>
          </p:cNvSpPr>
          <p:nvPr>
            <p:ph type="title"/>
          </p:nvPr>
        </p:nvSpPr>
        <p:spPr>
          <a:xfrm>
            <a:off x="286375" y="98750"/>
            <a:ext cx="8798400" cy="69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741B47"/>
                </a:solidFill>
                <a:latin typeface="Lobster"/>
                <a:ea typeface="Lobster"/>
                <a:cs typeface="Lobster"/>
                <a:sym typeface="Lobster"/>
              </a:rPr>
              <a:t>Схема дозировки настойки чеснока</a:t>
            </a:r>
            <a:endParaRPr sz="3200">
              <a:solidFill>
                <a:srgbClr val="741B47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33" name="Google Shape;333;p21"/>
          <p:cNvSpPr txBox="1">
            <a:spLocks noGrp="1"/>
          </p:cNvSpPr>
          <p:nvPr>
            <p:ph type="body" idx="1"/>
          </p:nvPr>
        </p:nvSpPr>
        <p:spPr>
          <a:xfrm>
            <a:off x="177750" y="928225"/>
            <a:ext cx="8620500" cy="410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r>
              <a:rPr lang="ru" sz="1496"/>
              <a:t>                                                       </a:t>
            </a:r>
            <a:r>
              <a:rPr lang="ru" sz="1496" b="1">
                <a:solidFill>
                  <a:srgbClr val="741B47"/>
                </a:solidFill>
              </a:rPr>
              <a:t>ЗАВТРАК                                 ОБЕД                                             УЖИН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1-й день                                       1 капля                                     2 капли                                         3 капли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2-й день                                       4                                                 5                                                     6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3-й день                                       7                                                 8                                                     9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4-й день                                       10                                              11                                                    12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5-й день                                       13                                              14                                                    15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6-й день                                       15                                              14                                                    13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7-й день                                       12                                              11                                                    10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8-й день                                       9                                                8                                                      7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9-й день                                       6                                                5                                                      4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10-й день                                     3                                               2                                                       1</a:t>
            </a:r>
            <a:endParaRPr sz="1496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496" b="1">
                <a:solidFill>
                  <a:srgbClr val="741B47"/>
                </a:solidFill>
              </a:rPr>
              <a:t>Начиная  со следующего дня, пить по 25 капель 3 раза в день до полного употребления настойки.</a:t>
            </a:r>
            <a:endParaRPr sz="1496" b="1">
              <a:solidFill>
                <a:srgbClr val="741B47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2"/>
          <p:cNvSpPr txBox="1">
            <a:spLocks noGrp="1"/>
          </p:cNvSpPr>
          <p:nvPr>
            <p:ph type="title"/>
          </p:nvPr>
        </p:nvSpPr>
        <p:spPr>
          <a:xfrm>
            <a:off x="1303800" y="102850"/>
            <a:ext cx="7030500" cy="81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>
              <a:solidFill>
                <a:srgbClr val="00F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39" name="Google Shape;339;p22"/>
          <p:cNvSpPr txBox="1">
            <a:spLocks noGrp="1"/>
          </p:cNvSpPr>
          <p:nvPr>
            <p:ph type="body" idx="1"/>
          </p:nvPr>
        </p:nvSpPr>
        <p:spPr>
          <a:xfrm>
            <a:off x="215050" y="953550"/>
            <a:ext cx="8844900" cy="419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/>
              <a:t>Действие этой настойки на организм очень сильное и разнообразное. Оно очищает его от жировых и известковых отложений, резко улучшает обмен веществ, предкпреждает стенокардию, склероз, образование опухолей .От её применения исчезает шум в голове, восстанавливается зрение, организм омолаживается. Повторять курс лечения данной настойки рекомендуется не раньше, чем через 5 лет.</a:t>
            </a:r>
            <a:endParaRPr sz="1600">
              <a:solidFill>
                <a:srgbClr val="38761D"/>
              </a:solidFill>
            </a:endParaRPr>
          </a:p>
        </p:txBody>
      </p:sp>
      <p:pic>
        <p:nvPicPr>
          <p:cNvPr id="340" name="Google Shape;34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1675" y="2463125"/>
            <a:ext cx="4078279" cy="24643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3"/>
          <p:cNvSpPr txBox="1">
            <a:spLocks noGrp="1"/>
          </p:cNvSpPr>
          <p:nvPr>
            <p:ph type="title"/>
          </p:nvPr>
        </p:nvSpPr>
        <p:spPr>
          <a:xfrm>
            <a:off x="65450" y="121750"/>
            <a:ext cx="8947500" cy="9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120">
                <a:solidFill>
                  <a:srgbClr val="351C75"/>
                </a:solidFill>
              </a:rPr>
              <a:t>ДИЕТИЧЕСКИЕ  КУЛИНАРНЫЕ  РЕЦЕПТЫ</a:t>
            </a:r>
            <a:endParaRPr sz="312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120">
                <a:solidFill>
                  <a:srgbClr val="351C75"/>
                </a:solidFill>
              </a:rPr>
              <a:t>*********************::::::::**********************</a:t>
            </a:r>
            <a:endParaRPr sz="3120">
              <a:solidFill>
                <a:srgbClr val="351C75"/>
              </a:solidFill>
            </a:endParaRPr>
          </a:p>
        </p:txBody>
      </p:sp>
      <p:sp>
        <p:nvSpPr>
          <p:cNvPr id="346" name="Google Shape;346;p23"/>
          <p:cNvSpPr txBox="1">
            <a:spLocks noGrp="1"/>
          </p:cNvSpPr>
          <p:nvPr>
            <p:ph type="body" idx="1"/>
          </p:nvPr>
        </p:nvSpPr>
        <p:spPr>
          <a:xfrm>
            <a:off x="191700" y="1165200"/>
            <a:ext cx="8760600" cy="397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>
                <a:solidFill>
                  <a:srgbClr val="CC0000"/>
                </a:solidFill>
                <a:latin typeface="Lobster"/>
                <a:ea typeface="Lobster"/>
                <a:cs typeface="Lobster"/>
                <a:sym typeface="Lobster"/>
              </a:rPr>
              <a:t>САЛАТ  из  ЧЕСНОКА  с МОРКОВЬЮ.</a:t>
            </a:r>
            <a:endParaRPr u="sng">
              <a:solidFill>
                <a:srgbClr val="CC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Чеснок-2-3 дольки, морковь-300 г, орех грецкий-½ стакана, масло подсолнечное-100 г, сахар и соль по вкусу.</a:t>
            </a:r>
            <a:endParaRPr>
              <a:solidFill>
                <a:srgbClr val="66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Морковь натереть на крупной терке, смешать с мелко нарезанными грецкими орехами и растертыми дольками чеснока, положить сахар, подсолить, заправить подсолнечным маслом или майонезом.</a:t>
            </a:r>
            <a:r>
              <a:rPr lang="ru">
                <a:solidFill>
                  <a:srgbClr val="CC0000"/>
                </a:solidFill>
                <a:latin typeface="Lobster"/>
                <a:ea typeface="Lobster"/>
                <a:cs typeface="Lobster"/>
                <a:sym typeface="Lobster"/>
              </a:rPr>
              <a:t>(салат рекомендуется при склерозе сосудов головного мозга и остеохондрозах)</a:t>
            </a:r>
            <a:endParaRPr>
              <a:solidFill>
                <a:srgbClr val="CC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u="sng">
                <a:solidFill>
                  <a:srgbClr val="741B47"/>
                </a:solidFill>
                <a:latin typeface="Lobster"/>
                <a:ea typeface="Lobster"/>
                <a:cs typeface="Lobster"/>
                <a:sym typeface="Lobster"/>
              </a:rPr>
              <a:t>САЛАТ  из ЧЕСНОКА и СВЁКЛЫ.</a:t>
            </a:r>
            <a:endParaRPr u="sng">
              <a:solidFill>
                <a:srgbClr val="741B47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51C75"/>
                </a:solidFill>
                <a:latin typeface="Lobster"/>
                <a:ea typeface="Lobster"/>
                <a:cs typeface="Lobster"/>
                <a:sym typeface="Lobster"/>
              </a:rPr>
              <a:t>Чеснок- 2-3 дольки, свёкла-2 шт, грецкие орехи-1 горсть,майонез-50 г,</a:t>
            </a: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51C75"/>
                </a:solidFill>
                <a:latin typeface="Lobster"/>
                <a:ea typeface="Lobster"/>
                <a:cs typeface="Lobster"/>
                <a:sym typeface="Lobster"/>
              </a:rPr>
              <a:t>лимонный сок по вкусу.</a:t>
            </a: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Отварить свёклу, остудить и натереть на крупной терке. Измельчить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чеснок и орехи. Смешать ингридиенты,заправить парой столовых ложек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лимонного сока.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347" name="Google Shape;34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6850" y="2667875"/>
            <a:ext cx="2952525" cy="227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4"/>
          <p:cNvSpPr txBox="1">
            <a:spLocks noGrp="1"/>
          </p:cNvSpPr>
          <p:nvPr>
            <p:ph type="title"/>
          </p:nvPr>
        </p:nvSpPr>
        <p:spPr>
          <a:xfrm>
            <a:off x="158950" y="158950"/>
            <a:ext cx="8723400" cy="18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    Крабовый чесночный салат.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0C343D"/>
                </a:solidFill>
                <a:latin typeface="Lobster"/>
                <a:ea typeface="Lobster"/>
                <a:cs typeface="Lobster"/>
                <a:sym typeface="Lobster"/>
              </a:rPr>
              <a:t>Крабовое мясо-1 упаковка, сладкая консервированная кукуруза–1 банка, яйцо куриное-2 шт, сыр твердый-200 г, майонез-50 г, чеснок-3 зубчика. </a:t>
            </a:r>
            <a:endParaRPr sz="2100">
              <a:solidFill>
                <a:srgbClr val="0C343D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 </a:t>
            </a:r>
            <a:r>
              <a:rPr lang="ru" sz="2000">
                <a:solidFill>
                  <a:srgbClr val="434343"/>
                </a:solidFill>
                <a:latin typeface="Lobster"/>
                <a:ea typeface="Lobster"/>
                <a:cs typeface="Lobster"/>
                <a:sym typeface="Lobster"/>
              </a:rPr>
              <a:t>Яйца отварить, остудить,мелко нарезать все ингредиенты, смешать, заправить блюдо майонезом.</a:t>
            </a: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      </a:t>
            </a:r>
            <a:endParaRPr i="1">
              <a:solidFill>
                <a:srgbClr val="4C113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53" name="Google Shape;353;p24"/>
          <p:cNvSpPr txBox="1">
            <a:spLocks noGrp="1"/>
          </p:cNvSpPr>
          <p:nvPr>
            <p:ph type="body" idx="1"/>
          </p:nvPr>
        </p:nvSpPr>
        <p:spPr>
          <a:xfrm>
            <a:off x="126800" y="1990150"/>
            <a:ext cx="8231400" cy="315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54" name="Google Shape;35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875" y="2378300"/>
            <a:ext cx="3760025" cy="233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86750" y="1678375"/>
            <a:ext cx="4574883" cy="303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5"/>
          <p:cNvSpPr txBox="1">
            <a:spLocks noGrp="1"/>
          </p:cNvSpPr>
          <p:nvPr>
            <p:ph type="title"/>
          </p:nvPr>
        </p:nvSpPr>
        <p:spPr>
          <a:xfrm>
            <a:off x="227125" y="262850"/>
            <a:ext cx="8679900" cy="463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820">
                <a:solidFill>
                  <a:srgbClr val="274E13"/>
                </a:solidFill>
              </a:rPr>
              <a:t>Чеснок-это не только еда, это еще и здоровье.</a:t>
            </a:r>
            <a:endParaRPr sz="2820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2820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1520">
                <a:solidFill>
                  <a:srgbClr val="0000FF"/>
                </a:solidFill>
              </a:rPr>
              <a:t>Чеснок содержит такие витамины , как </a:t>
            </a:r>
            <a:r>
              <a:rPr lang="ru" sz="1520">
                <a:solidFill>
                  <a:srgbClr val="5B0F00"/>
                </a:solidFill>
              </a:rPr>
              <a:t>С,В6,В1,В3,В5,В9, </a:t>
            </a:r>
            <a:r>
              <a:rPr lang="ru" sz="1520">
                <a:solidFill>
                  <a:srgbClr val="0000FF"/>
                </a:solidFill>
              </a:rPr>
              <a:t>а также калий, фосфор,селен,, магний, цинк, натрий, железо и марганец.Эфирное масло чеснока АЛЛИЦИН, является мощным антиоксидантом. Полезные свойства чеснока проявляются только в свежем виде,а после термической обработки чеснок теряет все лечебные свойства.</a:t>
            </a:r>
            <a:endParaRPr sz="152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1520">
                <a:solidFill>
                  <a:srgbClr val="0000FF"/>
                </a:solidFill>
              </a:rPr>
              <a:t>Лечебные свойства чеснока заключаются в его противовирусном эффекте, он помогает организму бороться с простудными заболеваниями.Чеснок полезен для сердечно-сосудистой системы, благоприятно влияет на снижение холестерина в крови, полезен при повышенном давлении, снижает риск образования тромбов в кровеносных сосудах, это еще и профилактика раковых заболеваний. </a:t>
            </a:r>
            <a:endParaRPr sz="152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1520">
                <a:solidFill>
                  <a:srgbClr val="0000FF"/>
                </a:solidFill>
              </a:rPr>
              <a:t>С древних времен чеснок используют в народной медицине для выведения глистов(для этого используют чеснок с молоком  в виде клизмы).Несмотря на много положительных качеств у чеснока существует ряд противопоказаний к его употреблению. Например, люди имеющие такие заболевания как язва желудка, гастрит, геморрой, заболевания почек, эпилепсия должны отказаться от его употребления.</a:t>
            </a:r>
            <a:endParaRPr sz="1520">
              <a:solidFill>
                <a:srgbClr val="0000FF"/>
              </a:solidFill>
            </a:endParaRPr>
          </a:p>
        </p:txBody>
      </p:sp>
      <p:sp>
        <p:nvSpPr>
          <p:cNvPr id="361" name="Google Shape;361;p25"/>
          <p:cNvSpPr txBox="1">
            <a:spLocks noGrp="1"/>
          </p:cNvSpPr>
          <p:nvPr>
            <p:ph type="body" idx="1"/>
          </p:nvPr>
        </p:nvSpPr>
        <p:spPr>
          <a:xfrm>
            <a:off x="1363025" y="2078925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B5394"/>
                </a:solidFill>
              </a:rPr>
              <a:t>                 ЛИТЕРАТУРА.</a:t>
            </a:r>
            <a:endParaRPr>
              <a:solidFill>
                <a:srgbClr val="0B5394"/>
              </a:solidFill>
            </a:endParaRPr>
          </a:p>
        </p:txBody>
      </p:sp>
      <p:sp>
        <p:nvSpPr>
          <p:cNvPr id="367" name="Google Shape;367;p26"/>
          <p:cNvSpPr txBox="1">
            <a:spLocks noGrp="1"/>
          </p:cNvSpPr>
          <p:nvPr>
            <p:ph type="body" idx="1"/>
          </p:nvPr>
        </p:nvSpPr>
        <p:spPr>
          <a:xfrm>
            <a:off x="-46725" y="1597875"/>
            <a:ext cx="9041100" cy="337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b="1">
                <a:solidFill>
                  <a:srgbClr val="4C1130"/>
                </a:solidFill>
                <a:latin typeface="Impact"/>
                <a:ea typeface="Impact"/>
                <a:cs typeface="Impact"/>
                <a:sym typeface="Impact"/>
              </a:rPr>
              <a:t>И.А. Лившиц </a:t>
            </a:r>
            <a:r>
              <a:rPr lang="ru" sz="2300">
                <a:solidFill>
                  <a:srgbClr val="4C1130"/>
                </a:solidFill>
                <a:latin typeface="Impact"/>
                <a:ea typeface="Impact"/>
                <a:cs typeface="Impact"/>
                <a:sym typeface="Impact"/>
              </a:rPr>
              <a:t>“Природы  мудрые  советы” , Иркутск МП “Пируз”1993г.</a:t>
            </a:r>
            <a:endParaRPr sz="2300">
              <a:solidFill>
                <a:srgbClr val="4C113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300">
                <a:solidFill>
                  <a:srgbClr val="4C1130"/>
                </a:solidFill>
                <a:latin typeface="Impact"/>
                <a:ea typeface="Impact"/>
                <a:cs typeface="Impact"/>
                <a:sym typeface="Impact"/>
              </a:rPr>
              <a:t>Статья “ Чеснок-это не только еда..” -УЗ Слонимская ЦРБ, сайт.</a:t>
            </a:r>
            <a:endParaRPr sz="2300">
              <a:solidFill>
                <a:srgbClr val="4C113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300">
              <a:solidFill>
                <a:srgbClr val="4C113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368" name="Google Shape;368;p26"/>
          <p:cNvPicPr preferRelativeResize="0"/>
          <p:nvPr/>
        </p:nvPicPr>
        <p:blipFill rotWithShape="1">
          <a:blip r:embed="rId3">
            <a:alphaModFix/>
          </a:blip>
          <a:srcRect l="-2850" t="-9269" r="2849" b="9270"/>
          <a:stretch/>
        </p:blipFill>
        <p:spPr>
          <a:xfrm>
            <a:off x="6000545" y="2571750"/>
            <a:ext cx="2768880" cy="223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3250" y="3030399"/>
            <a:ext cx="2203375" cy="194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1130</Words>
  <PresentationFormat>Экран (16:9)</PresentationFormat>
  <Paragraphs>59</Paragraphs>
  <Slides>15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8" baseType="lpstr">
      <vt:lpstr>Arial</vt:lpstr>
      <vt:lpstr>Lucida Sans</vt:lpstr>
      <vt:lpstr>Book Antiqua</vt:lpstr>
      <vt:lpstr>Wingdings 2</vt:lpstr>
      <vt:lpstr>Impact</vt:lpstr>
      <vt:lpstr>Lobster</vt:lpstr>
      <vt:lpstr>Comfortaa</vt:lpstr>
      <vt:lpstr>Merriweather</vt:lpstr>
      <vt:lpstr>Playfair Display</vt:lpstr>
      <vt:lpstr>Times New Roman</vt:lpstr>
      <vt:lpstr>Wingdings</vt:lpstr>
      <vt:lpstr>Wingdings 3</vt:lpstr>
      <vt:lpstr>Апекс</vt:lpstr>
      <vt:lpstr>ГАУ «КЦСОН города Каменска-Уральского»  Школа пожилого возраста по направлению “Садоводы и огородники”  Тема:Натуральный антибиотик-чеснок.Народные советы. </vt:lpstr>
      <vt:lpstr>История появления и культивирования чеснока.</vt:lpstr>
      <vt:lpstr>Слайд 3</vt:lpstr>
      <vt:lpstr>Слайд 4</vt:lpstr>
      <vt:lpstr>    ВИДЫ  и  СОРТА  ЧЕСНОКА</vt:lpstr>
      <vt:lpstr>Виды и сорта чеснока. Яровой вид чеснока актуально сажать весной. К посадке необходимо приступать в апреле или начале мая, как только растает снег, и почва достигнет +5…+6 градусов тепла. У ярового чеснока зубчики растут по спирали(центральный стебель у них вообще отсутствует), снаружи находятся самые крупные , а внутри головки -мелкие. Лучшие сорта:СОЧИНСКИЙ 56,АБРЕК, ВИКТОРИО.</vt:lpstr>
      <vt:lpstr>ПРИРОДНЫЙ  АНТИБИОТИК</vt:lpstr>
      <vt:lpstr>     ДРЕВНИЙ ТИБЕТСКИЙ РЕЦЕПТ    применения чеснока .          </vt:lpstr>
      <vt:lpstr>Схема дозировки настойки чеснока</vt:lpstr>
      <vt:lpstr>Слайд 10</vt:lpstr>
      <vt:lpstr>ДИЕТИЧЕСКИЕ  КУЛИНАРНЫЕ  РЕЦЕПТЫ *********************::::::::**********************</vt:lpstr>
      <vt:lpstr>    Крабовый чесночный салат. Крабовое мясо-1 упаковка, сладкая консервированная кукуруза–1 банка, яйцо куриное-2 шт, сыр твердый-200 г, майонез-50 г, чеснок-3 зубчика.   Яйца отварить, остудить,мелко нарезать все ингредиенты, смешать, заправить блюдо майонезом.      </vt:lpstr>
      <vt:lpstr>Чеснок-это не только еда, это еще и здоровье.  Чеснок содержит такие витамины , как С,В6,В1,В3,В5,В9, а также калий, фосфор,селен,, магний, цинк, натрий, железо и марганец.Эфирное масло чеснока АЛЛИЦИН, является мощным антиоксидантом. Полезные свойства чеснока проявляются только в свежем виде,а после термической обработки чеснок теряет все лечебные свойства. Лечебные свойства чеснока заключаются в его противовирусном эффекте, он помогает организму бороться с простудными заболеваниями.Чеснок полезен для сердечно-сосудистой системы, благоприятно влияет на снижение холестерина в крови, полезен при повышенном давлении, снижает риск образования тромбов в кровеносных сосудах, это еще и профилактика раковых заболеваний.  С древних времен чеснок используют в народной медицине для выведения глистов(для этого используют чеснок с молоком  в виде клизмы).Несмотря на много положительных качеств у чеснока существует ряд противопоказаний к его употреблению. Например, люди имеющие такие заболевания как язва желудка, гастрит, геморрой, заболевания почек, эпилепсия должны отказаться от его употребления.</vt:lpstr>
      <vt:lpstr>                 ЛИТЕРАТУРА.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Школа пожилого возраста по направлению “Садоводы и огородники”  Тема:Натуральный антибиотик-чеснок.Народные советы. </dc:title>
  <cp:lastModifiedBy>Shafikova_GA</cp:lastModifiedBy>
  <cp:revision>1</cp:revision>
  <dcterms:modified xsi:type="dcterms:W3CDTF">2022-12-26T06:40:49Z</dcterms:modified>
</cp:coreProperties>
</file>