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-66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0158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21808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0517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5407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610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303605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76492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490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157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75088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8497455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974493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170408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6184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6561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2288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72BBE-D9A2-4CEC-AEB2-DCCE65354476}" type="datetimeFigureOut">
              <a:rPr lang="ru-RU" smtClean="0"/>
              <a:pPr/>
              <a:t>28.12.2022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A87D1A9-3E67-4DF2-900C-4C56370F176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3370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oalone.ru/infocentr/zdorove/ozhirenie-u-pozhilykh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alone.ru/infocentr/dosug/organizaciya-dosuga-i-svobodnogo-vremeni-dlya-pozhilih-lyudey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alone.ru/infocentr/zdorove/kak-povysit-immunitet-pozhilogo-cheloveka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noalone.ru/infocentr/psikhologiya/odinochestvo-pozhilykh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550843"/>
            <a:ext cx="7766936" cy="3855904"/>
          </a:xfrm>
        </p:spPr>
        <p:txBody>
          <a:bodyPr/>
          <a:lstStyle/>
          <a:p>
            <a:pPr algn="ctr"/>
            <a:r>
              <a:rPr lang="ru-RU" sz="1400" dirty="0" smtClean="0">
                <a:solidFill>
                  <a:srgbClr val="00B0F0"/>
                </a:solidFill>
              </a:rPr>
              <a:t/>
            </a:r>
            <a:br>
              <a:rPr lang="ru-RU" sz="1400" dirty="0" smtClean="0">
                <a:solidFill>
                  <a:srgbClr val="00B0F0"/>
                </a:solidFill>
              </a:rPr>
            </a:br>
            <a:r>
              <a:rPr lang="ru-RU" sz="1400" dirty="0" smtClean="0">
                <a:solidFill>
                  <a:srgbClr val="00B0F0"/>
                </a:solidFill>
              </a:rPr>
              <a:t/>
            </a:r>
            <a:br>
              <a:rPr lang="ru-RU" sz="1400" dirty="0" smtClean="0">
                <a:solidFill>
                  <a:srgbClr val="00B0F0"/>
                </a:solidFill>
              </a:rPr>
            </a:br>
            <a:r>
              <a:rPr lang="ru-RU" sz="1400" dirty="0" smtClean="0">
                <a:solidFill>
                  <a:srgbClr val="00B0F0"/>
                </a:solidFill>
              </a:rPr>
              <a:t>ГАУ «КЦСОН города Каменска-Уральского»</a:t>
            </a:r>
            <a:br>
              <a:rPr lang="ru-RU" sz="1400" dirty="0" smtClean="0">
                <a:solidFill>
                  <a:srgbClr val="00B0F0"/>
                </a:solidFill>
              </a:rPr>
            </a:br>
            <a:r>
              <a:rPr lang="ru-RU" sz="1400" dirty="0" smtClean="0">
                <a:solidFill>
                  <a:srgbClr val="00B0F0"/>
                </a:solidFill>
              </a:rPr>
              <a:t/>
            </a:r>
            <a:br>
              <a:rPr lang="ru-RU" sz="1400" dirty="0" smtClean="0">
                <a:solidFill>
                  <a:srgbClr val="00B0F0"/>
                </a:solidFill>
              </a:rPr>
            </a:br>
            <a:r>
              <a:rPr lang="ru-RU" sz="1400" dirty="0" smtClean="0">
                <a:solidFill>
                  <a:srgbClr val="00B0F0"/>
                </a:solidFill>
              </a:rPr>
              <a:t/>
            </a:r>
            <a:br>
              <a:rPr lang="ru-RU" sz="1400" dirty="0" smtClean="0">
                <a:solidFill>
                  <a:srgbClr val="00B0F0"/>
                </a:solidFill>
              </a:rPr>
            </a:br>
            <a:r>
              <a:rPr lang="ru-RU" sz="1400" dirty="0" smtClean="0">
                <a:solidFill>
                  <a:srgbClr val="00B0F0"/>
                </a:solidFill>
              </a:rPr>
              <a:t/>
            </a:r>
            <a:br>
              <a:rPr lang="ru-RU" sz="1400" dirty="0" smtClean="0">
                <a:solidFill>
                  <a:srgbClr val="00B0F0"/>
                </a:solidFill>
              </a:rPr>
            </a:br>
            <a:r>
              <a:rPr lang="ru-RU" sz="1400" dirty="0" smtClean="0">
                <a:solidFill>
                  <a:srgbClr val="00B0F0"/>
                </a:solidFill>
              </a:rPr>
              <a:t/>
            </a:r>
            <a:br>
              <a:rPr lang="ru-RU" sz="1400" dirty="0" smtClean="0">
                <a:solidFill>
                  <a:srgbClr val="00B0F0"/>
                </a:solidFill>
              </a:rPr>
            </a:br>
            <a:r>
              <a:rPr lang="ru-RU" sz="2800" dirty="0" smtClean="0">
                <a:solidFill>
                  <a:srgbClr val="00B0F0"/>
                </a:solidFill>
              </a:rPr>
              <a:t>Школа пожилого возраста по направлению:</a:t>
            </a:r>
            <a:r>
              <a:rPr lang="ru-RU" sz="1400" dirty="0" smtClean="0">
                <a:solidFill>
                  <a:srgbClr val="00B0F0"/>
                </a:solidFill>
              </a:rPr>
              <a:t/>
            </a:r>
            <a:br>
              <a:rPr lang="ru-RU" sz="1400" dirty="0" smtClean="0">
                <a:solidFill>
                  <a:srgbClr val="00B0F0"/>
                </a:solidFill>
              </a:rPr>
            </a:br>
            <a:r>
              <a:rPr lang="ru-RU" sz="3600" dirty="0" smtClean="0">
                <a:solidFill>
                  <a:srgbClr val="00B0F0"/>
                </a:solidFill>
              </a:rPr>
              <a:t>«</a:t>
            </a:r>
            <a:r>
              <a:rPr lang="ru-RU" sz="3600" dirty="0" smtClean="0">
                <a:solidFill>
                  <a:srgbClr val="00B0F0"/>
                </a:solidFill>
              </a:rPr>
              <a:t>Активное долголетие»</a:t>
            </a:r>
            <a:br>
              <a:rPr lang="ru-RU" sz="3600" dirty="0" smtClean="0">
                <a:solidFill>
                  <a:srgbClr val="00B0F0"/>
                </a:solidFill>
              </a:rPr>
            </a:br>
            <a:r>
              <a:rPr lang="ru-RU" sz="3600" u="sng" dirty="0" smtClean="0">
                <a:solidFill>
                  <a:srgbClr val="00B0F0"/>
                </a:solidFill>
              </a:rPr>
              <a:t>тема: </a:t>
            </a:r>
            <a:r>
              <a:rPr lang="ru-RU" sz="3600" b="1" u="sng" dirty="0" smtClean="0">
                <a:solidFill>
                  <a:srgbClr val="00B0F0"/>
                </a:solidFill>
              </a:rPr>
              <a:t>«Оздоровительное плавание для пожилых людей».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4627084"/>
            <a:ext cx="7766936" cy="105762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B0F0"/>
                </a:solidFill>
              </a:rPr>
              <a:t>Руководитель: с</a:t>
            </a:r>
            <a:r>
              <a:rPr lang="ru-RU" sz="2000" dirty="0" smtClean="0">
                <a:solidFill>
                  <a:srgbClr val="00B0F0"/>
                </a:solidFill>
              </a:rPr>
              <a:t>пециалист </a:t>
            </a:r>
            <a:r>
              <a:rPr lang="ru-RU" sz="2000" dirty="0" smtClean="0">
                <a:solidFill>
                  <a:srgbClr val="00B0F0"/>
                </a:solidFill>
              </a:rPr>
              <a:t>по социальной работе </a:t>
            </a:r>
          </a:p>
          <a:p>
            <a:r>
              <a:rPr lang="ru-RU" sz="2000" dirty="0" err="1" smtClean="0">
                <a:solidFill>
                  <a:srgbClr val="00B0F0"/>
                </a:solidFill>
              </a:rPr>
              <a:t>Лисицина</a:t>
            </a:r>
            <a:r>
              <a:rPr lang="ru-RU" sz="2000" dirty="0" smtClean="0">
                <a:solidFill>
                  <a:srgbClr val="00B0F0"/>
                </a:solidFill>
              </a:rPr>
              <a:t> </a:t>
            </a:r>
            <a:r>
              <a:rPr lang="ru-RU" sz="2000" dirty="0" smtClean="0">
                <a:solidFill>
                  <a:srgbClr val="00B0F0"/>
                </a:solidFill>
              </a:rPr>
              <a:t>А.В.</a:t>
            </a:r>
            <a:endParaRPr lang="ru-RU" sz="2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7817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360" y="800100"/>
            <a:ext cx="10346436" cy="699516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Тема: Оздоровительное </a:t>
            </a:r>
            <a:r>
              <a:rPr lang="ru-RU" sz="3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плавание для пожилых людей</a:t>
            </a:r>
            <a:endParaRPr lang="ru-RU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26" name="Picture 2" descr="Оздоровительное плавание для пожилых людей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60" y="1456033"/>
            <a:ext cx="10972800" cy="4632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057831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1273" y="807522"/>
            <a:ext cx="831272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Оздоровительное плавание 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– это отличное средство для содержания тела в тонусе.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Многие люди преклонного возраста ведут активную жизнь и участвуют во многих оздоровительных мероприятиях различных центров. При занятиях необходимо четко соблюдать назначенный режим тренировок, который рекомендуется специалистом с учетом индивидуальных особенностей.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Самый популярный вид спорта людей в возрасте – это оздоровительное плавание. Оно обладает целым комплексом мероприятий по улучшению состояния здоровья и профилактики некоторых заболеваний.</a:t>
            </a:r>
            <a:endParaRPr lang="ru-RU" sz="20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HelveticaNeu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99117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Заплыв в бассейн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29351" y="2973342"/>
            <a:ext cx="7753391" cy="388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97527" y="522514"/>
            <a:ext cx="826522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Особенности плавания в пожилом возрасте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Основной особенностью оздоровительного плавания является комплекс мероприятий, которые включают в себя регулярные плавательные движения, определенное расположение и период времени нахождения в воде.</a:t>
            </a:r>
            <a:endParaRPr lang="ru-RU" sz="20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HelveticaNeu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4659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Преимущества оздоровительного плавания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Специалисты отмечают большое влияние водных процедур на людей после 55 лет. Выделяются следующие преимущества этого вида спорта: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Нахождение в воде и физические нагрузки положительно действуют на нервную систему и функцию головного мозга;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Пожилые люди, активно занимающиеся водными процедурами, надолго забывают о проблемах склеротического характера и дряблости кожи;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Нормализуется процесс кровообращения, то есть происходит профилактика сердечно-сосудистых заболеваний;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Предотвращает болезни суставов, тем самым повышается их тонус, подвижность и эластичность;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Происходит расслабление организма, что благотворно сказывается для людей, страдающих остеохондрозом;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При движениях во время водных процедур задействуются все мышцы организма, что значительно повышает их тонус и снижает дряблость;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Стимулирует избавление от </a:t>
            </a:r>
            <a:r>
              <a:rPr lang="ru-RU" sz="2000" b="0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  <a:hlinkClick r:id="rId2"/>
              </a:rPr>
              <a:t>лишнего веса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. Водные процедуры помогают эффективно и быстро сбросить избыточные килограммы.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Важно помнить, что перед началом занятий оздоровительным плаванием необходимо проконсультироваться со своим лечащим врачом.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Врач проведет необходимое обследование и выявит допустимую нагрузку на организм пожилого человека.</a:t>
            </a:r>
            <a:endParaRPr lang="ru-RU" sz="20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HelveticaNeu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3028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Групповая терапия в бассейн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4171" y="415636"/>
            <a:ext cx="6053797" cy="358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1886" y="4310743"/>
            <a:ext cx="89183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Нормативными показателями занятий плаванием для людей старше 55 лет считаются 2-3 раза в неделю продолжительностью от 40 минут до часа.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В целом посещение бассейна и занятия спортом станет прекрасным </a:t>
            </a:r>
            <a:r>
              <a:rPr lang="ru-RU" sz="2000" b="0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  <a:hlinkClick r:id="rId3"/>
              </a:rPr>
              <a:t>досугом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, кроме оздоровления, оно приносит общение и чувство уверенности в завтрашнем дне.</a:t>
            </a:r>
            <a:endParaRPr lang="ru-RU" sz="20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HelveticaNeu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955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3756" y="-190005"/>
            <a:ext cx="904899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/>
            </a:r>
            <a:b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</a:br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Нормы по плаванию для пожилых людей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Интенсивность и частота физических нагрузок подбирают с учетом возрастных категорий. Для людей пожилого возраста занятие оздоровительным плаванием является нагрузкой на организм, поэтому необходимо соблюдать периодичность и интенсивность.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Интенсивность водных процедур обязательно назначает специалист. Для этого пенсионер должен пройти обследование для определения полной картины состояния здоровья.</a:t>
            </a:r>
          </a:p>
          <a:p>
            <a:endParaRPr lang="ru-RU" sz="20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HelveticaNeue"/>
            </a:endParaRPr>
          </a:p>
        </p:txBody>
      </p:sp>
      <p:sp>
        <p:nvSpPr>
          <p:cNvPr id="3" name="AutoShape 2" descr="Занятие гимнастикой в бассей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Занятие гимнастикой в бассейн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13756" y="2731325"/>
            <a:ext cx="902446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Нормой нагрузок по оздоровительному плаванию считаются занятия по 40 минут на начальном этапе около 3 раз в неделю.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Для людей престарелого возраста водные процедуры играют роль лечебного массажа. Но при всех положительных качествах плавания не надо забывать о ритме пульса и артериальном давлении.</a:t>
            </a:r>
            <a:endParaRPr lang="ru-RU" sz="20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HelveticaNeu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1693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Занятие гимнастикой в бассейн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Занятие гимнастикой в бассейне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7937"/>
            <a:ext cx="8733106" cy="338469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60376" y="3858123"/>
            <a:ext cx="89686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Заключение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Занятия оздоровительным плаванием – это не только процедура оздоровления и </a:t>
            </a:r>
            <a:r>
              <a:rPr lang="ru-RU" sz="2000" b="0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  <a:hlinkClick r:id="rId3"/>
              </a:rPr>
              <a:t>улучшения иммунитета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, но и возможность общения с ровесниками.</a:t>
            </a:r>
          </a:p>
          <a:p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В пожилом возрасте важно ощущать себя не </a:t>
            </a:r>
            <a:r>
              <a:rPr lang="ru-RU" sz="2000" b="0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  <a:hlinkClick r:id="rId4"/>
              </a:rPr>
              <a:t>одиноким</a:t>
            </a:r>
            <a:r>
              <a:rPr lang="ru-RU" sz="2000" b="0" i="0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HelveticaNeue"/>
              </a:rPr>
              <a:t> и нужным обществу человеком.</a:t>
            </a:r>
            <a:endParaRPr lang="ru-RU" sz="2000" b="0" i="0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HelveticaNeue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42494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2877" y="594911"/>
            <a:ext cx="85711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Список ресурсов:</a:t>
            </a:r>
          </a:p>
          <a:p>
            <a:r>
              <a:rPr lang="en-US" dirty="0" smtClean="0"/>
              <a:t>https</a:t>
            </a:r>
            <a:r>
              <a:rPr lang="en-US" dirty="0" smtClean="0"/>
              <a:t>://noalone.ru/infocentr/zdorove/ozdorovitelnoe-plavanie-dlya-pozhilyh/?ysclid=lc7315cfw6493741407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coolsen.ru/wp-content/uploads/2021/06/28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81891" y="0"/>
            <a:ext cx="12991606" cy="7138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85016357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</TotalTime>
  <Words>329</Words>
  <Application>Microsoft Office PowerPoint</Application>
  <PresentationFormat>Произвольный</PresentationFormat>
  <Paragraphs>32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Аспект</vt:lpstr>
      <vt:lpstr>  ГАУ «КЦСОН города Каменска-Уральского»     Школа пожилого возраста по направлению: «Активное долголетие» тема: «Оздоровительное плавание для пожилых людей». </vt:lpstr>
      <vt:lpstr>Тема: Оздоровительное плавание для пожилых людей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Активное долголетие </dc:title>
  <dc:creator>zlo-1u@mail.ru</dc:creator>
  <cp:lastModifiedBy>Shafikova_GA</cp:lastModifiedBy>
  <cp:revision>6</cp:revision>
  <dcterms:created xsi:type="dcterms:W3CDTF">2022-12-26T15:06:47Z</dcterms:created>
  <dcterms:modified xsi:type="dcterms:W3CDTF">2022-12-28T03:57:29Z</dcterms:modified>
</cp:coreProperties>
</file>