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714357"/>
            <a:ext cx="7555150" cy="4063024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ГАУ «КЦСОН города Каменска-Уральского» 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Школа пожилого возраста по направлению</a:t>
            </a:r>
            <a:br>
              <a:rPr lang="ru-RU" sz="2000" dirty="0" smtClean="0"/>
            </a:br>
            <a:r>
              <a:rPr lang="ru-RU" sz="2000" dirty="0" smtClean="0"/>
              <a:t> «Активное долголетие»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</a:t>
            </a:r>
            <a:br>
              <a:rPr lang="ru-RU" sz="2000" dirty="0" smtClean="0"/>
            </a:br>
            <a:r>
              <a:rPr lang="ru-RU" sz="2000" dirty="0" smtClean="0"/>
              <a:t>Тема: </a:t>
            </a:r>
            <a:r>
              <a:rPr lang="ru-RU" sz="2800" dirty="0" smtClean="0"/>
              <a:t>«Активная социальная жизнь в пожилом возрасте»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5357826"/>
            <a:ext cx="7715304" cy="890574"/>
          </a:xfrm>
        </p:spPr>
        <p:txBody>
          <a:bodyPr>
            <a:normAutofit/>
          </a:bodyPr>
          <a:lstStyle/>
          <a:p>
            <a:r>
              <a:rPr lang="ru-RU" dirty="0" smtClean="0"/>
              <a:t>Руководитель: Специалист по социальной работе - </a:t>
            </a:r>
            <a:r>
              <a:rPr lang="ru-RU" dirty="0" err="1" smtClean="0"/>
              <a:t>Дащян</a:t>
            </a:r>
            <a:r>
              <a:rPr lang="ru-RU" dirty="0" smtClean="0"/>
              <a:t> М.В.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</a:t>
            </a:r>
            <a:r>
              <a:rPr lang="ru-RU" dirty="0" smtClean="0"/>
              <a:t>оказатели социальной активности: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- </a:t>
            </a:r>
            <a:r>
              <a:rPr lang="ru-RU" sz="2400" dirty="0" err="1" smtClean="0"/>
              <a:t>мотивированность</a:t>
            </a:r>
            <a:r>
              <a:rPr lang="ru-RU" sz="2400" dirty="0" smtClean="0"/>
              <a:t>;</a:t>
            </a:r>
          </a:p>
          <a:p>
            <a:pPr marL="0" indent="0">
              <a:buNone/>
            </a:pPr>
            <a:r>
              <a:rPr lang="ru-RU" sz="2400" dirty="0" smtClean="0"/>
              <a:t> </a:t>
            </a:r>
          </a:p>
          <a:p>
            <a:r>
              <a:rPr lang="ru-RU" sz="2400" dirty="0" smtClean="0"/>
              <a:t>- желание самого человека;</a:t>
            </a:r>
          </a:p>
          <a:p>
            <a:pPr marL="0" indent="0">
              <a:buNone/>
            </a:pPr>
            <a:r>
              <a:rPr lang="ru-RU" sz="2400" dirty="0" smtClean="0"/>
              <a:t> </a:t>
            </a:r>
          </a:p>
          <a:p>
            <a:r>
              <a:rPr lang="ru-RU" sz="2400" dirty="0" smtClean="0"/>
              <a:t>- инициативность;</a:t>
            </a:r>
          </a:p>
          <a:p>
            <a:pPr marL="0" indent="0">
              <a:buNone/>
            </a:pPr>
            <a:r>
              <a:rPr lang="ru-RU" sz="2400" dirty="0" smtClean="0"/>
              <a:t> </a:t>
            </a:r>
          </a:p>
          <a:p>
            <a:r>
              <a:rPr lang="ru-RU" sz="2400" dirty="0" smtClean="0"/>
              <a:t>- эмоциональный компонент деятельности</a:t>
            </a: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838200" y="2209800"/>
            <a:ext cx="7010400" cy="39163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r>
              <a:rPr lang="ru-RU" sz="2100" dirty="0" smtClean="0"/>
              <a:t>- сфера трудовой деятельности;</a:t>
            </a:r>
          </a:p>
          <a:p>
            <a:pPr marL="0" indent="0">
              <a:buNone/>
            </a:pPr>
            <a:endParaRPr lang="ru-RU" sz="2100" dirty="0" smtClean="0"/>
          </a:p>
          <a:p>
            <a:r>
              <a:rPr lang="ru-RU" sz="2100" dirty="0" smtClean="0"/>
              <a:t>- сфера общественно-политической деятельности;</a:t>
            </a:r>
          </a:p>
          <a:p>
            <a:pPr marL="0" indent="0">
              <a:buNone/>
            </a:pPr>
            <a:endParaRPr lang="ru-RU" sz="2100" dirty="0" smtClean="0"/>
          </a:p>
          <a:p>
            <a:r>
              <a:rPr lang="ru-RU" sz="2100" dirty="0" smtClean="0"/>
              <a:t>- сфера семейно-бытовой деятельности;</a:t>
            </a:r>
          </a:p>
          <a:p>
            <a:pPr marL="0" indent="0">
              <a:buNone/>
            </a:pPr>
            <a:endParaRPr lang="ru-RU" sz="2100" dirty="0" smtClean="0"/>
          </a:p>
          <a:p>
            <a:r>
              <a:rPr lang="ru-RU" sz="2100" dirty="0" smtClean="0"/>
              <a:t>- </a:t>
            </a:r>
            <a:r>
              <a:rPr lang="ru-RU" sz="2100" dirty="0" err="1" smtClean="0"/>
              <a:t>социокультурная</a:t>
            </a:r>
            <a:r>
              <a:rPr lang="ru-RU" sz="2100" dirty="0" smtClean="0"/>
              <a:t> сфера;</a:t>
            </a:r>
          </a:p>
          <a:p>
            <a:pPr marL="0" indent="0">
              <a:buNone/>
            </a:pPr>
            <a:endParaRPr lang="ru-RU" sz="2100" dirty="0" smtClean="0"/>
          </a:p>
          <a:p>
            <a:r>
              <a:rPr lang="ru-RU" sz="2100" dirty="0" smtClean="0"/>
              <a:t>- сфера образования;</a:t>
            </a:r>
          </a:p>
          <a:p>
            <a:pPr marL="0" indent="0">
              <a:buNone/>
            </a:pPr>
            <a:r>
              <a:rPr lang="ru-RU" sz="2100" dirty="0" smtClean="0"/>
              <a:t> </a:t>
            </a:r>
          </a:p>
          <a:p>
            <a:r>
              <a:rPr lang="ru-RU" sz="2100" dirty="0" smtClean="0"/>
              <a:t>- волонтерское движение.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14400" y="685800"/>
            <a:ext cx="6629400" cy="1066800"/>
          </a:xfrm>
        </p:spPr>
        <p:txBody>
          <a:bodyPr>
            <a:normAutofit fontScale="90000"/>
          </a:bodyPr>
          <a:lstStyle/>
          <a:p>
            <a:r>
              <a:rPr lang="ru-RU" dirty="0"/>
              <a:t>Ф</a:t>
            </a:r>
            <a:r>
              <a:rPr lang="ru-RU" dirty="0" smtClean="0"/>
              <a:t>ундаментальные сферы социальной активности лиц пожилого возраста: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57158" y="914400"/>
            <a:ext cx="8358246" cy="4953000"/>
          </a:xfrm>
        </p:spPr>
        <p:txBody>
          <a:bodyPr>
            <a:normAutofit fontScale="25000" lnSpcReduction="20000"/>
          </a:bodyPr>
          <a:lstStyle/>
          <a:p>
            <a:r>
              <a:rPr lang="ru-RU" sz="4800" dirty="0" smtClean="0"/>
              <a:t>Трудовая деятельность дает возможность пенсионеру </a:t>
            </a:r>
            <a:r>
              <a:rPr lang="ru-RU" sz="4800" dirty="0" err="1" smtClean="0"/>
              <a:t>самореализоваться</a:t>
            </a:r>
            <a:r>
              <a:rPr lang="ru-RU" sz="4800" dirty="0" smtClean="0"/>
              <a:t>, чувствовать себя полезным и нужным. Пожилой человек участвует в этой деятельности для того, чтобы удовлетворить личные потребности, повысить профессионализм, передать свой опыт подрастающему поколению и оставаться востребованным и нужным.</a:t>
            </a:r>
          </a:p>
          <a:p>
            <a:r>
              <a:rPr lang="ru-RU" sz="4800" dirty="0" smtClean="0"/>
              <a:t>Регулярное участие в общественных и </a:t>
            </a:r>
            <a:r>
              <a:rPr lang="ru-RU" sz="4800" dirty="0" err="1" smtClean="0"/>
              <a:t>социокультурных</a:t>
            </a:r>
            <a:r>
              <a:rPr lang="ru-RU" sz="4800" dirty="0" smtClean="0"/>
              <a:t> сферах возможно только с помощью внутренней мотивацией и указывает на активную жизненную позицию пенсионера. К тому же, пожилые и престарелые люди получают моральное удовлетворение от участия в общественных делах, такая деятельность в основном компенсирует прежнюю занятость в профессиональной сфере и для большинства она имеет престижное значение, хоть и не приносит материального заработка.</a:t>
            </a:r>
          </a:p>
          <a:p>
            <a:r>
              <a:rPr lang="ru-RU" sz="4800" dirty="0" smtClean="0"/>
              <a:t>Сфера семейно-бытовой деятельности устанавливает семейные обязанности и ритм жизни. Семья, родственники имеют огромно значение в пожилом возрасте. Пожилой человек выступает как хранитель семейных историй, традиций, способный передавать опыт младшему поколению.</a:t>
            </a:r>
          </a:p>
          <a:p>
            <a:r>
              <a:rPr lang="ru-RU" sz="4800" dirty="0" smtClean="0"/>
              <a:t>Образование в пожилом возрасте содействует личностному развитию пенсионеров, увеличению их активной жизненной позиции и помогает адаптироваться к изменяющемуся информационному обществу.</a:t>
            </a:r>
          </a:p>
          <a:p>
            <a:r>
              <a:rPr lang="ru-RU" sz="4800" dirty="0" smtClean="0"/>
              <a:t>Что касается волонтерского движения, то эта деятельность способствует избавлению от одиночества, приносить пользу обществу и окружающим людям. Направив силы на благие дела, пенсионеры сами получают от этого удовольствие, а также чувствуют свою полезность и нужность.</a:t>
            </a:r>
          </a:p>
          <a:p>
            <a:r>
              <a:rPr lang="ru-RU" sz="4800" dirty="0" smtClean="0"/>
              <a:t>Безусловно, социальная активность проявляется во всех вышеперечисленных сферах. Активное участие в них удовлетворяет разнообразные потребности старшего поколения: потребность в расширении знаний, саморазвитии и самовыражении, общении, удобно обустроенной жилище, поддержки и помощи, здоровой среде обитания.</a:t>
            </a:r>
          </a:p>
          <a:p>
            <a:r>
              <a:rPr lang="ru-RU" sz="4800" dirty="0" smtClean="0"/>
              <a:t>Активизируя пожилых людей к деятельности, стимулируя их социальную активность, этим можно принести пользу пожилым людям, сделав их жизнь более насыщенным, творческим и социально активным, которая приносит им удовлетворение и пользу. В тот период, когда пожилых людей одолевают болезни, недомогания, депрессии, важно создать условия для их социально активной жизни.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s1.slide-share.ru/s_slide/2e93a6a1aea09b932e8de38962c7ca9c/a4d1a618-fd52-4b9f-9c04-82eba1712553.jpeg"/>
          <p:cNvPicPr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503237"/>
            <a:ext cx="7391400" cy="57451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Активная жизнь в пожилом возрасте – какая она?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142984"/>
            <a:ext cx="8143932" cy="5214973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dirty="0" smtClean="0"/>
              <a:t>Отдых. Поездка в санаторий, прогулка с внуками в ближайшем парке или выходные за городом помогут не спеша насладиться жизнью. Ищите счастье в мелочах, радуйтесь хорошей погоде, цветению роз и детским улыбкам – с возрастом начинаешь по-особенному ценить такие простые и одновременно удивительные явления.</a:t>
            </a:r>
          </a:p>
          <a:p>
            <a:pPr algn="just"/>
            <a:r>
              <a:rPr lang="ru-RU" dirty="0" smtClean="0"/>
              <a:t>Любимое занятие. Если вы не представляете жизни без трудовой деятельности, работа может быть в радость. Не хочется сидеть дома? Поищите работу спокойнее или предлагайте услуги на дому – шитье, репетиторство и т. д. Так вы сможете не растерять полезные социальные связи, а заодно и иметь хорошую прибавку к пенсии.</a:t>
            </a:r>
          </a:p>
          <a:p>
            <a:pPr algn="just"/>
            <a:r>
              <a:rPr lang="ru-RU" dirty="0" smtClean="0"/>
              <a:t>Осуществление мечты. Всегда хотели отправиться в морской круиз, иметь свой зимний сад или выучить испанский, однако не было времени? Теперь самое время. С каждым годом приходит понимание, что мечты должны сбываться, ведь другой жизни для них не будет. К тому же осуществление давних желаний заряжает позитивом и дарит силы.</a:t>
            </a:r>
          </a:p>
          <a:p>
            <a:pPr algn="just"/>
            <a:r>
              <a:rPr lang="ru-RU" dirty="0" smtClean="0"/>
              <a:t>Забота о здоровье. В старшем возрасте многие начинают понимать, почему на день рождения, юбилей или другой праздник самое главное пожелание – крепкого здоровья. Забота о здоровье в пожилом возрасте – это физическая активность, правильное питание и профилактика заболеваний. Кроме того, с выходом на пенсию освобождается немало времени, которое можно потратить на нужные медицинские обследования.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785786" y="500042"/>
            <a:ext cx="7929618" cy="578647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 smtClean="0"/>
          </a:p>
          <a:p>
            <a:pPr algn="just"/>
            <a:r>
              <a:rPr lang="ru-RU" dirty="0" smtClean="0"/>
              <a:t>В пожилом возрасте человека возникают новые задачи развития, при этом наиболее важными психологическими задачами являются: сохранение согласованности с собственной идентичностью и нахождение смысла жизни. Решение этих и других возрастных задач может быть облегчено при использовании пожилым человеком внутренних ресурсов, таких как: мудрость, нереализованные потребности духовно-познавательного, творческого плана, способность и желание к изменению, способность к социальным контактам и необходимость в них.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71472" y="714356"/>
            <a:ext cx="8286808" cy="5715040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Исходя из вышесказанного также следует, что вовлечение пожилых людей в различные формы социальной активности является важнейшим направлением социальной работы и социальной геронтологии, так как данная группа населения, чаще всего, остается без внимания общества. Новый международный демографический порядок вызвал необходимость по-новому взглянуть на поколение людей, относящихся к третьему возрасту, на их место и роль в жизни общества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Новоисетское\Desktop\IMG_20221223_163920_HD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609600"/>
            <a:ext cx="3429000" cy="2743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Новоисетское\Desktop\IMG_20221223_164138_HD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617843"/>
            <a:ext cx="3124200" cy="27630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Новоисетское\Desktop\IMG_20221223_164031_HD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55" y="609600"/>
            <a:ext cx="3053945" cy="2590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Новоисетское\Desktop\IMG_20221223_1638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254" y="3617843"/>
            <a:ext cx="2248875" cy="303143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Новоисетское\Desktop\IMG_20221223_163832_HD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001078"/>
            <a:ext cx="2385391" cy="31821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92198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работы шпв\мари\16418040989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929743"/>
            <a:ext cx="2286000" cy="26234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работы шпв\мари\IMG_20220110_1757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66700"/>
            <a:ext cx="2572872" cy="25527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:\работы шпв\мв\IMG_20220222_1609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567" y="4038600"/>
            <a:ext cx="2286001" cy="26397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работы шпв\мв\IMG_20220310_16274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843" y="3429000"/>
            <a:ext cx="2667000" cy="28575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:\работы шпв\мв\IMG-20220211-WA001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6700"/>
            <a:ext cx="4847025" cy="3505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901785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Использованные ресурсы: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1539" y="1857364"/>
            <a:ext cx="5527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http://staroe_shaigovo.soc13.ru/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675724"/>
            <a:ext cx="7420207" cy="4324912"/>
          </a:xfrm>
        </p:spPr>
        <p:txBody>
          <a:bodyPr/>
          <a:lstStyle/>
          <a:p>
            <a:pPr algn="ctr"/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71</TotalTime>
  <Words>734</Words>
  <Application>Microsoft Office PowerPoint</Application>
  <PresentationFormat>Экран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Spring</vt:lpstr>
      <vt:lpstr>  ГАУ «КЦСОН города Каменска-Уральского»    Школа пожилого возраста по направлению  «Активное долголетие»     Тема: «Активная социальная жизнь в пожилом возрасте» </vt:lpstr>
      <vt:lpstr>Показатели социальной активности:</vt:lpstr>
      <vt:lpstr>Фундаментальные сферы социальной активности лиц пожилого возраста:</vt:lpstr>
      <vt:lpstr>Слайд 4</vt:lpstr>
      <vt:lpstr>Слайд 5</vt:lpstr>
      <vt:lpstr>Активная жизнь в пожилом возрасте – какая она? </vt:lpstr>
      <vt:lpstr>Слайд 7</vt:lpstr>
      <vt:lpstr>Слайд 8</vt:lpstr>
      <vt:lpstr>Слайд 9</vt:lpstr>
      <vt:lpstr>Слайд 10</vt:lpstr>
      <vt:lpstr>Использованные ресурсы: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Активная социальная жизнь в пожилом возрасте</dc:title>
  <cp:lastModifiedBy>Shafikova_GA</cp:lastModifiedBy>
  <cp:revision>10</cp:revision>
  <dcterms:modified xsi:type="dcterms:W3CDTF">2022-12-29T05:18:09Z</dcterms:modified>
</cp:coreProperties>
</file>