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9" r:id="rId5"/>
    <p:sldId id="268" r:id="rId6"/>
    <p:sldId id="278" r:id="rId7"/>
    <p:sldId id="279" r:id="rId8"/>
    <p:sldId id="280" r:id="rId9"/>
    <p:sldId id="283" r:id="rId10"/>
    <p:sldId id="275" r:id="rId11"/>
    <p:sldId id="281" r:id="rId12"/>
    <p:sldId id="285" r:id="rId13"/>
    <p:sldId id="288" r:id="rId14"/>
    <p:sldId id="287" r:id="rId15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25.12.2022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25.12.2022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20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87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38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76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630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210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351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056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25.12.2022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питание в пожилом возрасте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</a:t>
            </a: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работе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</a:t>
            </a: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</a:t>
            </a:r>
            <a:r>
              <a:rPr lang="en-US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2722" y="3652350"/>
            <a:ext cx="4999278" cy="320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031" y="312282"/>
            <a:ext cx="5104965" cy="302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id="{7771E342-01C6-9303-5F2C-B9F643C1CE54}"/>
              </a:ext>
            </a:extLst>
          </p:cNvPr>
          <p:cNvSpPr txBox="1">
            <a:spLocks/>
          </p:cNvSpPr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476" y="1508423"/>
            <a:ext cx="5032521" cy="380418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4766" y="576598"/>
            <a:ext cx="68595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A1A1A"/>
                </a:solidFill>
                <a:latin typeface="YS Text"/>
              </a:rPr>
              <a:t>Рациональное питание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7888" y="1522528"/>
            <a:ext cx="719123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Развитие и прогрессирование большинства</a:t>
            </a:r>
            <a:endParaRPr lang="ru-RU" dirty="0">
              <a:solidFill>
                <a:srgbClr val="1A1A1A"/>
              </a:solidFill>
              <a:latin typeface="YS Text"/>
            </a:endParaRP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хронических заболеваний напрямую зависит от характера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питания. Эти заболевания являются причиной снижения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качества и уменьшения продолжительности жизни и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актуальны для современного человека: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1.артериальная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гипертония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2.атеросклероз</a:t>
            </a:r>
            <a:endParaRPr lang="ru-RU" dirty="0">
              <a:solidFill>
                <a:srgbClr val="1A1A1A"/>
              </a:solidFill>
              <a:latin typeface="YS Text"/>
            </a:endParaRP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3.заболевания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сердца и сосудов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4.избыточная масса тела и ожирение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5.сахарный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диабет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6подагра</a:t>
            </a:r>
            <a:endParaRPr lang="ru-RU" dirty="0">
              <a:solidFill>
                <a:srgbClr val="1A1A1A"/>
              </a:solidFill>
              <a:latin typeface="YS Text"/>
            </a:endParaRP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7.онкологические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заболевания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8.желудочно-кишечные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заболевания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9.болезни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суставов и остеопороз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10.кариес</a:t>
            </a:r>
            <a:endParaRPr lang="ru-RU" b="0" i="0" dirty="0">
              <a:solidFill>
                <a:srgbClr val="1A1A1A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E38B82BD-C451-99F3-7E92-4AEB680A9E77}"/>
              </a:ext>
            </a:extLst>
          </p:cNvPr>
          <p:cNvSpPr txBox="1">
            <a:spLocks/>
          </p:cNvSpPr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274" y="1358537"/>
            <a:ext cx="5190725" cy="404948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9006" y="104503"/>
            <a:ext cx="8974183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A1A1A"/>
                </a:solidFill>
                <a:latin typeface="YS Text"/>
              </a:rPr>
              <a:t>Факторы, которые способны</a:t>
            </a:r>
          </a:p>
          <a:p>
            <a:r>
              <a:rPr lang="ru-RU" sz="2400" b="1" dirty="0">
                <a:solidFill>
                  <a:srgbClr val="1A1A1A"/>
                </a:solidFill>
                <a:latin typeface="YS Text"/>
              </a:rPr>
              <a:t>ухудшить питание в пожилом возрасте</a:t>
            </a:r>
          </a:p>
          <a:p>
            <a:endParaRPr lang="ru-RU" dirty="0" smtClean="0">
              <a:solidFill>
                <a:srgbClr val="1A1A1A"/>
              </a:solidFill>
              <a:latin typeface="YS Text"/>
            </a:endParaRP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1.Одиночество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.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2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Неумение готовить самостоятельно пищу,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покупать продукты, как правило,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распространено среди мужчин.</a:t>
            </a: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3.Ухудшение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памяти </a:t>
            </a:r>
            <a:endParaRPr lang="ru-RU" dirty="0" smtClean="0">
              <a:solidFill>
                <a:srgbClr val="1A1A1A"/>
              </a:solidFill>
              <a:latin typeface="YS Text"/>
            </a:endParaRPr>
          </a:p>
          <a:p>
            <a:r>
              <a:rPr lang="ru-RU" dirty="0" smtClean="0">
                <a:solidFill>
                  <a:srgbClr val="1A1A1A"/>
                </a:solidFill>
                <a:latin typeface="YS Text"/>
              </a:rPr>
              <a:t>4.Физические </a:t>
            </a:r>
            <a:r>
              <a:rPr lang="ru-RU" dirty="0">
                <a:solidFill>
                  <a:srgbClr val="1A1A1A"/>
                </a:solidFill>
                <a:latin typeface="YS Text"/>
              </a:rPr>
              <a:t>недостатки, при которых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человек не может выходить в магазин,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готовить или принимать пищу</a:t>
            </a:r>
            <a:r>
              <a:rPr lang="ru-RU" dirty="0" smtClean="0">
                <a:solidFill>
                  <a:srgbClr val="1A1A1A"/>
                </a:solidFill>
                <a:latin typeface="YS Text"/>
              </a:rPr>
              <a:t>.</a:t>
            </a:r>
          </a:p>
          <a:p>
            <a:r>
              <a:rPr lang="ru-RU" dirty="0" smtClean="0">
                <a:latin typeface="YS Text"/>
              </a:rPr>
              <a:t>5.Лекарственные </a:t>
            </a:r>
            <a:r>
              <a:rPr lang="ru-RU" dirty="0">
                <a:latin typeface="YS Text"/>
              </a:rPr>
              <a:t>препараты, которые принимает</a:t>
            </a:r>
          </a:p>
          <a:p>
            <a:r>
              <a:rPr lang="ru-RU" dirty="0">
                <a:latin typeface="YS Text"/>
              </a:rPr>
              <a:t>пожилой человек и которые могут иметь</a:t>
            </a:r>
          </a:p>
          <a:p>
            <a:r>
              <a:rPr lang="ru-RU" dirty="0">
                <a:latin typeface="YS Text"/>
              </a:rPr>
              <a:t>побочные проявления в виде тошноты, снижения</a:t>
            </a:r>
          </a:p>
          <a:p>
            <a:r>
              <a:rPr lang="ru-RU" dirty="0">
                <a:latin typeface="YS Text"/>
              </a:rPr>
              <a:t>аппетита или нарушения всасывания некоторых</a:t>
            </a:r>
          </a:p>
          <a:p>
            <a:r>
              <a:rPr lang="ru-RU" dirty="0">
                <a:latin typeface="YS Text"/>
              </a:rPr>
              <a:t>витаминов или минеральных веществ.</a:t>
            </a:r>
          </a:p>
          <a:p>
            <a:r>
              <a:rPr lang="ru-RU" dirty="0" smtClean="0">
                <a:latin typeface="YS Text"/>
              </a:rPr>
              <a:t>6.Экономические </a:t>
            </a:r>
            <a:r>
              <a:rPr lang="ru-RU" dirty="0">
                <a:latin typeface="YS Text"/>
              </a:rPr>
              <a:t>причины (недостаточно денег</a:t>
            </a:r>
          </a:p>
          <a:p>
            <a:r>
              <a:rPr lang="ru-RU" dirty="0">
                <a:latin typeface="YS Text"/>
              </a:rPr>
              <a:t>или еда не является приоритетом).</a:t>
            </a:r>
          </a:p>
          <a:p>
            <a:r>
              <a:rPr lang="ru-RU" dirty="0" smtClean="0">
                <a:latin typeface="YS Text"/>
              </a:rPr>
              <a:t>7.Зависимость </a:t>
            </a:r>
            <a:r>
              <a:rPr lang="ru-RU" dirty="0">
                <a:latin typeface="YS Text"/>
              </a:rPr>
              <a:t>от опекунов или других членов</a:t>
            </a:r>
          </a:p>
          <a:p>
            <a:r>
              <a:rPr lang="ru-RU" dirty="0">
                <a:latin typeface="YS Text"/>
              </a:rPr>
              <a:t>семьи/общества, непосредственно</a:t>
            </a:r>
          </a:p>
          <a:p>
            <a:r>
              <a:rPr lang="ru-RU" dirty="0">
                <a:latin typeface="YS Text"/>
              </a:rPr>
              <a:t>осуществляющих закупку продуктов и</a:t>
            </a:r>
          </a:p>
          <a:p>
            <a:r>
              <a:rPr lang="ru-RU" dirty="0">
                <a:latin typeface="YS Text"/>
              </a:rPr>
              <a:t>приготовление пищи, не удовлетворяющей вкусу</a:t>
            </a:r>
          </a:p>
          <a:p>
            <a:r>
              <a:rPr lang="ru-RU" dirty="0">
                <a:latin typeface="YS Text"/>
              </a:rPr>
              <a:t>пожилого пациента.</a:t>
            </a:r>
          </a:p>
          <a:p>
            <a:endParaRPr lang="ru-RU" b="0" i="0" dirty="0">
              <a:solidFill>
                <a:srgbClr val="1A1A1A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59333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6037C76E-6107-2C11-0818-8E14D7460A61}"/>
              </a:ext>
            </a:extLst>
          </p:cNvPr>
          <p:cNvSpPr txBox="1">
            <a:spLocks/>
          </p:cNvSpPr>
          <p:nvPr/>
        </p:nvSpPr>
        <p:spPr>
          <a:xfrm>
            <a:off x="7112715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F1DAD70B-842D-DA22-2609-0F5B1D2D838F}"/>
              </a:ext>
            </a:extLst>
          </p:cNvPr>
          <p:cNvSpPr txBox="1">
            <a:spLocks/>
          </p:cNvSpPr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342932" y="656238"/>
            <a:ext cx="6716119" cy="57804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endParaRPr lang="ru-RU" sz="2400" b="0" dirty="0">
              <a:latin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089" y="1476103"/>
            <a:ext cx="5061907" cy="342745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" y="656238"/>
            <a:ext cx="914399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A1A1A"/>
                </a:solidFill>
                <a:latin typeface="YS Text"/>
              </a:rPr>
              <a:t>Три основных принципа</a:t>
            </a:r>
          </a:p>
          <a:p>
            <a:r>
              <a:rPr lang="ru-RU" sz="2400" b="1" dirty="0">
                <a:solidFill>
                  <a:srgbClr val="1A1A1A"/>
                </a:solidFill>
                <a:latin typeface="YS Text"/>
              </a:rPr>
              <a:t>рационального питания</a:t>
            </a:r>
          </a:p>
          <a:p>
            <a:endParaRPr lang="ru-RU" sz="2400" b="1" dirty="0">
              <a:solidFill>
                <a:srgbClr val="1A1A1A"/>
              </a:solidFill>
              <a:latin typeface="YS Text"/>
            </a:endParaRP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1. Соответствие количества энергии, или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калорийности, потребляемой человеком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пищи количеству расходуемой при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движении энергии в течение дня.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2 .Сохранение баланса питательных веществ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(белков - 15%, жиров - 30%, углеводов - 55%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суточной калорийности), витаминов и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минеральных веществ.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3. Соблюдение режима питания - прием пищи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не реже 4-5 раз в день, в одно и то же время,</a:t>
            </a:r>
          </a:p>
          <a:p>
            <a:r>
              <a:rPr lang="ru-RU" dirty="0">
                <a:solidFill>
                  <a:srgbClr val="1A1A1A"/>
                </a:solidFill>
                <a:latin typeface="YS Text"/>
              </a:rPr>
              <a:t>не переедая перед сном.</a:t>
            </a:r>
          </a:p>
        </p:txBody>
      </p:sp>
    </p:spTree>
    <p:extLst>
      <p:ext uri="{BB962C8B-B14F-4D97-AF65-F5344CB8AC3E}">
        <p14:creationId xmlns:p14="http://schemas.microsoft.com/office/powerpoint/2010/main" val="2121878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A9A9BD3A-A515-77C0-81C1-D1B8452373F1}"/>
              </a:ext>
            </a:extLst>
          </p:cNvPr>
          <p:cNvSpPr txBox="1">
            <a:spLocks/>
          </p:cNvSpPr>
          <p:nvPr/>
        </p:nvSpPr>
        <p:spPr>
          <a:xfrm>
            <a:off x="7059449" y="2857500"/>
            <a:ext cx="49825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A7A3F9B5-D84D-A6A1-4237-7263612ADEFD}"/>
              </a:ext>
            </a:extLst>
          </p:cNvPr>
          <p:cNvSpPr txBox="1">
            <a:spLocks/>
          </p:cNvSpPr>
          <p:nvPr/>
        </p:nvSpPr>
        <p:spPr>
          <a:xfrm>
            <a:off x="337576" y="133800"/>
            <a:ext cx="10831167" cy="6724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449" y="1640543"/>
            <a:ext cx="5132548" cy="361219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7604" y="1498319"/>
            <a:ext cx="70603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YS Text"/>
              </a:rPr>
              <a:t>Энергетический </a:t>
            </a:r>
            <a:r>
              <a:rPr lang="ru-RU" sz="2400" b="1" dirty="0" smtClean="0">
                <a:latin typeface="YS Text"/>
              </a:rPr>
              <a:t>баланс</a:t>
            </a:r>
          </a:p>
          <a:p>
            <a:endParaRPr lang="ru-RU" sz="2400" b="1" dirty="0">
              <a:latin typeface="YS Text"/>
            </a:endParaRPr>
          </a:p>
          <a:p>
            <a:r>
              <a:rPr lang="ru-RU" dirty="0" smtClean="0">
                <a:latin typeface="YS Text"/>
              </a:rPr>
              <a:t>1. </a:t>
            </a:r>
            <a:r>
              <a:rPr lang="ru-RU" dirty="0">
                <a:latin typeface="YS Text"/>
              </a:rPr>
              <a:t>Рекомендуемые ежедневные нормы</a:t>
            </a:r>
          </a:p>
          <a:p>
            <a:r>
              <a:rPr lang="ru-RU" dirty="0">
                <a:latin typeface="YS Text"/>
              </a:rPr>
              <a:t>потребления пищи в возрасте старше 60 лет в</a:t>
            </a:r>
          </a:p>
          <a:p>
            <a:r>
              <a:rPr lang="ru-RU" dirty="0">
                <a:latin typeface="YS Text"/>
              </a:rPr>
              <a:t>зависимости от уровня физической активности:</a:t>
            </a:r>
          </a:p>
          <a:p>
            <a:r>
              <a:rPr lang="ru-RU" dirty="0">
                <a:latin typeface="YS Text"/>
              </a:rPr>
              <a:t>для женщин - 2000 (1800-2100) ккал</a:t>
            </a:r>
          </a:p>
          <a:p>
            <a:r>
              <a:rPr lang="ru-RU" dirty="0">
                <a:latin typeface="YS Text"/>
              </a:rPr>
              <a:t>для мужчин - 2300 (2200-2400) </a:t>
            </a:r>
            <a:r>
              <a:rPr lang="ru-RU" dirty="0" smtClean="0">
                <a:latin typeface="YS Text"/>
              </a:rPr>
              <a:t>ккал</a:t>
            </a:r>
          </a:p>
          <a:p>
            <a:endParaRPr lang="ru-RU" dirty="0">
              <a:latin typeface="YS Text"/>
            </a:endParaRPr>
          </a:p>
          <a:p>
            <a:r>
              <a:rPr lang="ru-RU" dirty="0" smtClean="0">
                <a:latin typeface="YS Text"/>
              </a:rPr>
              <a:t>2. </a:t>
            </a:r>
            <a:r>
              <a:rPr lang="ru-RU" dirty="0">
                <a:latin typeface="YS Text"/>
              </a:rPr>
              <a:t>Для людей, ведущих активный образ жизни,</a:t>
            </a:r>
          </a:p>
          <a:p>
            <a:r>
              <a:rPr lang="ru-RU" dirty="0">
                <a:latin typeface="YS Text"/>
              </a:rPr>
              <a:t>калорийность пищи может быть увеличена.</a:t>
            </a:r>
          </a:p>
        </p:txBody>
      </p:sp>
    </p:spTree>
    <p:extLst>
      <p:ext uri="{BB962C8B-B14F-4D97-AF65-F5344CB8AC3E}">
        <p14:creationId xmlns:p14="http://schemas.microsoft.com/office/powerpoint/2010/main" val="376115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1" y="235132"/>
            <a:ext cx="4532810" cy="63485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3478" y="1667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111111"/>
                </a:solidFill>
                <a:latin typeface="YS Text"/>
              </a:rPr>
              <a:t>Рекомендации по питанию  людей пожилого и старческого возраста</a:t>
            </a:r>
            <a:endParaRPr lang="ru-RU" sz="2400" dirty="0">
              <a:latin typeface="YS Tex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963" y="847676"/>
            <a:ext cx="683951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</a:t>
            </a:r>
            <a:r>
              <a:rPr lang="ru-RU" b="1" dirty="0" smtClean="0">
                <a:solidFill>
                  <a:srgbClr val="111111"/>
                </a:solidFill>
                <a:latin typeface="inherit"/>
              </a:rPr>
              <a:t>БЕЛКИ.</a:t>
            </a:r>
            <a:endParaRPr lang="ru-RU" dirty="0" smtClean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just" fontAlgn="base"/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 Самый лучший белок – не мясной, а белок из морепродуктов. Он в разы лучше усваивается  и в разы полезней. Желательно ежедневно употреблять морепродукты, отваривая их или готовя на пару. Употреблять мясо нужно 2 раза в неделю  максимум. Притом супы на мясном бульоне лишь 1 раз в неделю. Можно есть 2-3 яйца в неделю, лучше всмятку, или в виде омлета, или как добавление к блюдам. Молочные 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продукты не ограничены, но важно выбирать нежирные. Творог в ежедневном рационе может составлять 100г., неострые и несолёные сорта сыра (10-20г). Особенно </a:t>
            </a: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полезно употреблять 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кисломолочные продукты – кефир, простокваша, ацидофилин в вечерние часы, перед сном. Можно добавлять в кефир 1 </a:t>
            </a:r>
            <a:r>
              <a:rPr lang="ru-RU" dirty="0" err="1">
                <a:solidFill>
                  <a:srgbClr val="111111"/>
                </a:solidFill>
                <a:latin typeface="arial" panose="020B0604020202020204" pitchFamily="34" charset="0"/>
              </a:rPr>
              <a:t>ст.л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. растительного </a:t>
            </a: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масла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.</a:t>
            </a: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 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Растительные белки содержатся в зерновых, бобовых, сое. Из зерновых культур наиболее полезны гречневая и овсяная крупа. При хорошей переносимости в рацион включают пшённую и перловую кашу. Употребление риса в связи с его закрепляющим действием может быть ограничено. Пожилым людям рекомендуется употреблять до 300г хлеба отрубного грубого помола или ржаного в день.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2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4780858A-91DB-7C96-69C4-76AB9B5A4F48}"/>
              </a:ext>
            </a:extLst>
          </p:cNvPr>
          <p:cNvSpPr txBox="1">
            <a:spLocks/>
          </p:cNvSpPr>
          <p:nvPr/>
        </p:nvSpPr>
        <p:spPr>
          <a:xfrm>
            <a:off x="7166188" y="2857500"/>
            <a:ext cx="476909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000" dirty="0"/>
          </a:p>
        </p:txBody>
      </p:sp>
      <p:sp>
        <p:nvSpPr>
          <p:cNvPr id="9" name="Содержимое 1">
            <a:extLst>
              <a:ext uri="{FF2B5EF4-FFF2-40B4-BE49-F238E27FC236}">
                <a16:creationId xmlns:a16="http://schemas.microsoft.com/office/drawing/2014/main" id="{A4C7ED59-99E4-03E8-35CD-5E418C5FA77A}"/>
              </a:ext>
            </a:extLst>
          </p:cNvPr>
          <p:cNvSpPr txBox="1">
            <a:spLocks/>
          </p:cNvSpPr>
          <p:nvPr/>
        </p:nvSpPr>
        <p:spPr>
          <a:xfrm>
            <a:off x="97191" y="250447"/>
            <a:ext cx="6812285" cy="65098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8194" y="574205"/>
            <a:ext cx="6713187" cy="3113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dirty="0">
                <a:latin typeface="YS Text"/>
              </a:rPr>
              <a:t>Количество жиров в пище пожилых людей должно быть умеренным. Установлен предел количества жиров в рационе – это 70-80г, а лицам старше 75 лет – 65-70г. Если употреблять жиры, то только растительные. Масло – только нерафинированное и только в свежем виде – добавляйте в салаты, каши, но не злоупотреблять. Холестериновый обмен активизируется животными жирами, с которыми также важно не переусердствовать. Вполне хватит того жира, что содержится в яйцах и молочной продукции в целом. Со сливочным маслом также важно не переусердствовать – максимум можно употреблять 1 бутерброд в день.</a:t>
            </a:r>
            <a:endParaRPr lang="ru-RU" dirty="0">
              <a:latin typeface="YS Tex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478" y="1263922"/>
            <a:ext cx="5131521" cy="51064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93983" y="152792"/>
            <a:ext cx="11272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1C1C1C"/>
                </a:solidFill>
                <a:latin typeface="YS Text"/>
                <a:cs typeface="Times New Roman" panose="02020603050405020304" pitchFamily="18" charset="0"/>
              </a:rPr>
              <a:t> жиры</a:t>
            </a:r>
            <a:endParaRPr lang="ru-RU" sz="2400" b="1" dirty="0">
              <a:solidFill>
                <a:srgbClr val="1C1C1C"/>
              </a:solidFill>
              <a:latin typeface="YS Text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740" y="3785055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                                    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111111"/>
                </a:solidFill>
                <a:latin typeface="inherit"/>
              </a:rPr>
              <a:t>УГЛЕВОДЫ</a:t>
            </a:r>
            <a:endParaRPr lang="ru-RU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just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        </a:t>
            </a:r>
            <a:r>
              <a:rPr lang="ru-RU" dirty="0">
                <a:solidFill>
                  <a:srgbClr val="111111"/>
                </a:solidFill>
                <a:latin typeface="YS Text"/>
              </a:rPr>
              <a:t>Количество углеводов в рационе людей  пожилого и старческого возраста ограничивается, из-за снижения </a:t>
            </a:r>
            <a:r>
              <a:rPr lang="ru-RU" dirty="0" err="1">
                <a:solidFill>
                  <a:srgbClr val="111111"/>
                </a:solidFill>
                <a:latin typeface="YS Text"/>
              </a:rPr>
              <a:t>энергозатрат</a:t>
            </a:r>
            <a:r>
              <a:rPr lang="ru-RU" dirty="0">
                <a:solidFill>
                  <a:srgbClr val="111111"/>
                </a:solidFill>
                <a:latin typeface="YS Text"/>
              </a:rPr>
              <a:t>. Углеводы должны составлять около 300г в суточном рационе. Целесообразно ограничение углеводов преимущественно за счёт простого сахара и сладостей, в то время, как овощи, фрукты и зерновые культуры должны быть в достаточном количестве.</a:t>
            </a:r>
            <a:endParaRPr lang="ru-RU" b="0" i="0" dirty="0">
              <a:solidFill>
                <a:srgbClr val="111111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318" y="1018903"/>
            <a:ext cx="5133680" cy="491163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6740" y="117693"/>
            <a:ext cx="638594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                                   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r>
              <a:rPr lang="ru-RU" b="1" dirty="0">
                <a:solidFill>
                  <a:srgbClr val="111111"/>
                </a:solidFill>
                <a:latin typeface="inherit"/>
              </a:rPr>
              <a:t>ВИТАМИНЫ</a:t>
            </a:r>
            <a:endParaRPr lang="ru-RU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just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        Полноценный режим питания, который рекомендуется людям в пожилом и старческом возрасте, обогащённый зерновыми культурами и фруктами в свежем виде, обычно позволяет обогатить рацион витаминами. Но даже в летние и осенние сезоны, когда в рационе наблюдается обилие овощей и зелени, фруктов и ягод, необходимо дополнительно вводить витаминные препараты.</a:t>
            </a:r>
          </a:p>
          <a:p>
            <a:pPr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 </a:t>
            </a:r>
            <a:r>
              <a:rPr lang="ru-RU" b="1" dirty="0">
                <a:solidFill>
                  <a:srgbClr val="111111"/>
                </a:solidFill>
                <a:latin typeface="inherit"/>
              </a:rPr>
              <a:t>     </a:t>
            </a:r>
            <a:r>
              <a:rPr lang="ru-RU" b="1" dirty="0" smtClean="0">
                <a:solidFill>
                  <a:srgbClr val="111111"/>
                </a:solidFill>
                <a:latin typeface="inherit"/>
              </a:rPr>
              <a:t>       </a:t>
            </a:r>
            <a:r>
              <a:rPr lang="ru-RU" b="1" dirty="0">
                <a:solidFill>
                  <a:srgbClr val="111111"/>
                </a:solidFill>
                <a:latin typeface="inherit"/>
              </a:rPr>
              <a:t>ОГРАНИЧЕНИЯ, ЗАПРЕТЫ</a:t>
            </a:r>
            <a:endParaRPr lang="ru-RU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just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       Основная цель всех ограничений – снижение ожирения, сердечно-сосудистых заболеваний, сахарного диабета. К этому могут привести – сахар, выпечка, кондитерские изделия. Заменяйте их свежими ягодами, фруктами, мёдом. Также нежелательно есть хлеб из муки мелкого помола и шлифованные крупы.</a:t>
            </a:r>
          </a:p>
          <a:p>
            <a:pPr algn="just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        Лишняя нагрузка на желудочно-кишечный тракт в престарелом возрасте нежелательна. Чтобы этого избегать, нельзя переедать, употреблять солёную, острую и копчёную пищу.</a:t>
            </a:r>
          </a:p>
          <a:p>
            <a:pPr algn="just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        Имеет значение температура пищи, она должна быть не слишком горячей и не слишком холодной.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005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376" y="1358537"/>
            <a:ext cx="5024624" cy="364453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7470" y="258217"/>
            <a:ext cx="6096000" cy="609397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r>
              <a:rPr lang="ru-RU" sz="2400" b="1" dirty="0" smtClean="0">
                <a:solidFill>
                  <a:srgbClr val="111111"/>
                </a:solidFill>
                <a:latin typeface="arial" panose="020B0604020202020204" pitchFamily="34" charset="0"/>
              </a:rPr>
              <a:t>                          Жидкость</a:t>
            </a:r>
          </a:p>
          <a:p>
            <a:pPr fontAlgn="base"/>
            <a:endParaRPr lang="ru-RU" sz="2400" b="1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algn="just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                Количество жидкости в рационе пожилых и </a:t>
            </a:r>
            <a:r>
              <a:rPr lang="ru-RU" dirty="0" smtClean="0">
                <a:solidFill>
                  <a:srgbClr val="111111"/>
                </a:solidFill>
                <a:latin typeface="arial" panose="020B0604020202020204" pitchFamily="34" charset="0"/>
              </a:rPr>
              <a:t>старых людей </a:t>
            </a:r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должно соответствовать  физиологической потребности – 1,5 литра в день. Около 40% ежедневной потребности организма в воде удовлетворяется с пищей, остальное следует принимать  в виде различных напитков (вода, сок, компот, отвар шиповника, слабый чай с молоком и лимоном). Ограничение жидкости у пожилых людей производится только по показаниям. Целесообразно избегать крепкого кофе и чая. Лишать их полностью традиционной чашки кофе или стакана крепкого чая неразумно. Можно посоветовать пить кофе с цикорием или молоком, не более 1 чашки в день; чай с лимоном или с молоком. С возрастом наш организм теряет способность  ощущать жажду, что ведёт к снижению употребления жидкости и развитию обезвоживания. Полезно пить часть и понемногу, так как употребление большого количества жидкости за один приём влечёт за собой большую нагрузку на сердце.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971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899" y="396822"/>
            <a:ext cx="6651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318" y="1711234"/>
            <a:ext cx="5133682" cy="387966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06740" y="1226433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111111"/>
                </a:solidFill>
                <a:latin typeface="YS Text"/>
              </a:rPr>
              <a:t>Рациональное питание людей пожилого и старческого возраста является действенным фактором сохранения здоровья человека, профилактики болезней, продления жизни. Вместе с тем эффективность </a:t>
            </a:r>
            <a:r>
              <a:rPr lang="ru-RU" dirty="0" err="1">
                <a:solidFill>
                  <a:srgbClr val="111111"/>
                </a:solidFill>
                <a:latin typeface="YS Text"/>
              </a:rPr>
              <a:t>оздоравливающего</a:t>
            </a:r>
            <a:r>
              <a:rPr lang="ru-RU" dirty="0">
                <a:solidFill>
                  <a:srgbClr val="111111"/>
                </a:solidFill>
                <a:latin typeface="YS Text"/>
              </a:rPr>
              <a:t> воздействия рационального питания может быть оптимальной лишь в единстве применения и других факторов здорового образа жизни пожилого человека: сохранения посильной физической и умственной активности, соответствующей возрасту и полу конкретного человека, чередование её с полноценным отдыхом, в том числе достаточным по продолжительности сном, профилактики стрессов, соблюдения санитарно-гигиенических требований  в быту и в профессиональной деятельности и т.д.</a:t>
            </a:r>
            <a:endParaRPr lang="ru-RU" dirty="0"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561882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0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специалист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социальной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Миронова Татьяна Валентиновна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 smtClean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230826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elements/1.1/"/>
    <ds:schemaRef ds:uri="http://purl.org/dc/dcmitype/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419</Words>
  <Application>Microsoft Office PowerPoint</Application>
  <PresentationFormat>Широкоэкранный</PresentationFormat>
  <Paragraphs>102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4" baseType="lpstr">
      <vt:lpstr>Arial</vt:lpstr>
      <vt:lpstr>Arial</vt:lpstr>
      <vt:lpstr>Arial Black</vt:lpstr>
      <vt:lpstr>Book Antiqua</vt:lpstr>
      <vt:lpstr>Calibri</vt:lpstr>
      <vt:lpstr>Corbel</vt:lpstr>
      <vt:lpstr>Gill Sans MT</vt:lpstr>
      <vt:lpstr>Impact</vt:lpstr>
      <vt:lpstr>inherit</vt:lpstr>
      <vt:lpstr>Roboto</vt:lpstr>
      <vt:lpstr>Times New Roman</vt:lpstr>
      <vt:lpstr>YS Text</vt:lpstr>
      <vt:lpstr>Эмблема</vt:lpstr>
      <vt:lpstr>Правильное питание в пожилом возрасте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2022-12-25T12:00:11Z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