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4" r:id="rId2"/>
    <p:sldId id="307" r:id="rId3"/>
    <p:sldId id="308" r:id="rId4"/>
    <p:sldId id="309" r:id="rId5"/>
    <p:sldId id="314" r:id="rId6"/>
    <p:sldId id="271" r:id="rId7"/>
    <p:sldId id="316" r:id="rId8"/>
    <p:sldId id="262" r:id="rId9"/>
    <p:sldId id="317" r:id="rId10"/>
    <p:sldId id="318" r:id="rId11"/>
    <p:sldId id="31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CCFF"/>
    <a:srgbClr val="FFFFCC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7D23F6-7903-44C1-9707-AC2011235B75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C13624-2C73-4B54-ACE3-AF19A97B71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860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mir24.tv/articles/16338219/novyi-god-istoriya-i-tradicii-prazdnika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new-year-party.ru/primety-na-novyj-god-2023-krolika/" TargetMode="External"/><Relationship Id="rId5" Type="http://schemas.openxmlformats.org/officeDocument/2006/relationships/hyperlink" Target="https://clck.ru/32pQQ2" TargetMode="External"/><Relationship Id="rId4" Type="http://schemas.openxmlformats.org/officeDocument/2006/relationships/hyperlink" Target="https://www.culture.ru/materials/75642/istoriya-elochnoi-igrushki-v-rossi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739" y="0"/>
            <a:ext cx="923373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43608" y="548680"/>
            <a:ext cx="5144357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8000" b="1" i="1" dirty="0" smtClean="0">
                <a:solidFill>
                  <a:srgbClr val="FFFF00"/>
                </a:solidFill>
              </a:rPr>
              <a:t>Новый год </a:t>
            </a:r>
          </a:p>
          <a:p>
            <a:pPr algn="ctr"/>
            <a:r>
              <a:rPr lang="ru-RU" sz="8000" b="1" i="1" dirty="0" smtClean="0">
                <a:solidFill>
                  <a:srgbClr val="FFFF00"/>
                </a:solidFill>
              </a:rPr>
              <a:t>в старой</a:t>
            </a:r>
          </a:p>
          <a:p>
            <a:pPr algn="ctr"/>
            <a:r>
              <a:rPr lang="ru-RU" sz="8000" b="1" i="1" dirty="0" smtClean="0">
                <a:solidFill>
                  <a:srgbClr val="FFFF00"/>
                </a:solidFill>
              </a:rPr>
              <a:t> квартире</a:t>
            </a:r>
            <a:endParaRPr lang="ru-RU" sz="8000" b="1" i="1" dirty="0">
              <a:solidFill>
                <a:srgbClr val="FFFF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4048" y="4797152"/>
            <a:ext cx="3923928" cy="17497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Направление </a:t>
            </a:r>
            <a:r>
              <a:rPr lang="ru-RU" b="1" dirty="0" smtClean="0">
                <a:solidFill>
                  <a:srgbClr val="0000FF"/>
                </a:solidFill>
                <a:cs typeface="Times New Roman" pitchFamily="18" charset="0"/>
              </a:rPr>
              <a:t>«Краеведение»</a:t>
            </a:r>
            <a:endParaRPr lang="ru-RU" b="1" dirty="0">
              <a:solidFill>
                <a:srgbClr val="0000FF"/>
              </a:solidFill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rgbClr val="0000FF"/>
                </a:solidFill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 err="1" smtClean="0">
                <a:solidFill>
                  <a:srgbClr val="0000FF"/>
                </a:solidFill>
                <a:cs typeface="Times New Roman" pitchFamily="18" charset="0"/>
              </a:rPr>
              <a:t>Грехова</a:t>
            </a:r>
            <a:r>
              <a:rPr lang="ru-RU" b="1" dirty="0" smtClean="0">
                <a:solidFill>
                  <a:srgbClr val="0000FF"/>
                </a:solidFill>
                <a:cs typeface="Times New Roman" pitchFamily="18" charset="0"/>
              </a:rPr>
              <a:t> Татьяна Владимировна</a:t>
            </a:r>
            <a:endParaRPr lang="ru-RU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88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305" y="-4517"/>
            <a:ext cx="5009256" cy="688990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001" y="-27384"/>
            <a:ext cx="4654142" cy="6889901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75" y="188640"/>
            <a:ext cx="4472817" cy="5799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Горизонтальный свиток 7"/>
          <p:cNvSpPr/>
          <p:nvPr/>
        </p:nvSpPr>
        <p:spPr>
          <a:xfrm rot="16200000">
            <a:off x="4433228" y="808598"/>
            <a:ext cx="5367247" cy="4991420"/>
          </a:xfrm>
          <a:prstGeom prst="horizontalScroll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580112" y="836712"/>
            <a:ext cx="3240360" cy="4247317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r>
              <a:rPr lang="ru-RU" dirty="0" smtClean="0"/>
              <a:t>В России Новый Год не всегда отмечали в ночь с 31 декабря на 1 января.</a:t>
            </a:r>
          </a:p>
          <a:p>
            <a:r>
              <a:rPr lang="ru-RU" dirty="0"/>
              <a:t>С появлением нового летоисчисления, связанного с крещением Руси, за праздником закрепилась дата 1 марта, позже она передвинулась на 1 сентября.</a:t>
            </a:r>
            <a:endParaRPr lang="ru-RU" dirty="0" smtClean="0"/>
          </a:p>
          <a:p>
            <a:r>
              <a:rPr lang="ru-RU" dirty="0" smtClean="0"/>
              <a:t>В 1699 году царь Петр I издал указ о праздновании Нового Года 1 января. Это было сделано по примеру всех европейских стран, живших по григорианскому календарю.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024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91329E-6 L -0.05938 -0.2027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9" y="-101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1" y="-27384"/>
            <a:ext cx="4248236" cy="688990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8" y="0"/>
            <a:ext cx="4912642" cy="6889901"/>
          </a:xfrm>
          <a:prstGeom prst="rect">
            <a:avLst/>
          </a:prstGeom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013"/>
          <a:stretch/>
        </p:blipFill>
        <p:spPr bwMode="auto">
          <a:xfrm>
            <a:off x="19398" y="41563"/>
            <a:ext cx="9099510" cy="684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12-конечная звезда 2"/>
          <p:cNvSpPr/>
          <p:nvPr/>
        </p:nvSpPr>
        <p:spPr>
          <a:xfrm>
            <a:off x="-540568" y="-29517"/>
            <a:ext cx="6984776" cy="6194821"/>
          </a:xfrm>
          <a:prstGeom prst="star12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27584" y="1452704"/>
            <a:ext cx="45365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Создавать праздничную атмосферу в доме принято с древних времен. Чем только не украшали свое жилище наши предки! В основном, это было что-то съедобное: яблоки, орехи, картофель и даже яйца. Значительно позже появились стеклянные шары, гирлянды и прочие знакомые нам элементы декора. Сегодня выбор новогодних украшений настолько велик, что подобрать именно то, что сделает ваш дом неповторимым и сказочным, не составит труда.</a:t>
            </a:r>
          </a:p>
        </p:txBody>
      </p:sp>
    </p:spTree>
    <p:extLst>
      <p:ext uri="{BB962C8B-B14F-4D97-AF65-F5344CB8AC3E}">
        <p14:creationId xmlns:p14="http://schemas.microsoft.com/office/powerpoint/2010/main" val="108883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305" y="-4517"/>
            <a:ext cx="4540695" cy="688990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4621141" cy="688990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425" y="-43007"/>
            <a:ext cx="4614047" cy="6712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4671"/>
            <a:ext cx="5018087" cy="538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24689" y="1432407"/>
            <a:ext cx="376870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>Российский Дед Мороз является потомком восточнославянского духа холода Трескуна (</a:t>
            </a:r>
            <a:r>
              <a:rPr lang="ru-RU" dirty="0" err="1">
                <a:solidFill>
                  <a:prstClr val="black"/>
                </a:solidFill>
              </a:rPr>
              <a:t>Студенца</a:t>
            </a:r>
            <a:r>
              <a:rPr lang="ru-RU" dirty="0">
                <a:solidFill>
                  <a:prstClr val="black"/>
                </a:solidFill>
              </a:rPr>
              <a:t>, Мороза, Морозко, Карачуна). Со временем образ Деда Мороза изменялся. Сначала сакральный персонаж представал в образе старичка с бородой и в валенках; в одной руке он нес мешок с подарками, в другой — держал посох. Такой Дед Мороз дарил гостинцы только самым умным, послушным и воспитанным деткам, а нерадивых «потчевал» палкой, дабы исправлялись</a:t>
            </a:r>
            <a:r>
              <a:rPr lang="ru-RU" dirty="0" smtClean="0">
                <a:solidFill>
                  <a:prstClr val="black"/>
                </a:solidFill>
              </a:rPr>
              <a:t>.  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45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305" y="-4517"/>
            <a:ext cx="4540695" cy="688990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4621141" cy="6889901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35" y="307960"/>
            <a:ext cx="4945164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048" y="2882954"/>
            <a:ext cx="3089920" cy="3089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AutoShape 6" descr="https://cdn1.ozone.ru/multimedia/101607827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06" r="700"/>
          <a:stretch/>
        </p:blipFill>
        <p:spPr bwMode="auto">
          <a:xfrm>
            <a:off x="827584" y="3848555"/>
            <a:ext cx="1149116" cy="2043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 descr="https://mirgif.com/razdeliteli/7008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21" y="48152"/>
            <a:ext cx="4373698" cy="48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mirgif.com/razdeliteli/7008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828127">
            <a:off x="1357837" y="2364173"/>
            <a:ext cx="4800600" cy="48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https://mirgif.com/razdeliteli/7008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15620">
            <a:off x="-190667" y="2895796"/>
            <a:ext cx="4867941" cy="48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017" y="1271638"/>
            <a:ext cx="762333" cy="1225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0375">
            <a:off x="728468" y="1557239"/>
            <a:ext cx="2099642" cy="2099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734" y="692694"/>
            <a:ext cx="5616625" cy="561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05404" y="2199416"/>
            <a:ext cx="359925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 Украшать </a:t>
            </a:r>
            <a:r>
              <a:rPr lang="ru-RU" dirty="0"/>
              <a:t>елки стали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1860—1870-е </a:t>
            </a:r>
            <a:r>
              <a:rPr lang="ru-RU" dirty="0" smtClean="0"/>
              <a:t>годы, игрушки </a:t>
            </a:r>
            <a:r>
              <a:rPr lang="ru-RU" dirty="0"/>
              <a:t>заказывали в Европе. Первые стеклянные игрушки на территории СССР начали делать в период Первой мировой войны в Клину. </a:t>
            </a:r>
            <a:r>
              <a:rPr lang="ru-RU" dirty="0" smtClean="0"/>
              <a:t>В 1935 году вместо </a:t>
            </a:r>
            <a:r>
              <a:rPr lang="ru-RU" dirty="0"/>
              <a:t>ангелов появились пионеры, буденовцы, красноармейцы. </a:t>
            </a:r>
            <a:r>
              <a:rPr lang="ru-RU" dirty="0" smtClean="0"/>
              <a:t>В 60-е </a:t>
            </a:r>
            <a:r>
              <a:rPr lang="ru-RU" dirty="0"/>
              <a:t>годы появились первые электрические елочные гирлянды.</a:t>
            </a:r>
          </a:p>
        </p:txBody>
      </p:sp>
    </p:spTree>
    <p:extLst>
      <p:ext uri="{BB962C8B-B14F-4D97-AF65-F5344CB8AC3E}">
        <p14:creationId xmlns:p14="http://schemas.microsoft.com/office/powerpoint/2010/main" val="314160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11113"/>
            <a:ext cx="9107487" cy="683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336"/>
          <a:stretch/>
        </p:blipFill>
        <p:spPr bwMode="auto">
          <a:xfrm>
            <a:off x="5148064" y="22962"/>
            <a:ext cx="3995936" cy="3072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 flipH="1">
            <a:off x="-1" y="277197"/>
            <a:ext cx="457120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00FF"/>
                </a:solidFill>
              </a:rPr>
              <a:t>«Что </a:t>
            </a:r>
            <a:r>
              <a:rPr lang="ru-RU" sz="4000" b="1" smtClean="0">
                <a:solidFill>
                  <a:srgbClr val="0000FF"/>
                </a:solidFill>
              </a:rPr>
              <a:t>нам выпить</a:t>
            </a:r>
          </a:p>
          <a:p>
            <a:r>
              <a:rPr lang="ru-RU" sz="4000" b="1" smtClean="0">
                <a:solidFill>
                  <a:srgbClr val="0000FF"/>
                </a:solidFill>
              </a:rPr>
              <a:t> </a:t>
            </a:r>
            <a:r>
              <a:rPr lang="ru-RU" sz="4000" b="1" dirty="0" smtClean="0">
                <a:solidFill>
                  <a:srgbClr val="0000FF"/>
                </a:solidFill>
              </a:rPr>
              <a:t>и закусить</a:t>
            </a:r>
            <a:r>
              <a:rPr lang="ru-RU" sz="4800" b="1" dirty="0" smtClean="0">
                <a:solidFill>
                  <a:srgbClr val="0000FF"/>
                </a:solidFill>
              </a:rPr>
              <a:t>»</a:t>
            </a:r>
            <a:endParaRPr lang="ru-RU" sz="4800" b="1" dirty="0">
              <a:solidFill>
                <a:srgbClr val="0000F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1740" y="4309645"/>
            <a:ext cx="857003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Чтобы ничего не мешало тебе развлекаться и проводить время с близкими, делай закуски не только вкусными, но и удобными. Например, канапе, нарезки, рулеты или тарталетки</a:t>
            </a:r>
            <a:r>
              <a:rPr lang="ru-RU" dirty="0" smtClean="0"/>
              <a:t>!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В преддверии 2023 года Черного Водяного Кролика для новогоднего меню будут актуальны все рецепты с мясом</a:t>
            </a:r>
            <a:r>
              <a:rPr lang="ru-RU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На Новогоднем столе 2023 должен стоять хотя бы один необычный салат. </a:t>
            </a:r>
            <a:r>
              <a:rPr lang="ru-RU" dirty="0" smtClean="0"/>
              <a:t>Очень </a:t>
            </a:r>
            <a:r>
              <a:rPr lang="ru-RU" dirty="0"/>
              <a:t>оригинально салат будет смотреться в стаканах. Такой «коктейль» поднимет настроение каждому гостю.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10" y="1807201"/>
            <a:ext cx="3865612" cy="257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340768"/>
            <a:ext cx="3093790" cy="2473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458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11113"/>
            <a:ext cx="9107487" cy="683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79593" y="116632"/>
            <a:ext cx="60094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00FF"/>
                </a:solidFill>
              </a:rPr>
              <a:t>В чем встречать новый 2023 год.</a:t>
            </a:r>
            <a:endParaRPr lang="ru-RU" sz="32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4751" y="1216442"/>
            <a:ext cx="383102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Год как встретишь, так и проведешь. Наступающий 2023 обязательно должен стать особенным. А потому нужно подготовиться к празднику как следует. И один из самых важных вопросов — в чем встречать Новый год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5780" y="780039"/>
            <a:ext cx="5023713" cy="2825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9593" y="3789040"/>
            <a:ext cx="800147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31 декабря важно правильно нарядиться. Главный принцип — естественность. Никаких излишеств, кислотных цветов и вычурности! Только элегантная сдержанность и свобода движений. КП подготовила для вас несколько советов, в чем встречать Новый год 2023, чтобы понравиться Черному Водяному Кролику</a:t>
            </a:r>
            <a:r>
              <a:rPr lang="ru-RU" dirty="0" smtClean="0"/>
              <a:t>.</a:t>
            </a:r>
          </a:p>
          <a:p>
            <a:r>
              <a:rPr lang="ru-RU" dirty="0" smtClean="0"/>
              <a:t>Цвета </a:t>
            </a:r>
            <a:r>
              <a:rPr lang="ru-RU" dirty="0"/>
              <a:t>выбираем соответствующие: все оттенки серого, голубого, розового и белый. Они спокойные и светлые, легко сочетаются между собой. Любите яркие краски? Тогда обратите внимание на красный, синий, фиолетовый, и, конечно, черный. Неоновые цвета в своем образе использовать не стоит, они совсем не по вкусу символу нового года.</a:t>
            </a:r>
          </a:p>
        </p:txBody>
      </p:sp>
    </p:spTree>
    <p:extLst>
      <p:ext uri="{BB962C8B-B14F-4D97-AF65-F5344CB8AC3E}">
        <p14:creationId xmlns:p14="http://schemas.microsoft.com/office/powerpoint/2010/main" val="4134853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11113"/>
            <a:ext cx="9107487" cy="683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43" y="810724"/>
            <a:ext cx="3153113" cy="2364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79593" y="116632"/>
            <a:ext cx="81387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00FF"/>
                </a:solidFill>
              </a:rPr>
              <a:t>Главное украшение стола в СССР - телевизор</a:t>
            </a:r>
            <a:endParaRPr lang="ru-RU" sz="3200" b="1" dirty="0">
              <a:solidFill>
                <a:srgbClr val="0000FF"/>
              </a:solidFill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99" y="2826489"/>
            <a:ext cx="2008701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334372"/>
            <a:ext cx="2658034" cy="21928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TextBox 2"/>
          <p:cNvSpPr txBox="1"/>
          <p:nvPr/>
        </p:nvSpPr>
        <p:spPr>
          <a:xfrm>
            <a:off x="4211960" y="910119"/>
            <a:ext cx="460851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 стране должно быть что-то неугасаемое и есть. Это Вечный огонь и вечный «Голубой огонек ». И тому и другому государство всегда придавало важное воспитательное значение. В последнем случае воспитывали, развлекая</a:t>
            </a:r>
            <a:r>
              <a:rPr lang="ru-RU" dirty="0" smtClean="0"/>
              <a:t>.</a:t>
            </a:r>
          </a:p>
          <a:p>
            <a:r>
              <a:rPr lang="ru-RU" dirty="0" smtClean="0"/>
              <a:t>В </a:t>
            </a:r>
            <a:r>
              <a:rPr lang="ru-RU" dirty="0"/>
              <a:t>1962 году телевидение показало передачу «Телевизионное кафе», которая потом стала называться «На огонек», затем «На голубой огонек» и, в конце концов, «Голубой </a:t>
            </a:r>
            <a:r>
              <a:rPr lang="ru-RU" dirty="0" smtClean="0"/>
              <a:t>огонек».</a:t>
            </a:r>
          </a:p>
          <a:p>
            <a:r>
              <a:rPr lang="ru-RU" dirty="0"/>
              <a:t>на передачу приглашались писатели, поэты, композиторы, музыканты, лауреаты международного конкурса им. П.И</a:t>
            </a:r>
            <a:r>
              <a:rPr lang="ru-RU" dirty="0" smtClean="0"/>
              <a:t>. Чайковского</a:t>
            </a:r>
            <a:r>
              <a:rPr lang="ru-RU" dirty="0"/>
              <a:t>, режиссеры и актеры ведущих театров, художники, известные оперные и эстрадные исполнители. Всегда желанными гостями программы были представители союзных республик и зарубежные гости. </a:t>
            </a:r>
          </a:p>
        </p:txBody>
      </p:sp>
    </p:spTree>
    <p:extLst>
      <p:ext uri="{BB962C8B-B14F-4D97-AF65-F5344CB8AC3E}">
        <p14:creationId xmlns:p14="http://schemas.microsoft.com/office/powerpoint/2010/main" val="341778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11113"/>
            <a:ext cx="9107487" cy="683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79593" y="116632"/>
            <a:ext cx="54952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00FF"/>
                </a:solidFill>
              </a:rPr>
              <a:t>Встречаем 2023 -год кролика.</a:t>
            </a:r>
            <a:endParaRPr lang="ru-RU" sz="3200" b="1" dirty="0">
              <a:solidFill>
                <a:srgbClr val="0000F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63888" y="917788"/>
            <a:ext cx="545930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Кролик </a:t>
            </a:r>
            <a:r>
              <a:rPr lang="ru-RU" dirty="0"/>
              <a:t>смел и отважен, быстр и хитер. Поэтому, в первую очередь, он будет благосклонен к тем, кто ставит перед собой трудные цели. К тем, кто собирается шагнуть через тернии к звездам. К тем, кто собрался круто изменить свою </a:t>
            </a:r>
            <a:r>
              <a:rPr lang="ru-RU" dirty="0" smtClean="0"/>
              <a:t>жизнь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4869160"/>
            <a:ext cx="72214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/>
              <a:t>Туда</a:t>
            </a:r>
            <a:r>
              <a:rPr lang="ru-RU" dirty="0"/>
              <a:t>, где вода, не приходит беда. Примета относительно молодая. Связана она с тем, что вода собирает плохую энергетику в доме. Вода всегда была символом очищения. А Кролик у нас водяной. Поэтому, расставленные по углам сосуды с водой, привлекут нового </a:t>
            </a:r>
            <a:r>
              <a:rPr lang="ru-RU" dirty="0" smtClean="0"/>
              <a:t>покровителя!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355"/>
          <a:stretch/>
        </p:blipFill>
        <p:spPr bwMode="auto">
          <a:xfrm>
            <a:off x="179512" y="701407"/>
            <a:ext cx="3252645" cy="3573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309968" y="2621353"/>
            <a:ext cx="500644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Главная примета, связанная с домом, чистота! Войти в Новый Год в хаосе и грязи – тащить старые проблемы в новую жизнь. </a:t>
            </a:r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Символ года обязательно должен быть в доме. Но не вздумайте использовать чучела и мех настоящих зайцев: новый хозяин такого кощунства не простит. </a:t>
            </a:r>
          </a:p>
        </p:txBody>
      </p:sp>
    </p:spTree>
    <p:extLst>
      <p:ext uri="{BB962C8B-B14F-4D97-AF65-F5344CB8AC3E}">
        <p14:creationId xmlns:p14="http://schemas.microsoft.com/office/powerpoint/2010/main" val="801750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4" descr="5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-25400"/>
            <a:ext cx="9180513" cy="691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1406" flipH="1">
            <a:off x="-157949" y="-881064"/>
            <a:ext cx="9890125" cy="6296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9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1" y="1735138"/>
            <a:ext cx="2679700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41275" y="3300413"/>
            <a:ext cx="2720975" cy="95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0000FF"/>
                </a:solidFill>
              </a:rPr>
              <a:t>Зимушка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0000FF"/>
                </a:solidFill>
              </a:rPr>
              <a:t> - зима</a:t>
            </a:r>
          </a:p>
        </p:txBody>
      </p:sp>
      <p:pic>
        <p:nvPicPr>
          <p:cNvPr id="3078" name="Picture 8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925" y="-433388"/>
            <a:ext cx="3043238" cy="361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0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82" r="902"/>
          <a:stretch>
            <a:fillRect/>
          </a:stretch>
        </p:blipFill>
        <p:spPr bwMode="auto">
          <a:xfrm>
            <a:off x="5740400" y="3298825"/>
            <a:ext cx="3284538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Rectangle 7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6432550" y="5135563"/>
            <a:ext cx="2592388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chemeClr val="bg1"/>
                </a:solidFill>
              </a:rPr>
              <a:t>Музыка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chemeClr val="bg1"/>
                </a:solidFill>
              </a:rPr>
              <a:t>кино</a:t>
            </a:r>
          </a:p>
        </p:txBody>
      </p:sp>
      <p:pic>
        <p:nvPicPr>
          <p:cNvPr id="3081" name="Picture 1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28"/>
          <a:stretch>
            <a:fillRect/>
          </a:stretch>
        </p:blipFill>
        <p:spPr bwMode="auto">
          <a:xfrm>
            <a:off x="2359025" y="3298825"/>
            <a:ext cx="2754313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2" name="Rectangle 8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2058988" y="5145088"/>
            <a:ext cx="36004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chemeClr val="bg1"/>
                </a:solidFill>
              </a:rPr>
              <a:t>Новогодний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chemeClr val="bg1"/>
                </a:solidFill>
              </a:rPr>
              <a:t> фейерверк</a:t>
            </a:r>
          </a:p>
        </p:txBody>
      </p:sp>
      <p:sp>
        <p:nvSpPr>
          <p:cNvPr id="3083" name="Rectangle 10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3917950" y="1474788"/>
            <a:ext cx="285591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</a:rPr>
              <a:t>Имена …</a:t>
            </a:r>
            <a:endParaRPr lang="ru-RU" altLang="ru-RU" sz="3600" b="1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4561" y="16383"/>
            <a:ext cx="368075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0000FF"/>
                </a:solidFill>
              </a:rPr>
              <a:t>Интерактивная </a:t>
            </a:r>
          </a:p>
          <a:p>
            <a:r>
              <a:rPr lang="ru-RU" sz="4000" b="1" dirty="0" smtClean="0">
                <a:solidFill>
                  <a:srgbClr val="0000FF"/>
                </a:solidFill>
              </a:rPr>
              <a:t>игра</a:t>
            </a:r>
            <a:endParaRPr lang="ru-RU" sz="4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368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9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80" grpId="0"/>
      <p:bldP spid="3082" grpId="0"/>
      <p:bldP spid="308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11113"/>
            <a:ext cx="9107487" cy="683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7584" y="404664"/>
            <a:ext cx="799288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 smtClean="0"/>
              <a:t>Интернет-источники </a:t>
            </a:r>
          </a:p>
          <a:p>
            <a:r>
              <a:rPr lang="ru-RU" sz="2400" dirty="0" smtClean="0"/>
              <a:t>История </a:t>
            </a:r>
            <a:r>
              <a:rPr lang="ru-RU" sz="2400" dirty="0" smtClean="0"/>
              <a:t>нового года</a:t>
            </a:r>
          </a:p>
          <a:p>
            <a:r>
              <a:rPr lang="en-US" sz="2400" dirty="0">
                <a:hlinkClick r:id="rId3"/>
              </a:rPr>
              <a:t>https://</a:t>
            </a:r>
            <a:r>
              <a:rPr lang="en-US" sz="2400" dirty="0" smtClean="0">
                <a:hlinkClick r:id="rId3"/>
              </a:rPr>
              <a:t>mir24.tv/articles/16338219/novyi-god-istoriya-i-tradicii-prazdnika</a:t>
            </a:r>
            <a:endParaRPr lang="ru-RU" sz="2400" dirty="0"/>
          </a:p>
          <a:p>
            <a:endParaRPr lang="ru-RU" sz="2400" dirty="0" smtClean="0"/>
          </a:p>
          <a:p>
            <a:r>
              <a:rPr lang="ru-RU" sz="2400" dirty="0" smtClean="0"/>
              <a:t>История </a:t>
            </a:r>
            <a:r>
              <a:rPr lang="ru-RU" sz="2400" dirty="0"/>
              <a:t>новогодних игрушек </a:t>
            </a:r>
            <a:endParaRPr lang="ru-RU" sz="2400" dirty="0" smtClean="0"/>
          </a:p>
          <a:p>
            <a:r>
              <a:rPr lang="ru-RU" sz="2400" dirty="0" smtClean="0">
                <a:hlinkClick r:id="rId4"/>
              </a:rPr>
              <a:t>https</a:t>
            </a:r>
            <a:r>
              <a:rPr lang="ru-RU" sz="2400" dirty="0">
                <a:hlinkClick r:id="rId4"/>
              </a:rPr>
              <a:t>://</a:t>
            </a:r>
            <a:r>
              <a:rPr lang="ru-RU" sz="2400" dirty="0" smtClean="0">
                <a:hlinkClick r:id="rId4"/>
              </a:rPr>
              <a:t>www.culture.ru/materials/75642/istoriya-elochnoi-igrushki-v-rossii</a:t>
            </a:r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/>
              <a:t>10 фактов о Голубом огоньке  </a:t>
            </a:r>
            <a:r>
              <a:rPr lang="en-US" sz="2400" dirty="0" smtClean="0">
                <a:hlinkClick r:id="rId5"/>
              </a:rPr>
              <a:t>https</a:t>
            </a:r>
            <a:r>
              <a:rPr lang="en-US" sz="2400" dirty="0">
                <a:hlinkClick r:id="rId5"/>
              </a:rPr>
              <a:t>://</a:t>
            </a:r>
            <a:r>
              <a:rPr lang="en-US" sz="2400" dirty="0" smtClean="0">
                <a:hlinkClick r:id="rId5"/>
              </a:rPr>
              <a:t>clck.ru/32pQQ2</a:t>
            </a:r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/>
              <a:t>Как встречать 2023 год Кролика</a:t>
            </a:r>
            <a:endParaRPr lang="ru-RU" sz="2400" dirty="0" smtClean="0"/>
          </a:p>
          <a:p>
            <a:r>
              <a:rPr lang="en-US" sz="2400" dirty="0">
                <a:hlinkClick r:id="rId6"/>
              </a:rPr>
              <a:t>https://new-year-party.ru/primety-na-novyj-god-2023-krolika</a:t>
            </a:r>
            <a:r>
              <a:rPr lang="en-US" sz="2400" dirty="0" smtClean="0">
                <a:hlinkClick r:id="rId6"/>
              </a:rPr>
              <a:t>/</a:t>
            </a:r>
            <a:endParaRPr lang="ru-RU" sz="24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838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1174</TotalTime>
  <Words>851</Words>
  <Application>Microsoft Office PowerPoint</Application>
  <PresentationFormat>Экран (4:3)</PresentationFormat>
  <Paragraphs>53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cdb01</dc:creator>
  <cp:lastModifiedBy>ЦДБцентр</cp:lastModifiedBy>
  <cp:revision>56</cp:revision>
  <dcterms:created xsi:type="dcterms:W3CDTF">2017-12-06T07:47:59Z</dcterms:created>
  <dcterms:modified xsi:type="dcterms:W3CDTF">2022-12-01T09:59:16Z</dcterms:modified>
</cp:coreProperties>
</file>