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59" r:id="rId5"/>
    <p:sldId id="264" r:id="rId6"/>
    <p:sldId id="263" r:id="rId7"/>
    <p:sldId id="262" r:id="rId8"/>
    <p:sldId id="261" r:id="rId9"/>
    <p:sldId id="257"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B4C71EC6-210F-42DE-9C53-41977AD35B3D}" type="datetimeFigureOut">
              <a:rPr lang="ru-RU" smtClean="0"/>
              <a:t>20.12.2022</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B4C71EC6-210F-42DE-9C53-41977AD35B3D}" type="datetimeFigureOut">
              <a:rPr lang="ru-RU" smtClean="0"/>
              <a:t>20.12.2022</a:t>
            </a:fld>
            <a:endParaRPr lang="ru-RU"/>
          </a:p>
        </p:txBody>
      </p:sp>
      <p:sp>
        <p:nvSpPr>
          <p:cNvPr id="9" name="Номер слайда 8"/>
          <p:cNvSpPr>
            <a:spLocks noGrp="1"/>
          </p:cNvSpPr>
          <p:nvPr>
            <p:ph type="sldNum" sz="quarter" idx="15"/>
          </p:nvPr>
        </p:nvSpPr>
        <p:spPr/>
        <p:txBody>
          <a:bodyPr rtlCol="0"/>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B4C71EC6-210F-42DE-9C53-41977AD35B3D}" type="datetimeFigureOut">
              <a:rPr lang="ru-RU" smtClean="0"/>
              <a:t>20.12.2022</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20.12.2022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20.12.2022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B4C71EC6-210F-42DE-9C53-41977AD35B3D}" type="datetimeFigureOut">
              <a:rPr lang="ru-RU" smtClean="0"/>
              <a:t>20.12.2022</a:t>
            </a:fld>
            <a:endParaRPr lang="ru-RU"/>
          </a:p>
        </p:txBody>
      </p:sp>
      <p:sp>
        <p:nvSpPr>
          <p:cNvPr id="7" name="Номер слайда 6"/>
          <p:cNvSpPr>
            <a:spLocks noGrp="1"/>
          </p:cNvSpPr>
          <p:nvPr>
            <p:ph type="sldNum" sz="quarter" idx="11"/>
          </p:nvPr>
        </p:nvSpPr>
        <p:spPr/>
        <p:txBody>
          <a:bodyPr rtlCol="0"/>
          <a:lstStyle/>
          <a:p>
            <a:fld id="{B19B0651-EE4F-4900-A07F-96A6BFA9D0F0}"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20.12.2022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B4C71EC6-210F-42DE-9C53-41977AD35B3D}" type="datetimeFigureOut">
              <a:rPr lang="ru-RU" smtClean="0"/>
              <a:t>20.12.2022</a:t>
            </a:fld>
            <a:endParaRPr lang="ru-RU"/>
          </a:p>
        </p:txBody>
      </p:sp>
      <p:sp>
        <p:nvSpPr>
          <p:cNvPr id="22" name="Номер слайда 21"/>
          <p:cNvSpPr>
            <a:spLocks noGrp="1"/>
          </p:cNvSpPr>
          <p:nvPr>
            <p:ph type="sldNum" sz="quarter" idx="15"/>
          </p:nvPr>
        </p:nvSpPr>
        <p:spPr/>
        <p:txBody>
          <a:bodyPr rtlCol="0"/>
          <a:lstStyle/>
          <a:p>
            <a:fld id="{B19B0651-EE4F-4900-A07F-96A6BFA9D0F0}"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B4C71EC6-210F-42DE-9C53-41977AD35B3D}" type="datetimeFigureOut">
              <a:rPr lang="ru-RU" smtClean="0"/>
              <a:t>20.12.2022</a:t>
            </a:fld>
            <a:endParaRPr lang="ru-RU"/>
          </a:p>
        </p:txBody>
      </p:sp>
      <p:sp>
        <p:nvSpPr>
          <p:cNvPr id="18" name="Номер слайда 17"/>
          <p:cNvSpPr>
            <a:spLocks noGrp="1"/>
          </p:cNvSpPr>
          <p:nvPr>
            <p:ph type="sldNum" sz="quarter" idx="11"/>
          </p:nvPr>
        </p:nvSpPr>
        <p:spPr/>
        <p:txBody>
          <a:bodyPr rtlCol="0"/>
          <a:lstStyle/>
          <a:p>
            <a:fld id="{B19B0651-EE4F-4900-A07F-96A6BFA9D0F0}"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20.12.2022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20.12.2022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4C71EC6-210F-42DE-9C53-41977AD35B3D}" type="datetimeFigureOut">
              <a:rPr lang="ru-RU" smtClean="0"/>
              <a:t>20.12.2022</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2771800" y="4653136"/>
            <a:ext cx="6172200" cy="1371600"/>
          </a:xfrm>
          <a:prstGeom prst="rect">
            <a:avLst/>
          </a:prstGeom>
          <a:ln>
            <a:noFill/>
          </a:ln>
        </p:spPr>
        <p:txBody>
          <a:bodyPr>
            <a:spAutoFit/>
          </a:bodyPr>
          <a:lstStyle/>
          <a:p>
            <a:pPr marL="0" marR="0" lvl="0" indent="0" algn="ctr" defTabSz="914400" eaLnBrk="1" fontAlgn="auto" latinLnBrk="0" hangingPunct="1">
              <a:lnSpc>
                <a:spcPct val="100000"/>
              </a:lnSpc>
              <a:spcBef>
                <a:spcPts val="600"/>
              </a:spcBef>
              <a:spcAft>
                <a:spcPts val="0"/>
              </a:spcAft>
              <a:buClr>
                <a:srgbClr val="B13F9A"/>
              </a:buClr>
              <a:buSzPct val="73000"/>
              <a:buFontTx/>
              <a:buNone/>
              <a:tabLst/>
              <a:defRPr/>
            </a:pPr>
            <a:r>
              <a:rPr kumimoji="0" lang="ru-RU" sz="1600" b="1" i="0" u="none" strike="noStrike" kern="0" cap="none" spc="0" normalizeH="0" baseline="0" noProof="0" dirty="0">
                <a:ln>
                  <a:noFill/>
                </a:ln>
                <a:solidFill>
                  <a:sysClr val="windowText" lastClr="000000"/>
                </a:solidFill>
                <a:effectLst/>
                <a:uLnTx/>
                <a:uFillTx/>
                <a:latin typeface="Times New Roman" pitchFamily="18" charset="0"/>
                <a:cs typeface="Times New Roman" pitchFamily="18" charset="0"/>
              </a:rPr>
              <a:t>Школа пожилого возраста</a:t>
            </a:r>
          </a:p>
          <a:p>
            <a:pPr marL="0" marR="0" lvl="0" indent="0" algn="ctr" defTabSz="914400" eaLnBrk="1" fontAlgn="auto" latinLnBrk="0" hangingPunct="1">
              <a:lnSpc>
                <a:spcPct val="115000"/>
              </a:lnSpc>
              <a:spcBef>
                <a:spcPts val="0"/>
              </a:spcBef>
              <a:spcAft>
                <a:spcPts val="0"/>
              </a:spcAft>
              <a:buClrTx/>
              <a:buSzTx/>
              <a:buFontTx/>
              <a:buNone/>
              <a:tabLst/>
              <a:defRPr/>
            </a:pPr>
            <a:r>
              <a:rPr kumimoji="0" lang="ru-RU" sz="1600" b="1" i="0" u="none" strike="noStrike" kern="0" cap="none" spc="0" normalizeH="0" baseline="0" noProof="0" dirty="0">
                <a:ln>
                  <a:noFill/>
                </a:ln>
                <a:solidFill>
                  <a:sysClr val="windowText" lastClr="000000"/>
                </a:solidFill>
                <a:effectLst/>
                <a:uLnTx/>
                <a:uFillTx/>
                <a:latin typeface="Times New Roman" pitchFamily="18" charset="0"/>
                <a:cs typeface="Times New Roman" pitchFamily="18" charset="0"/>
              </a:rPr>
              <a:t>Направление </a:t>
            </a:r>
            <a:r>
              <a:rPr kumimoji="0" lang="en-US" sz="1600" b="1" i="0" u="none" strike="noStrike" kern="0" cap="none" spc="0" normalizeH="0" baseline="0" noProof="0" dirty="0" smtClean="0">
                <a:ln>
                  <a:noFill/>
                </a:ln>
                <a:solidFill>
                  <a:sysClr val="windowText" lastClr="000000"/>
                </a:solidFill>
                <a:effectLst/>
                <a:uLnTx/>
                <a:uFillTx/>
                <a:latin typeface="Times New Roman" pitchFamily="18" charset="0"/>
                <a:cs typeface="Times New Roman" pitchFamily="18" charset="0"/>
              </a:rPr>
              <a:t>“</a:t>
            </a:r>
            <a:r>
              <a:rPr kumimoji="0" lang="ru-RU" sz="1600" b="1" i="0" u="none" strike="noStrike" kern="0" cap="none" spc="0" normalizeH="0" baseline="0" noProof="0" dirty="0">
                <a:ln>
                  <a:noFill/>
                </a:ln>
                <a:solidFill>
                  <a:sysClr val="windowText" lastClr="000000"/>
                </a:solidFill>
                <a:effectLst/>
                <a:uLnTx/>
                <a:uFillTx/>
                <a:latin typeface="Times New Roman"/>
                <a:ea typeface="Times New Roman"/>
                <a:cs typeface="Times New Roman"/>
              </a:rPr>
              <a:t>«Активное долголетие</a:t>
            </a:r>
            <a:r>
              <a:rPr kumimoji="0" lang="ru-RU" sz="1600" b="1" i="0" u="none" strike="noStrike" kern="0" cap="none" spc="0" normalizeH="0" baseline="0" noProof="0" dirty="0" smtClean="0">
                <a:ln>
                  <a:noFill/>
                </a:ln>
                <a:solidFill>
                  <a:sysClr val="windowText" lastClr="000000"/>
                </a:solidFill>
                <a:effectLst/>
                <a:uLnTx/>
                <a:uFillTx/>
                <a:latin typeface="Times New Roman"/>
                <a:ea typeface="Times New Roman"/>
                <a:cs typeface="Times New Roman"/>
              </a:rPr>
              <a:t>»</a:t>
            </a:r>
            <a:endParaRPr kumimoji="0" lang="ru-RU" sz="1600" b="1" i="0" u="none" strike="noStrike" kern="0" cap="none" spc="0" normalizeH="0" baseline="0" noProof="0" dirty="0">
              <a:ln>
                <a:noFill/>
              </a:ln>
              <a:solidFill>
                <a:sysClr val="windowText" lastClr="000000"/>
              </a:solidFill>
              <a:effectLst/>
              <a:uLnTx/>
              <a:uFillTx/>
              <a:latin typeface="Times New Roman" pitchFamily="18" charset="0"/>
              <a:cs typeface="Times New Roman" pitchFamily="18" charset="0"/>
            </a:endParaRPr>
          </a:p>
          <a:p>
            <a:pPr marL="0" marR="0" lvl="0" indent="0" algn="ctr" defTabSz="914400" eaLnBrk="1" fontAlgn="auto" latinLnBrk="0" hangingPunct="1">
              <a:lnSpc>
                <a:spcPct val="100000"/>
              </a:lnSpc>
              <a:spcBef>
                <a:spcPts val="600"/>
              </a:spcBef>
              <a:spcAft>
                <a:spcPts val="0"/>
              </a:spcAft>
              <a:buClr>
                <a:srgbClr val="B13F9A"/>
              </a:buClr>
              <a:buSzPct val="73000"/>
              <a:buFontTx/>
              <a:buNone/>
              <a:tabLst/>
              <a:defRPr/>
            </a:pPr>
            <a:r>
              <a:rPr kumimoji="0" lang="ru-RU" sz="1600" b="1" i="0" u="none" strike="noStrike" kern="0" cap="none" spc="0" normalizeH="0" baseline="0" noProof="0" dirty="0">
                <a:ln>
                  <a:noFill/>
                </a:ln>
                <a:solidFill>
                  <a:sysClr val="windowText" lastClr="000000"/>
                </a:solidFill>
                <a:effectLst/>
                <a:uLnTx/>
                <a:uFillTx/>
                <a:latin typeface="Times New Roman" pitchFamily="18" charset="0"/>
                <a:cs typeface="Times New Roman" pitchFamily="18" charset="0"/>
              </a:rPr>
              <a:t>Преподаватель:</a:t>
            </a:r>
          </a:p>
          <a:p>
            <a:pPr marL="0" marR="0" lvl="0" indent="0" algn="ctr" defTabSz="914400" eaLnBrk="1" fontAlgn="auto" latinLnBrk="0" hangingPunct="1">
              <a:lnSpc>
                <a:spcPct val="100000"/>
              </a:lnSpc>
              <a:spcBef>
                <a:spcPts val="600"/>
              </a:spcBef>
              <a:spcAft>
                <a:spcPts val="0"/>
              </a:spcAft>
              <a:buClr>
                <a:srgbClr val="B13F9A"/>
              </a:buClr>
              <a:buSzPct val="73000"/>
              <a:buFontTx/>
              <a:buNone/>
              <a:tabLst/>
              <a:defRPr/>
            </a:pPr>
            <a:r>
              <a:rPr kumimoji="0" lang="ru-RU" sz="1600" b="1" i="0" u="none" strike="noStrike" kern="0" cap="none" spc="0" normalizeH="0" baseline="0" noProof="0" dirty="0">
                <a:ln>
                  <a:noFill/>
                </a:ln>
                <a:solidFill>
                  <a:sysClr val="windowText" lastClr="000000"/>
                </a:solidFill>
                <a:effectLst/>
                <a:uLnTx/>
                <a:uFillTx/>
                <a:latin typeface="Times New Roman" pitchFamily="18" charset="0"/>
                <a:cs typeface="Times New Roman" pitchFamily="18" charset="0"/>
              </a:rPr>
              <a:t>Специалист по соц. работе </a:t>
            </a:r>
          </a:p>
          <a:p>
            <a:pPr marL="0" marR="0" lvl="0" indent="0" algn="ctr" defTabSz="914400" eaLnBrk="1" fontAlgn="auto" latinLnBrk="0" hangingPunct="1">
              <a:lnSpc>
                <a:spcPct val="100000"/>
              </a:lnSpc>
              <a:spcBef>
                <a:spcPts val="600"/>
              </a:spcBef>
              <a:spcAft>
                <a:spcPts val="0"/>
              </a:spcAft>
              <a:buClr>
                <a:srgbClr val="B13F9A"/>
              </a:buClr>
              <a:buSzPct val="73000"/>
              <a:buFontTx/>
              <a:buNone/>
              <a:tabLst/>
              <a:defRPr/>
            </a:pPr>
            <a:r>
              <a:rPr kumimoji="0" lang="ru-RU" sz="1600" b="1" i="0" u="none" strike="noStrike" kern="0" cap="none" spc="0" normalizeH="0" baseline="0" noProof="0" dirty="0">
                <a:ln>
                  <a:noFill/>
                </a:ln>
                <a:solidFill>
                  <a:sysClr val="windowText" lastClr="000000"/>
                </a:solidFill>
                <a:effectLst/>
                <a:uLnTx/>
                <a:uFillTx/>
                <a:latin typeface="Times New Roman" pitchFamily="18" charset="0"/>
                <a:cs typeface="Times New Roman" pitchFamily="18" charset="0"/>
              </a:rPr>
              <a:t>Киричек В.М.</a:t>
            </a:r>
            <a:endParaRPr kumimoji="0" lang="ru-RU" sz="2200" b="0" i="0" u="none" strike="noStrike" kern="0" cap="none" spc="0" normalizeH="0" baseline="0" noProof="0" dirty="0">
              <a:ln>
                <a:noFill/>
              </a:ln>
              <a:solidFill>
                <a:sysClr val="windowText" lastClr="000000"/>
              </a:solidFill>
              <a:effectLst/>
              <a:uLnTx/>
              <a:uFillTx/>
              <a:latin typeface="Trebuchet MS"/>
            </a:endParaRPr>
          </a:p>
        </p:txBody>
      </p:sp>
      <p:sp>
        <p:nvSpPr>
          <p:cNvPr id="5" name="Прямоугольник 4"/>
          <p:cNvSpPr/>
          <p:nvPr/>
        </p:nvSpPr>
        <p:spPr>
          <a:xfrm>
            <a:off x="2123728" y="3717032"/>
            <a:ext cx="6318448" cy="400110"/>
          </a:xfrm>
          <a:prstGeom prst="rect">
            <a:avLst/>
          </a:prstGeom>
        </p:spPr>
        <p:txBody>
          <a:bodyPr wrap="square">
            <a:spAutoFit/>
          </a:bodyPr>
          <a:lstStyle/>
          <a:p>
            <a:pPr algn="ctr"/>
            <a:r>
              <a:rPr lang="ru-RU" sz="2000" dirty="0">
                <a:latin typeface="Times New Roman" pitchFamily="18" charset="0"/>
                <a:cs typeface="Times New Roman" pitchFamily="18" charset="0"/>
              </a:rPr>
              <a:t>Упражнения на выбор для разных частей тела</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260117"/>
            <a:ext cx="2716506" cy="2829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05063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4309558"/>
            <a:ext cx="2202529"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61004" y="404664"/>
            <a:ext cx="8136904" cy="3754874"/>
          </a:xfrm>
          <a:prstGeom prst="rect">
            <a:avLst/>
          </a:prstGeom>
        </p:spPr>
        <p:txBody>
          <a:bodyPr wrap="square">
            <a:spAutoFit/>
          </a:bodyPr>
          <a:lstStyle/>
          <a:p>
            <a:pPr algn="ctr"/>
            <a:r>
              <a:rPr lang="ru-RU" sz="1400" b="1" dirty="0">
                <a:latin typeface="Times New Roman" pitchFamily="18" charset="0"/>
                <a:cs typeface="Times New Roman" pitchFamily="18" charset="0"/>
              </a:rPr>
              <a:t>Упражнения и </a:t>
            </a:r>
            <a:r>
              <a:rPr lang="ru-RU" sz="1400" b="1" dirty="0" smtClean="0">
                <a:latin typeface="Times New Roman" pitchFamily="18" charset="0"/>
                <a:cs typeface="Times New Roman" pitchFamily="18" charset="0"/>
              </a:rPr>
              <a:t>комплексы</a:t>
            </a:r>
          </a:p>
          <a:p>
            <a:pPr algn="ctr"/>
            <a:r>
              <a:rPr lang="ru-RU" sz="1400" dirty="0" smtClean="0">
                <a:latin typeface="Times New Roman" pitchFamily="18" charset="0"/>
                <a:cs typeface="Times New Roman" pitchFamily="18" charset="0"/>
              </a:rPr>
              <a:t>Занятия </a:t>
            </a:r>
            <a:r>
              <a:rPr lang="ru-RU" sz="1400" dirty="0">
                <a:latin typeface="Times New Roman" pitchFamily="18" charset="0"/>
                <a:cs typeface="Times New Roman" pitchFamily="18" charset="0"/>
              </a:rPr>
              <a:t>гимнастикой для пожилых людей должна состоять из трех частей</a:t>
            </a:r>
            <a:r>
              <a:rPr lang="ru-RU" sz="1400" dirty="0" smtClean="0">
                <a:latin typeface="Times New Roman" pitchFamily="18" charset="0"/>
                <a:cs typeface="Times New Roman" pitchFamily="18" charset="0"/>
              </a:rPr>
              <a:t>:</a:t>
            </a:r>
          </a:p>
          <a:p>
            <a:pPr algn="ctr"/>
            <a:r>
              <a:rPr lang="ru-RU" sz="1400" b="1" dirty="0" smtClean="0">
                <a:latin typeface="Times New Roman" pitchFamily="18" charset="0"/>
                <a:cs typeface="Times New Roman" pitchFamily="18" charset="0"/>
              </a:rPr>
              <a:t>Вводная </a:t>
            </a:r>
            <a:r>
              <a:rPr lang="ru-RU" sz="1400" b="1" dirty="0">
                <a:latin typeface="Times New Roman" pitchFamily="18" charset="0"/>
                <a:cs typeface="Times New Roman" pitchFamily="18" charset="0"/>
              </a:rPr>
              <a:t>часть</a:t>
            </a:r>
            <a:r>
              <a:rPr lang="ru-RU" sz="1400" dirty="0">
                <a:latin typeface="Times New Roman" pitchFamily="18" charset="0"/>
                <a:cs typeface="Times New Roman" pitchFamily="18" charset="0"/>
              </a:rPr>
              <a:t>. Выполнение ряда подготовительных упражнений и разогрев тела. Построение, повороты вправо и влево, ходьба на месте. </a:t>
            </a:r>
            <a:r>
              <a:rPr lang="ru-RU" sz="1400" dirty="0" smtClean="0">
                <a:latin typeface="Times New Roman" pitchFamily="18" charset="0"/>
                <a:cs typeface="Times New Roman" pitchFamily="18" charset="0"/>
              </a:rPr>
              <a:t>Далее </a:t>
            </a:r>
            <a:r>
              <a:rPr lang="ru-RU" sz="1400" dirty="0">
                <a:latin typeface="Times New Roman" pitchFamily="18" charset="0"/>
                <a:cs typeface="Times New Roman" pitchFamily="18" charset="0"/>
              </a:rPr>
              <a:t>идут упражнения, которые способствуют переходу от легкой нагрузки к интенсивной. Они включают ходьбу по кругу с элементами дыхательной </a:t>
            </a:r>
            <a:r>
              <a:rPr lang="ru-RU" sz="1400" dirty="0" smtClean="0">
                <a:latin typeface="Times New Roman" pitchFamily="18" charset="0"/>
                <a:cs typeface="Times New Roman" pitchFamily="18" charset="0"/>
              </a:rPr>
              <a:t>гимнастики.</a:t>
            </a:r>
          </a:p>
          <a:p>
            <a:pPr algn="ctr"/>
            <a:r>
              <a:rPr lang="ru-RU" sz="1400" b="1" dirty="0" smtClean="0">
                <a:latin typeface="Times New Roman" pitchFamily="18" charset="0"/>
                <a:cs typeface="Times New Roman" pitchFamily="18" charset="0"/>
              </a:rPr>
              <a:t>Основные </a:t>
            </a:r>
            <a:r>
              <a:rPr lang="ru-RU" sz="1400" b="1" dirty="0">
                <a:latin typeface="Times New Roman" pitchFamily="18" charset="0"/>
                <a:cs typeface="Times New Roman" pitchFamily="18" charset="0"/>
              </a:rPr>
              <a:t>упражнения</a:t>
            </a:r>
            <a:r>
              <a:rPr lang="ru-RU" sz="1400" dirty="0">
                <a:latin typeface="Times New Roman" pitchFamily="18" charset="0"/>
                <a:cs typeface="Times New Roman" pitchFamily="18" charset="0"/>
              </a:rPr>
              <a:t>. Задействованы все группы </a:t>
            </a:r>
            <a:r>
              <a:rPr lang="ru-RU" sz="1400" dirty="0" smtClean="0">
                <a:latin typeface="Times New Roman" pitchFamily="18" charset="0"/>
                <a:cs typeface="Times New Roman" pitchFamily="18" charset="0"/>
              </a:rPr>
              <a:t>мышц.</a:t>
            </a:r>
          </a:p>
          <a:p>
            <a:pPr algn="ctr"/>
            <a:r>
              <a:rPr lang="ru-RU" sz="1400" b="1" dirty="0" smtClean="0">
                <a:latin typeface="Times New Roman" pitchFamily="18" charset="0"/>
                <a:cs typeface="Times New Roman" pitchFamily="18" charset="0"/>
              </a:rPr>
              <a:t>Завершающая </a:t>
            </a:r>
            <a:r>
              <a:rPr lang="ru-RU" sz="1400" b="1" dirty="0">
                <a:latin typeface="Times New Roman" pitchFamily="18" charset="0"/>
                <a:cs typeface="Times New Roman" pitchFamily="18" charset="0"/>
              </a:rPr>
              <a:t>часть</a:t>
            </a:r>
            <a:r>
              <a:rPr lang="ru-RU" sz="1400" dirty="0">
                <a:latin typeface="Times New Roman" pitchFamily="18" charset="0"/>
                <a:cs typeface="Times New Roman" pitchFamily="18" charset="0"/>
              </a:rPr>
              <a:t>. Упражнения для плавного перехода от увеличенной двигательной активности до привычного ритма человека. Они должны способствовать восстановлению функций организма</a:t>
            </a:r>
            <a:r>
              <a:rPr lang="ru-RU" sz="1400" dirty="0" smtClean="0">
                <a:latin typeface="Times New Roman" pitchFamily="18" charset="0"/>
                <a:cs typeface="Times New Roman" pitchFamily="18" charset="0"/>
              </a:rPr>
              <a:t>.</a:t>
            </a:r>
          </a:p>
          <a:p>
            <a:pPr algn="ctr"/>
            <a:r>
              <a:rPr lang="ru-RU" sz="1400" dirty="0" smtClean="0">
                <a:latin typeface="Times New Roman" pitchFamily="18" charset="0"/>
                <a:cs typeface="Times New Roman" pitchFamily="18" charset="0"/>
              </a:rPr>
              <a:t>Рассмотрим </a:t>
            </a:r>
            <a:r>
              <a:rPr lang="ru-RU" sz="1400" dirty="0">
                <a:latin typeface="Times New Roman" pitchFamily="18" charset="0"/>
                <a:cs typeface="Times New Roman" pitchFamily="18" charset="0"/>
              </a:rPr>
              <a:t>комплекс упражнений, который подходит для всех</a:t>
            </a:r>
            <a:r>
              <a:rPr lang="ru-RU" sz="1400" dirty="0" smtClean="0">
                <a:latin typeface="Times New Roman" pitchFamily="18" charset="0"/>
                <a:cs typeface="Times New Roman" pitchFamily="18" charset="0"/>
              </a:rPr>
              <a:t>:</a:t>
            </a:r>
          </a:p>
          <a:p>
            <a:pPr algn="ctr"/>
            <a:r>
              <a:rPr lang="ru-RU" sz="1400" b="1" dirty="0" smtClean="0">
                <a:latin typeface="Times New Roman" pitchFamily="18" charset="0"/>
                <a:cs typeface="Times New Roman" pitchFamily="18" charset="0"/>
              </a:rPr>
              <a:t>Упражнения</a:t>
            </a:r>
            <a:r>
              <a:rPr lang="ru-RU" sz="1400" b="1" dirty="0">
                <a:latin typeface="Times New Roman" pitchFamily="18" charset="0"/>
                <a:cs typeface="Times New Roman" pitchFamily="18" charset="0"/>
              </a:rPr>
              <a:t>, направленные на разминку шеи. </a:t>
            </a:r>
            <a:r>
              <a:rPr lang="ru-RU" sz="1400" dirty="0">
                <a:latin typeface="Times New Roman" pitchFamily="18" charset="0"/>
                <a:cs typeface="Times New Roman" pitchFamily="18" charset="0"/>
              </a:rPr>
              <a:t>Опускание головы вперед и назад. Вращательные движения шеей в одну и другую сторону</a:t>
            </a:r>
            <a:r>
              <a:rPr lang="ru-RU" sz="1400" dirty="0" smtClean="0">
                <a:latin typeface="Times New Roman" pitchFamily="18" charset="0"/>
                <a:cs typeface="Times New Roman" pitchFamily="18" charset="0"/>
              </a:rPr>
              <a:t>. Повороты </a:t>
            </a:r>
            <a:r>
              <a:rPr lang="ru-RU" sz="1400" dirty="0">
                <a:latin typeface="Times New Roman" pitchFamily="18" charset="0"/>
                <a:cs typeface="Times New Roman" pitchFamily="18" charset="0"/>
              </a:rPr>
              <a:t>головы вправо и влево. Голову пытаться дотянуть до правого плеча и до </a:t>
            </a:r>
            <a:r>
              <a:rPr lang="ru-RU" sz="1400" dirty="0" smtClean="0">
                <a:latin typeface="Times New Roman" pitchFamily="18" charset="0"/>
                <a:cs typeface="Times New Roman" pitchFamily="18" charset="0"/>
              </a:rPr>
              <a:t>левого .</a:t>
            </a:r>
            <a:r>
              <a:rPr lang="ru-RU" sz="1400" dirty="0">
                <a:latin typeface="Times New Roman" pitchFamily="18" charset="0"/>
                <a:cs typeface="Times New Roman" pitchFamily="18" charset="0"/>
              </a:rPr>
              <a:t>Вращательные движения головой в разных направлениях</a:t>
            </a:r>
            <a:r>
              <a:rPr lang="ru-RU" sz="1400" dirty="0" smtClean="0">
                <a:latin typeface="Times New Roman" pitchFamily="18" charset="0"/>
                <a:cs typeface="Times New Roman" pitchFamily="18" charset="0"/>
              </a:rPr>
              <a:t>. Руки </a:t>
            </a:r>
            <a:r>
              <a:rPr lang="ru-RU" sz="1400" dirty="0">
                <a:latin typeface="Times New Roman" pitchFamily="18" charset="0"/>
                <a:cs typeface="Times New Roman" pitchFamily="18" charset="0"/>
              </a:rPr>
              <a:t>положить на плечи. Совершать круговые движения согнутыми руками в правую и левую стороны</a:t>
            </a:r>
            <a:r>
              <a:rPr lang="ru-RU" sz="1400" dirty="0" smtClean="0">
                <a:latin typeface="Times New Roman" pitchFamily="18" charset="0"/>
                <a:cs typeface="Times New Roman" pitchFamily="18" charset="0"/>
              </a:rPr>
              <a:t>. Руки </a:t>
            </a:r>
            <a:r>
              <a:rPr lang="ru-RU" sz="1400" dirty="0">
                <a:latin typeface="Times New Roman" pitchFamily="18" charset="0"/>
                <a:cs typeface="Times New Roman" pitchFamily="18" charset="0"/>
              </a:rPr>
              <a:t>вытянуть в стороны и согнуть в локтях. Выполнять вращения по 5 раз в каждую из сторон</a:t>
            </a:r>
            <a:r>
              <a:rPr lang="ru-RU" sz="1400" dirty="0" smtClean="0">
                <a:latin typeface="Times New Roman" pitchFamily="18" charset="0"/>
                <a:cs typeface="Times New Roman" pitchFamily="18" charset="0"/>
              </a:rPr>
              <a:t>. Положение </a:t>
            </a:r>
            <a:r>
              <a:rPr lang="ru-RU" sz="1400" dirty="0">
                <a:latin typeface="Times New Roman" pitchFamily="18" charset="0"/>
                <a:cs typeface="Times New Roman" pitchFamily="18" charset="0"/>
              </a:rPr>
              <a:t>стоя, ноги на ширине плеч. Вдохнуть и развести руки. На выдохе наклониться вперед. Вернуться в исходное положение, прогнувшись в пояснице</a:t>
            </a:r>
            <a:r>
              <a:rPr lang="ru-RU" sz="1400" dirty="0" smtClean="0">
                <a:latin typeface="Times New Roman" pitchFamily="18" charset="0"/>
                <a:cs typeface="Times New Roman" pitchFamily="18" charset="0"/>
              </a:rPr>
              <a:t>. Пятки </a:t>
            </a:r>
            <a:r>
              <a:rPr lang="ru-RU" sz="1400" dirty="0">
                <a:latin typeface="Times New Roman" pitchFamily="18" charset="0"/>
                <a:cs typeface="Times New Roman" pitchFamily="18" charset="0"/>
              </a:rPr>
              <a:t>вместе, носки врозь. Выполнить полуприседания 7 раз</a:t>
            </a:r>
            <a:r>
              <a:rPr lang="ru-RU" sz="1400" dirty="0" smtClean="0">
                <a:latin typeface="Times New Roman" pitchFamily="18" charset="0"/>
                <a:cs typeface="Times New Roman" pitchFamily="18" charset="0"/>
              </a:rPr>
              <a:t>. Осуществить </a:t>
            </a:r>
            <a:r>
              <a:rPr lang="ru-RU" sz="1400" dirty="0">
                <a:latin typeface="Times New Roman" pitchFamily="18" charset="0"/>
                <a:cs typeface="Times New Roman" pitchFamily="18" charset="0"/>
              </a:rPr>
              <a:t>полные приседания с круговым вращением рук</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5" name="Прямоугольник 4"/>
          <p:cNvSpPr/>
          <p:nvPr/>
        </p:nvSpPr>
        <p:spPr>
          <a:xfrm>
            <a:off x="2736838" y="4293096"/>
            <a:ext cx="5861070" cy="1600438"/>
          </a:xfrm>
          <a:prstGeom prst="rect">
            <a:avLst/>
          </a:prstGeom>
        </p:spPr>
        <p:txBody>
          <a:bodyPr wrap="square">
            <a:spAutoFit/>
          </a:bodyPr>
          <a:lstStyle/>
          <a:p>
            <a:r>
              <a:rPr lang="ru-RU" sz="1400" dirty="0">
                <a:latin typeface="Times New Roman" pitchFamily="18" charset="0"/>
                <a:cs typeface="Times New Roman" pitchFamily="18" charset="0"/>
              </a:rPr>
              <a:t>1. Стойка на одной </a:t>
            </a:r>
            <a:r>
              <a:rPr lang="ru-RU" sz="1400" dirty="0" err="1">
                <a:latin typeface="Times New Roman" pitchFamily="18" charset="0"/>
                <a:cs typeface="Times New Roman" pitchFamily="18" charset="0"/>
              </a:rPr>
              <a:t>ногеЛучше</a:t>
            </a:r>
            <a:r>
              <a:rPr lang="ru-RU" sz="1400" dirty="0">
                <a:latin typeface="Times New Roman" pitchFamily="18" charset="0"/>
                <a:cs typeface="Times New Roman" pitchFamily="18" charset="0"/>
              </a:rPr>
              <a:t> всего начать с простого упражнения на равновесие для пожилых людей. Встаньте за устойчивое, прочное кресло (не с колесами) и держитесь за его заднюю часть (спинку). Поднимите правую ногу и держите баланс на левой ноге. Задержитесь в этом положении как можно дольше, затем поменяйте </a:t>
            </a:r>
            <a:r>
              <a:rPr lang="ru-RU" sz="1400" dirty="0" err="1">
                <a:latin typeface="Times New Roman" pitchFamily="18" charset="0"/>
                <a:cs typeface="Times New Roman" pitchFamily="18" charset="0"/>
              </a:rPr>
              <a:t>ноги.Цель</a:t>
            </a:r>
            <a:r>
              <a:rPr lang="ru-RU" sz="1400" dirty="0">
                <a:latin typeface="Times New Roman" pitchFamily="18" charset="0"/>
                <a:cs typeface="Times New Roman" pitchFamily="18" charset="0"/>
              </a:rPr>
              <a:t> состоит в том, чтобы встать на одну ногу и не держась за стул удерживать позу до 1 минуты</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val="30015154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188640"/>
            <a:ext cx="5832648" cy="1169551"/>
          </a:xfrm>
          <a:prstGeom prst="rect">
            <a:avLst/>
          </a:prstGeom>
        </p:spPr>
        <p:txBody>
          <a:bodyPr wrap="square">
            <a:spAutoFit/>
          </a:bodyPr>
          <a:lstStyle/>
          <a:p>
            <a:r>
              <a:rPr lang="ru-RU" sz="1400" u="sng" dirty="0">
                <a:latin typeface="Times New Roman" pitchFamily="18" charset="0"/>
                <a:cs typeface="Times New Roman" pitchFamily="18" charset="0"/>
              </a:rPr>
              <a:t>2. С пятки на </a:t>
            </a:r>
            <a:r>
              <a:rPr lang="ru-RU" sz="1400" u="sng" dirty="0" smtClean="0">
                <a:latin typeface="Times New Roman" pitchFamily="18" charset="0"/>
                <a:cs typeface="Times New Roman" pitchFamily="18" charset="0"/>
              </a:rPr>
              <a:t>носок </a:t>
            </a:r>
            <a:r>
              <a:rPr lang="ru-RU" sz="1400" dirty="0" smtClean="0">
                <a:latin typeface="Times New Roman" pitchFamily="18" charset="0"/>
                <a:cs typeface="Times New Roman" pitchFamily="18" charset="0"/>
              </a:rPr>
              <a:t>Упражнение </a:t>
            </a:r>
            <a:r>
              <a:rPr lang="ru-RU" sz="1400" dirty="0">
                <a:latin typeface="Times New Roman" pitchFamily="18" charset="0"/>
                <a:cs typeface="Times New Roman" pitchFamily="18" charset="0"/>
              </a:rPr>
              <a:t>делает ноги сильнее, что позволяет ходить правильно и без падений. Поставьте правую ногу перед левой, чтобы пятка правой ступни касалась пальцев левой ноги. Переместите левую ногу впереди правой, перенеся вес на пятку. Затем перенесите вес на пальцы ног. Повторите шаг левой ногой. Пройдите 20 шагов</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4276" y="188640"/>
            <a:ext cx="2233584" cy="1825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7016" y="2428455"/>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627784" y="2175992"/>
            <a:ext cx="6120680" cy="2031325"/>
          </a:xfrm>
          <a:prstGeom prst="rect">
            <a:avLst/>
          </a:prstGeom>
        </p:spPr>
        <p:txBody>
          <a:bodyPr wrap="square">
            <a:spAutoFit/>
          </a:bodyPr>
          <a:lstStyle/>
          <a:p>
            <a:r>
              <a:rPr lang="ru-RU" sz="1400" u="sng" dirty="0">
                <a:latin typeface="Times New Roman" pitchFamily="18" charset="0"/>
                <a:cs typeface="Times New Roman" pitchFamily="18" charset="0"/>
              </a:rPr>
              <a:t>3. </a:t>
            </a:r>
            <a:r>
              <a:rPr lang="ru-RU" sz="1400" u="sng" dirty="0" smtClean="0">
                <a:latin typeface="Times New Roman" pitchFamily="18" charset="0"/>
                <a:cs typeface="Times New Roman" pitchFamily="18" charset="0"/>
              </a:rPr>
              <a:t>Равновесие </a:t>
            </a:r>
            <a:r>
              <a:rPr lang="ru-RU" sz="1400" dirty="0" smtClean="0">
                <a:latin typeface="Times New Roman" pitchFamily="18" charset="0"/>
                <a:cs typeface="Times New Roman" pitchFamily="18" charset="0"/>
              </a:rPr>
              <a:t>Встаньте</a:t>
            </a:r>
            <a:r>
              <a:rPr lang="ru-RU" sz="1400" dirty="0">
                <a:latin typeface="Times New Roman" pitchFamily="18" charset="0"/>
                <a:cs typeface="Times New Roman" pitchFamily="18" charset="0"/>
              </a:rPr>
              <a:t>, расставив ноги так, чтобы расстояние между ними было равно ширине бедер. Убедитесь, что обе ноги плотно прижаты к земле. Встаньте прямо, голова ровно. Затем перенесите вес на правую ногу и медленно оторвите левую ногу от земли. Задержитесь в этом положении как можно дольше (но не более 30 секунд).Медленно поставьте ногу обратно на землю, затем перенесите вес на эту ногу. Медленно поднимите противоположную ногу. Начните с выполнения этого упражнения для баланса по 5 раз с каждой стороны, а затем увеличивайте количество </a:t>
            </a:r>
            <a:r>
              <a:rPr lang="ru-RU" sz="1400" dirty="0" smtClean="0">
                <a:latin typeface="Times New Roman" pitchFamily="18" charset="0"/>
                <a:cs typeface="Times New Roman" pitchFamily="18" charset="0"/>
              </a:rPr>
              <a:t>повторений</a:t>
            </a:r>
            <a:endParaRPr lang="ru-RU" sz="1400" dirty="0">
              <a:latin typeface="Times New Roman" pitchFamily="18" charset="0"/>
              <a:cs typeface="Times New Roman" pitchFamily="18" charset="0"/>
            </a:endParaRPr>
          </a:p>
        </p:txBody>
      </p:sp>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59802" y="4452994"/>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323528" y="4437112"/>
            <a:ext cx="5832648" cy="1815882"/>
          </a:xfrm>
          <a:prstGeom prst="rect">
            <a:avLst/>
          </a:prstGeom>
        </p:spPr>
        <p:txBody>
          <a:bodyPr wrap="square">
            <a:spAutoFit/>
          </a:bodyPr>
          <a:lstStyle/>
          <a:p>
            <a:r>
              <a:rPr lang="ru-RU" sz="1400" u="sng" dirty="0">
                <a:latin typeface="Times New Roman" pitchFamily="18" charset="0"/>
                <a:cs typeface="Times New Roman" pitchFamily="18" charset="0"/>
              </a:rPr>
              <a:t>4. </a:t>
            </a:r>
            <a:r>
              <a:rPr lang="ru-RU" sz="1400" u="sng" dirty="0" smtClean="0">
                <a:latin typeface="Times New Roman" pitchFamily="18" charset="0"/>
                <a:cs typeface="Times New Roman" pitchFamily="18" charset="0"/>
              </a:rPr>
              <a:t>Часы </a:t>
            </a:r>
            <a:r>
              <a:rPr lang="ru-RU" sz="1400" dirty="0" smtClean="0">
                <a:latin typeface="Times New Roman" pitchFamily="18" charset="0"/>
                <a:cs typeface="Times New Roman" pitchFamily="18" charset="0"/>
              </a:rPr>
              <a:t>Вам </a:t>
            </a:r>
            <a:r>
              <a:rPr lang="ru-RU" sz="1400" dirty="0">
                <a:latin typeface="Times New Roman" pitchFamily="18" charset="0"/>
                <a:cs typeface="Times New Roman" pitchFamily="18" charset="0"/>
              </a:rPr>
              <a:t>понадобится стул для этого упражнения. Представьте, что вы стоите в центре часов. Цифра 12 находится прямо перед вами, а 6 — прямо за вами. Держите стул левой </a:t>
            </a:r>
            <a:r>
              <a:rPr lang="ru-RU" sz="1400" dirty="0" err="1">
                <a:latin typeface="Times New Roman" pitchFamily="18" charset="0"/>
                <a:cs typeface="Times New Roman" pitchFamily="18" charset="0"/>
              </a:rPr>
              <a:t>рукой.Поднимите</a:t>
            </a:r>
            <a:r>
              <a:rPr lang="ru-RU" sz="1400" dirty="0">
                <a:latin typeface="Times New Roman" pitchFamily="18" charset="0"/>
                <a:cs typeface="Times New Roman" pitchFamily="18" charset="0"/>
              </a:rPr>
              <a:t> правую ногу и вытяните правую руку так, чтобы она указала на цифру 12. Затем наведите руку на цифру три, и, наконец, наведите ее позади себя на цифру 6. Верните руку на цифру три, а затем на номер 12. Смотрите все время прямо </a:t>
            </a:r>
            <a:r>
              <a:rPr lang="ru-RU" sz="1400" dirty="0" err="1">
                <a:latin typeface="Times New Roman" pitchFamily="18" charset="0"/>
                <a:cs typeface="Times New Roman" pitchFamily="18" charset="0"/>
              </a:rPr>
              <a:t>вперед.Повторите</a:t>
            </a:r>
            <a:r>
              <a:rPr lang="ru-RU" sz="1400" dirty="0">
                <a:latin typeface="Times New Roman" pitchFamily="18" charset="0"/>
                <a:cs typeface="Times New Roman" pitchFamily="18" charset="0"/>
              </a:rPr>
              <a:t> это упражнение дважды для каждой стороны</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val="1160676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71800" y="116632"/>
            <a:ext cx="5868144" cy="1384995"/>
          </a:xfrm>
          <a:prstGeom prst="rect">
            <a:avLst/>
          </a:prstGeom>
        </p:spPr>
        <p:txBody>
          <a:bodyPr wrap="square">
            <a:spAutoFit/>
          </a:bodyPr>
          <a:lstStyle/>
          <a:p>
            <a:r>
              <a:rPr lang="ru-RU" sz="1400" u="sng" dirty="0">
                <a:latin typeface="Times New Roman" pitchFamily="18" charset="0"/>
                <a:cs typeface="Times New Roman" pitchFamily="18" charset="0"/>
              </a:rPr>
              <a:t>5. Поднимаем ногу </a:t>
            </a:r>
            <a:r>
              <a:rPr lang="ru-RU" sz="1400" u="sng" dirty="0" smtClean="0">
                <a:latin typeface="Times New Roman" pitchFamily="18" charset="0"/>
                <a:cs typeface="Times New Roman" pitchFamily="18" charset="0"/>
              </a:rPr>
              <a:t>назад </a:t>
            </a:r>
            <a:r>
              <a:rPr lang="ru-RU" sz="1400" dirty="0" smtClean="0">
                <a:latin typeface="Times New Roman" pitchFamily="18" charset="0"/>
                <a:cs typeface="Times New Roman" pitchFamily="18" charset="0"/>
              </a:rPr>
              <a:t>Это </a:t>
            </a:r>
            <a:r>
              <a:rPr lang="ru-RU" sz="1400" dirty="0">
                <a:latin typeface="Times New Roman" pitchFamily="18" charset="0"/>
                <a:cs typeface="Times New Roman" pitchFamily="18" charset="0"/>
              </a:rPr>
              <a:t>силовое упражнение для пожилых людей укрепляет низ и нижнюю часть </a:t>
            </a:r>
            <a:r>
              <a:rPr lang="ru-RU" sz="1400" dirty="0" err="1">
                <a:latin typeface="Times New Roman" pitchFamily="18" charset="0"/>
                <a:cs typeface="Times New Roman" pitchFamily="18" charset="0"/>
              </a:rPr>
              <a:t>спины.Встаньте</a:t>
            </a:r>
            <a:r>
              <a:rPr lang="ru-RU" sz="1400" dirty="0">
                <a:latin typeface="Times New Roman" pitchFamily="18" charset="0"/>
                <a:cs typeface="Times New Roman" pitchFamily="18" charset="0"/>
              </a:rPr>
              <a:t> за стул. Медленно поднимите правую ногу прямо назад — не сгибайте колени и не направляйте пальцы ног. Задержитесь в этом положении на одну секунду, затем осторожно опустите ногу вниз. Повторите это от 10 до 15 раз на каждую ногу</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5" name="Прямоугольник 4"/>
          <p:cNvSpPr/>
          <p:nvPr/>
        </p:nvSpPr>
        <p:spPr>
          <a:xfrm>
            <a:off x="350404" y="1989370"/>
            <a:ext cx="5976664" cy="1169551"/>
          </a:xfrm>
          <a:prstGeom prst="rect">
            <a:avLst/>
          </a:prstGeom>
        </p:spPr>
        <p:txBody>
          <a:bodyPr wrap="square">
            <a:spAutoFit/>
          </a:bodyPr>
          <a:lstStyle/>
          <a:p>
            <a:r>
              <a:rPr lang="ru-RU" sz="1400" u="sng" dirty="0">
                <a:latin typeface="Times New Roman" pitchFamily="18" charset="0"/>
                <a:cs typeface="Times New Roman" pitchFamily="18" charset="0"/>
              </a:rPr>
              <a:t>6. Стойка с поднятой </a:t>
            </a:r>
            <a:r>
              <a:rPr lang="ru-RU" sz="1400" u="sng" dirty="0" smtClean="0">
                <a:latin typeface="Times New Roman" pitchFamily="18" charset="0"/>
                <a:cs typeface="Times New Roman" pitchFamily="18" charset="0"/>
              </a:rPr>
              <a:t>рукой </a:t>
            </a:r>
            <a:r>
              <a:rPr lang="ru-RU" sz="1400" dirty="0" smtClean="0">
                <a:latin typeface="Times New Roman" pitchFamily="18" charset="0"/>
                <a:cs typeface="Times New Roman" pitchFamily="18" charset="0"/>
              </a:rPr>
              <a:t>Это </a:t>
            </a:r>
            <a:r>
              <a:rPr lang="ru-RU" sz="1400" dirty="0">
                <a:latin typeface="Times New Roman" pitchFamily="18" charset="0"/>
                <a:cs typeface="Times New Roman" pitchFamily="18" charset="0"/>
              </a:rPr>
              <a:t>упражнение на баланс для пожилых людей улучшает вашу физическую </a:t>
            </a:r>
            <a:r>
              <a:rPr lang="ru-RU" sz="1400" dirty="0" err="1">
                <a:latin typeface="Times New Roman" pitchFamily="18" charset="0"/>
                <a:cs typeface="Times New Roman" pitchFamily="18" charset="0"/>
              </a:rPr>
              <a:t>координацию.Встаньте</a:t>
            </a:r>
            <a:r>
              <a:rPr lang="ru-RU" sz="1400" dirty="0">
                <a:latin typeface="Times New Roman" pitchFamily="18" charset="0"/>
                <a:cs typeface="Times New Roman" pitchFamily="18" charset="0"/>
              </a:rPr>
              <a:t> ровно рядом с креслом, ноги вместе и руки по швам. Поднимите левую руку над головой. Затем медленно оторвите левую ногу от пола. Задержитесь в этом положении на 10 секунд. Повторите то же действие на другую (правую) сторону</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37948"/>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2373" y="1341231"/>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2746113" y="3504758"/>
            <a:ext cx="6029881" cy="1169551"/>
          </a:xfrm>
          <a:prstGeom prst="rect">
            <a:avLst/>
          </a:prstGeom>
        </p:spPr>
        <p:txBody>
          <a:bodyPr wrap="square">
            <a:spAutoFit/>
          </a:bodyPr>
          <a:lstStyle/>
          <a:p>
            <a:r>
              <a:rPr lang="ru-RU" sz="1400" u="sng" dirty="0">
                <a:latin typeface="Times New Roman" pitchFamily="18" charset="0"/>
                <a:cs typeface="Times New Roman" pitchFamily="18" charset="0"/>
              </a:rPr>
              <a:t>7. Поднятие ног в </a:t>
            </a:r>
            <a:r>
              <a:rPr lang="ru-RU" sz="1400" u="sng" dirty="0" smtClean="0">
                <a:latin typeface="Times New Roman" pitchFamily="18" charset="0"/>
                <a:cs typeface="Times New Roman" pitchFamily="18" charset="0"/>
              </a:rPr>
              <a:t>сторону </a:t>
            </a:r>
            <a:r>
              <a:rPr lang="ru-RU" sz="1400" dirty="0" smtClean="0">
                <a:latin typeface="Times New Roman" pitchFamily="18" charset="0"/>
                <a:cs typeface="Times New Roman" pitchFamily="18" charset="0"/>
              </a:rPr>
              <a:t>Вам </a:t>
            </a:r>
            <a:r>
              <a:rPr lang="ru-RU" sz="1400" dirty="0">
                <a:latin typeface="Times New Roman" pitchFamily="18" charset="0"/>
                <a:cs typeface="Times New Roman" pitchFamily="18" charset="0"/>
              </a:rPr>
              <a:t>понадобится кресло для этого упражнения на улучшение </a:t>
            </a:r>
            <a:r>
              <a:rPr lang="ru-RU" sz="1400" dirty="0" err="1">
                <a:latin typeface="Times New Roman" pitchFamily="18" charset="0"/>
                <a:cs typeface="Times New Roman" pitchFamily="18" charset="0"/>
              </a:rPr>
              <a:t>баланса.Встаньте</a:t>
            </a:r>
            <a:r>
              <a:rPr lang="ru-RU" sz="1400" dirty="0">
                <a:latin typeface="Times New Roman" pitchFamily="18" charset="0"/>
                <a:cs typeface="Times New Roman" pitchFamily="18" charset="0"/>
              </a:rPr>
              <a:t> позади стула, слегка расставив ноги. Медленно поднимите правую ногу в сторону. Держите спину прямо и ровно, носок лицом вперед, и смотрите прямо перед собой. Медленно опустите правую ногу. Повторите это упражнение 10-15 раз на каждую ногу</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7" name="Прямоугольник 6"/>
          <p:cNvSpPr/>
          <p:nvPr/>
        </p:nvSpPr>
        <p:spPr>
          <a:xfrm>
            <a:off x="240238" y="5042118"/>
            <a:ext cx="6197352" cy="1815882"/>
          </a:xfrm>
          <a:prstGeom prst="rect">
            <a:avLst/>
          </a:prstGeom>
        </p:spPr>
        <p:txBody>
          <a:bodyPr wrap="square">
            <a:spAutoFit/>
          </a:bodyPr>
          <a:lstStyle/>
          <a:p>
            <a:r>
              <a:rPr lang="ru-RU" sz="1400" u="sng" dirty="0">
                <a:latin typeface="Times New Roman" pitchFamily="18" charset="0"/>
                <a:cs typeface="Times New Roman" pitchFamily="18" charset="0"/>
              </a:rPr>
              <a:t>8. Удержание гимнастической </a:t>
            </a:r>
            <a:r>
              <a:rPr lang="ru-RU" sz="1400" u="sng" dirty="0" smtClean="0">
                <a:latin typeface="Times New Roman" pitchFamily="18" charset="0"/>
                <a:cs typeface="Times New Roman" pitchFamily="18" charset="0"/>
              </a:rPr>
              <a:t>палки </a:t>
            </a:r>
            <a:r>
              <a:rPr lang="ru-RU" sz="1400" dirty="0" smtClean="0">
                <a:latin typeface="Times New Roman" pitchFamily="18" charset="0"/>
                <a:cs typeface="Times New Roman" pitchFamily="18" charset="0"/>
              </a:rPr>
              <a:t>Это </a:t>
            </a:r>
            <a:r>
              <a:rPr lang="ru-RU" sz="1400" dirty="0">
                <a:latin typeface="Times New Roman" pitchFamily="18" charset="0"/>
                <a:cs typeface="Times New Roman" pitchFamily="18" charset="0"/>
              </a:rPr>
              <a:t>упражнение на баланс для пожилых людей может быть выполнено сидя. Вам понадобится трость или гимнастическая палка. Для этого упражнения может хорошо подойти черенок от швабры — просто снимите головку с метлы или швабры перед </a:t>
            </a:r>
            <a:r>
              <a:rPr lang="ru-RU" sz="1400" dirty="0" err="1">
                <a:latin typeface="Times New Roman" pitchFamily="18" charset="0"/>
                <a:cs typeface="Times New Roman" pitchFamily="18" charset="0"/>
              </a:rPr>
              <a:t>началом.Держите</a:t>
            </a:r>
            <a:r>
              <a:rPr lang="ru-RU" sz="1400" dirty="0">
                <a:latin typeface="Times New Roman" pitchFamily="18" charset="0"/>
                <a:cs typeface="Times New Roman" pitchFamily="18" charset="0"/>
              </a:rPr>
              <a:t> нижнюю часть палки так, чтобы она упиралась в ладонь. Цель этого упражнения — держать палку в вертикальном положении как можно дольше. Смените руки так, чтобы вы работали над навыком равновесия обеими сторонами вашего тела.</a:t>
            </a:r>
          </a:p>
        </p:txBody>
      </p:sp>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541" y="3189534"/>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7798" y="4674309"/>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8224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75856" y="188640"/>
            <a:ext cx="5436096" cy="1815882"/>
          </a:xfrm>
          <a:prstGeom prst="rect">
            <a:avLst/>
          </a:prstGeom>
        </p:spPr>
        <p:txBody>
          <a:bodyPr wrap="square">
            <a:spAutoFit/>
          </a:bodyPr>
          <a:lstStyle/>
          <a:p>
            <a:r>
              <a:rPr lang="ru-RU" sz="1400" u="sng" dirty="0" smtClean="0">
                <a:latin typeface="Times New Roman" pitchFamily="18" charset="0"/>
                <a:cs typeface="Times New Roman" pitchFamily="18" charset="0"/>
              </a:rPr>
              <a:t>9. Отжимания от стены </a:t>
            </a:r>
            <a:r>
              <a:rPr lang="ru-RU" sz="1400" dirty="0" smtClean="0">
                <a:latin typeface="Times New Roman" pitchFamily="18" charset="0"/>
                <a:cs typeface="Times New Roman" pitchFamily="18" charset="0"/>
              </a:rPr>
              <a:t>Вы можете выполнять это силовое упражнение для пожилых людей у любой </a:t>
            </a:r>
            <a:r>
              <a:rPr lang="ru-RU" sz="1400" dirty="0" err="1" smtClean="0">
                <a:latin typeface="Times New Roman" pitchFamily="18" charset="0"/>
                <a:cs typeface="Times New Roman" pitchFamily="18" charset="0"/>
              </a:rPr>
              <a:t>стены.Встаньте</a:t>
            </a:r>
            <a:r>
              <a:rPr lang="ru-RU" sz="1400" dirty="0" smtClean="0">
                <a:latin typeface="Times New Roman" pitchFamily="18" charset="0"/>
                <a:cs typeface="Times New Roman" pitchFamily="18" charset="0"/>
              </a:rPr>
              <a:t> на расстоянии вытянутой руки от стены, на которой нет картин, украшений, окон или дверей. Слегка наклонитесь вперед и положите ладони на стену на высоте и ширине плеч. Держите ноги на полу, пока вы медленно приближаете свое тело к стене. Осторожно отталкивайтесь от стены, чтобы выпрямит в итоге руки. Сделай двадцать повторов.</a:t>
            </a:r>
            <a:endParaRPr lang="ru-RU" sz="1400" dirty="0">
              <a:latin typeface="Times New Roman" pitchFamily="18" charset="0"/>
              <a:cs typeface="Times New Roman" pitchFamily="18" charset="0"/>
            </a:endParaRPr>
          </a:p>
        </p:txBody>
      </p:sp>
      <p:sp>
        <p:nvSpPr>
          <p:cNvPr id="3" name="Прямоугольник 2"/>
          <p:cNvSpPr/>
          <p:nvPr/>
        </p:nvSpPr>
        <p:spPr>
          <a:xfrm>
            <a:off x="365820" y="2708920"/>
            <a:ext cx="5472608" cy="1169551"/>
          </a:xfrm>
          <a:prstGeom prst="rect">
            <a:avLst/>
          </a:prstGeom>
        </p:spPr>
        <p:txBody>
          <a:bodyPr wrap="square">
            <a:spAutoFit/>
          </a:bodyPr>
          <a:lstStyle/>
          <a:p>
            <a:r>
              <a:rPr lang="ru-RU" sz="1400" u="sng" dirty="0">
                <a:latin typeface="Times New Roman" pitchFamily="18" charset="0"/>
                <a:cs typeface="Times New Roman" pitchFamily="18" charset="0"/>
              </a:rPr>
              <a:t>10. </a:t>
            </a:r>
            <a:r>
              <a:rPr lang="ru-RU" sz="1400" u="sng" dirty="0" smtClean="0">
                <a:latin typeface="Times New Roman" pitchFamily="18" charset="0"/>
                <a:cs typeface="Times New Roman" pitchFamily="18" charset="0"/>
              </a:rPr>
              <a:t>Маршируем </a:t>
            </a:r>
            <a:r>
              <a:rPr lang="ru-RU" sz="1400" dirty="0" err="1" smtClean="0">
                <a:latin typeface="Times New Roman" pitchFamily="18" charset="0"/>
                <a:cs typeface="Times New Roman" pitchFamily="18" charset="0"/>
              </a:rPr>
              <a:t>Марширование</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 отличное упражнение на баланс для пожилых людей. Если вам нужно за что-то держаться — делайте это упражнение перед </a:t>
            </a:r>
            <a:r>
              <a:rPr lang="ru-RU" sz="1400" dirty="0" err="1">
                <a:latin typeface="Times New Roman" pitchFamily="18" charset="0"/>
                <a:cs typeface="Times New Roman" pitchFamily="18" charset="0"/>
              </a:rPr>
              <a:t>опорой.Стоя</a:t>
            </a:r>
            <a:r>
              <a:rPr lang="ru-RU" sz="1400" dirty="0">
                <a:latin typeface="Times New Roman" pitchFamily="18" charset="0"/>
                <a:cs typeface="Times New Roman" pitchFamily="18" charset="0"/>
              </a:rPr>
              <a:t> прямо, поднимите правое колено как можно выше. Опустите его, затем поднимите левую ногу. Поднимите и опустите ноги 20 </a:t>
            </a:r>
            <a:r>
              <a:rPr lang="ru-RU" sz="1400" dirty="0" smtClean="0">
                <a:latin typeface="Times New Roman" pitchFamily="18" charset="0"/>
                <a:cs typeface="Times New Roman" pitchFamily="18" charset="0"/>
              </a:rPr>
              <a:t>раз</a:t>
            </a:r>
            <a:endParaRPr lang="ru-RU" sz="1400" dirty="0">
              <a:latin typeface="Times New Roman" pitchFamily="18" charset="0"/>
              <a:cs typeface="Times New Roman" pitchFamily="18" charset="0"/>
            </a:endParaRPr>
          </a:p>
        </p:txBody>
      </p:sp>
      <p:sp>
        <p:nvSpPr>
          <p:cNvPr id="4" name="Прямоугольник 3"/>
          <p:cNvSpPr/>
          <p:nvPr/>
        </p:nvSpPr>
        <p:spPr>
          <a:xfrm>
            <a:off x="3102124" y="4616034"/>
            <a:ext cx="5393804" cy="1169551"/>
          </a:xfrm>
          <a:prstGeom prst="rect">
            <a:avLst/>
          </a:prstGeom>
        </p:spPr>
        <p:txBody>
          <a:bodyPr wrap="square">
            <a:spAutoFit/>
          </a:bodyPr>
          <a:lstStyle/>
          <a:p>
            <a:r>
              <a:rPr lang="ru-RU" sz="1400" u="sng" dirty="0">
                <a:latin typeface="Times New Roman" pitchFamily="18" charset="0"/>
                <a:cs typeface="Times New Roman" pitchFamily="18" charset="0"/>
              </a:rPr>
              <a:t>.11. Подъем на </a:t>
            </a:r>
            <a:r>
              <a:rPr lang="ru-RU" sz="1400" u="sng" dirty="0" smtClean="0">
                <a:latin typeface="Times New Roman" pitchFamily="18" charset="0"/>
                <a:cs typeface="Times New Roman" pitchFamily="18" charset="0"/>
              </a:rPr>
              <a:t>пальцах </a:t>
            </a:r>
            <a:r>
              <a:rPr lang="ru-RU" sz="1400" dirty="0" smtClean="0">
                <a:latin typeface="Times New Roman" pitchFamily="18" charset="0"/>
                <a:cs typeface="Times New Roman" pitchFamily="18" charset="0"/>
              </a:rPr>
              <a:t>Это </a:t>
            </a:r>
            <a:r>
              <a:rPr lang="ru-RU" sz="1400" dirty="0">
                <a:latin typeface="Times New Roman" pitchFamily="18" charset="0"/>
                <a:cs typeface="Times New Roman" pitchFamily="18" charset="0"/>
              </a:rPr>
              <a:t>хорошее силовое упражнение. Вам понадобятся стул или </a:t>
            </a:r>
            <a:r>
              <a:rPr lang="ru-RU" sz="1400" dirty="0" err="1">
                <a:latin typeface="Times New Roman" pitchFamily="18" charset="0"/>
                <a:cs typeface="Times New Roman" pitchFamily="18" charset="0"/>
              </a:rPr>
              <a:t>опора.Встаньте</a:t>
            </a:r>
            <a:r>
              <a:rPr lang="ru-RU" sz="1400" dirty="0">
                <a:latin typeface="Times New Roman" pitchFamily="18" charset="0"/>
                <a:cs typeface="Times New Roman" pitchFamily="18" charset="0"/>
              </a:rPr>
              <a:t> прямо и положите руки перед собой на опору. Поднимите себя на мысках так высоко, как только сможете, затем осторожно опустите себя. Не наклоняйтесь слишком далеко вперед на стул или опору. Поднимите и опустите себя 20 раз</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3020" y="4077072"/>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2277072"/>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188640"/>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99284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21415" y="4455823"/>
            <a:ext cx="6232734" cy="2246769"/>
          </a:xfrm>
          <a:prstGeom prst="rect">
            <a:avLst/>
          </a:prstGeom>
        </p:spPr>
        <p:txBody>
          <a:bodyPr wrap="square">
            <a:spAutoFit/>
          </a:bodyPr>
          <a:lstStyle/>
          <a:p>
            <a:r>
              <a:rPr lang="ru-RU" sz="1400" dirty="0" smtClean="0">
                <a:latin typeface="Times New Roman" pitchFamily="18" charset="0"/>
                <a:cs typeface="Times New Roman" pitchFamily="18" charset="0"/>
              </a:rPr>
              <a:t>. </a:t>
            </a:r>
            <a:r>
              <a:rPr lang="ru-RU" sz="1400" u="sng" dirty="0" smtClean="0">
                <a:latin typeface="Times New Roman" pitchFamily="18" charset="0"/>
                <a:cs typeface="Times New Roman" pitchFamily="18" charset="0"/>
              </a:rPr>
              <a:t>14</a:t>
            </a:r>
            <a:r>
              <a:rPr lang="ru-RU" sz="1400" u="sng" dirty="0">
                <a:latin typeface="Times New Roman" pitchFamily="18" charset="0"/>
                <a:cs typeface="Times New Roman" pitchFamily="18" charset="0"/>
              </a:rPr>
              <a:t>. Растяжка голени, </a:t>
            </a:r>
            <a:r>
              <a:rPr lang="ru-RU" sz="1400" u="sng" dirty="0" smtClean="0">
                <a:latin typeface="Times New Roman" pitchFamily="18" charset="0"/>
                <a:cs typeface="Times New Roman" pitchFamily="18" charset="0"/>
              </a:rPr>
              <a:t>икр </a:t>
            </a:r>
            <a:r>
              <a:rPr lang="ru-RU" sz="1400" dirty="0" smtClean="0">
                <a:latin typeface="Times New Roman" pitchFamily="18" charset="0"/>
                <a:cs typeface="Times New Roman" pitchFamily="18" charset="0"/>
              </a:rPr>
              <a:t>Эти </a:t>
            </a:r>
            <a:r>
              <a:rPr lang="ru-RU" sz="1400" dirty="0">
                <a:latin typeface="Times New Roman" pitchFamily="18" charset="0"/>
                <a:cs typeface="Times New Roman" pitchFamily="18" charset="0"/>
              </a:rPr>
              <a:t>упражнения для </a:t>
            </a:r>
            <a:r>
              <a:rPr lang="ru-RU" sz="1400" dirty="0" smtClean="0">
                <a:latin typeface="Times New Roman" pitchFamily="18" charset="0"/>
                <a:cs typeface="Times New Roman" pitchFamily="18" charset="0"/>
              </a:rPr>
              <a:t>по жилых </a:t>
            </a:r>
            <a:r>
              <a:rPr lang="ru-RU" sz="1400" dirty="0">
                <a:latin typeface="Times New Roman" pitchFamily="18" charset="0"/>
                <a:cs typeface="Times New Roman" pitchFamily="18" charset="0"/>
              </a:rPr>
              <a:t>людей можно выполнять сидя или </a:t>
            </a:r>
            <a:r>
              <a:rPr lang="ru-RU" sz="1400" dirty="0" err="1">
                <a:latin typeface="Times New Roman" pitchFamily="18" charset="0"/>
                <a:cs typeface="Times New Roman" pitchFamily="18" charset="0"/>
              </a:rPr>
              <a:t>стоя.Чтобы</a:t>
            </a:r>
            <a:r>
              <a:rPr lang="ru-RU" sz="1400" dirty="0">
                <a:latin typeface="Times New Roman" pitchFamily="18" charset="0"/>
                <a:cs typeface="Times New Roman" pitchFamily="18" charset="0"/>
              </a:rPr>
              <a:t> сделать растяжку стоя, найдите стену, на которой ничего нет. Встаньте лицом к стене руками на уровне глаз. Поместите левую ногу за правую ногу. Держите левую пятку на полу и согните правое колено. Держите положение от 15 до 30 секунд. Повторите два-четыре раза на каждую </a:t>
            </a:r>
            <a:r>
              <a:rPr lang="ru-RU" sz="1400" dirty="0" err="1">
                <a:latin typeface="Times New Roman" pitchFamily="18" charset="0"/>
                <a:cs typeface="Times New Roman" pitchFamily="18" charset="0"/>
              </a:rPr>
              <a:t>ногу.Если</a:t>
            </a:r>
            <a:r>
              <a:rPr lang="ru-RU" sz="1400" dirty="0">
                <a:latin typeface="Times New Roman" pitchFamily="18" charset="0"/>
                <a:cs typeface="Times New Roman" pitchFamily="18" charset="0"/>
              </a:rPr>
              <a:t> вы хотите растянуть икры сидя, вам понадобится полотенце. Сядьте на пол, выпрямив ноги. Положите полотенце на подошву правой ноги и держитесь за оба конца. Потяните полотенце на себя, держа колено прямым, и держите положение в течение 15-30 секунд. Повторите упражнение два-четыре раза на каждую ногу</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5" name="Прямоугольник 4"/>
          <p:cNvSpPr/>
          <p:nvPr/>
        </p:nvSpPr>
        <p:spPr>
          <a:xfrm>
            <a:off x="3629916" y="582885"/>
            <a:ext cx="5220072" cy="954107"/>
          </a:xfrm>
          <a:prstGeom prst="rect">
            <a:avLst/>
          </a:prstGeom>
        </p:spPr>
        <p:txBody>
          <a:bodyPr wrap="square">
            <a:spAutoFit/>
          </a:bodyPr>
          <a:lstStyle/>
          <a:p>
            <a:r>
              <a:rPr lang="ru-RU" sz="1400" u="sng" dirty="0">
                <a:latin typeface="Times New Roman" pitchFamily="18" charset="0"/>
                <a:cs typeface="Times New Roman" pitchFamily="18" charset="0"/>
              </a:rPr>
              <a:t>12. Круги </a:t>
            </a:r>
            <a:r>
              <a:rPr lang="ru-RU" sz="1400" u="sng" dirty="0" smtClean="0">
                <a:latin typeface="Times New Roman" pitchFamily="18" charset="0"/>
                <a:cs typeface="Times New Roman" pitchFamily="18" charset="0"/>
              </a:rPr>
              <a:t>плечами </a:t>
            </a:r>
            <a:r>
              <a:rPr lang="ru-RU" sz="1400" dirty="0" smtClean="0">
                <a:latin typeface="Times New Roman" pitchFamily="18" charset="0"/>
                <a:cs typeface="Times New Roman" pitchFamily="18" charset="0"/>
              </a:rPr>
              <a:t>Это </a:t>
            </a:r>
            <a:r>
              <a:rPr lang="ru-RU" sz="1400" dirty="0">
                <a:latin typeface="Times New Roman" pitchFamily="18" charset="0"/>
                <a:cs typeface="Times New Roman" pitchFamily="18" charset="0"/>
              </a:rPr>
              <a:t>простое упражнение. Вы можете делать его сидя или стоя</a:t>
            </a:r>
            <a:r>
              <a:rPr lang="ru-RU" sz="1400" dirty="0" smtClean="0">
                <a:latin typeface="Times New Roman" pitchFamily="18" charset="0"/>
                <a:cs typeface="Times New Roman" pitchFamily="18" charset="0"/>
              </a:rPr>
              <a:t>. Аккуратно </a:t>
            </a:r>
            <a:r>
              <a:rPr lang="ru-RU" sz="1400" dirty="0">
                <a:latin typeface="Times New Roman" pitchFamily="18" charset="0"/>
                <a:cs typeface="Times New Roman" pitchFamily="18" charset="0"/>
              </a:rPr>
              <a:t>крутите плечи вверх, затем назад и вниз. Затем сделайте то же самое, но крутите их вперед, а затем вниз</a:t>
            </a:r>
          </a:p>
        </p:txBody>
      </p:sp>
      <p:sp>
        <p:nvSpPr>
          <p:cNvPr id="6" name="Прямоугольник 5"/>
          <p:cNvSpPr/>
          <p:nvPr/>
        </p:nvSpPr>
        <p:spPr>
          <a:xfrm>
            <a:off x="323528" y="2633608"/>
            <a:ext cx="6192688" cy="1815882"/>
          </a:xfrm>
          <a:prstGeom prst="rect">
            <a:avLst/>
          </a:prstGeom>
        </p:spPr>
        <p:txBody>
          <a:bodyPr wrap="square">
            <a:spAutoFit/>
          </a:bodyPr>
          <a:lstStyle/>
          <a:p>
            <a:r>
              <a:rPr lang="ru-RU" sz="1400" u="sng" dirty="0" smtClean="0">
                <a:effectLst>
                  <a:outerShdw blurRad="38100" dist="38100" dir="2700000" algn="tl">
                    <a:srgbClr val="000000">
                      <a:alpha val="43137"/>
                    </a:srgbClr>
                  </a:outerShdw>
                </a:effectLst>
                <a:latin typeface="Times New Roman" pitchFamily="18" charset="0"/>
                <a:cs typeface="Times New Roman" pitchFamily="18" charset="0"/>
              </a:rPr>
              <a:t>13. Упражнения для рук и пальцев </a:t>
            </a:r>
            <a:r>
              <a:rPr lang="ru-RU" sz="1400" dirty="0" smtClean="0">
                <a:latin typeface="Times New Roman" pitchFamily="18" charset="0"/>
                <a:cs typeface="Times New Roman" pitchFamily="18" charset="0"/>
              </a:rPr>
              <a:t>Ниже </a:t>
            </a:r>
            <a:r>
              <a:rPr lang="ru-RU" sz="1400" dirty="0">
                <a:latin typeface="Times New Roman" pitchFamily="18" charset="0"/>
                <a:cs typeface="Times New Roman" pitchFamily="18" charset="0"/>
              </a:rPr>
              <a:t>приведены упражнения для повышения гибкости. Вам не нужно стоять для выполнения </a:t>
            </a:r>
            <a:r>
              <a:rPr lang="ru-RU" sz="1400" dirty="0" err="1">
                <a:latin typeface="Times New Roman" pitchFamily="18" charset="0"/>
                <a:cs typeface="Times New Roman" pitchFamily="18" charset="0"/>
              </a:rPr>
              <a:t>упражнений.В</a:t>
            </a:r>
            <a:r>
              <a:rPr lang="ru-RU" sz="1400" dirty="0">
                <a:latin typeface="Times New Roman" pitchFamily="18" charset="0"/>
                <a:cs typeface="Times New Roman" pitchFamily="18" charset="0"/>
              </a:rPr>
              <a:t> первом упражнении представьте, что перед вами стена. Ваши пальцы будут карабкаться по стене, пока они не окажутся над вашей головой. Держа руки над головой, покачивайте пальцами в течение десяти секунд. Затем отведите их обратно </a:t>
            </a:r>
            <a:r>
              <a:rPr lang="ru-RU" sz="1400" dirty="0" err="1">
                <a:latin typeface="Times New Roman" pitchFamily="18" charset="0"/>
                <a:cs typeface="Times New Roman" pitchFamily="18" charset="0"/>
              </a:rPr>
              <a:t>вниз.Во</a:t>
            </a:r>
            <a:r>
              <a:rPr lang="ru-RU" sz="1400" dirty="0">
                <a:latin typeface="Times New Roman" pitchFamily="18" charset="0"/>
                <a:cs typeface="Times New Roman" pitchFamily="18" charset="0"/>
              </a:rPr>
              <a:t> время второго упражнения </a:t>
            </a:r>
            <a:r>
              <a:rPr lang="ru-RU" sz="1400" dirty="0" err="1">
                <a:latin typeface="Times New Roman" pitchFamily="18" charset="0"/>
                <a:cs typeface="Times New Roman" pitchFamily="18" charset="0"/>
              </a:rPr>
              <a:t>соприкосните</a:t>
            </a:r>
            <a:r>
              <a:rPr lang="ru-RU" sz="1400" dirty="0">
                <a:latin typeface="Times New Roman" pitchFamily="18" charset="0"/>
                <a:cs typeface="Times New Roman" pitchFamily="18" charset="0"/>
              </a:rPr>
              <a:t> рук, пока они находятся за вашей спиной. Дотянись до левой руки, пока правая за спиной. Задержитесь в этом положении на 10 секунд, затем попробуйте другой рукой.</a:t>
            </a: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725144"/>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2652212"/>
            <a:ext cx="2202532"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328" y="0"/>
            <a:ext cx="3083544"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69099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332656"/>
            <a:ext cx="8496943" cy="2246769"/>
          </a:xfrm>
          <a:prstGeom prst="rect">
            <a:avLst/>
          </a:prstGeom>
        </p:spPr>
        <p:txBody>
          <a:bodyPr wrap="square">
            <a:spAutoFit/>
          </a:bodyPr>
          <a:lstStyle/>
          <a:p>
            <a:r>
              <a:rPr lang="ru-RU" sz="1400" u="sng" dirty="0">
                <a:latin typeface="Times New Roman" pitchFamily="18" charset="0"/>
                <a:cs typeface="Times New Roman" pitchFamily="18" charset="0"/>
              </a:rPr>
              <a:t>Упражнения полезны для женщин пенсионеров, имеющих проблемы с тазобедренными суставами</a:t>
            </a:r>
            <a:r>
              <a:rPr lang="ru-RU" sz="1400" u="sng" dirty="0" smtClean="0">
                <a:latin typeface="Times New Roman" pitchFamily="18" charset="0"/>
                <a:cs typeface="Times New Roman" pitchFamily="18" charset="0"/>
              </a:rPr>
              <a:t>: </a:t>
            </a:r>
          </a:p>
          <a:p>
            <a:r>
              <a:rPr lang="ru-RU" sz="1400" dirty="0" smtClean="0">
                <a:latin typeface="Times New Roman" pitchFamily="18" charset="0"/>
                <a:cs typeface="Times New Roman" pitchFamily="18" charset="0"/>
              </a:rPr>
              <a:t>Сесть </a:t>
            </a:r>
            <a:r>
              <a:rPr lang="ru-RU" sz="1400" dirty="0">
                <a:latin typeface="Times New Roman" pitchFamily="18" charset="0"/>
                <a:cs typeface="Times New Roman" pitchFamily="18" charset="0"/>
              </a:rPr>
              <a:t>на гимнастический коврик, ноги широко развести в стороны. Вдохнуть, потянуться руками к левой ноге, к правой и посередине, </a:t>
            </a:r>
            <a:r>
              <a:rPr lang="ru-RU" sz="1400" dirty="0" err="1">
                <a:latin typeface="Times New Roman" pitchFamily="18" charset="0"/>
                <a:cs typeface="Times New Roman" pitchFamily="18" charset="0"/>
              </a:rPr>
              <a:t>выдохнуть.Сидя</a:t>
            </a:r>
            <a:r>
              <a:rPr lang="ru-RU" sz="1400" dirty="0">
                <a:latin typeface="Times New Roman" pitchFamily="18" charset="0"/>
                <a:cs typeface="Times New Roman" pitchFamily="18" charset="0"/>
              </a:rPr>
              <a:t> на коврике, соединить ноги вместе. Вдохнуть, развести руки и потянуться к ногам, максимально согнув </a:t>
            </a:r>
            <a:r>
              <a:rPr lang="ru-RU" sz="1400" dirty="0" err="1">
                <a:latin typeface="Times New Roman" pitchFamily="18" charset="0"/>
                <a:cs typeface="Times New Roman" pitchFamily="18" charset="0"/>
              </a:rPr>
              <a:t>спину.Продолжать</a:t>
            </a:r>
            <a:r>
              <a:rPr lang="ru-RU" sz="1400" dirty="0">
                <a:latin typeface="Times New Roman" pitchFamily="18" charset="0"/>
                <a:cs typeface="Times New Roman" pitchFamily="18" charset="0"/>
              </a:rPr>
              <a:t> сидеть на коврике, ноги согнуть в коленях и нагнуть влево, а голову наклонить вправо. Повторить упражнения в другую </a:t>
            </a:r>
            <a:r>
              <a:rPr lang="ru-RU" sz="1400" dirty="0" err="1">
                <a:latin typeface="Times New Roman" pitchFamily="18" charset="0"/>
                <a:cs typeface="Times New Roman" pitchFamily="18" charset="0"/>
              </a:rPr>
              <a:t>сторону.После</a:t>
            </a:r>
            <a:r>
              <a:rPr lang="ru-RU" sz="1400" dirty="0">
                <a:latin typeface="Times New Roman" pitchFamily="18" charset="0"/>
                <a:cs typeface="Times New Roman" pitchFamily="18" charset="0"/>
              </a:rPr>
              <a:t> выполнения упражнений необходимо принять максимально удобную позу, которая поможет расслабиться. Для этого сядьте на стул. Ноги при этом свободно вытянуты вперед, руки свисают по сторонам. Наклоните вперед голову и расслабьтесь. Можно включить расслабляющую музыку, и провести в подобном положении несколько минут</a:t>
            </a:r>
            <a:r>
              <a:rPr lang="ru-RU" sz="1400" dirty="0" smtClean="0">
                <a:latin typeface="Times New Roman" pitchFamily="18" charset="0"/>
                <a:cs typeface="Times New Roman" pitchFamily="18" charset="0"/>
              </a:rPr>
              <a:t>.</a:t>
            </a:r>
          </a:p>
          <a:p>
            <a:r>
              <a:rPr lang="ru-RU" sz="1400" u="sng" dirty="0" smtClean="0">
                <a:latin typeface="Times New Roman" pitchFamily="18" charset="0"/>
                <a:cs typeface="Times New Roman" pitchFamily="18" charset="0"/>
              </a:rPr>
              <a:t>Дополнительные </a:t>
            </a:r>
            <a:r>
              <a:rPr lang="ru-RU" sz="1400" u="sng" dirty="0">
                <a:latin typeface="Times New Roman" pitchFamily="18" charset="0"/>
                <a:cs typeface="Times New Roman" pitchFamily="18" charset="0"/>
              </a:rPr>
              <a:t>упражнения для улучшения своего физического состояния</a:t>
            </a:r>
            <a:r>
              <a:rPr lang="ru-RU" sz="1400" u="sng" dirty="0" smtClean="0">
                <a:latin typeface="Times New Roman" pitchFamily="18" charset="0"/>
                <a:cs typeface="Times New Roman" pitchFamily="18" charset="0"/>
              </a:rPr>
              <a:t>.</a:t>
            </a:r>
            <a:endParaRPr lang="ru-RU" sz="1400" u="sng" dirty="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2564904"/>
            <a:ext cx="8496942"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40071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3847" y="260648"/>
            <a:ext cx="8280920" cy="1600438"/>
          </a:xfrm>
          <a:prstGeom prst="rect">
            <a:avLst/>
          </a:prstGeom>
        </p:spPr>
        <p:txBody>
          <a:bodyPr wrap="square">
            <a:spAutoFit/>
          </a:bodyPr>
          <a:lstStyle/>
          <a:p>
            <a:r>
              <a:rPr lang="ru-RU" sz="1400" dirty="0">
                <a:latin typeface="Times New Roman" pitchFamily="18" charset="0"/>
                <a:cs typeface="Times New Roman" pitchFamily="18" charset="0"/>
              </a:rPr>
              <a:t>Утренняя гимнастика для людей пожилого возраста является отличным способом наладить работу мозга, предотвратить возрастную атрофию и возможное ослабление редко задействованных в обычной жизни групп мышц. Также, регулярные занятия физическими упражнениями улучшают перемещение лимфы и крови по сосудам, нормализуют работу дыхательной системы и обменные процессы.</a:t>
            </a:r>
          </a:p>
          <a:p>
            <a:endParaRPr lang="ru-RU" sz="1400" dirty="0">
              <a:latin typeface="Times New Roman" pitchFamily="18" charset="0"/>
              <a:cs typeface="Times New Roman" pitchFamily="18" charset="0"/>
            </a:endParaRPr>
          </a:p>
          <a:p>
            <a:r>
              <a:rPr lang="ru-RU" sz="1400" dirty="0">
                <a:latin typeface="Times New Roman" pitchFamily="18" charset="0"/>
                <a:cs typeface="Times New Roman" pitchFamily="18" charset="0"/>
              </a:rPr>
              <a:t>Как результат: организм полон сил и энергии, появляется чувство удовлетворения от выполненных действий, пропадает депрессия и чувство тревоги, улучшается мозговая активность.</a:t>
            </a:r>
          </a:p>
        </p:txBody>
      </p:sp>
      <p:sp>
        <p:nvSpPr>
          <p:cNvPr id="5" name="Прямоугольник 4"/>
          <p:cNvSpPr/>
          <p:nvPr/>
        </p:nvSpPr>
        <p:spPr>
          <a:xfrm>
            <a:off x="447862" y="4941168"/>
            <a:ext cx="7992888" cy="1600438"/>
          </a:xfrm>
          <a:prstGeom prst="rect">
            <a:avLst/>
          </a:prstGeom>
        </p:spPr>
        <p:txBody>
          <a:bodyPr wrap="square">
            <a:spAutoFit/>
          </a:bodyPr>
          <a:lstStyle/>
          <a:p>
            <a:pPr algn="ctr"/>
            <a:r>
              <a:rPr lang="ru-RU" sz="1400" b="1" u="sng" dirty="0" smtClean="0">
                <a:latin typeface="Times New Roman" pitchFamily="18" charset="0"/>
                <a:cs typeface="Times New Roman" pitchFamily="18" charset="0"/>
              </a:rPr>
              <a:t>Что </a:t>
            </a:r>
            <a:r>
              <a:rPr lang="ru-RU" sz="1400" b="1" u="sng" dirty="0">
                <a:latin typeface="Times New Roman" pitchFamily="18" charset="0"/>
                <a:cs typeface="Times New Roman" pitchFamily="18" charset="0"/>
              </a:rPr>
              <a:t>необходимо для утренней зарядки</a:t>
            </a:r>
          </a:p>
          <a:p>
            <a:r>
              <a:rPr lang="ru-RU" sz="1400" dirty="0">
                <a:latin typeface="Times New Roman" pitchFamily="18" charset="0"/>
                <a:cs typeface="Times New Roman" pitchFamily="18" charset="0"/>
              </a:rPr>
              <a:t>Утренняя зарядка проводится натощак, либо через минимальное время 40 минут после неплотного, легкого завтрака (хлопья, мюсли, йогурт или кефир). Перед зарядкой необходимо умыться, привести себя в порядок, выпить стакан воды. Вы должны быть одеты в спортивную футболку, трико. На ногах удобные кроссовки, которые хорошо фиксируют ногу. Они не должны быть слишком жесткими, чтобы дать ноге сгибаться при беге. Волосы необходимо убрать в хвост или заплести в косу, чтобы они не мешались. Украшения, цепочки, длинные серьги лучше снять.</a:t>
            </a:r>
          </a:p>
        </p:txBody>
      </p:sp>
      <p:sp>
        <p:nvSpPr>
          <p:cNvPr id="6" name="Прямоугольник 5"/>
          <p:cNvSpPr/>
          <p:nvPr/>
        </p:nvSpPr>
        <p:spPr>
          <a:xfrm>
            <a:off x="275425" y="2048068"/>
            <a:ext cx="8444617" cy="2893100"/>
          </a:xfrm>
          <a:prstGeom prst="rect">
            <a:avLst/>
          </a:prstGeom>
        </p:spPr>
        <p:txBody>
          <a:bodyPr wrap="square">
            <a:spAutoFit/>
          </a:bodyPr>
          <a:lstStyle/>
          <a:p>
            <a:pPr algn="ctr"/>
            <a:r>
              <a:rPr lang="ru-RU" sz="1400" b="1" u="sng" dirty="0">
                <a:latin typeface="Times New Roman" pitchFamily="18" charset="0"/>
                <a:cs typeface="Times New Roman" pitchFamily="18" charset="0"/>
              </a:rPr>
              <a:t>Как делать зарядку по утрам</a:t>
            </a:r>
          </a:p>
          <a:p>
            <a:r>
              <a:rPr lang="ru-RU" sz="1400" dirty="0">
                <a:latin typeface="Times New Roman" pitchFamily="18" charset="0"/>
                <a:cs typeface="Times New Roman" pitchFamily="18" charset="0"/>
              </a:rPr>
              <a:t>Прежде всего, необходимо установить Вашу возрастную категорию, т.к. продолжительность зарядки для каждого возраста своя. </a:t>
            </a:r>
          </a:p>
          <a:p>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В пожилом возрасте (от 55 лет у женщин и 60 лет у мужчин) выполнять зарядку </a:t>
            </a:r>
            <a:r>
              <a:rPr lang="ru-RU" sz="1400" dirty="0" smtClean="0">
                <a:latin typeface="Times New Roman" pitchFamily="18" charset="0"/>
                <a:cs typeface="Times New Roman" pitchFamily="18" charset="0"/>
              </a:rPr>
              <a:t>очень </a:t>
            </a:r>
            <a:r>
              <a:rPr lang="ru-RU" sz="1400" dirty="0">
                <a:latin typeface="Times New Roman" pitchFamily="18" charset="0"/>
                <a:cs typeface="Times New Roman" pitchFamily="18" charset="0"/>
              </a:rPr>
              <a:t>полезно, время можно немного снизить, если Вы чувствуете, что Вам тяжело даются некоторые упражнения, не нужно перенапрягаться и давать дополнительную нагрузку на сердце и органы дыхания. Зарядку в таком возрасте полезно совмещать с душем или обливанием. Часто можно встретить пожилых людей, </a:t>
            </a:r>
            <a:r>
              <a:rPr lang="ru-RU" sz="1400" dirty="0" err="1">
                <a:latin typeface="Times New Roman" pitchFamily="18" charset="0"/>
                <a:cs typeface="Times New Roman" pitchFamily="18" charset="0"/>
              </a:rPr>
              <a:t>занимающихя</a:t>
            </a:r>
            <a:r>
              <a:rPr lang="ru-RU" sz="1400" dirty="0">
                <a:latin typeface="Times New Roman" pitchFamily="18" charset="0"/>
                <a:cs typeface="Times New Roman" pitchFamily="18" charset="0"/>
              </a:rPr>
              <a:t> так называемой финской ходьбой с утра. Это великолепная альтернатива зарядке с утра, т.к. заниматься ею легко, противопоказаний для нее нет практически никаких.</a:t>
            </a:r>
          </a:p>
          <a:p>
            <a:endParaRPr lang="ru-RU" sz="1400" dirty="0">
              <a:latin typeface="Times New Roman" pitchFamily="18" charset="0"/>
              <a:cs typeface="Times New Roman" pitchFamily="18" charset="0"/>
            </a:endParaRPr>
          </a:p>
          <a:p>
            <a:r>
              <a:rPr lang="ru-RU" sz="1400" dirty="0">
                <a:latin typeface="Times New Roman" pitchFamily="18" charset="0"/>
                <a:cs typeface="Times New Roman" pitchFamily="18" charset="0"/>
              </a:rPr>
              <a:t>Продолжительность зарядки не должна быть более 20 минут. Упражнения в любом возрасте должны быть легкими, поднятие тяжестей с утра лучше не выполнять, особенно в пожилом возрасте, чтобы не сорвать спину.</a:t>
            </a:r>
          </a:p>
        </p:txBody>
      </p:sp>
    </p:spTree>
    <p:extLst>
      <p:ext uri="{BB962C8B-B14F-4D97-AF65-F5344CB8AC3E}">
        <p14:creationId xmlns:p14="http://schemas.microsoft.com/office/powerpoint/2010/main" val="17145607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31640" y="570665"/>
            <a:ext cx="6534726" cy="4801314"/>
          </a:xfrm>
          <a:prstGeom prst="rect">
            <a:avLst/>
          </a:prstGeom>
        </p:spPr>
        <p:txBody>
          <a:bodyPr wrap="square">
            <a:spAutoFit/>
          </a:bodyPr>
          <a:lstStyle/>
          <a:p>
            <a:pPr algn="ctr"/>
            <a:r>
              <a:rPr lang="ru-RU" dirty="0">
                <a:latin typeface="Times New Roman" pitchFamily="18" charset="0"/>
                <a:cs typeface="Times New Roman" pitchFamily="18" charset="0"/>
              </a:rPr>
              <a:t>Информацию подготовила : </a:t>
            </a:r>
          </a:p>
          <a:p>
            <a:pPr algn="ctr"/>
            <a:r>
              <a:rPr lang="ru-RU" dirty="0">
                <a:latin typeface="Times New Roman" pitchFamily="18" charset="0"/>
                <a:cs typeface="Times New Roman" pitchFamily="18" charset="0"/>
              </a:rPr>
              <a:t>Специалист по социальной работе Киричек В.М.</a:t>
            </a:r>
          </a:p>
          <a:p>
            <a:pPr algn="ctr"/>
            <a:r>
              <a:rPr lang="ru-RU" dirty="0">
                <a:latin typeface="Times New Roman" pitchFamily="18" charset="0"/>
                <a:cs typeface="Times New Roman" pitchFamily="18" charset="0"/>
              </a:rPr>
              <a:t>Участок №</a:t>
            </a:r>
            <a:r>
              <a:rPr lang="ru-RU" dirty="0" smtClean="0">
                <a:latin typeface="Times New Roman" pitchFamily="18" charset="0"/>
                <a:cs typeface="Times New Roman" pitchFamily="18" charset="0"/>
              </a:rPr>
              <a:t>7</a:t>
            </a:r>
          </a:p>
          <a:p>
            <a:pPr algn="ct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В </a:t>
            </a:r>
            <a:r>
              <a:rPr lang="ru-RU" dirty="0">
                <a:latin typeface="Times New Roman" pitchFamily="18" charset="0"/>
                <a:cs typeface="Times New Roman" pitchFamily="18" charset="0"/>
              </a:rPr>
              <a:t>работе были использованы материалы </a:t>
            </a:r>
            <a:r>
              <a:rPr lang="ru-RU" dirty="0" smtClean="0">
                <a:latin typeface="Times New Roman" pitchFamily="18" charset="0"/>
                <a:cs typeface="Times New Roman" pitchFamily="18" charset="0"/>
              </a:rPr>
              <a:t>из:</a:t>
            </a:r>
          </a:p>
          <a:p>
            <a:pPr algn="ctr"/>
            <a:endParaRPr lang="ru-RU" dirty="0">
              <a:latin typeface="Times New Roman" pitchFamily="18" charset="0"/>
              <a:cs typeface="Times New Roman" pitchFamily="18" charset="0"/>
            </a:endParaRPr>
          </a:p>
          <a:p>
            <a:pPr algn="ctr"/>
            <a:endParaRPr lang="ru-RU" dirty="0" smtClean="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a:p>
            <a:pPr algn="ctr"/>
            <a:endParaRPr lang="ru-RU" dirty="0" smtClean="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a:p>
            <a:pPr marL="342900" indent="-342900">
              <a:buAutoNum type="arabicPeriod"/>
            </a:pPr>
            <a:r>
              <a:rPr lang="en-US" dirty="0">
                <a:latin typeface="Times New Roman" pitchFamily="18" charset="0"/>
                <a:cs typeface="Times New Roman" pitchFamily="18" charset="0"/>
              </a:rPr>
              <a:t>https://</a:t>
            </a:r>
            <a:r>
              <a:rPr lang="en-US" dirty="0" smtClean="0">
                <a:latin typeface="Times New Roman" pitchFamily="18" charset="0"/>
                <a:cs typeface="Times New Roman" pitchFamily="18" charset="0"/>
              </a:rPr>
              <a:t>clinica-opora.ru/vosstanovitelnaya-medicina/</a:t>
            </a:r>
            <a:r>
              <a:rPr lang="en-US" dirty="0" smtClean="0">
                <a:latin typeface="Times New Roman" pitchFamily="18" charset="0"/>
                <a:cs typeface="Times New Roman" pitchFamily="18" charset="0"/>
              </a:rPr>
              <a:t>goodlooker.ru/gimnastika-dlja-pozhilyh.html</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2</a:t>
            </a:r>
            <a:r>
              <a:rPr lang="ru-RU" dirty="0" smtClean="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a:latin typeface="Times New Roman" pitchFamily="18" charset="0"/>
                <a:cs typeface="Times New Roman" pitchFamily="18" charset="0"/>
              </a:rPr>
              <a:t>https://dom-prestarelyh.ru/blog/gimnastika-dlya-pozhilykh-lyudey</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https</a:t>
            </a:r>
            <a:r>
              <a:rPr lang="en-US" dirty="0">
                <a:latin typeface="Times New Roman" pitchFamily="18" charset="0"/>
                <a:cs typeface="Times New Roman" pitchFamily="18" charset="0"/>
              </a:rPr>
              <a:t>://yusupovs.com/articles/rehab/lechebnaya-fizkultura-dlya-pozhilykh-lyudey</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p:txBody>
      </p:sp>
      <p:sp>
        <p:nvSpPr>
          <p:cNvPr id="5" name="Прямоугольник 4"/>
          <p:cNvSpPr/>
          <p:nvPr/>
        </p:nvSpPr>
        <p:spPr>
          <a:xfrm>
            <a:off x="1331640" y="5002647"/>
            <a:ext cx="6120680" cy="369332"/>
          </a:xfrm>
          <a:prstGeom prst="rect">
            <a:avLst/>
          </a:prstGeom>
        </p:spPr>
        <p:txBody>
          <a:bodyPr wrap="square">
            <a:spAutoFit/>
          </a:bodyPr>
          <a:lstStyle/>
          <a:p>
            <a:r>
              <a:rPr lang="ru-RU" dirty="0" smtClean="0"/>
              <a:t>4.</a:t>
            </a:r>
            <a:r>
              <a:rPr lang="en-US" dirty="0" smtClean="0"/>
              <a:t>https</a:t>
            </a:r>
            <a:r>
              <a:rPr lang="en-US" dirty="0"/>
              <a:t>://www.youtube.com/watch?v=_OgLcUinRls</a:t>
            </a:r>
            <a:endParaRPr lang="ru-RU" dirty="0"/>
          </a:p>
        </p:txBody>
      </p:sp>
      <p:sp>
        <p:nvSpPr>
          <p:cNvPr id="6" name="Прямоугольник 5"/>
          <p:cNvSpPr/>
          <p:nvPr/>
        </p:nvSpPr>
        <p:spPr>
          <a:xfrm>
            <a:off x="1331640" y="5398560"/>
            <a:ext cx="4572000" cy="369332"/>
          </a:xfrm>
          <a:prstGeom prst="rect">
            <a:avLst/>
          </a:prstGeom>
        </p:spPr>
        <p:txBody>
          <a:bodyPr>
            <a:spAutoFit/>
          </a:bodyPr>
          <a:lstStyle/>
          <a:p>
            <a:r>
              <a:rPr lang="ru-RU" dirty="0" smtClean="0"/>
              <a:t>5 </a:t>
            </a:r>
            <a:r>
              <a:rPr lang="en-US" dirty="0" smtClean="0"/>
              <a:t>http</a:t>
            </a:r>
            <a:r>
              <a:rPr lang="en-US" dirty="0"/>
              <a:t>://gorpol39.spb.ru</a:t>
            </a:r>
            <a:r>
              <a:rPr lang="en-US" dirty="0" smtClean="0"/>
              <a:t>/%</a:t>
            </a:r>
            <a:endParaRPr lang="ru-RU" dirty="0"/>
          </a:p>
        </p:txBody>
      </p:sp>
    </p:spTree>
    <p:extLst>
      <p:ext uri="{BB962C8B-B14F-4D97-AF65-F5344CB8AC3E}">
        <p14:creationId xmlns:p14="http://schemas.microsoft.com/office/powerpoint/2010/main" val="39385129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Другая 10">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70</TotalTime>
  <Words>1718</Words>
  <Application>Microsoft Office PowerPoint</Application>
  <PresentationFormat>Экран (4:3)</PresentationFormat>
  <Paragraphs>55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Эркер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1</cp:lastModifiedBy>
  <cp:revision>7</cp:revision>
  <dcterms:created xsi:type="dcterms:W3CDTF">2022-12-20T03:31:21Z</dcterms:created>
  <dcterms:modified xsi:type="dcterms:W3CDTF">2022-12-20T04:53:22Z</dcterms:modified>
</cp:coreProperties>
</file>