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08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576" userDrawn="1">
          <p15:clr>
            <a:srgbClr val="A4A3A4"/>
          </p15:clr>
        </p15:guide>
        <p15:guide id="4" orient="horz" pos="22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92" autoAdjust="0"/>
    <p:restoredTop sz="93848" autoAdjust="0"/>
  </p:normalViewPr>
  <p:slideViewPr>
    <p:cSldViewPr snapToGrid="0" showGuides="1">
      <p:cViewPr varScale="1">
        <p:scale>
          <a:sx n="109" d="100"/>
          <a:sy n="109" d="100"/>
        </p:scale>
        <p:origin x="660" y="96"/>
      </p:cViewPr>
      <p:guideLst>
        <p:guide orient="horz" pos="4008"/>
        <p:guide pos="3840"/>
        <p:guide orient="horz" pos="576"/>
        <p:guide orient="horz" pos="22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AF6C0F-6C1A-4846-A78B-2019EC7A5A0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0A86D-5024-4350-A9C6-9389693B0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4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53224B-FA27-4BCB-A26A-ADE45C59C0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7DBA7C3-DC9D-406C-B076-C0EF547FDA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CFF5F6D-871C-4205-8D1F-4A75D2E3C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C2F35F7-EF06-45F2-B57F-6F048A3C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4CB1CA4-B90D-4E32-901D-48FA8E2D7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612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C41EE9-276F-4ECC-914F-3840024B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5E04F50-AF49-4C03-830B-419E956A62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9DB5F91-1B6D-440D-B9E1-29FB3BD1D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FC2A01E-DFDC-45CD-8C59-1ACC09CF8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53775F8-5AC9-4483-BDAA-960FCE9DD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840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9A3CE1-F66E-4EFB-A061-3D89731B7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A9AA2FD-0BB0-48E3-961D-415CA7A194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6B03049-6C69-4CEC-82C8-8B99C1665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80A7B9-7A8C-4781-8527-07CB306F6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027E066-AC32-4EBF-8C62-9F9C88D14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52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C3E6EC4-6F49-4C22-9574-222E2B6DC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663788F-73D7-4BA8-A517-673D68DE4C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3F83F72-07E8-4522-BCD6-190E86E83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B6B5A81-3252-41EF-8E89-7F2F734C1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004087F-4B5D-4BCC-A8B7-6AD823B20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6E8DD92-971F-4EBE-82A7-ABE3B785D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884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A4EDE5-DAA6-4AB4-ADAE-D4B0864AB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3DDC08B-144E-41B1-B2E2-DD0D97F627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A881F46-A6AB-4DE4-830D-D42782E07C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F572667-A2FE-4E9B-B0C0-1AB4FD8C0C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70A267E-14B3-415C-9BD0-93A2400865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E7AB91A-F6A2-4D2C-803D-2B96DE11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4F20F70-97D6-4A4B-83E9-F2DE6EA48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23A4884-361A-4BDD-A109-580661DCF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52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E1796A-C94D-40D6-A532-B5030D215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619960D-4FE0-44C2-8E79-EA02757B0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BBC9FF4-BA2A-4F83-91EC-84FCCC9BB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F2A5C75-66DE-4C60-955C-C799276F2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267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FF05E97-12E7-4C3D-9AA5-EBFC65702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525EBE5-1AF8-4A20-85BC-AF6314939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8EC7D4C-E75D-4022-B23A-8EED484F9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178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8053C1-7859-4B7B-83ED-CBE533392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2F25BBE-A5F4-4139-A1E2-128DFC9C34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5A9AD82-97A1-4C12-A331-06D9FEEB18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DF93360-E200-4472-A28E-20B749438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34B9387-B863-4CDD-922B-D6EC8215C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331533D-ACE7-4A22-9109-6B53A4D1C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370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AA90AC-FB79-4573-A675-21B5F35C8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33B17C0-8AEC-4F51-9EB0-3F1F9FA2C2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F8F1576-9819-4AE5-8F60-6A3A3901E4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BBA9B03-8235-4947-B1E9-22457F9BC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E303FB9-4F6E-42F4-9E0B-6A259DC6A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B5571CE-F3BA-4B47-8232-C128D36D7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323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EAE9B3-7C95-489C-8A32-221322090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B18C582-CFBA-44E8-9DEF-3BDBC6D300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CFB17DE-6261-4E66-A4A9-D0E7D9D93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7EC2ACC-BCE2-4B89-8021-528A0E04B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160424C-3425-45D1-A35B-4196E56F1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89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6D84659-4BF3-4C22-A102-68D558736B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5D7050F-96F2-4453-A76B-BDA3FE830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9BE29D8-7726-4466-ABEB-1288F7FE4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D361D5F-5CAC-4BC5-B5B2-E67EE06CA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C49DB4-AB6D-490B-97D2-DCC788148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422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69673116-EE46-49BA-AF9B-CA43FFA14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8DCCFC0-B77B-44C8-A097-50FD5B1E6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3C6219E-49F0-4E39-A5A1-E39D165F64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24056-FCF2-42B5-B363-49EAD26F8DCA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E64ACBE-0631-4B94-AC44-AFCA522D69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23D36C1-B418-4475-AD06-D82B869871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4C915-17D6-486A-86EC-048CBE10C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025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ublic.oprosso.sberbank.ru/p/qqdqbtnv" TargetMode="External"/><Relationship Id="rId5" Type="http://schemas.openxmlformats.org/officeDocument/2006/relationships/hyperlink" Target="https://www.sberbankidea.ru/Business_without_barriers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xmlns="" id="{7141D334-8434-4AF3-8014-473FA6D366EC}"/>
              </a:ext>
            </a:extLst>
          </p:cNvPr>
          <p:cNvSpPr/>
          <p:nvPr/>
        </p:nvSpPr>
        <p:spPr>
          <a:xfrm rot="16200000" flipH="1">
            <a:off x="5338916" y="-1"/>
            <a:ext cx="6853083" cy="6853083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5F109F2C-FA85-4317-916E-0B4E5F44B020}"/>
              </a:ext>
            </a:extLst>
          </p:cNvPr>
          <p:cNvCxnSpPr>
            <a:cxnSpLocks/>
          </p:cNvCxnSpPr>
          <p:nvPr/>
        </p:nvCxnSpPr>
        <p:spPr>
          <a:xfrm>
            <a:off x="1" y="5372100"/>
            <a:ext cx="12191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ight Triangle 5">
            <a:extLst>
              <a:ext uri="{FF2B5EF4-FFF2-40B4-BE49-F238E27FC236}">
                <a16:creationId xmlns:a16="http://schemas.microsoft.com/office/drawing/2014/main" xmlns="" id="{4FAA3927-C37E-494D-8BDF-527955E5174E}"/>
              </a:ext>
            </a:extLst>
          </p:cNvPr>
          <p:cNvSpPr/>
          <p:nvPr/>
        </p:nvSpPr>
        <p:spPr>
          <a:xfrm rot="5400000" flipH="1">
            <a:off x="0" y="5372100"/>
            <a:ext cx="1485900" cy="148590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8B34CAC-2B52-47E8-9B57-E3B791389FE1}"/>
              </a:ext>
            </a:extLst>
          </p:cNvPr>
          <p:cNvSpPr/>
          <p:nvPr/>
        </p:nvSpPr>
        <p:spPr>
          <a:xfrm>
            <a:off x="10058400" y="257175"/>
            <a:ext cx="2133600" cy="432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5E1F35E-9892-4FEF-BD72-1351948704E9}"/>
              </a:ext>
            </a:extLst>
          </p:cNvPr>
          <p:cNvSpPr txBox="1"/>
          <p:nvPr/>
        </p:nvSpPr>
        <p:spPr>
          <a:xfrm>
            <a:off x="596899" y="73999"/>
            <a:ext cx="9461500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3200" dirty="0" smtClean="0">
                <a:latin typeface="+mj-lt"/>
              </a:rPr>
              <a:t>Проект «Бизнес без преград»</a:t>
            </a:r>
          </a:p>
          <a:p>
            <a:r>
              <a:rPr lang="ru-RU" sz="3200" dirty="0" smtClean="0">
                <a:latin typeface="+mj-lt"/>
              </a:rPr>
              <a:t>Курс обучения «От хобби до создания бизнеса»</a:t>
            </a:r>
            <a:endParaRPr lang="en-US" sz="3200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7116" y="1357443"/>
            <a:ext cx="809917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u="sng" dirty="0" smtClean="0"/>
              <a:t>Старт обучения:</a:t>
            </a:r>
            <a:r>
              <a:rPr lang="ru-RU" sz="2000" dirty="0" smtClean="0"/>
              <a:t>  по факту формирования группы</a:t>
            </a:r>
          </a:p>
          <a:p>
            <a:pPr algn="just"/>
            <a:r>
              <a:rPr lang="ru-RU" sz="2000" b="1" u="sng" dirty="0" smtClean="0"/>
              <a:t>Участники</a:t>
            </a:r>
            <a:r>
              <a:rPr lang="ru-RU" sz="2000" b="1" u="sng" dirty="0"/>
              <a:t>:</a:t>
            </a:r>
            <a:r>
              <a:rPr lang="ru-RU" sz="2000" dirty="0" smtClean="0"/>
              <a:t> Люди с инвалидностью желающие стать предпринимателями</a:t>
            </a:r>
          </a:p>
          <a:p>
            <a:pPr algn="just"/>
            <a:r>
              <a:rPr lang="ru-RU" sz="2000" b="1" u="sng" dirty="0"/>
              <a:t>Продолжительность: </a:t>
            </a:r>
            <a:r>
              <a:rPr lang="ru-RU" sz="2000" dirty="0" smtClean="0"/>
              <a:t>5 уроков</a:t>
            </a:r>
          </a:p>
          <a:p>
            <a:pPr algn="just"/>
            <a:r>
              <a:rPr lang="ru-RU" sz="2000" b="1" u="sng" dirty="0"/>
              <a:t>Частота проведения: </a:t>
            </a:r>
            <a:r>
              <a:rPr lang="ru-RU" sz="2000" dirty="0" smtClean="0"/>
              <a:t>1 раз в неделю</a:t>
            </a:r>
          </a:p>
          <a:p>
            <a:pPr algn="just"/>
            <a:r>
              <a:rPr lang="ru-RU" sz="2000" b="1" u="sng" dirty="0" smtClean="0"/>
              <a:t>Форма проведения: </a:t>
            </a:r>
            <a:r>
              <a:rPr lang="ru-RU" sz="2000" dirty="0" smtClean="0"/>
              <a:t>офлайн/онлайн</a:t>
            </a:r>
          </a:p>
          <a:p>
            <a:pPr algn="just"/>
            <a:r>
              <a:rPr lang="ru-RU" sz="2000" b="1" u="sng" dirty="0"/>
              <a:t>Результат:</a:t>
            </a:r>
            <a:r>
              <a:rPr lang="ru-RU" sz="2000" b="1" dirty="0"/>
              <a:t> </a:t>
            </a:r>
            <a:r>
              <a:rPr lang="ru-RU" sz="2000" dirty="0" smtClean="0"/>
              <a:t>Разработка и защита бизнес-плана. </a:t>
            </a:r>
          </a:p>
          <a:p>
            <a:pPr algn="just"/>
            <a:r>
              <a:rPr lang="ru-RU" sz="2000" b="1" u="sng" dirty="0" smtClean="0"/>
              <a:t>Итог:</a:t>
            </a:r>
            <a:r>
              <a:rPr lang="ru-RU" sz="2000" b="1" dirty="0" smtClean="0"/>
              <a:t> </a:t>
            </a:r>
            <a:r>
              <a:rPr lang="ru-RU" sz="2000" dirty="0" smtClean="0"/>
              <a:t>1. Итоговый бизнес план, готовый для реализации 2. Сертификат о прохождении обучения 3 </a:t>
            </a:r>
            <a:r>
              <a:rPr lang="ru-RU" sz="2000" dirty="0"/>
              <a:t>П</a:t>
            </a:r>
            <a:r>
              <a:rPr lang="ru-RU" sz="2000" dirty="0" smtClean="0"/>
              <a:t>артнерская поддержка 4 Закрепление ментора/наставника из действующих клиентов 5. Новые знакомства в сфере бизнеса</a:t>
            </a:r>
            <a:endParaRPr lang="en-US" sz="2000" dirty="0" smtClean="0"/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4967" y="2204318"/>
            <a:ext cx="1720825" cy="20616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/>
          <a:srcRect l="12667" t="2172" r="9919"/>
          <a:stretch/>
        </p:blipFill>
        <p:spPr>
          <a:xfrm>
            <a:off x="1804309" y="5655502"/>
            <a:ext cx="1221703" cy="900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4"/>
          <a:srcRect l="21463" t="17508" r="46581" b="15965"/>
          <a:stretch/>
        </p:blipFill>
        <p:spPr>
          <a:xfrm>
            <a:off x="10184472" y="1281872"/>
            <a:ext cx="1762617" cy="20616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0" name="Прямоугольник 39"/>
          <p:cNvSpPr/>
          <p:nvPr/>
        </p:nvSpPr>
        <p:spPr>
          <a:xfrm>
            <a:off x="187116" y="4678463"/>
            <a:ext cx="117599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Более подробно с обучением можно ознакомиться </a:t>
            </a:r>
            <a:r>
              <a:rPr lang="ru-RU" sz="1600" dirty="0" smtClean="0">
                <a:hlinkClick r:id="rId5"/>
              </a:rPr>
              <a:t>перейдя по ссылке</a:t>
            </a:r>
            <a:r>
              <a:rPr lang="ru-RU" sz="1600" dirty="0" smtClean="0"/>
              <a:t> (ссылка активна).  </a:t>
            </a:r>
            <a:endParaRPr lang="ru-RU" sz="1600" dirty="0"/>
          </a:p>
          <a:p>
            <a:pPr algn="just"/>
            <a:r>
              <a:rPr lang="ru-RU" sz="1600" dirty="0" smtClean="0"/>
              <a:t>Зарегистрироваться на обучение можно </a:t>
            </a:r>
            <a:r>
              <a:rPr lang="ru-RU" sz="1600" dirty="0" smtClean="0">
                <a:hlinkClick r:id="rId6"/>
              </a:rPr>
              <a:t>тут</a:t>
            </a:r>
            <a:r>
              <a:rPr lang="ru-RU" sz="1600" dirty="0" smtClean="0"/>
              <a:t> (ссылка активна)</a:t>
            </a:r>
            <a:endParaRPr lang="ru-RU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3630874" y="5369664"/>
            <a:ext cx="75615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u="sng" dirty="0" smtClean="0"/>
              <a:t>Организаторы: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453680"/>
              </p:ext>
            </p:extLst>
          </p:nvPr>
        </p:nvGraphicFramePr>
        <p:xfrm>
          <a:off x="3630874" y="5771731"/>
          <a:ext cx="7227602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3801">
                  <a:extLst>
                    <a:ext uri="{9D8B030D-6E8A-4147-A177-3AD203B41FA5}">
                      <a16:colId xmlns:a16="http://schemas.microsoft.com/office/drawing/2014/main" xmlns="" val="3201279353"/>
                    </a:ext>
                  </a:extLst>
                </a:gridCol>
                <a:gridCol w="3613801">
                  <a:extLst>
                    <a:ext uri="{9D8B030D-6E8A-4147-A177-3AD203B41FA5}">
                      <a16:colId xmlns:a16="http://schemas.microsoft.com/office/drawing/2014/main" xmlns="" val="1498416480"/>
                    </a:ext>
                  </a:extLst>
                </a:gridCol>
              </a:tblGrid>
              <a:tr h="1063893">
                <a:tc>
                  <a:txBody>
                    <a:bodyPr/>
                    <a:lstStyle/>
                    <a:p>
                      <a:pPr algn="just"/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Уральский банк ПАО Сбербанк</a:t>
                      </a:r>
                    </a:p>
                    <a:p>
                      <a:pPr algn="just"/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Екатеринбургский центр занятости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ООО МСП Опора России</a:t>
                      </a:r>
                    </a:p>
                    <a:p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АНО Белая трость </a:t>
                      </a:r>
                    </a:p>
                    <a:p>
                      <a:pPr algn="just"/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АНО «Третий сектор» </a:t>
                      </a:r>
                    </a:p>
                    <a:p>
                      <a:pPr algn="just"/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ООО Сервис-СВ</a:t>
                      </a:r>
                    </a:p>
                    <a:p>
                      <a:pPr algn="just"/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ООО Налоговая стратегия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46547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733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xmlns="" id="{7141D334-8434-4AF3-8014-473FA6D366EC}"/>
              </a:ext>
            </a:extLst>
          </p:cNvPr>
          <p:cNvSpPr/>
          <p:nvPr/>
        </p:nvSpPr>
        <p:spPr>
          <a:xfrm rot="16200000" flipH="1">
            <a:off x="5338916" y="-1"/>
            <a:ext cx="6853083" cy="6853083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xmlns="" id="{4FAA3927-C37E-494D-8BDF-527955E5174E}"/>
              </a:ext>
            </a:extLst>
          </p:cNvPr>
          <p:cNvSpPr/>
          <p:nvPr/>
        </p:nvSpPr>
        <p:spPr>
          <a:xfrm rot="5400000" flipH="1">
            <a:off x="0" y="5372100"/>
            <a:ext cx="1485900" cy="148590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8B34CAC-2B52-47E8-9B57-E3B791389FE1}"/>
              </a:ext>
            </a:extLst>
          </p:cNvPr>
          <p:cNvSpPr/>
          <p:nvPr/>
        </p:nvSpPr>
        <p:spPr>
          <a:xfrm>
            <a:off x="10058400" y="257175"/>
            <a:ext cx="2133600" cy="432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/>
          </p:nvPr>
        </p:nvGraphicFramePr>
        <p:xfrm>
          <a:off x="206329" y="727927"/>
          <a:ext cx="11890180" cy="5970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722">
                  <a:extLst>
                    <a:ext uri="{9D8B030D-6E8A-4147-A177-3AD203B41FA5}">
                      <a16:colId xmlns:a16="http://schemas.microsoft.com/office/drawing/2014/main" xmlns="" val="2582750203"/>
                    </a:ext>
                  </a:extLst>
                </a:gridCol>
                <a:gridCol w="1328694">
                  <a:extLst>
                    <a:ext uri="{9D8B030D-6E8A-4147-A177-3AD203B41FA5}">
                      <a16:colId xmlns:a16="http://schemas.microsoft.com/office/drawing/2014/main" xmlns="" val="3175722757"/>
                    </a:ext>
                  </a:extLst>
                </a:gridCol>
                <a:gridCol w="960582">
                  <a:extLst>
                    <a:ext uri="{9D8B030D-6E8A-4147-A177-3AD203B41FA5}">
                      <a16:colId xmlns:a16="http://schemas.microsoft.com/office/drawing/2014/main" xmlns="" val="86635326"/>
                    </a:ext>
                  </a:extLst>
                </a:gridCol>
                <a:gridCol w="8762182">
                  <a:extLst>
                    <a:ext uri="{9D8B030D-6E8A-4147-A177-3AD203B41FA5}">
                      <a16:colId xmlns:a16="http://schemas.microsoft.com/office/drawing/2014/main" xmlns="" val="2103454255"/>
                    </a:ext>
                  </a:extLst>
                </a:gridCol>
              </a:tblGrid>
              <a:tr h="63508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Номер урока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Время проведения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ФИО Спикера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Описание программы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40115311"/>
                  </a:ext>
                </a:extLst>
              </a:tr>
              <a:tr h="1735893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 урок</a:t>
                      </a: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10:00-11:00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мин (перерыв)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11:05-12:00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Организационные моменты по курсу обучения. Представление </a:t>
                      </a:r>
                    </a:p>
                    <a:p>
                      <a:pPr rtl="0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История успеха социальног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 предпринимателя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1: Как избавиться от страха начать свой бизнес </a:t>
                      </a:r>
                    </a:p>
                    <a:p>
                      <a:pPr rtl="0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2: Получение финансовой поддержки  гражданам с инвалидностью(30 мин)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3: Система налогообложения </a:t>
                      </a:r>
                    </a:p>
                    <a:p>
                      <a:pPr rtl="0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4: Структура и содержание бизнес-плана 1,2,3 раздел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Домашнее задание: 1. Выбрать 3 вида деятельности и определить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к ним ОКВЭД (один из вариантов выбрать свою деятельность). 2.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Сформировать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бизнес план, согласно 1,2,3 раздела (структура, резюме)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52314576"/>
                  </a:ext>
                </a:extLst>
              </a:tr>
              <a:tr h="1796370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 урок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10:00-11:00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мин (перерыв)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11:05-12:00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История успеха ранее обучившегося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5: Как написать,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успешно защитить бизнес-план и получить финансирование (личный опыт)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6: Продвижение в социальных сетях (реклама, примеры)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Тема 7: Этапы создания бизнеса (4,5,6,7 разделы)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Домашнее задание: 1. Определить источник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финасирования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Определить какие приемы будут использованы для продвижения в социальных сетях своей продукции/услуг.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 Сформировать бизнес план, 4,5,6,7 разделы (Описать услугу/товар/работу), Описать исследование и анализ рынка, составить план маркетинга).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41820119"/>
                  </a:ext>
                </a:extLst>
              </a:tr>
              <a:tr h="1654979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 урок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10:00-11:00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мин (перерыв)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11:05-12:00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8: Меры поддержки для организации предпринимательской деятельности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9: Какими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компетенциями должен обладать предприниматель с инвалидностью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10:Правовой блок в режиме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лайт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(как оформлять договоры, коммерческие предложения и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т.д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11: Публичные выступления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Домашнее задание: Определить какие меры поддержки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будут использованы для своей организации. Составить договор или коммерческое предложение для своей организации (для использования в дальнейшем при взаимодействии с партнерами). 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77014659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E5E1F35E-9892-4FEF-BD72-1351948704E9}"/>
              </a:ext>
            </a:extLst>
          </p:cNvPr>
          <p:cNvSpPr txBox="1"/>
          <p:nvPr/>
        </p:nvSpPr>
        <p:spPr>
          <a:xfrm>
            <a:off x="521445" y="66307"/>
            <a:ext cx="946150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3200" dirty="0" smtClean="0">
                <a:latin typeface="+mj-lt"/>
              </a:rPr>
              <a:t>Программа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343102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xmlns="" id="{7141D334-8434-4AF3-8014-473FA6D366EC}"/>
              </a:ext>
            </a:extLst>
          </p:cNvPr>
          <p:cNvSpPr/>
          <p:nvPr/>
        </p:nvSpPr>
        <p:spPr>
          <a:xfrm rot="16200000" flipH="1">
            <a:off x="5338916" y="-1"/>
            <a:ext cx="6853083" cy="6853083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xmlns="" id="{4FAA3927-C37E-494D-8BDF-527955E5174E}"/>
              </a:ext>
            </a:extLst>
          </p:cNvPr>
          <p:cNvSpPr/>
          <p:nvPr/>
        </p:nvSpPr>
        <p:spPr>
          <a:xfrm rot="5400000" flipH="1">
            <a:off x="0" y="5372100"/>
            <a:ext cx="1485900" cy="148590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8B34CAC-2B52-47E8-9B57-E3B791389FE1}"/>
              </a:ext>
            </a:extLst>
          </p:cNvPr>
          <p:cNvSpPr/>
          <p:nvPr/>
        </p:nvSpPr>
        <p:spPr>
          <a:xfrm>
            <a:off x="10058400" y="257175"/>
            <a:ext cx="2133600" cy="432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181747" y="841950"/>
          <a:ext cx="11890180" cy="3340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722">
                  <a:extLst>
                    <a:ext uri="{9D8B030D-6E8A-4147-A177-3AD203B41FA5}">
                      <a16:colId xmlns:a16="http://schemas.microsoft.com/office/drawing/2014/main" xmlns="" val="2582750203"/>
                    </a:ext>
                  </a:extLst>
                </a:gridCol>
                <a:gridCol w="1325568">
                  <a:extLst>
                    <a:ext uri="{9D8B030D-6E8A-4147-A177-3AD203B41FA5}">
                      <a16:colId xmlns:a16="http://schemas.microsoft.com/office/drawing/2014/main" xmlns="" val="3175722757"/>
                    </a:ext>
                  </a:extLst>
                </a:gridCol>
                <a:gridCol w="1099127">
                  <a:extLst>
                    <a:ext uri="{9D8B030D-6E8A-4147-A177-3AD203B41FA5}">
                      <a16:colId xmlns:a16="http://schemas.microsoft.com/office/drawing/2014/main" xmlns="" val="86635326"/>
                    </a:ext>
                  </a:extLst>
                </a:gridCol>
                <a:gridCol w="8626763">
                  <a:extLst>
                    <a:ext uri="{9D8B030D-6E8A-4147-A177-3AD203B41FA5}">
                      <a16:colId xmlns:a16="http://schemas.microsoft.com/office/drawing/2014/main" xmlns="" val="2103454255"/>
                    </a:ext>
                  </a:extLst>
                </a:gridCol>
              </a:tblGrid>
              <a:tr h="45953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Номер урока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Дата, Время проведения (ЕКБ)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ФИО Спикера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Описание программы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40115311"/>
                  </a:ext>
                </a:extLst>
              </a:tr>
              <a:tr h="1033187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 урок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10:00-11:00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мин (перерыв)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11:05-12:00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Спикер 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12: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Этапы создания бизнеса (8,9 разделы)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13: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Мастер-класс как упаковать посадочную страницу в контакте (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VK)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используя</a:t>
                      </a:r>
                      <a:r>
                        <a:rPr lang="en-US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конструктор</a:t>
                      </a:r>
                      <a:r>
                        <a:rPr lang="en-US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Tilda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Publishing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Тема 14: Обмен опытом рекомендации предпринимателей (в рамках бизнес плана), согласно сферы для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стартапа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Тема 1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Индивидуальные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к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онсультация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по бизнес-плану (вопрос/ответ) 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8832299"/>
                  </a:ext>
                </a:extLst>
              </a:tr>
              <a:tr h="1008888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урок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10:00-11:00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мин (перерыв)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11:05-12:00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Эксперты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Защита  дипломных работ (бизнес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планов)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4393821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5E1F35E-9892-4FEF-BD72-1351948704E9}"/>
              </a:ext>
            </a:extLst>
          </p:cNvPr>
          <p:cNvSpPr txBox="1"/>
          <p:nvPr/>
        </p:nvSpPr>
        <p:spPr>
          <a:xfrm>
            <a:off x="596900" y="203328"/>
            <a:ext cx="946150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3200" dirty="0" smtClean="0">
                <a:latin typeface="+mj-lt"/>
              </a:rPr>
              <a:t>Программа обучения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5E1F35E-9892-4FEF-BD72-1351948704E9}"/>
              </a:ext>
            </a:extLst>
          </p:cNvPr>
          <p:cNvSpPr txBox="1"/>
          <p:nvPr/>
        </p:nvSpPr>
        <p:spPr>
          <a:xfrm>
            <a:off x="523009" y="4350366"/>
            <a:ext cx="946150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3200" dirty="0" smtClean="0">
                <a:latin typeface="+mj-lt"/>
              </a:rPr>
              <a:t>Организационные моменты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1746" y="4935141"/>
            <a:ext cx="118901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/>
              <a:t>Создана группа в чате  </a:t>
            </a:r>
            <a:r>
              <a:rPr lang="ru-RU" dirty="0" err="1" smtClean="0"/>
              <a:t>Telegram</a:t>
            </a:r>
            <a:r>
              <a:rPr lang="ru-RU" dirty="0" smtClean="0"/>
              <a:t> </a:t>
            </a:r>
            <a:r>
              <a:rPr lang="ru-RU" dirty="0"/>
              <a:t>для сопровождения, можно задавать вопросы, получить быстро ответы, комментарии по домашней работе, учебным </a:t>
            </a:r>
            <a:r>
              <a:rPr lang="ru-RU" dirty="0" smtClean="0"/>
              <a:t>материалам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 smtClean="0"/>
              <a:t>Использование видео уроков на площадке Бизнес класс</a:t>
            </a:r>
            <a:endParaRPr lang="ru-RU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 smtClean="0"/>
              <a:t>Материалы </a:t>
            </a:r>
            <a:r>
              <a:rPr lang="ru-RU" dirty="0"/>
              <a:t>спикеров будут направлены по почте (для изучения, ознакомления, использования при создании </a:t>
            </a:r>
            <a:r>
              <a:rPr lang="ru-RU" dirty="0" smtClean="0"/>
              <a:t>бизнес-плана)</a:t>
            </a:r>
            <a:endParaRPr lang="ru-RU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 smtClean="0"/>
              <a:t>Приглашаются </a:t>
            </a:r>
            <a:r>
              <a:rPr lang="ru-RU" dirty="0"/>
              <a:t>действующие предприниматели (для обмена </a:t>
            </a:r>
            <a:r>
              <a:rPr lang="ru-RU" dirty="0" smtClean="0"/>
              <a:t>опытом, </a:t>
            </a:r>
            <a:r>
              <a:rPr lang="ru-RU" dirty="0"/>
              <a:t>консультации, согласно тематике </a:t>
            </a:r>
            <a:r>
              <a:rPr lang="ru-RU" dirty="0" err="1"/>
              <a:t>стартапа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5196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8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B01B2E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rn 03">
      <a:majorFont>
        <a:latin typeface="Segoe UI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1040</TotalTime>
  <Words>599</Words>
  <Application>Microsoft Office PowerPoint</Application>
  <PresentationFormat>Широкоэкранный</PresentationFormat>
  <Paragraphs>98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Segoe UI</vt:lpstr>
      <vt:lpstr>Wingdings</vt:lpstr>
      <vt:lpstr>Office Theme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Федонина Ольга Алексеевна - УБ</dc:creator>
  <cp:keywords/>
  <dc:description/>
  <cp:lastModifiedBy>Бурова Елена Степановна</cp:lastModifiedBy>
  <cp:revision>102</cp:revision>
  <cp:lastPrinted>2022-12-13T07:29:15Z</cp:lastPrinted>
  <dcterms:created xsi:type="dcterms:W3CDTF">2018-05-07T03:42:01Z</dcterms:created>
  <dcterms:modified xsi:type="dcterms:W3CDTF">2022-12-13T10:28:01Z</dcterms:modified>
  <cp:category/>
</cp:coreProperties>
</file>