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72" r:id="rId1"/>
  </p:sldMasterIdLst>
  <p:notesMasterIdLst>
    <p:notesMasterId r:id="rId13"/>
  </p:notesMasterIdLst>
  <p:sldIdLst>
    <p:sldId id="256" r:id="rId2"/>
    <p:sldId id="259" r:id="rId3"/>
    <p:sldId id="257" r:id="rId4"/>
    <p:sldId id="258" r:id="rId5"/>
    <p:sldId id="260" r:id="rId6"/>
    <p:sldId id="261" r:id="rId7"/>
    <p:sldId id="265" r:id="rId8"/>
    <p:sldId id="266" r:id="rId9"/>
    <p:sldId id="267" r:id="rId10"/>
    <p:sldId id="268" r:id="rId11"/>
    <p:sldId id="263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C501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4" d="100"/>
          <a:sy n="84" d="100"/>
        </p:scale>
        <p:origin x="-595" y="-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3D007C-2CF7-49F1-9B16-242283509ADC}" type="datetimeFigureOut">
              <a:rPr lang="ru-RU" smtClean="0"/>
              <a:t>10.01.2023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3895AD-C8CA-42E9-98E1-C36C7B50266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21270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3895AD-C8CA-42E9-98E1-C36C7B502660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21378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304800" y="228600"/>
            <a:ext cx="11594592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82220" y="5353963"/>
            <a:ext cx="11631168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600200"/>
            <a:ext cx="103632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556001"/>
            <a:ext cx="85344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10.01.2023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10.01.2023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228600"/>
            <a:ext cx="11594592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8063251" y="4203592"/>
            <a:ext cx="383523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3492427" y="4075290"/>
            <a:ext cx="7392687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3771637" y="4087562"/>
            <a:ext cx="729064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7479319" y="4074175"/>
            <a:ext cx="4410667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82220" y="4058555"/>
            <a:ext cx="11631168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0043" y="2463560"/>
            <a:ext cx="103632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3153" y="1437449"/>
            <a:ext cx="8556979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10.01.2023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10.01.2023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902207" y="2679192"/>
            <a:ext cx="5096256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6193536" y="2679192"/>
            <a:ext cx="5096256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2208" y="2678114"/>
            <a:ext cx="5096256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03110" y="3429001"/>
            <a:ext cx="5093407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7600" y="2678113"/>
            <a:ext cx="5096256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7" y="3429001"/>
            <a:ext cx="5096256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10.01.2023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10.01.2023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304800" y="228600"/>
            <a:ext cx="11594592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82220" y="714191"/>
            <a:ext cx="11631168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10.01.2023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228600"/>
            <a:ext cx="11594592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10.01.2023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200" y="3581401"/>
            <a:ext cx="44704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82220" y="714191"/>
            <a:ext cx="11631168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1219200" y="2286000"/>
            <a:ext cx="44704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02616" y="1828800"/>
            <a:ext cx="5205435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228600"/>
            <a:ext cx="11594592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82220" y="5353963"/>
            <a:ext cx="11631168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8874" y="338667"/>
            <a:ext cx="5083527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91112" y="2785533"/>
            <a:ext cx="5091289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10.01.2023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17600" y="1371600"/>
            <a:ext cx="475488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10.01.2023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304800" y="228600"/>
            <a:ext cx="11594592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10.01.2023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82220" y="714191"/>
            <a:ext cx="11631168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1447801"/>
            <a:ext cx="27432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447800"/>
            <a:ext cx="80264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228600"/>
            <a:ext cx="11594592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82220" y="1679429"/>
            <a:ext cx="11631168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338328"/>
            <a:ext cx="109728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84896" y="6250165"/>
            <a:ext cx="50489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E6E7A30D-C50B-4DBE-B6AE-967F434D693B}" type="datetimeFigureOut">
              <a:rPr lang="ru-RU" smtClean="0"/>
              <a:t>10.01.2023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185" y="6250165"/>
            <a:ext cx="50489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21451" y="6250164"/>
            <a:ext cx="15491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62757" y="2675467"/>
            <a:ext cx="9877777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73" r:id="rId1"/>
    <p:sldLayoutId id="2147484174" r:id="rId2"/>
    <p:sldLayoutId id="2147484175" r:id="rId3"/>
    <p:sldLayoutId id="2147484176" r:id="rId4"/>
    <p:sldLayoutId id="2147484177" r:id="rId5"/>
    <p:sldLayoutId id="2147484178" r:id="rId6"/>
    <p:sldLayoutId id="2147484179" r:id="rId7"/>
    <p:sldLayoutId id="2147484180" r:id="rId8"/>
    <p:sldLayoutId id="2147484181" r:id="rId9"/>
    <p:sldLayoutId id="2147484182" r:id="rId10"/>
    <p:sldLayoutId id="21474841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80140" y="650012"/>
            <a:ext cx="8915399" cy="125383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dirty="0" smtClean="0">
                <a:latin typeface="Liberation Mono" panose="02070409020205020404" pitchFamily="49" charset="0"/>
              </a:rPr>
              <a:t/>
            </a:r>
            <a:br>
              <a:rPr lang="ru-RU" sz="2000" dirty="0" smtClean="0">
                <a:latin typeface="Liberation Mono" panose="02070409020205020404" pitchFamily="49" charset="0"/>
              </a:rPr>
            </a:br>
            <a:r>
              <a:rPr lang="ru-RU" sz="2000" dirty="0">
                <a:latin typeface="Liberation Mono" panose="02070409020205020404" pitchFamily="49" charset="0"/>
              </a:rPr>
              <a:t/>
            </a:r>
            <a:br>
              <a:rPr lang="ru-RU" sz="2000" dirty="0">
                <a:latin typeface="Liberation Mono" panose="02070409020205020404" pitchFamily="49" charset="0"/>
              </a:rPr>
            </a:br>
            <a:r>
              <a:rPr lang="ru-RU" sz="2000" dirty="0" smtClean="0">
                <a:latin typeface="Liberation Mono" panose="02070409020205020404" pitchFamily="49" charset="0"/>
              </a:rPr>
              <a:t/>
            </a:r>
            <a:br>
              <a:rPr lang="ru-RU" sz="2000" dirty="0" smtClean="0">
                <a:latin typeface="Liberation Mono" panose="02070409020205020404" pitchFamily="49" charset="0"/>
              </a:rPr>
            </a:br>
            <a:r>
              <a:rPr lang="ru-RU" sz="2000" dirty="0" smtClean="0">
                <a:latin typeface="Liberation Mono" panose="02070409020205020404" pitchFamily="49" charset="0"/>
              </a:rPr>
              <a:t/>
            </a:r>
            <a:br>
              <a:rPr lang="ru-RU" sz="2000" dirty="0" smtClean="0">
                <a:latin typeface="Liberation Mono" panose="02070409020205020404" pitchFamily="49" charset="0"/>
              </a:rPr>
            </a:br>
            <a:r>
              <a:rPr lang="ru-RU" sz="2000" dirty="0">
                <a:latin typeface="Liberation Mono" panose="02070409020205020404" pitchFamily="49" charset="0"/>
              </a:rPr>
              <a:t/>
            </a:r>
            <a:br>
              <a:rPr lang="ru-RU" sz="2000" dirty="0">
                <a:latin typeface="Liberation Mono" panose="02070409020205020404" pitchFamily="49" charset="0"/>
              </a:rPr>
            </a:br>
            <a:r>
              <a:rPr lang="ru-RU" sz="2000" dirty="0" smtClean="0">
                <a:latin typeface="Liberation Mono" panose="02070409020205020404" pitchFamily="49" charset="0"/>
              </a:rPr>
              <a:t/>
            </a:r>
            <a:br>
              <a:rPr lang="ru-RU" sz="2000" dirty="0" smtClean="0">
                <a:latin typeface="Liberation Mono" panose="02070409020205020404" pitchFamily="49" charset="0"/>
              </a:rPr>
            </a:br>
            <a:r>
              <a:rPr lang="ru-RU" sz="2000" dirty="0">
                <a:latin typeface="Liberation Mono" panose="02070409020205020404" pitchFamily="49" charset="0"/>
              </a:rPr>
              <a:t/>
            </a:r>
            <a:br>
              <a:rPr lang="ru-RU" sz="2000" dirty="0">
                <a:latin typeface="Liberation Mono" panose="02070409020205020404" pitchFamily="49" charset="0"/>
              </a:rPr>
            </a:br>
            <a:r>
              <a:rPr lang="ru-RU" sz="2000" dirty="0" smtClean="0">
                <a:latin typeface="Liberation Mono" panose="02070409020205020404" pitchFamily="49" charset="0"/>
              </a:rPr>
              <a:t/>
            </a:r>
            <a:br>
              <a:rPr lang="ru-RU" sz="2000" dirty="0" smtClean="0">
                <a:latin typeface="Liberation Mono" panose="02070409020205020404" pitchFamily="49" charset="0"/>
              </a:rPr>
            </a:br>
            <a:r>
              <a:rPr lang="ru-RU" sz="2000" dirty="0">
                <a:latin typeface="Liberation Mono" panose="02070409020205020404" pitchFamily="49" charset="0"/>
              </a:rPr>
              <a:t/>
            </a:r>
            <a:br>
              <a:rPr lang="ru-RU" sz="2000" dirty="0">
                <a:latin typeface="Liberation Mono" panose="02070409020205020404" pitchFamily="49" charset="0"/>
              </a:rPr>
            </a:br>
            <a:r>
              <a:rPr lang="ru-RU" sz="2000" dirty="0" smtClean="0">
                <a:latin typeface="Liberation Mono" panose="02070409020205020404" pitchFamily="49" charset="0"/>
              </a:rPr>
              <a:t/>
            </a:r>
            <a:br>
              <a:rPr lang="ru-RU" sz="2000" dirty="0" smtClean="0">
                <a:latin typeface="Liberation Mono" panose="02070409020205020404" pitchFamily="49" charset="0"/>
              </a:rPr>
            </a:br>
            <a:r>
              <a:rPr lang="ru-RU" sz="22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Территориальный отраслевой исполнительный орган </a:t>
            </a:r>
            <a:br>
              <a:rPr lang="ru-RU" sz="22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22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государственной власти Свердловской области – Управление </a:t>
            </a:r>
            <a:br>
              <a:rPr lang="ru-RU" sz="22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22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социальной политики Министерства социальной политики</a:t>
            </a:r>
            <a:br>
              <a:rPr lang="ru-RU" sz="22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22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 Свердловской области № 15</a:t>
            </a:r>
            <a:endParaRPr lang="ru-RU" sz="2200" b="1" dirty="0">
              <a:solidFill>
                <a:srgbClr val="3C5010"/>
              </a:solidFill>
              <a:latin typeface="Liberation Serif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60694" y="2895470"/>
            <a:ext cx="8915399" cy="1429457"/>
          </a:xfrm>
        </p:spPr>
        <p:txBody>
          <a:bodyPr>
            <a:noAutofit/>
          </a:bodyPr>
          <a:lstStyle/>
          <a:p>
            <a:pPr algn="ctr">
              <a:spcBef>
                <a:spcPts val="0"/>
              </a:spcBef>
            </a:pPr>
            <a:r>
              <a:rPr lang="ru-RU" sz="3600" b="1" i="1" spc="-50" dirty="0">
                <a:solidFill>
                  <a:srgbClr val="3C5010"/>
                </a:solidFill>
                <a:latin typeface="Liberation Serif" panose="02020603050405020304" pitchFamily="18" charset="0"/>
                <a:ea typeface="+mj-ea"/>
                <a:cs typeface="+mj-cs"/>
              </a:rPr>
              <a:t>О выполнении Плана мероприятий </a:t>
            </a:r>
          </a:p>
          <a:p>
            <a:pPr algn="ctr">
              <a:spcBef>
                <a:spcPts val="0"/>
              </a:spcBef>
            </a:pPr>
            <a:r>
              <a:rPr lang="ru-RU" sz="3600" b="1" i="1" spc="-50" dirty="0">
                <a:solidFill>
                  <a:srgbClr val="3C5010"/>
                </a:solidFill>
                <a:latin typeface="Liberation Serif" panose="02020603050405020304" pitchFamily="18" charset="0"/>
                <a:ea typeface="+mj-ea"/>
                <a:cs typeface="+mj-cs"/>
              </a:rPr>
              <a:t>по противодействию коррупции </a:t>
            </a:r>
          </a:p>
          <a:p>
            <a:pPr algn="ctr">
              <a:spcBef>
                <a:spcPts val="0"/>
              </a:spcBef>
            </a:pPr>
            <a:r>
              <a:rPr lang="ru-RU" sz="3600" b="1" i="1" spc="-50" dirty="0">
                <a:solidFill>
                  <a:srgbClr val="3C5010"/>
                </a:solidFill>
                <a:latin typeface="Liberation Serif" panose="02020603050405020304" pitchFamily="18" charset="0"/>
                <a:ea typeface="+mj-ea"/>
                <a:cs typeface="+mj-cs"/>
              </a:rPr>
              <a:t>за </a:t>
            </a:r>
            <a:r>
              <a:rPr lang="ru-RU" sz="3600" b="1" i="1" spc="-50" dirty="0" smtClean="0">
                <a:solidFill>
                  <a:srgbClr val="3C5010"/>
                </a:solidFill>
                <a:latin typeface="Liberation Serif" panose="02020603050405020304" pitchFamily="18" charset="0"/>
                <a:ea typeface="+mj-ea"/>
                <a:cs typeface="+mj-cs"/>
              </a:rPr>
              <a:t>2022 </a:t>
            </a:r>
            <a:r>
              <a:rPr lang="ru-RU" sz="3600" b="1" i="1" spc="-50" dirty="0">
                <a:solidFill>
                  <a:srgbClr val="3C5010"/>
                </a:solidFill>
                <a:latin typeface="Liberation Serif" panose="02020603050405020304" pitchFamily="18" charset="0"/>
                <a:ea typeface="+mj-ea"/>
                <a:cs typeface="+mj-cs"/>
              </a:rPr>
              <a:t>год</a:t>
            </a:r>
          </a:p>
        </p:txBody>
      </p:sp>
    </p:spTree>
    <p:extLst>
      <p:ext uri="{BB962C8B-B14F-4D97-AF65-F5344CB8AC3E}">
        <p14:creationId xmlns:p14="http://schemas.microsoft.com/office/powerpoint/2010/main" val="24485481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85818" y="282894"/>
            <a:ext cx="9084685" cy="853708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>
                <a:solidFill>
                  <a:srgbClr val="3C5010"/>
                </a:solidFill>
                <a:latin typeface="Liberation Serif" panose="02020603050405020304" pitchFamily="18" charset="0"/>
              </a:rPr>
              <a:t>Контроль за исполнением мер </a:t>
            </a:r>
            <a:r>
              <a:rPr lang="ru-RU" sz="28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по </a:t>
            </a:r>
            <a:br>
              <a:rPr lang="ru-RU" sz="28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28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предупреждению коррупции </a:t>
            </a:r>
            <a:endParaRPr lang="ru-RU" sz="2800" b="1" dirty="0">
              <a:solidFill>
                <a:srgbClr val="3C5010"/>
              </a:solidFill>
              <a:latin typeface="Liberation Serif" panose="02020603050405020304" pitchFamily="18" charset="0"/>
            </a:endParaRP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2521526" y="3061353"/>
            <a:ext cx="8257310" cy="5995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Анализ практики применения организационных, разъяснительных и иных мер по недопущению должностными лицами коррупционного поведения </a:t>
            </a:r>
            <a:endParaRPr lang="ru-RU" dirty="0">
              <a:solidFill>
                <a:schemeClr val="tx1"/>
              </a:solidFill>
              <a:latin typeface="Liberation Serif" panose="02020603050405020304" pitchFamily="18" charset="0"/>
            </a:endParaRPr>
          </a:p>
        </p:txBody>
      </p:sp>
      <p:sp>
        <p:nvSpPr>
          <p:cNvPr id="6" name="Объект 2"/>
          <p:cNvSpPr txBox="1">
            <a:spLocks/>
          </p:cNvSpPr>
          <p:nvPr/>
        </p:nvSpPr>
        <p:spPr>
          <a:xfrm>
            <a:off x="2521526" y="4080666"/>
            <a:ext cx="8257310" cy="5995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Контроль и анализ ситуации по соблюдению гражданскими служащими ограничений, запретов, требований о предотвращении или урегулировании конфликта интересов</a:t>
            </a:r>
            <a:endParaRPr lang="ru-RU" dirty="0">
              <a:solidFill>
                <a:schemeClr val="tx1"/>
              </a:solidFill>
              <a:latin typeface="Liberation Serif" panose="02020603050405020304" pitchFamily="18" charset="0"/>
            </a:endParaRPr>
          </a:p>
        </p:txBody>
      </p:sp>
      <p:sp>
        <p:nvSpPr>
          <p:cNvPr id="7" name="Объект 2"/>
          <p:cNvSpPr txBox="1">
            <a:spLocks/>
          </p:cNvSpPr>
          <p:nvPr/>
        </p:nvSpPr>
        <p:spPr>
          <a:xfrm>
            <a:off x="2521526" y="5099979"/>
            <a:ext cx="8257310" cy="5995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Рассмотрение правоприменительной практики по результатам вступивших в законную  силу решений судов </a:t>
            </a:r>
            <a:endParaRPr lang="ru-RU" dirty="0">
              <a:solidFill>
                <a:schemeClr val="tx1"/>
              </a:solidFill>
              <a:latin typeface="Liberation Serif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521526" y="2073717"/>
            <a:ext cx="7917872" cy="6463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ru-RU" dirty="0" smtClean="0">
                <a:latin typeface="Liberation Serif" panose="02020603050405020304" pitchFamily="18" charset="0"/>
              </a:rPr>
              <a:t>Мониторинг </a:t>
            </a:r>
            <a:r>
              <a:rPr lang="ru-RU" dirty="0">
                <a:latin typeface="Liberation Serif" panose="02020603050405020304" pitchFamily="18" charset="0"/>
              </a:rPr>
              <a:t>состояния и эффективности противодействия коррупции, анализ реализации Плана по противодействию коррупции</a:t>
            </a:r>
          </a:p>
        </p:txBody>
      </p:sp>
    </p:spTree>
    <p:extLst>
      <p:ext uri="{BB962C8B-B14F-4D97-AF65-F5344CB8AC3E}">
        <p14:creationId xmlns:p14="http://schemas.microsoft.com/office/powerpoint/2010/main" val="5368098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062740" y="1764144"/>
            <a:ext cx="8915400" cy="4535055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- Выполнение </a:t>
            </a:r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национального плана противодействия коррупции на 2021-2024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;</a:t>
            </a:r>
          </a:p>
          <a:p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- Нормативно-правовое обеспечение деятельности по противодействию коррупции;</a:t>
            </a:r>
          </a:p>
          <a:p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- Повышение эффективности деятельности по противодействию коррупции;</a:t>
            </a:r>
          </a:p>
          <a:p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- Мониторинг состояния и эффективности  противодействия коррупции;</a:t>
            </a:r>
          </a:p>
          <a:p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- Организация работы по предупреждению коррупции в управлениях социальной политики и подведомственных учреждениях;</a:t>
            </a:r>
          </a:p>
          <a:p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- Совершенствование кадровой  работы по профилактике коррупционных и иных правонарушений;</a:t>
            </a:r>
          </a:p>
          <a:p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- Работа с обращениями граждан и организаций по фактам коррупции</a:t>
            </a:r>
          </a:p>
          <a:p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- Обеспечение открытости деятельности органов социальной защиты населения Свердловской области в сфере противодействия коррупции;</a:t>
            </a:r>
          </a:p>
          <a:p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- Формирование в обществе нетерпимого отношения к проявлениям коррупции</a:t>
            </a:r>
          </a:p>
          <a:p>
            <a:endParaRPr lang="ru-RU" dirty="0" smtClean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endParaRPr lang="ru-RU" dirty="0" smtClean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endParaRPr lang="ru-RU" dirty="0" smtClean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62223" y="381953"/>
            <a:ext cx="8890721" cy="798290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/>
            </a:r>
            <a:br>
              <a:rPr lang="ru-RU" sz="24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24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Основные </a:t>
            </a:r>
            <a:r>
              <a:rPr lang="ru-RU" sz="24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направления работы Управления в целях выполнения плана мероприятий по противодействию коррупции за </a:t>
            </a:r>
            <a:r>
              <a:rPr lang="ru-RU" sz="24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2022 </a:t>
            </a:r>
            <a:r>
              <a:rPr lang="ru-RU" sz="24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год</a:t>
            </a:r>
            <a:endParaRPr lang="ru-RU" sz="2400" b="1" dirty="0">
              <a:solidFill>
                <a:srgbClr val="3C5010"/>
              </a:solidFill>
              <a:latin typeface="Liberation Serif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90427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76218" y="1838036"/>
            <a:ext cx="9010794" cy="4571949"/>
          </a:xfrm>
        </p:spPr>
        <p:txBody>
          <a:bodyPr>
            <a:normAutofit fontScale="85000" lnSpcReduction="20000"/>
          </a:bodyPr>
          <a:lstStyle/>
          <a:p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предоставление сведений о доходах, расходах, имуществе и обязательствах имущественного характера и размещение их на сайте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;</a:t>
            </a:r>
          </a:p>
          <a:p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конфликт интересов и порядок его урегулирования;</a:t>
            </a:r>
          </a:p>
          <a:p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получение подарка, сдача и оценка подарка, реализация (выкупа) и зачисление средств, вырученных от его реализации;</a:t>
            </a:r>
          </a:p>
          <a:p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уведомления представителя нанимателя при прохождении государственной гражданской службы;</a:t>
            </a:r>
          </a:p>
          <a:p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типичные случаи неправомерного поведения, меры ответственности;</a:t>
            </a:r>
          </a:p>
          <a:p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представление сведений об адресах сайтов и (или) страниц сайтов в информационно-телекоммуникационной сети «Интернет», на которых размещалась общедоступная информация, а также данные, позволяющие идентифицировать государственного гражданского служащего;</a:t>
            </a:r>
          </a:p>
          <a:p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соблюдение ограничений, налагаемых на гражданина, замещавшего должность государственной или муниципальной службы, при заключении им трудового или гражданско-правового договора с организацией.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74813" y="402437"/>
            <a:ext cx="8915400" cy="641272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Реализация запланированных мероприятий </a:t>
            </a:r>
            <a:r>
              <a:rPr lang="ru-RU" sz="28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2021 </a:t>
            </a:r>
            <a:r>
              <a:rPr lang="ru-RU" sz="28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год</a:t>
            </a:r>
            <a:endParaRPr lang="ru-RU" sz="2800" dirty="0">
              <a:solidFill>
                <a:srgbClr val="3C5010"/>
              </a:solidFill>
              <a:latin typeface="Liberation Serif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8136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18563" y="2565280"/>
            <a:ext cx="3173384" cy="1458575"/>
          </a:xfr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>
            <a:normAutofit fontScale="85000" lnSpcReduction="20000"/>
          </a:bodyPr>
          <a:lstStyle/>
          <a:p>
            <a:pPr algn="ctr"/>
            <a:r>
              <a:rPr lang="ru-RU" spc="-50" dirty="0">
                <a:solidFill>
                  <a:schemeClr val="tx1"/>
                </a:solidFill>
                <a:latin typeface="Liberation Serif" panose="02020603050405020304" pitchFamily="18" charset="0"/>
                <a:ea typeface="+mj-ea"/>
                <a:cs typeface="+mj-cs"/>
              </a:rPr>
              <a:t>Заседание комиссии по соблюдению требований к служебному поведению и урегулированию конфликта интересов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4000" y="324933"/>
            <a:ext cx="9694286" cy="1352472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Организация </a:t>
            </a:r>
            <a:r>
              <a:rPr lang="ru-RU" sz="2400" b="1" dirty="0">
                <a:solidFill>
                  <a:srgbClr val="3C5010"/>
                </a:solidFill>
                <a:latin typeface="Liberation Serif" panose="02020603050405020304" pitchFamily="18" charset="0"/>
              </a:rPr>
              <a:t>работы </a:t>
            </a:r>
            <a:r>
              <a:rPr lang="ru-RU" sz="24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комиссии по соблюдению </a:t>
            </a:r>
            <a:br>
              <a:rPr lang="ru-RU" sz="24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24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требований к служебному поведению и урегулированию </a:t>
            </a:r>
            <a:br>
              <a:rPr lang="ru-RU" sz="24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24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конфликта интересов в Управлении социальной</a:t>
            </a:r>
            <a:br>
              <a:rPr lang="ru-RU" sz="24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24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 политики № 15 </a:t>
            </a:r>
            <a:endParaRPr lang="ru-RU" sz="2400" dirty="0">
              <a:solidFill>
                <a:srgbClr val="3C5010"/>
              </a:solidFill>
              <a:latin typeface="Liberation Serif" panose="02020603050405020304" pitchFamily="18" charset="0"/>
            </a:endParaRPr>
          </a:p>
        </p:txBody>
      </p:sp>
      <p:sp>
        <p:nvSpPr>
          <p:cNvPr id="9" name="Объект 2"/>
          <p:cNvSpPr txBox="1">
            <a:spLocks/>
          </p:cNvSpPr>
          <p:nvPr/>
        </p:nvSpPr>
        <p:spPr>
          <a:xfrm>
            <a:off x="1020429" y="4660885"/>
            <a:ext cx="3173384" cy="89053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vert="horz" lIns="0" tIns="45720" rIns="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400" b="1" spc="-50" dirty="0" smtClean="0">
                <a:solidFill>
                  <a:schemeClr val="tx1"/>
                </a:solidFill>
                <a:latin typeface="Liberation Serif" panose="02020603050405020304" pitchFamily="18" charset="0"/>
                <a:ea typeface="+mj-ea"/>
                <a:cs typeface="+mj-cs"/>
              </a:rPr>
              <a:t>2020 </a:t>
            </a:r>
            <a:r>
              <a:rPr lang="ru-RU" sz="2400" b="1" spc="-50" dirty="0" smtClean="0">
                <a:solidFill>
                  <a:schemeClr val="tx1"/>
                </a:solidFill>
                <a:latin typeface="Liberation Serif" panose="02020603050405020304" pitchFamily="18" charset="0"/>
                <a:ea typeface="+mj-ea"/>
                <a:cs typeface="+mj-cs"/>
              </a:rPr>
              <a:t>год – 0</a:t>
            </a:r>
          </a:p>
          <a:p>
            <a:pPr algn="ctr"/>
            <a:r>
              <a:rPr lang="ru-RU" sz="1400" spc="-50" dirty="0" smtClean="0">
                <a:solidFill>
                  <a:schemeClr val="tx1"/>
                </a:solidFill>
                <a:latin typeface="Liberation Serif" panose="02020603050405020304" pitchFamily="18" charset="0"/>
                <a:ea typeface="+mj-ea"/>
                <a:cs typeface="+mj-cs"/>
              </a:rPr>
              <a:t>(отсутствие основания)</a:t>
            </a:r>
          </a:p>
          <a:p>
            <a:endParaRPr lang="ru-RU" dirty="0"/>
          </a:p>
        </p:txBody>
      </p:sp>
      <p:sp>
        <p:nvSpPr>
          <p:cNvPr id="10" name="Объект 2"/>
          <p:cNvSpPr txBox="1">
            <a:spLocks/>
          </p:cNvSpPr>
          <p:nvPr/>
        </p:nvSpPr>
        <p:spPr>
          <a:xfrm>
            <a:off x="7946330" y="4659235"/>
            <a:ext cx="3173384" cy="89053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vert="horz" lIns="0" tIns="45720" rIns="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400" b="1" spc="-50" dirty="0" smtClean="0">
                <a:solidFill>
                  <a:schemeClr val="tx1"/>
                </a:solidFill>
                <a:latin typeface="Liberation Serif" panose="02020603050405020304" pitchFamily="18" charset="0"/>
                <a:ea typeface="+mj-ea"/>
                <a:cs typeface="+mj-cs"/>
              </a:rPr>
              <a:t>2022 </a:t>
            </a:r>
            <a:r>
              <a:rPr lang="ru-RU" sz="2400" b="1" spc="-50" dirty="0" smtClean="0">
                <a:solidFill>
                  <a:schemeClr val="tx1"/>
                </a:solidFill>
                <a:latin typeface="Liberation Serif" panose="02020603050405020304" pitchFamily="18" charset="0"/>
                <a:ea typeface="+mj-ea"/>
                <a:cs typeface="+mj-cs"/>
              </a:rPr>
              <a:t>год – 0</a:t>
            </a:r>
          </a:p>
          <a:p>
            <a:pPr algn="ctr"/>
            <a:r>
              <a:rPr lang="ru-RU" sz="1400" spc="-50" dirty="0" smtClean="0">
                <a:solidFill>
                  <a:schemeClr val="tx1"/>
                </a:solidFill>
                <a:latin typeface="Liberation Serif" panose="02020603050405020304" pitchFamily="18" charset="0"/>
                <a:ea typeface="+mj-ea"/>
                <a:cs typeface="+mj-cs"/>
              </a:rPr>
              <a:t>(отсутствие основания)</a:t>
            </a:r>
          </a:p>
          <a:p>
            <a:endParaRPr lang="ru-RU" dirty="0"/>
          </a:p>
        </p:txBody>
      </p:sp>
      <p:sp>
        <p:nvSpPr>
          <p:cNvPr id="11" name="Объект 2"/>
          <p:cNvSpPr txBox="1">
            <a:spLocks/>
          </p:cNvSpPr>
          <p:nvPr/>
        </p:nvSpPr>
        <p:spPr>
          <a:xfrm>
            <a:off x="4518563" y="4659235"/>
            <a:ext cx="3173384" cy="89053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vert="horz" lIns="0" tIns="45720" rIns="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400" b="1" spc="-50" dirty="0" smtClean="0">
                <a:solidFill>
                  <a:schemeClr val="tx1"/>
                </a:solidFill>
                <a:latin typeface="Liberation Serif" panose="02020603050405020304" pitchFamily="18" charset="0"/>
                <a:ea typeface="+mj-ea"/>
                <a:cs typeface="+mj-cs"/>
              </a:rPr>
              <a:t>2021 </a:t>
            </a:r>
            <a:r>
              <a:rPr lang="ru-RU" sz="2400" b="1" spc="-50" dirty="0" smtClean="0">
                <a:solidFill>
                  <a:schemeClr val="tx1"/>
                </a:solidFill>
                <a:latin typeface="Liberation Serif" panose="02020603050405020304" pitchFamily="18" charset="0"/>
                <a:ea typeface="+mj-ea"/>
                <a:cs typeface="+mj-cs"/>
              </a:rPr>
              <a:t>год – 0</a:t>
            </a:r>
          </a:p>
          <a:p>
            <a:pPr algn="ctr"/>
            <a:r>
              <a:rPr lang="ru-RU" sz="1400" spc="-50" dirty="0" smtClean="0">
                <a:solidFill>
                  <a:schemeClr val="tx1"/>
                </a:solidFill>
                <a:latin typeface="Liberation Serif" panose="02020603050405020304" pitchFamily="18" charset="0"/>
                <a:ea typeface="+mj-ea"/>
                <a:cs typeface="+mj-cs"/>
              </a:rPr>
              <a:t>(отсутствие основания)</a:t>
            </a:r>
          </a:p>
          <a:p>
            <a:endParaRPr lang="ru-RU" dirty="0"/>
          </a:p>
        </p:txBody>
      </p:sp>
      <p:cxnSp>
        <p:nvCxnSpPr>
          <p:cNvPr id="7" name="Прямая соединительная линия 6"/>
          <p:cNvCxnSpPr>
            <a:stCxn id="3" idx="2"/>
            <a:endCxn id="9" idx="0"/>
          </p:cNvCxnSpPr>
          <p:nvPr/>
        </p:nvCxnSpPr>
        <p:spPr>
          <a:xfrm flipH="1">
            <a:off x="2607121" y="4023855"/>
            <a:ext cx="3498134" cy="63703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>
            <a:stCxn id="3" idx="2"/>
            <a:endCxn id="11" idx="0"/>
          </p:cNvCxnSpPr>
          <p:nvPr/>
        </p:nvCxnSpPr>
        <p:spPr>
          <a:xfrm>
            <a:off x="6105255" y="4023855"/>
            <a:ext cx="0" cy="63538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>
            <a:endCxn id="10" idx="0"/>
          </p:cNvCxnSpPr>
          <p:nvPr/>
        </p:nvCxnSpPr>
        <p:spPr>
          <a:xfrm>
            <a:off x="6105255" y="4023855"/>
            <a:ext cx="3427767" cy="63538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22919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10064" y="294081"/>
            <a:ext cx="8927666" cy="1368137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Предоставление сведений о доходах, </a:t>
            </a:r>
            <a:br>
              <a:rPr lang="ru-RU" sz="28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28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расходах, имуществе и обязательствах имущественного характера</a:t>
            </a:r>
            <a:endParaRPr lang="ru-RU" sz="2800" b="1" dirty="0">
              <a:solidFill>
                <a:srgbClr val="3C5010"/>
              </a:solidFill>
              <a:latin typeface="Liberation Serif" panose="02020603050405020304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7330107" y="2680855"/>
            <a:ext cx="4427786" cy="2732809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75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100" dirty="0" smtClean="0">
                <a:latin typeface="Liberation Serif" pitchFamily="18" charset="0"/>
              </a:rPr>
              <a:t>В </a:t>
            </a:r>
            <a:r>
              <a:rPr lang="ru-RU" sz="2100" dirty="0" smtClean="0">
                <a:latin typeface="Liberation Serif" pitchFamily="18" charset="0"/>
              </a:rPr>
              <a:t>2022 </a:t>
            </a:r>
            <a:r>
              <a:rPr lang="ru-RU" sz="2100" dirty="0" smtClean="0">
                <a:latin typeface="Liberation Serif" pitchFamily="18" charset="0"/>
              </a:rPr>
              <a:t>году сведения о доходах, расходах, имуществе и обязательствах имущественного характера представили </a:t>
            </a:r>
            <a:r>
              <a:rPr lang="ru-RU" sz="2100" dirty="0" smtClean="0">
                <a:latin typeface="Liberation Serif" pitchFamily="18" charset="0"/>
              </a:rPr>
              <a:t>21 </a:t>
            </a:r>
            <a:r>
              <a:rPr lang="ru-RU" sz="2100" dirty="0" smtClean="0">
                <a:latin typeface="Liberation Serif" pitchFamily="18" charset="0"/>
              </a:rPr>
              <a:t>государственных служащих Управления социальной политики № 15</a:t>
            </a:r>
          </a:p>
          <a:p>
            <a:endParaRPr lang="ru-RU" sz="2400" dirty="0">
              <a:latin typeface="Liberation Serif" panose="02020603050405020304" pitchFamily="18" charset="0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49" t="14044" r="18098" b="10668"/>
          <a:stretch/>
        </p:blipFill>
        <p:spPr bwMode="auto">
          <a:xfrm>
            <a:off x="851026" y="2163780"/>
            <a:ext cx="6319318" cy="4039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51373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81295" y="135738"/>
            <a:ext cx="8915400" cy="1509490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Результаты деятельности Управления в рамках работы с обращениями граждан и организаций по фактам коррупции за </a:t>
            </a:r>
            <a:r>
              <a:rPr lang="ru-RU" sz="28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2022 </a:t>
            </a:r>
            <a:r>
              <a:rPr lang="ru-RU" sz="28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год</a:t>
            </a:r>
            <a:endParaRPr lang="ru-RU" sz="2800" b="1" dirty="0">
              <a:solidFill>
                <a:srgbClr val="3C5010"/>
              </a:solidFill>
              <a:latin typeface="Liberation Serif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585527" y="3013364"/>
            <a:ext cx="3753427" cy="214975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u="sng" dirty="0" smtClean="0">
                <a:solidFill>
                  <a:schemeClr val="tx1"/>
                </a:solidFill>
                <a:latin typeface="Liberation Sans" panose="020B0604020202020204" pitchFamily="34" charset="0"/>
              </a:rPr>
              <a:t>2022 </a:t>
            </a:r>
            <a:r>
              <a:rPr lang="ru-RU" sz="2400" u="sng" dirty="0" smtClean="0">
                <a:solidFill>
                  <a:schemeClr val="tx1"/>
                </a:solidFill>
                <a:latin typeface="Liberation Sans" panose="020B0604020202020204" pitchFamily="34" charset="0"/>
              </a:rPr>
              <a:t>год</a:t>
            </a:r>
          </a:p>
          <a:p>
            <a:pPr algn="ctr"/>
            <a:endParaRPr lang="ru-RU" dirty="0" smtClean="0">
              <a:solidFill>
                <a:schemeClr val="tx1"/>
              </a:solidFill>
            </a:endParaRP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Поступило обращений граждан по фактам коррупции - 0</a:t>
            </a:r>
            <a:endParaRPr lang="ru-RU" sz="1400" dirty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828800" y="3013364"/>
            <a:ext cx="3888510" cy="214975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u="sng" dirty="0" smtClean="0">
                <a:solidFill>
                  <a:schemeClr val="tx1"/>
                </a:solidFill>
                <a:latin typeface="Liberation Sans" panose="020B0604020202020204" pitchFamily="34" charset="0"/>
              </a:rPr>
              <a:t>2021 </a:t>
            </a:r>
            <a:r>
              <a:rPr lang="ru-RU" sz="2400" u="sng" dirty="0" smtClean="0">
                <a:solidFill>
                  <a:schemeClr val="tx1"/>
                </a:solidFill>
                <a:latin typeface="Liberation Sans" panose="020B0604020202020204" pitchFamily="34" charset="0"/>
              </a:rPr>
              <a:t>год</a:t>
            </a:r>
          </a:p>
          <a:p>
            <a:pPr algn="ctr"/>
            <a:endParaRPr lang="ru-RU" dirty="0" smtClean="0">
              <a:solidFill>
                <a:schemeClr val="tx1"/>
              </a:solidFill>
            </a:endParaRP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Поступило обращений граждан по фактам коррупции - 0</a:t>
            </a:r>
            <a:endParaRPr lang="ru-RU" sz="1400" dirty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4161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7976" y="241599"/>
            <a:ext cx="10972800" cy="1696348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Обеспечение доступа к информации </a:t>
            </a:r>
            <a:br>
              <a:rPr lang="ru-RU" sz="24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24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о деятельности Управления социальной </a:t>
            </a:r>
            <a:br>
              <a:rPr lang="ru-RU" sz="24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24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политики № 15 </a:t>
            </a:r>
            <a:r>
              <a:rPr lang="ru-RU" sz="24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/>
            </a:r>
            <a:br>
              <a:rPr lang="ru-RU" sz="24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2400" b="1" dirty="0">
                <a:solidFill>
                  <a:srgbClr val="3C5010"/>
                </a:solidFill>
                <a:latin typeface="Liberation Serif" panose="02020603050405020304" pitchFamily="18" charset="0"/>
              </a:rPr>
              <a:t/>
            </a:r>
            <a:br>
              <a:rPr lang="ru-RU" sz="2400" b="1" dirty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24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Официальный сайт Управления</a:t>
            </a:r>
            <a:endParaRPr lang="ru-RU" sz="2400" dirty="0">
              <a:solidFill>
                <a:srgbClr val="3C5010"/>
              </a:solidFill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8827" y="2082802"/>
            <a:ext cx="6452404" cy="42998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166099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5533" y="286933"/>
            <a:ext cx="9719686" cy="1677669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Обеспечение доступа к информации </a:t>
            </a:r>
            <a:br>
              <a:rPr lang="ru-RU" sz="24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24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о деятельности Управления социальной </a:t>
            </a:r>
            <a:br>
              <a:rPr lang="ru-RU" sz="24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24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политики № 15 </a:t>
            </a:r>
            <a:r>
              <a:rPr lang="ru-RU" sz="24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/>
            </a:r>
            <a:br>
              <a:rPr lang="ru-RU" sz="24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24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/>
            </a:r>
            <a:br>
              <a:rPr lang="ru-RU" sz="24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24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О</a:t>
            </a:r>
            <a:r>
              <a:rPr lang="ru-RU" sz="24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фициальная страничка в социальной сети «</a:t>
            </a:r>
            <a:r>
              <a:rPr lang="ru-RU" sz="2400" b="1" dirty="0" err="1" smtClean="0">
                <a:solidFill>
                  <a:srgbClr val="3C5010"/>
                </a:solidFill>
                <a:latin typeface="Liberation Serif" panose="02020603050405020304" pitchFamily="18" charset="0"/>
              </a:rPr>
              <a:t>Вконтакт</a:t>
            </a:r>
            <a:r>
              <a:rPr lang="ru-RU" sz="24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»</a:t>
            </a:r>
            <a:endParaRPr lang="ru-RU" sz="2400" dirty="0">
              <a:solidFill>
                <a:srgbClr val="3C501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0633" y="2158623"/>
            <a:ext cx="7442665" cy="4477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772550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9319" y="259773"/>
            <a:ext cx="9719686" cy="1018309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/>
            </a:r>
            <a:br>
              <a:rPr lang="ru-RU" sz="24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2400" b="1" dirty="0">
                <a:solidFill>
                  <a:srgbClr val="3C5010"/>
                </a:solidFill>
                <a:latin typeface="Liberation Serif" panose="02020603050405020304" pitchFamily="18" charset="0"/>
              </a:rPr>
              <a:t/>
            </a:r>
            <a:br>
              <a:rPr lang="ru-RU" sz="2400" b="1" dirty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24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Обеспечение </a:t>
            </a:r>
            <a:r>
              <a:rPr lang="ru-RU" sz="24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доступа к информации </a:t>
            </a:r>
            <a:br>
              <a:rPr lang="ru-RU" sz="24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24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о деятельности Управления социальной </a:t>
            </a:r>
            <a:br>
              <a:rPr lang="ru-RU" sz="24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24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политики № 15 </a:t>
            </a:r>
            <a:r>
              <a:rPr lang="ru-RU" sz="24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/>
            </a:r>
            <a:br>
              <a:rPr lang="ru-RU" sz="24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2400" b="1" dirty="0">
                <a:solidFill>
                  <a:srgbClr val="3C5010"/>
                </a:solidFill>
                <a:latin typeface="Liberation Serif" panose="02020603050405020304" pitchFamily="18" charset="0"/>
              </a:rPr>
              <a:t/>
            </a:r>
            <a:br>
              <a:rPr lang="ru-RU" sz="2400" b="1" dirty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24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Социальная страничка «Одноклассники» </a:t>
            </a:r>
            <a:endParaRPr lang="ru-RU" sz="2400" dirty="0">
              <a:solidFill>
                <a:srgbClr val="3C5010"/>
              </a:solidFill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6496" y="2172830"/>
            <a:ext cx="7377286" cy="41621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499243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63116" y="631538"/>
            <a:ext cx="8596668" cy="1039090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Прием обращений граждан и организаций  по вопросам коррупции</a:t>
            </a:r>
            <a:endParaRPr lang="ru-RU" sz="2800" dirty="0">
              <a:solidFill>
                <a:srgbClr val="3C5010"/>
              </a:solidFill>
            </a:endParaRPr>
          </a:p>
        </p:txBody>
      </p:sp>
      <p:sp>
        <p:nvSpPr>
          <p:cNvPr id="11" name="Блок-схема: знак завершения 10"/>
          <p:cNvSpPr/>
          <p:nvPr/>
        </p:nvSpPr>
        <p:spPr>
          <a:xfrm>
            <a:off x="2835562" y="2080491"/>
            <a:ext cx="5828145" cy="674255"/>
          </a:xfrm>
          <a:prstGeom prst="flowChartTerminator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Liberation Serif" panose="02020603050405020304" pitchFamily="18" charset="0"/>
                <a:sym typeface="Wingdings" panose="05000000000000000000" pitchFamily="2" charset="2"/>
              </a:rPr>
              <a:t>   </a:t>
            </a:r>
            <a:r>
              <a:rPr lang="ru-RU" sz="2000" dirty="0" smtClean="0">
                <a:latin typeface="Liberation Serif" panose="02020603050405020304" pitchFamily="18" charset="0"/>
              </a:rPr>
              <a:t>В письменном виде</a:t>
            </a:r>
            <a:endParaRPr lang="ru-RU" sz="2000" dirty="0">
              <a:latin typeface="Liberation Serif" panose="02020603050405020304" pitchFamily="18" charset="0"/>
            </a:endParaRPr>
          </a:p>
        </p:txBody>
      </p:sp>
      <p:sp>
        <p:nvSpPr>
          <p:cNvPr id="12" name="Блок-схема: знак завершения 11"/>
          <p:cNvSpPr/>
          <p:nvPr/>
        </p:nvSpPr>
        <p:spPr>
          <a:xfrm>
            <a:off x="2908299" y="3038764"/>
            <a:ext cx="5828146" cy="674255"/>
          </a:xfrm>
          <a:prstGeom prst="flowChartTerminator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Liberation Serif" panose="02020603050405020304" pitchFamily="18" charset="0"/>
                <a:sym typeface="Wingdings" panose="05000000000000000000" pitchFamily="2" charset="2"/>
              </a:rPr>
              <a:t> </a:t>
            </a:r>
            <a:r>
              <a:rPr lang="ru-RU" sz="2000" dirty="0" smtClean="0">
                <a:latin typeface="Liberation Serif" panose="02020603050405020304" pitchFamily="18" charset="0"/>
              </a:rPr>
              <a:t>В электронном виде на официальных сайтах в сети Интернет</a:t>
            </a:r>
            <a:endParaRPr lang="ru-RU" sz="2000" dirty="0">
              <a:latin typeface="Liberation Serif" panose="02020603050405020304" pitchFamily="18" charset="0"/>
            </a:endParaRPr>
          </a:p>
        </p:txBody>
      </p:sp>
      <p:sp>
        <p:nvSpPr>
          <p:cNvPr id="13" name="Блок-схема: знак завершения 12"/>
          <p:cNvSpPr/>
          <p:nvPr/>
        </p:nvSpPr>
        <p:spPr>
          <a:xfrm>
            <a:off x="2908299" y="3992419"/>
            <a:ext cx="5837379" cy="674255"/>
          </a:xfrm>
          <a:prstGeom prst="flowChartTerminator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Liberation Serif" panose="02020603050405020304" pitchFamily="18" charset="0"/>
                <a:sym typeface="Wingdings 2" panose="05020102010507070707" pitchFamily="18" charset="2"/>
              </a:rPr>
              <a:t></a:t>
            </a:r>
            <a:r>
              <a:rPr lang="ru-RU" dirty="0" smtClean="0">
                <a:latin typeface="Liberation Serif" panose="02020603050405020304" pitchFamily="18" charset="0"/>
                <a:sym typeface="Wingdings" panose="05000000000000000000" pitchFamily="2" charset="2"/>
              </a:rPr>
              <a:t>  </a:t>
            </a:r>
            <a:r>
              <a:rPr lang="ru-RU" sz="1900" dirty="0" smtClean="0">
                <a:latin typeface="Liberation Serif" panose="02020603050405020304" pitchFamily="18" charset="0"/>
              </a:rPr>
              <a:t>По «телефону доверия» по вопросам противодействия коррупции 8(34384) 6-47-00</a:t>
            </a:r>
            <a:endParaRPr lang="ru-RU" sz="1900" dirty="0">
              <a:latin typeface="Liberation Serif" panose="02020603050405020304" pitchFamily="18" charset="0"/>
            </a:endParaRPr>
          </a:p>
        </p:txBody>
      </p:sp>
      <p:sp>
        <p:nvSpPr>
          <p:cNvPr id="14" name="Блок-схема: знак завершения 13"/>
          <p:cNvSpPr/>
          <p:nvPr/>
        </p:nvSpPr>
        <p:spPr>
          <a:xfrm>
            <a:off x="2908299" y="4961084"/>
            <a:ext cx="5828145" cy="674255"/>
          </a:xfrm>
          <a:prstGeom prst="flowChartTerminator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Liberation Serif" panose="02020603050405020304" pitchFamily="18" charset="0"/>
                <a:sym typeface="Wingdings" panose="05000000000000000000" pitchFamily="2" charset="2"/>
              </a:rPr>
              <a:t>  </a:t>
            </a:r>
            <a:r>
              <a:rPr lang="ru-RU" sz="2000" dirty="0" smtClean="0">
                <a:latin typeface="Liberation Serif" panose="02020603050405020304" pitchFamily="18" charset="0"/>
              </a:rPr>
              <a:t>На личном приеме граждан</a:t>
            </a:r>
            <a:endParaRPr lang="ru-RU" sz="2000" dirty="0">
              <a:latin typeface="Liberation Serif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080588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1581</TotalTime>
  <Words>445</Words>
  <Application>Microsoft Office PowerPoint</Application>
  <PresentationFormat>Произвольный</PresentationFormat>
  <Paragraphs>55</Paragraphs>
  <Slides>11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Волна</vt:lpstr>
      <vt:lpstr>          Территориальный отраслевой исполнительный орган  государственной власти Свердловской области – Управление  социальной политики Министерства социальной политики  Свердловской области № 15</vt:lpstr>
      <vt:lpstr>Контроль за исполнением мер по  предупреждению коррупции </vt:lpstr>
      <vt:lpstr> Основные направления работы Управления в целях выполнения плана мероприятий по противодействию коррупции за 2022 год</vt:lpstr>
      <vt:lpstr>Реализация запланированных мероприятий 2021 год</vt:lpstr>
      <vt:lpstr>Организация работы комиссии по соблюдению  требований к служебному поведению и урегулированию  конфликта интересов в Управлении социальной  политики № 15 </vt:lpstr>
      <vt:lpstr>Предоставление сведений о доходах,  расходах, имуществе и обязательствах имущественного характера</vt:lpstr>
      <vt:lpstr>Результаты деятельности Управления в рамках работы с обращениями граждан и организаций по фактам коррупции за 2022 год</vt:lpstr>
      <vt:lpstr>Обеспечение доступа к информации  о деятельности Управления социальной  политики № 15   Официальный сайт Управления</vt:lpstr>
      <vt:lpstr>Обеспечение доступа к информации  о деятельности Управления социальной  политики № 15   Официальная страничка в социальной сети «Вконтакт»</vt:lpstr>
      <vt:lpstr>  Обеспечение доступа к информации  о деятельности Управления социальной  политики № 15   Социальная страничка «Одноклассники» </vt:lpstr>
      <vt:lpstr>Прием обращений граждан и организаций  по вопросам коррупции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территориальный отраслевой исполнительный орган государственной власти Свердловской области - Управление социальной политики  Министерства социальной политики Свердловской области по городу Карпинску</dc:title>
  <dc:creator>Galya</dc:creator>
  <cp:lastModifiedBy>Пользователь</cp:lastModifiedBy>
  <cp:revision>68</cp:revision>
  <dcterms:created xsi:type="dcterms:W3CDTF">2019-10-09T06:51:55Z</dcterms:created>
  <dcterms:modified xsi:type="dcterms:W3CDTF">2023-01-10T06:24:20Z</dcterms:modified>
</cp:coreProperties>
</file>