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9" r:id="rId5"/>
    <p:sldId id="268" r:id="rId6"/>
    <p:sldId id="278" r:id="rId7"/>
    <p:sldId id="279" r:id="rId8"/>
    <p:sldId id="280" r:id="rId9"/>
    <p:sldId id="283" r:id="rId10"/>
    <p:sldId id="275" r:id="rId11"/>
    <p:sldId id="281" r:id="rId12"/>
    <p:sldId id="285" r:id="rId13"/>
    <p:sldId id="288" r:id="rId14"/>
    <p:sldId id="289" r:id="rId15"/>
    <p:sldId id="287" r:id="rId16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20.11.2022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20.11.2022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8202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287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38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761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472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6301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210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351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1147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056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20.11.2022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поддержания </a:t>
            </a:r>
            <a:r>
              <a:rPr lang="ru-RU" alt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равновесия</a:t>
            </a:r>
            <a:br>
              <a:rPr lang="ru-RU" alt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силы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«АКТИВНОЕ ДОЛГОЛЕТИЕ»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</a:t>
            </a: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работе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</a:t>
            </a:r>
            <a:r>
              <a:rPr lang="ru-RU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Татьяна</a:t>
            </a:r>
            <a:r>
              <a:rPr lang="en-US" sz="5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30" name="Picture 6" descr="https://legkopolezno.ru/wp-content/uploads/2016/07/8-zaryadka-dlya-pozhilyh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510457"/>
            <a:ext cx="4618656" cy="307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12282"/>
            <a:ext cx="4618656" cy="298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61591C0E-BB22-781C-6A93-28E99FDFDC41}"/>
              </a:ext>
            </a:extLst>
          </p:cNvPr>
          <p:cNvSpPr txBox="1">
            <a:spLocks/>
          </p:cNvSpPr>
          <p:nvPr/>
        </p:nvSpPr>
        <p:spPr>
          <a:xfrm>
            <a:off x="144094" y="1280161"/>
            <a:ext cx="6765384" cy="50557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 indent="-3175"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ru-RU" sz="1500" dirty="0"/>
          </a:p>
        </p:txBody>
      </p:sp>
      <p:sp>
        <p:nvSpPr>
          <p:cNvPr id="8" name="Заголовок 2">
            <a:extLst>
              <a:ext uri="{FF2B5EF4-FFF2-40B4-BE49-F238E27FC236}">
                <a16:creationId xmlns:a16="http://schemas.microsoft.com/office/drawing/2014/main" id="{7771E342-01C6-9303-5F2C-B9F643C1CE54}"/>
              </a:ext>
            </a:extLst>
          </p:cNvPr>
          <p:cNvSpPr txBox="1">
            <a:spLocks/>
          </p:cNvSpPr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>
            <a:spLocks/>
          </p:cNvSpPr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пациентов</a:t>
            </a:r>
            <a:b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заболеваниями суставов</a:t>
            </a:r>
          </a:p>
        </p:txBody>
      </p:sp>
      <p:sp>
        <p:nvSpPr>
          <p:cNvPr id="10" name="Содержимое 1"/>
          <p:cNvSpPr txBox="1">
            <a:spLocks/>
          </p:cNvSpPr>
          <p:nvPr/>
        </p:nvSpPr>
        <p:spPr>
          <a:xfrm>
            <a:off x="89667" y="1920241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Щадящая физическая активность помогает избежать частых обострений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артрита</a:t>
            </a:r>
            <a:endParaRPr lang="ru-RU" altLang="ru-RU" sz="22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Суставы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получать адекватную нагрузку, но начинать занятия необходимо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минимальных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нагрузок</a:t>
            </a:r>
            <a:endParaRPr lang="ru-RU" altLang="ru-RU" sz="22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большинстве случаев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активность </a:t>
            </a:r>
            <a:b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причиной возникновения артритов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угрозой для повреждения </a:t>
            </a:r>
            <a:r>
              <a:rPr lang="ru-RU" alt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суставов</a:t>
            </a:r>
            <a:endParaRPr lang="ru-RU" altLang="ru-RU" sz="22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476" y="1709057"/>
            <a:ext cx="4782521" cy="401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E38B82BD-C451-99F3-7E92-4AEB680A9E77}"/>
              </a:ext>
            </a:extLst>
          </p:cNvPr>
          <p:cNvSpPr txBox="1">
            <a:spLocks/>
          </p:cNvSpPr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10C7205F-7F35-5344-9E03-85F292ABF345}"/>
              </a:ext>
            </a:extLst>
          </p:cNvPr>
          <p:cNvSpPr txBox="1">
            <a:spLocks/>
          </p:cNvSpPr>
          <p:nvPr/>
        </p:nvSpPr>
        <p:spPr>
          <a:xfrm>
            <a:off x="195309" y="890326"/>
            <a:ext cx="6714169" cy="59676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2"/>
              </a:buClr>
              <a:defRPr/>
            </a:pPr>
            <a:endParaRPr lang="ru-RU" altLang="en-US" b="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524" y="1125457"/>
            <a:ext cx="4572930" cy="207494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95309" y="609048"/>
            <a:ext cx="671416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Встаньте сзади стула (со спинкой) лицом вперед. Слегка касаясь пальцами спинки стула, поднимитесь на носки (задержитесь на 2-3 секунды) и опуститесь на пол. Повторите 4-6 раз.</a:t>
            </a:r>
            <a:endParaRPr lang="ru-RU" sz="2800" b="0" i="0" dirty="0">
              <a:solidFill>
                <a:srgbClr val="1C1C1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8516" y="3190264"/>
            <a:ext cx="6665465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Встаньте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сзади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стула (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спинкой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лицом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вперед . Поднимаясь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носки, одновременно поворачивайте голову влево (задержитесь на 2-3 секунды) и опуститесь на пол (голова прямо). Теперь повторите то же самое, но с поворотом головы вправо. Повторите 4-6 раз.</a:t>
            </a:r>
          </a:p>
          <a:p>
            <a:r>
              <a:rPr lang="ru-RU" dirty="0">
                <a:solidFill>
                  <a:srgbClr val="1C1C1C"/>
                </a:solidFill>
                <a:latin typeface="Roboto"/>
              </a:rPr>
              <a:t> </a:t>
            </a:r>
            <a:endParaRPr lang="ru-RU" b="0" i="0" dirty="0">
              <a:solidFill>
                <a:srgbClr val="1C1C1C"/>
              </a:solidFill>
              <a:effectLst/>
              <a:latin typeface="Roboto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595" y="3724968"/>
            <a:ext cx="4530859" cy="207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3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6037C76E-6107-2C11-0818-8E14D7460A61}"/>
              </a:ext>
            </a:extLst>
          </p:cNvPr>
          <p:cNvSpPr txBox="1">
            <a:spLocks/>
          </p:cNvSpPr>
          <p:nvPr/>
        </p:nvSpPr>
        <p:spPr>
          <a:xfrm>
            <a:off x="7112715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F1DAD70B-842D-DA22-2609-0F5B1D2D838F}"/>
              </a:ext>
            </a:extLst>
          </p:cNvPr>
          <p:cNvSpPr txBox="1">
            <a:spLocks/>
          </p:cNvSpPr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236689" y="753773"/>
            <a:ext cx="6716119" cy="57804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Исходное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прежнее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Стоя на правой ноге, отведите </a:t>
            </a:r>
            <a:r>
              <a:rPr lang="ru-RU" sz="2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левую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ногу в сторону на 20-30 градусов (</a:t>
            </a:r>
            <a:r>
              <a:rPr lang="ru-RU" sz="2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задержитесь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5 секунд). Вернитесь в исходное положение. Теперь повторите то же самое, но стоя на левой ноге, а правую ногу отведите в сторону. Повторите 4-6 раз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endParaRPr lang="ru-RU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00" lvl="2" algn="l">
              <a:lnSpc>
                <a:spcPct val="100000"/>
              </a:lnSpc>
              <a:spcBef>
                <a:spcPts val="0"/>
              </a:spcBef>
            </a:pPr>
            <a:r>
              <a:rPr lang="ru-RU" sz="28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Исходное положение прежнее </a:t>
            </a:r>
            <a:r>
              <a:rPr lang="ru-RU" sz="28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(сзади стула). Приседайте (задержитесь на 2-3 секунды) и вернитесь в исходное положение. Повторите 4-6 раз.</a:t>
            </a:r>
          </a:p>
          <a:p>
            <a:pPr>
              <a:spcBef>
                <a:spcPts val="0"/>
              </a:spcBef>
            </a:pPr>
            <a:r>
              <a:rPr lang="ru-RU" sz="2400" b="0" dirty="0">
                <a:solidFill>
                  <a:schemeClr val="tx1"/>
                </a:solidFill>
              </a:rPr>
              <a:t> </a:t>
            </a:r>
          </a:p>
          <a:p>
            <a:endParaRPr lang="ru-RU" sz="2400" b="0" dirty="0">
              <a:latin typeface="Robot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830" y="788475"/>
            <a:ext cx="4702265" cy="245555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830" y="3679246"/>
            <a:ext cx="4702265" cy="2483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78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A9A9BD3A-A515-77C0-81C1-D1B8452373F1}"/>
              </a:ext>
            </a:extLst>
          </p:cNvPr>
          <p:cNvSpPr txBox="1">
            <a:spLocks/>
          </p:cNvSpPr>
          <p:nvPr/>
        </p:nvSpPr>
        <p:spPr>
          <a:xfrm>
            <a:off x="7059449" y="2857500"/>
            <a:ext cx="498257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sp>
        <p:nvSpPr>
          <p:cNvPr id="5" name="Содержимое 1">
            <a:extLst>
              <a:ext uri="{FF2B5EF4-FFF2-40B4-BE49-F238E27FC236}">
                <a16:creationId xmlns:a16="http://schemas.microsoft.com/office/drawing/2014/main" id="{A7A3F9B5-D84D-A6A1-4237-7263612ADEFD}"/>
              </a:ext>
            </a:extLst>
          </p:cNvPr>
          <p:cNvSpPr txBox="1">
            <a:spLocks/>
          </p:cNvSpPr>
          <p:nvPr/>
        </p:nvSpPr>
        <p:spPr>
          <a:xfrm>
            <a:off x="337576" y="133800"/>
            <a:ext cx="10831167" cy="6724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sz="2400" dirty="0"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935" y="737865"/>
            <a:ext cx="4674593" cy="24536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936" y="3600403"/>
            <a:ext cx="4674593" cy="267900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48622" y="826070"/>
            <a:ext cx="66036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Исходное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сидя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стуле лицом вперед. Встаньте со стула без помощи рук (задержитесь на 5 секунд) </a:t>
            </a:r>
            <a:endParaRPr lang="ru-RU" sz="2800" dirty="0" smtClean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вернитесь в исходное положение. Повторите 4-6 раз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8622" y="3745308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Выполняйте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же самое упражнение, но одновременно поворачивайте голову поочередно в стороны (влево-вправо). </a:t>
            </a:r>
            <a:endParaRPr lang="ru-RU" sz="2800" dirty="0" smtClean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Повторите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4-6 раз.</a:t>
            </a:r>
          </a:p>
          <a:p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b="0" i="0" dirty="0">
              <a:solidFill>
                <a:srgbClr val="1C1C1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15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Содержимое 1">
            <a:extLst>
              <a:ext uri="{FF2B5EF4-FFF2-40B4-BE49-F238E27FC236}">
                <a16:creationId xmlns:a16="http://schemas.microsoft.com/office/drawing/2014/main" id="{0C52FA13-6838-F576-2797-62244224A0F5}"/>
              </a:ext>
            </a:extLst>
          </p:cNvPr>
          <p:cNvSpPr txBox="1">
            <a:spLocks/>
          </p:cNvSpPr>
          <p:nvPr/>
        </p:nvSpPr>
        <p:spPr>
          <a:xfrm>
            <a:off x="116470" y="408095"/>
            <a:ext cx="6723047" cy="63078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en-US" sz="1900" b="0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572E4ED3-73A1-94C1-6B0E-0D36B833B0EC}"/>
              </a:ext>
            </a:extLst>
          </p:cNvPr>
          <p:cNvSpPr txBox="1">
            <a:spLocks/>
          </p:cNvSpPr>
          <p:nvPr/>
        </p:nvSpPr>
        <p:spPr>
          <a:xfrm>
            <a:off x="6839517" y="2852922"/>
            <a:ext cx="5574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447" y="571648"/>
            <a:ext cx="4564480" cy="27619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819" y="1223819"/>
            <a:ext cx="661013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lvl="1"/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Исходное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стоя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ноги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вместе.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Правой ногой совершайте движение в виде стрелки часов (касаясь носком ноги «12, 15, 18 часов», скрестив ногу влево «21 час»). Вернитесь в исходное положение. Повторите то же самое упражнение, но левой ногой (касаясь носком ноги «12, 21, 18 часов», скрестив ногу вправо «15 часов»). </a:t>
            </a:r>
            <a:endParaRPr lang="ru-RU" sz="2800" dirty="0" smtClean="0">
              <a:solidFill>
                <a:srgbClr val="1C1C1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lvl="1"/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Повторите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4-6 раз.</a:t>
            </a:r>
            <a:endParaRPr lang="ru-RU" sz="2800" b="0" dirty="0">
              <a:solidFill>
                <a:srgbClr val="1C1C1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530" y="3650801"/>
            <a:ext cx="4508397" cy="262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2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4780858A-91DB-7C96-69C4-76AB9B5A4F48}"/>
              </a:ext>
            </a:extLst>
          </p:cNvPr>
          <p:cNvSpPr txBox="1">
            <a:spLocks/>
          </p:cNvSpPr>
          <p:nvPr/>
        </p:nvSpPr>
        <p:spPr>
          <a:xfrm>
            <a:off x="7166188" y="2857500"/>
            <a:ext cx="476909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000" dirty="0"/>
          </a:p>
        </p:txBody>
      </p:sp>
      <p:sp>
        <p:nvSpPr>
          <p:cNvPr id="9" name="Содержимое 1">
            <a:extLst>
              <a:ext uri="{FF2B5EF4-FFF2-40B4-BE49-F238E27FC236}">
                <a16:creationId xmlns:a16="http://schemas.microsoft.com/office/drawing/2014/main" id="{A4C7ED59-99E4-03E8-35CD-5E418C5FA77A}"/>
              </a:ext>
            </a:extLst>
          </p:cNvPr>
          <p:cNvSpPr txBox="1">
            <a:spLocks/>
          </p:cNvSpPr>
          <p:nvPr/>
        </p:nvSpPr>
        <p:spPr>
          <a:xfrm>
            <a:off x="97191" y="250447"/>
            <a:ext cx="6812285" cy="65098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2069" y="557386"/>
            <a:ext cx="66866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Исходное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встаньте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сбоку стула. Стойте на левой ноге в течение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10-15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секунд. Руки свободно опущены вдоль тела. При необходимости можно касаться пальцами левой руки спинки стула. Теперь повторите то же самое, стоя на правой ноге. Повторите 3-4 раза.</a:t>
            </a:r>
          </a:p>
          <a:p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b="0" i="0" dirty="0">
              <a:solidFill>
                <a:srgbClr val="1C1C1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1301" y="3835630"/>
            <a:ext cx="66874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Выполняйте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же самое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упражнение,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одновременно поднимайте и опускайте голову, сфокусировав взгляд на каком-то предмете спереди (по 6-8 движений). Повторите 3-4 раза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092" y="692331"/>
            <a:ext cx="4579104" cy="24777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092" y="3790205"/>
            <a:ext cx="4616960" cy="270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27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9341" y="1970463"/>
            <a:ext cx="66096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Выполняйте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же самое упражнение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одновременно медленно поворачивайте голову поочередно в стороны (влево-вправо по 6-8 движений). Повторите 3-4 раза.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514" y="711730"/>
            <a:ext cx="4525025" cy="25934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514" y="3752854"/>
            <a:ext cx="4525025" cy="265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005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898" y="1212836"/>
            <a:ext cx="6607809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Выполняйте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же самое упражнение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но одновременно,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стоя на одной ноге (например, левой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совершайте движение правой рукой в виде стрелки часов (вправо «12, 15, 18 и 21 час» (перекрест)).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же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самое упражнение повторите с правой ногой (движение левой руки влево «12, 21, 18 и 15 часов» (перекрест)).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3-4 раза.</a:t>
            </a:r>
          </a:p>
          <a:p>
            <a:r>
              <a:rPr lang="ru-RU" sz="2400" dirty="0">
                <a:latin typeface="Roboto"/>
              </a:rPr>
              <a:t> 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38" y="777400"/>
            <a:ext cx="4603402" cy="25699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38" y="3655879"/>
            <a:ext cx="4603831" cy="270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971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7899" y="396822"/>
            <a:ext cx="665157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Встаньте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сбоку стула. Ноги поставьте вместе, руки вытяните вперед. Поверните голову влево (задержитесь на 2-3 секунды), вернитесь в исходное положение (задержитесь на 2-3 секунды), далее поверните голову вправо (задержитесь на 2-3 секунды), вернитесь в исходное положение. Повторите 4-6 раз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326" y="769260"/>
            <a:ext cx="4564214" cy="242041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7897" y="4084636"/>
            <a:ext cx="653065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Стоять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правой ноге (левая нога согнута в коленном суставе) с поднятой вверх одноименной рукой в течение 10-15 секунд. То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 самое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упражнение, но стоя на левой ноге. Повторите 4-6 раз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0" i="0" dirty="0">
              <a:solidFill>
                <a:srgbClr val="1C1C1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326" y="3626760"/>
            <a:ext cx="4564213" cy="255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882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Заголовок 2">
            <a:extLst>
              <a:ext uri="{FF2B5EF4-FFF2-40B4-BE49-F238E27FC236}">
                <a16:creationId xmlns:a16="http://schemas.microsoft.com/office/drawing/2014/main" id="{EDF44B3F-657D-874B-4C38-47E0C00C8D90}"/>
              </a:ext>
            </a:extLst>
          </p:cNvPr>
          <p:cNvSpPr txBox="1">
            <a:spLocks/>
          </p:cNvSpPr>
          <p:nvPr/>
        </p:nvSpPr>
        <p:spPr>
          <a:xfrm>
            <a:off x="7195935" y="2857500"/>
            <a:ext cx="47096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8857" y="161206"/>
            <a:ext cx="58815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Roboto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899" y="3723279"/>
            <a:ext cx="628393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Обычная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по прямой линии, но с поворотом головы поочередно вверх-вниз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(на 3 шага). Выполняйте в течение 1-2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минут.</a:t>
            </a:r>
            <a:endParaRPr lang="ru-RU" sz="2800" b="0" i="0" dirty="0">
              <a:solidFill>
                <a:srgbClr val="1C1C1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514" y="622871"/>
            <a:ext cx="4525025" cy="27731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514" y="3723279"/>
            <a:ext cx="4525026" cy="254857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57899" y="1099914"/>
            <a:ext cx="643028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 Обычная ходьба </a:t>
            </a:r>
            <a:r>
              <a:rPr lang="ru-RU" sz="2800" dirty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прямой линии, но с поворотом головы поочередно влево-вправо (на 3 шага). Выполняйте </a:t>
            </a: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1C1C1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1-2 минут.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6307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Содержимое 1">
            <a:extLst>
              <a:ext uri="{FF2B5EF4-FFF2-40B4-BE49-F238E27FC236}">
                <a16:creationId xmlns:a16="http://schemas.microsoft.com/office/drawing/2014/main" id="{D6C627A0-3E3E-A713-41E4-CAFC3C0B50D0}"/>
              </a:ext>
            </a:extLst>
          </p:cNvPr>
          <p:cNvSpPr txBox="1">
            <a:spLocks/>
          </p:cNvSpPr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</a:t>
            </a: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6000" b="1" dirty="0" err="1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60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специалист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социальной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Миронова Татьяна Валентиновна 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№ 1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 smtClean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Интернет: 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</a:t>
            </a:r>
            <a:r>
              <a:rPr lang="ru-RU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 smtClean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230826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71af3243-3dd4-4a8d-8c0d-dd76da1f02a5"/>
    <ds:schemaRef ds:uri="http://schemas.openxmlformats.org/package/2006/metadata/core-properties"/>
    <ds:schemaRef ds:uri="http://purl.org/dc/elements/1.1/"/>
    <ds:schemaRef ds:uri="http://purl.org/dc/dcmitype/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610</Words>
  <Application>Microsoft Office PowerPoint</Application>
  <PresentationFormat>Широкоэкранный</PresentationFormat>
  <Paragraphs>51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3" baseType="lpstr">
      <vt:lpstr>Arial</vt:lpstr>
      <vt:lpstr>Arial Black</vt:lpstr>
      <vt:lpstr>Book Antiqua</vt:lpstr>
      <vt:lpstr>Calibri</vt:lpstr>
      <vt:lpstr>Corbel</vt:lpstr>
      <vt:lpstr>Gill Sans MT</vt:lpstr>
      <vt:lpstr>Impact</vt:lpstr>
      <vt:lpstr>Roboto</vt:lpstr>
      <vt:lpstr>Times New Roman</vt:lpstr>
      <vt:lpstr>Wingdings 2</vt:lpstr>
      <vt:lpstr>Эмблема</vt:lpstr>
      <vt:lpstr>Упражнения для поддержания равновесия и силы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2022-11-20T09:43:14Z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