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6797675" cy="9926638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50" d="100"/>
          <a:sy n="50" d="100"/>
        </p:scale>
        <p:origin x="-2442" y="-29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1599" y="387677"/>
            <a:ext cx="234378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007" y="2033129"/>
            <a:ext cx="6178550" cy="5102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958846" y="6261100"/>
            <a:ext cx="6303559" cy="2967479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r>
              <a:rPr lang="ru-RU" sz="2400" spc="-5" dirty="0">
                <a:solidFill>
                  <a:srgbClr val="005E8A"/>
                </a:solidFill>
                <a:latin typeface="Arial"/>
                <a:cs typeface="Arial"/>
              </a:rPr>
              <a:t>Список адресов клиентских служб</a:t>
            </a:r>
            <a:r>
              <a:rPr lang="ru-RU" sz="2400" dirty="0">
                <a:latin typeface="Arial"/>
                <a:cs typeface="Arial"/>
              </a:rPr>
              <a:t> </a:t>
            </a:r>
            <a:r>
              <a:rPr lang="ru-RU" sz="2400" dirty="0">
                <a:solidFill>
                  <a:srgbClr val="005E8A"/>
                </a:solidFill>
                <a:latin typeface="Arial"/>
                <a:cs typeface="Arial"/>
              </a:rPr>
              <a:t>в</a:t>
            </a:r>
            <a:r>
              <a:rPr lang="ru-RU" sz="2400" spc="-30" dirty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lang="ru-RU" sz="2400" dirty="0">
                <a:solidFill>
                  <a:srgbClr val="005E8A"/>
                </a:solidFill>
                <a:latin typeface="Arial"/>
                <a:cs typeface="Arial"/>
              </a:rPr>
              <a:t>городах</a:t>
            </a:r>
            <a:r>
              <a:rPr lang="ru-RU" sz="2400" dirty="0">
                <a:latin typeface="Arial"/>
                <a:cs typeface="Arial"/>
              </a:rPr>
              <a:t> </a:t>
            </a:r>
            <a:r>
              <a:rPr lang="ru-RU" sz="2400" dirty="0">
                <a:solidFill>
                  <a:srgbClr val="005E8A"/>
                </a:solidFill>
                <a:latin typeface="Arial"/>
                <a:cs typeface="Arial"/>
              </a:rPr>
              <a:t>и</a:t>
            </a:r>
            <a:r>
              <a:rPr lang="ru-RU" sz="2400" spc="-35" dirty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lang="ru-RU" sz="2400" dirty="0" smtClean="0">
                <a:solidFill>
                  <a:srgbClr val="005E8A"/>
                </a:solidFill>
                <a:latin typeface="Arial"/>
                <a:cs typeface="Arial"/>
              </a:rPr>
              <a:t>районах:</a:t>
            </a:r>
          </a:p>
          <a:p>
            <a:endParaRPr lang="ru-RU" sz="2400" dirty="0" smtClean="0"/>
          </a:p>
          <a:p>
            <a:r>
              <a:rPr lang="ru-RU" sz="2000" dirty="0" smtClean="0"/>
              <a:t>г</a:t>
            </a:r>
            <a:r>
              <a:rPr lang="ru-RU" sz="2000" dirty="0"/>
              <a:t>. Екатеринбург, Верх-</a:t>
            </a:r>
            <a:r>
              <a:rPr lang="ru-RU" sz="2000" dirty="0" err="1"/>
              <a:t>Исетский</a:t>
            </a:r>
            <a:r>
              <a:rPr lang="ru-RU" sz="2000" dirty="0"/>
              <a:t> бульвар, д. 7, 1 этаж;  </a:t>
            </a:r>
          </a:p>
          <a:p>
            <a:r>
              <a:rPr lang="ru-RU" sz="2000" dirty="0" smtClean="0"/>
              <a:t>г</a:t>
            </a:r>
            <a:r>
              <a:rPr lang="ru-RU" sz="2000" dirty="0"/>
              <a:t>. Екатеринбург, ул. М-Сибиряка, д. 38; </a:t>
            </a:r>
          </a:p>
          <a:p>
            <a:r>
              <a:rPr lang="ru-RU" sz="2000" dirty="0"/>
              <a:t>г. Екатеринбург, ул. </a:t>
            </a:r>
            <a:r>
              <a:rPr lang="ru-RU" sz="2000" dirty="0" err="1"/>
              <a:t>Вайнера</a:t>
            </a:r>
            <a:r>
              <a:rPr lang="ru-RU" sz="2000" dirty="0"/>
              <a:t>, д. 26; </a:t>
            </a:r>
          </a:p>
          <a:p>
            <a:r>
              <a:rPr lang="ru-RU" sz="2000" dirty="0"/>
              <a:t>г. Екатеринбург,  ул. Энгельса, д.36; </a:t>
            </a:r>
          </a:p>
          <a:p>
            <a:r>
              <a:rPr lang="ru-RU" sz="2000" dirty="0"/>
              <a:t>г. Екатеринбург, ул. Машиностроителей </a:t>
            </a:r>
            <a:r>
              <a:rPr lang="ru-RU" sz="2000" dirty="0" smtClean="0"/>
              <a:t>19; </a:t>
            </a:r>
            <a:endParaRPr lang="ru-RU" sz="2000" dirty="0"/>
          </a:p>
          <a:p>
            <a:r>
              <a:rPr lang="ru-RU" sz="2000" dirty="0"/>
              <a:t>г. Екатеринбург, ул. Монтерская д.3;  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24" name="object 18">
            <a:extLst>
              <a:ext uri="{FF2B5EF4-FFF2-40B4-BE49-F238E27FC236}">
                <a16:creationId xmlns:a16="http://schemas.microsoft.com/office/drawing/2014/main" xmlns="" id="{68ABDEC7-42F3-2F43-9B6F-BB33BC3D6DB1}"/>
              </a:ext>
            </a:extLst>
          </p:cNvPr>
          <p:cNvGrpSpPr/>
          <p:nvPr/>
        </p:nvGrpSpPr>
        <p:grpSpPr>
          <a:xfrm>
            <a:off x="908339" y="2596959"/>
            <a:ext cx="286385" cy="290195"/>
            <a:chOff x="916901" y="2089480"/>
            <a:chExt cx="286385" cy="290195"/>
          </a:xfrm>
        </p:grpSpPr>
        <p:sp>
          <p:nvSpPr>
            <p:cNvPr id="25" name="object 19">
              <a:extLst>
                <a:ext uri="{FF2B5EF4-FFF2-40B4-BE49-F238E27FC236}">
                  <a16:creationId xmlns:a16="http://schemas.microsoft.com/office/drawing/2014/main" xmlns="" id="{4BE9F324-FD73-3942-80F9-946A397070D6}"/>
                </a:ext>
              </a:extLst>
            </p:cNvPr>
            <p:cNvSpPr/>
            <p:nvPr/>
          </p:nvSpPr>
          <p:spPr>
            <a:xfrm>
              <a:off x="916901" y="2089480"/>
              <a:ext cx="286385" cy="290195"/>
            </a:xfrm>
            <a:custGeom>
              <a:avLst/>
              <a:gdLst/>
              <a:ahLst/>
              <a:cxnLst/>
              <a:rect l="l" t="t" r="r" b="b"/>
              <a:pathLst>
                <a:path w="286384" h="290194">
                  <a:moveTo>
                    <a:pt x="47701" y="0"/>
                  </a:moveTo>
                  <a:lnTo>
                    <a:pt x="29139" y="3759"/>
                  </a:lnTo>
                  <a:lnTo>
                    <a:pt x="13982" y="13982"/>
                  </a:lnTo>
                  <a:lnTo>
                    <a:pt x="3759" y="29139"/>
                  </a:lnTo>
                  <a:lnTo>
                    <a:pt x="0" y="47701"/>
                  </a:lnTo>
                  <a:lnTo>
                    <a:pt x="0" y="242481"/>
                  </a:lnTo>
                  <a:lnTo>
                    <a:pt x="3759" y="261042"/>
                  </a:lnTo>
                  <a:lnTo>
                    <a:pt x="13982" y="276199"/>
                  </a:lnTo>
                  <a:lnTo>
                    <a:pt x="29139" y="286422"/>
                  </a:lnTo>
                  <a:lnTo>
                    <a:pt x="47701" y="290182"/>
                  </a:lnTo>
                  <a:lnTo>
                    <a:pt x="238506" y="290182"/>
                  </a:lnTo>
                  <a:lnTo>
                    <a:pt x="257067" y="286422"/>
                  </a:lnTo>
                  <a:lnTo>
                    <a:pt x="272224" y="276199"/>
                  </a:lnTo>
                  <a:lnTo>
                    <a:pt x="281706" y="262140"/>
                  </a:lnTo>
                  <a:lnTo>
                    <a:pt x="47701" y="262140"/>
                  </a:lnTo>
                  <a:lnTo>
                    <a:pt x="40078" y="260576"/>
                  </a:lnTo>
                  <a:lnTo>
                    <a:pt x="33832" y="256349"/>
                  </a:lnTo>
                  <a:lnTo>
                    <a:pt x="29606" y="250103"/>
                  </a:lnTo>
                  <a:lnTo>
                    <a:pt x="28041" y="242481"/>
                  </a:lnTo>
                  <a:lnTo>
                    <a:pt x="28041" y="47701"/>
                  </a:lnTo>
                  <a:lnTo>
                    <a:pt x="29606" y="40078"/>
                  </a:lnTo>
                  <a:lnTo>
                    <a:pt x="33832" y="33832"/>
                  </a:lnTo>
                  <a:lnTo>
                    <a:pt x="40078" y="29606"/>
                  </a:lnTo>
                  <a:lnTo>
                    <a:pt x="47701" y="28041"/>
                  </a:lnTo>
                  <a:lnTo>
                    <a:pt x="47701" y="0"/>
                  </a:lnTo>
                  <a:close/>
                </a:path>
                <a:path w="286384" h="290194">
                  <a:moveTo>
                    <a:pt x="238506" y="0"/>
                  </a:moveTo>
                  <a:lnTo>
                    <a:pt x="47701" y="0"/>
                  </a:lnTo>
                  <a:lnTo>
                    <a:pt x="47701" y="28041"/>
                  </a:lnTo>
                  <a:lnTo>
                    <a:pt x="238506" y="28041"/>
                  </a:lnTo>
                  <a:lnTo>
                    <a:pt x="246133" y="29606"/>
                  </a:lnTo>
                  <a:lnTo>
                    <a:pt x="252379" y="33832"/>
                  </a:lnTo>
                  <a:lnTo>
                    <a:pt x="256602" y="40078"/>
                  </a:lnTo>
                  <a:lnTo>
                    <a:pt x="258165" y="47701"/>
                  </a:lnTo>
                  <a:lnTo>
                    <a:pt x="258165" y="242481"/>
                  </a:lnTo>
                  <a:lnTo>
                    <a:pt x="256602" y="250103"/>
                  </a:lnTo>
                  <a:lnTo>
                    <a:pt x="252379" y="256349"/>
                  </a:lnTo>
                  <a:lnTo>
                    <a:pt x="246133" y="260576"/>
                  </a:lnTo>
                  <a:lnTo>
                    <a:pt x="238506" y="262140"/>
                  </a:lnTo>
                  <a:lnTo>
                    <a:pt x="281706" y="262140"/>
                  </a:lnTo>
                  <a:lnTo>
                    <a:pt x="282447" y="261042"/>
                  </a:lnTo>
                  <a:lnTo>
                    <a:pt x="286207" y="242481"/>
                  </a:lnTo>
                  <a:lnTo>
                    <a:pt x="286207" y="47701"/>
                  </a:lnTo>
                  <a:lnTo>
                    <a:pt x="282447" y="29139"/>
                  </a:lnTo>
                  <a:lnTo>
                    <a:pt x="272224" y="13982"/>
                  </a:lnTo>
                  <a:lnTo>
                    <a:pt x="257067" y="3759"/>
                  </a:lnTo>
                  <a:lnTo>
                    <a:pt x="238506" y="0"/>
                  </a:lnTo>
                  <a:close/>
                </a:path>
              </a:pathLst>
            </a:custGeom>
            <a:solidFill>
              <a:srgbClr val="124E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0">
              <a:extLst>
                <a:ext uri="{FF2B5EF4-FFF2-40B4-BE49-F238E27FC236}">
                  <a16:creationId xmlns:a16="http://schemas.microsoft.com/office/drawing/2014/main" xmlns="" id="{D3129D84-9608-D948-B646-7B8E9A780D3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409" y="2159139"/>
              <a:ext cx="168249" cy="167906"/>
            </a:xfrm>
            <a:prstGeom prst="rect">
              <a:avLst/>
            </a:prstGeom>
          </p:spPr>
        </p:pic>
      </p:grpSp>
      <p:sp>
        <p:nvSpPr>
          <p:cNvPr id="30" name="object 32">
            <a:extLst>
              <a:ext uri="{FF2B5EF4-FFF2-40B4-BE49-F238E27FC236}">
                <a16:creationId xmlns:a16="http://schemas.microsoft.com/office/drawing/2014/main" xmlns="" id="{03E56CCB-A740-DC43-A05A-47473F2C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90036" y="2560353"/>
            <a:ext cx="6178550" cy="38609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8575" indent="393700" algn="just">
              <a:lnSpc>
                <a:spcPct val="109600"/>
              </a:lnSpc>
              <a:spcBef>
                <a:spcPts val="100"/>
              </a:spcBef>
            </a:pPr>
            <a:r>
              <a:rPr dirty="0"/>
              <a:t>Пенсионный </a:t>
            </a:r>
            <a:r>
              <a:rPr spc="-10" dirty="0"/>
              <a:t>фонд </a:t>
            </a:r>
            <a:r>
              <a:rPr spc="-15" dirty="0"/>
              <a:t>России </a:t>
            </a:r>
            <a:r>
              <a:rPr dirty="0"/>
              <a:t>и Фонд </a:t>
            </a:r>
            <a:r>
              <a:rPr spc="-10" dirty="0"/>
              <a:t>социального </a:t>
            </a:r>
            <a:r>
              <a:rPr spc="-515" dirty="0"/>
              <a:t> </a:t>
            </a:r>
            <a:r>
              <a:rPr spc="-10" dirty="0"/>
              <a:t>страхования</a:t>
            </a:r>
            <a:r>
              <a:rPr spc="-5" dirty="0"/>
              <a:t> </a:t>
            </a:r>
            <a:r>
              <a:rPr spc="-10" dirty="0"/>
              <a:t>объединяются </a:t>
            </a:r>
            <a:r>
              <a:rPr dirty="0"/>
              <a:t>в</a:t>
            </a:r>
            <a:r>
              <a:rPr spc="-5" dirty="0"/>
              <a:t> единый</a:t>
            </a:r>
          </a:p>
          <a:p>
            <a:pPr marL="12700" marR="137160">
              <a:lnSpc>
                <a:spcPct val="109600"/>
              </a:lnSpc>
            </a:pPr>
            <a:r>
              <a:rPr dirty="0">
                <a:solidFill>
                  <a:srgbClr val="17A1B6"/>
                </a:solidFill>
              </a:rPr>
              <a:t>Фонд</a:t>
            </a:r>
            <a:r>
              <a:rPr spc="-5" dirty="0">
                <a:solidFill>
                  <a:srgbClr val="17A1B6"/>
                </a:solidFill>
              </a:rPr>
              <a:t> пенсионного</a:t>
            </a:r>
            <a:r>
              <a:rPr dirty="0">
                <a:solidFill>
                  <a:srgbClr val="17A1B6"/>
                </a:solidFill>
              </a:rPr>
              <a:t> и</a:t>
            </a:r>
            <a:r>
              <a:rPr spc="-5" dirty="0">
                <a:solidFill>
                  <a:srgbClr val="17A1B6"/>
                </a:solidFill>
              </a:rPr>
              <a:t> </a:t>
            </a:r>
            <a:r>
              <a:rPr spc="-10" dirty="0">
                <a:solidFill>
                  <a:srgbClr val="17A1B6"/>
                </a:solidFill>
              </a:rPr>
              <a:t>социального</a:t>
            </a:r>
            <a:r>
              <a:rPr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страхования </a:t>
            </a:r>
            <a:r>
              <a:rPr spc="-10"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Российской</a:t>
            </a:r>
            <a:r>
              <a:rPr spc="-20" dirty="0">
                <a:solidFill>
                  <a:srgbClr val="17A1B6"/>
                </a:solidFill>
              </a:rPr>
              <a:t> </a:t>
            </a:r>
            <a:r>
              <a:rPr dirty="0">
                <a:solidFill>
                  <a:srgbClr val="17A1B6"/>
                </a:solidFill>
              </a:rPr>
              <a:t>Федерации</a:t>
            </a:r>
            <a:r>
              <a:rPr spc="-25" dirty="0">
                <a:solidFill>
                  <a:srgbClr val="17A1B6"/>
                </a:solidFill>
              </a:rPr>
              <a:t> </a:t>
            </a:r>
            <a:r>
              <a:rPr b="0" spc="-5" dirty="0">
                <a:latin typeface="Arial"/>
                <a:cs typeface="Arial"/>
              </a:rPr>
              <a:t>(Социальный</a:t>
            </a:r>
            <a:r>
              <a:rPr b="0" spc="-1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фонд</a:t>
            </a:r>
            <a:r>
              <a:rPr b="0" spc="-25" dirty="0">
                <a:latin typeface="Arial"/>
                <a:cs typeface="Arial"/>
              </a:rPr>
              <a:t> </a:t>
            </a:r>
            <a:r>
              <a:rPr b="0" spc="-15" dirty="0">
                <a:latin typeface="Arial"/>
                <a:cs typeface="Arial"/>
              </a:rPr>
              <a:t>России)</a:t>
            </a:r>
          </a:p>
          <a:p>
            <a:pPr marL="12700" marR="5080" algn="just" defTabSz="360000">
              <a:lnSpc>
                <a:spcPct val="114100"/>
              </a:lnSpc>
              <a:spcBef>
                <a:spcPts val="1814"/>
              </a:spcBef>
            </a:pPr>
            <a:r>
              <a:rPr lang="ru-RU" sz="1800" b="0" dirty="0">
                <a:solidFill>
                  <a:srgbClr val="ED135C"/>
                </a:solidFill>
                <a:latin typeface="Arial"/>
                <a:cs typeface="Arial"/>
              </a:rPr>
              <a:t>	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С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ED135C"/>
                </a:solidFill>
              </a:rPr>
              <a:t>1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января</a:t>
            </a:r>
            <a:r>
              <a:rPr sz="1800" b="0" spc="-135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ED135C"/>
                </a:solidFill>
              </a:rPr>
              <a:t>2</a:t>
            </a:r>
            <a:r>
              <a:rPr sz="2400" spc="-35" dirty="0">
                <a:solidFill>
                  <a:srgbClr val="ED135C"/>
                </a:solidFill>
              </a:rPr>
              <a:t>0</a:t>
            </a:r>
            <a:r>
              <a:rPr sz="2400" spc="-30" dirty="0">
                <a:solidFill>
                  <a:srgbClr val="ED135C"/>
                </a:solidFill>
              </a:rPr>
              <a:t>2</a:t>
            </a:r>
            <a:r>
              <a:rPr sz="2400" dirty="0">
                <a:solidFill>
                  <a:srgbClr val="ED135C"/>
                </a:solidFill>
              </a:rPr>
              <a:t>3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spc="10" dirty="0">
                <a:solidFill>
                  <a:srgbClr val="ED135C"/>
                </a:solidFill>
                <a:latin typeface="Arial"/>
                <a:cs typeface="Arial"/>
              </a:rPr>
              <a:t>год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а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-14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-140" dirty="0" smtClean="0">
                <a:solidFill>
                  <a:srgbClr val="231F20"/>
                </a:solidFill>
                <a:latin typeface="Arial"/>
                <a:cs typeface="Arial"/>
              </a:rPr>
              <a:t> Свердловской области </a:t>
            </a:r>
            <a:r>
              <a:rPr sz="1800" b="0" spc="5" dirty="0" err="1" smtClean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35" dirty="0" err="1" smtClean="0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dirty="0" err="1" smtClean="0">
                <a:solidFill>
                  <a:srgbClr val="231F20"/>
                </a:solidFill>
                <a:latin typeface="Arial"/>
                <a:cs typeface="Arial"/>
              </a:rPr>
              <a:t>е</a:t>
            </a:r>
            <a:r>
              <a:rPr lang="ru-RU" sz="1800" b="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err="1">
                <a:solidFill>
                  <a:srgbClr val="231F20"/>
                </a:solidFill>
                <a:latin typeface="Arial"/>
                <a:cs typeface="Arial"/>
              </a:rPr>
              <a:t>го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-</a:t>
            </a:r>
            <a:r>
              <a:rPr sz="1800" b="0" spc="-13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-135" dirty="0">
                <a:solidFill>
                  <a:srgbClr val="231F20"/>
                </a:solidFill>
                <a:latin typeface="Arial"/>
                <a:cs typeface="Arial"/>
              </a:rPr>
              <a:t>	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spc="-5" dirty="0" err="1">
                <a:solidFill>
                  <a:srgbClr val="231F20"/>
                </a:solidFill>
                <a:latin typeface="Arial"/>
                <a:cs typeface="Arial"/>
              </a:rPr>
              <a:t>у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дарственные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 услуги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 </a:t>
            </a: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области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err="1">
                <a:solidFill>
                  <a:srgbClr val="231F20"/>
                </a:solidFill>
                <a:latin typeface="Arial"/>
                <a:cs typeface="Arial"/>
              </a:rPr>
              <a:t>обес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-</a:t>
            </a:r>
            <a:r>
              <a:rPr lang="ru-RU" sz="1800" b="0" spc="10" dirty="0">
                <a:solidFill>
                  <a:srgbClr val="231F20"/>
                </a:solidFill>
              </a:rPr>
              <a:t> 	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пече</a:t>
            </a:r>
            <a:r>
              <a:rPr sz="1800" b="0" spc="-5" dirty="0" err="1">
                <a:solidFill>
                  <a:srgbClr val="231F20"/>
                </a:solidFill>
                <a:latin typeface="Arial"/>
                <a:cs typeface="Arial"/>
              </a:rPr>
              <a:t>ния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возложенные ранее на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Пенсионный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b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sz="1800" b="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страхования,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будут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оказываться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  <a:t/>
            </a:r>
            <a:b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smtClean="0">
                <a:solidFill>
                  <a:srgbClr val="ED135C"/>
                </a:solidFill>
                <a:latin typeface="Arial"/>
                <a:cs typeface="Arial"/>
              </a:rPr>
              <a:t>в</a:t>
            </a:r>
            <a:r>
              <a:rPr lang="ru-RU" sz="1800" b="0" spc="19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lang="ru-RU" sz="1800" b="0" spc="5" dirty="0" smtClean="0">
                <a:solidFill>
                  <a:srgbClr val="ED135C"/>
                </a:solidFill>
              </a:rPr>
              <a:t>единых</a:t>
            </a:r>
            <a:r>
              <a:rPr sz="1800" b="0" spc="1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5" dirty="0" err="1" smtClean="0">
                <a:solidFill>
                  <a:srgbClr val="ED135C"/>
                </a:solidFill>
                <a:latin typeface="Arial"/>
                <a:cs typeface="Arial"/>
              </a:rPr>
              <a:t>офисах</a:t>
            </a:r>
            <a:r>
              <a:rPr sz="1800" b="0" spc="2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0" dirty="0" err="1" smtClean="0">
                <a:solidFill>
                  <a:srgbClr val="ED135C"/>
                </a:solidFill>
                <a:latin typeface="Arial"/>
                <a:cs typeface="Arial"/>
              </a:rPr>
              <a:t>клиентского</a:t>
            </a:r>
            <a:r>
              <a:rPr sz="1800" b="0" spc="1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5" dirty="0" err="1" smtClean="0">
                <a:solidFill>
                  <a:srgbClr val="ED135C"/>
                </a:solidFill>
                <a:latin typeface="Arial"/>
                <a:cs typeface="Arial"/>
              </a:rPr>
              <a:t>обслуживания</a:t>
            </a:r>
            <a:r>
              <a:rPr sz="1800" b="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r>
              <a:rPr lang="ru-RU" sz="1800" b="0" spc="15" dirty="0" smtClean="0">
                <a:solidFill>
                  <a:srgbClr val="231F20"/>
                </a:solidFill>
              </a:rPr>
              <a:t> </a:t>
            </a:r>
            <a:r>
              <a:rPr sz="1800" spc="-15" dirty="0" err="1" smtClean="0">
                <a:solidFill>
                  <a:srgbClr val="17A1B6"/>
                </a:solidFill>
              </a:rPr>
              <a:t>Социального</a:t>
            </a:r>
            <a:r>
              <a:rPr sz="1800" spc="-15" dirty="0" smtClean="0">
                <a:solidFill>
                  <a:srgbClr val="17A1B6"/>
                </a:solidFill>
              </a:rPr>
              <a:t> </a:t>
            </a:r>
            <a:r>
              <a:rPr sz="1800" spc="-15" dirty="0" err="1">
                <a:solidFill>
                  <a:srgbClr val="17A1B6"/>
                </a:solidFill>
              </a:rPr>
              <a:t>фонда</a:t>
            </a:r>
            <a:r>
              <a:rPr sz="1800" spc="-15" dirty="0">
                <a:solidFill>
                  <a:srgbClr val="17A1B6"/>
                </a:solidFill>
              </a:rPr>
              <a:t> </a:t>
            </a:r>
            <a:r>
              <a:rPr lang="ru-RU" sz="1800" spc="-15" dirty="0" smtClean="0">
                <a:solidFill>
                  <a:srgbClr val="17A1B6"/>
                </a:solidFill>
              </a:rPr>
              <a:t>России</a:t>
            </a:r>
            <a:endParaRPr sz="1800" spc="-15" dirty="0">
              <a:solidFill>
                <a:srgbClr val="17A1B6"/>
              </a:solidFill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50" dirty="0"/>
          </a:p>
        </p:txBody>
      </p:sp>
      <p:sp>
        <p:nvSpPr>
          <p:cNvPr id="31" name="object 33">
            <a:extLst>
              <a:ext uri="{FF2B5EF4-FFF2-40B4-BE49-F238E27FC236}">
                <a16:creationId xmlns:a16="http://schemas.microsoft.com/office/drawing/2014/main" xmlns="" id="{A36FADF9-96B6-7D42-B00E-1F2B492CF1BD}"/>
              </a:ext>
            </a:extLst>
          </p:cNvPr>
          <p:cNvSpPr/>
          <p:nvPr/>
        </p:nvSpPr>
        <p:spPr>
          <a:xfrm>
            <a:off x="908339" y="4141989"/>
            <a:ext cx="179705" cy="1009015"/>
          </a:xfrm>
          <a:custGeom>
            <a:avLst/>
            <a:gdLst/>
            <a:ahLst/>
            <a:cxnLst/>
            <a:rect l="l" t="t" r="r" b="b"/>
            <a:pathLst>
              <a:path w="179705" h="1009014">
                <a:moveTo>
                  <a:pt x="0" y="0"/>
                </a:moveTo>
                <a:lnTo>
                  <a:pt x="0" y="1008634"/>
                </a:lnTo>
                <a:lnTo>
                  <a:pt x="179095" y="502945"/>
                </a:lnTo>
                <a:lnTo>
                  <a:pt x="0" y="0"/>
                </a:lnTo>
                <a:close/>
              </a:path>
            </a:pathLst>
          </a:custGeom>
          <a:solidFill>
            <a:srgbClr val="0EAC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15189" y="1128598"/>
            <a:ext cx="7344420" cy="34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5187" y="1131658"/>
            <a:ext cx="302895" cy="34671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5200" y="942543"/>
            <a:ext cx="7344420" cy="34671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319</TotalTime>
  <Words>102</Words>
  <Application>Microsoft Office PowerPoint</Application>
  <PresentationFormat>Произвольный</PresentationFormat>
  <Paragraphs>15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ВНИМАНИЕ!</dc:title>
  <dc:creator>administrator</dc:creator>
  <cp:lastModifiedBy>Лопатина Вероника Сергеевна</cp:lastModifiedBy>
  <cp:revision>20</cp:revision>
  <cp:lastPrinted>2022-11-11T10:55:18Z</cp:lastPrinted>
  <dcterms:created xsi:type="dcterms:W3CDTF">2022-10-25T11:50:56Z</dcterms:created>
  <dcterms:modified xsi:type="dcterms:W3CDTF">2022-11-11T11:17:24Z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2022-10-25T00:00:00Z</vt:filetime>
  </property>
</Properties>
</file>