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556500" cy="10693400"/>
  <p:notesSz cx="6797675" cy="9926638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 varScale="1">
        <p:scale>
          <a:sx n="56" d="100"/>
          <a:sy n="56" d="100"/>
        </p:scale>
        <p:origin x="-2292" y="-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17A1B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900" b="1" i="0">
                <a:solidFill>
                  <a:srgbClr val="005E8A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17A1B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17A1B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91599" y="387677"/>
            <a:ext cx="2343785" cy="482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17A1B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04007" y="2033129"/>
            <a:ext cx="6178550" cy="51028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900" b="1" i="0">
                <a:solidFill>
                  <a:srgbClr val="005E8A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object 12"/>
          <p:cNvGrpSpPr/>
          <p:nvPr/>
        </p:nvGrpSpPr>
        <p:grpSpPr>
          <a:xfrm>
            <a:off x="115200" y="118795"/>
            <a:ext cx="7344409" cy="10471150"/>
            <a:chOff x="115200" y="118795"/>
            <a:chExt cx="7344409" cy="10471150"/>
          </a:xfrm>
        </p:grpSpPr>
        <p:sp>
          <p:nvSpPr>
            <p:cNvPr id="13" name="object 13"/>
            <p:cNvSpPr/>
            <p:nvPr/>
          </p:nvSpPr>
          <p:spPr>
            <a:xfrm>
              <a:off x="115200" y="1115898"/>
              <a:ext cx="7344409" cy="346710"/>
            </a:xfrm>
            <a:custGeom>
              <a:avLst/>
              <a:gdLst/>
              <a:ahLst/>
              <a:cxnLst/>
              <a:rect l="l" t="t" r="r" b="b"/>
              <a:pathLst>
                <a:path w="7344409" h="346709">
                  <a:moveTo>
                    <a:pt x="7344003" y="0"/>
                  </a:moveTo>
                  <a:lnTo>
                    <a:pt x="0" y="0"/>
                  </a:lnTo>
                  <a:lnTo>
                    <a:pt x="0" y="346278"/>
                  </a:lnTo>
                  <a:lnTo>
                    <a:pt x="7344003" y="346278"/>
                  </a:lnTo>
                  <a:lnTo>
                    <a:pt x="7344003" y="0"/>
                  </a:lnTo>
                  <a:close/>
                </a:path>
              </a:pathLst>
            </a:custGeom>
            <a:solidFill>
              <a:srgbClr val="DFE0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15189" y="118795"/>
              <a:ext cx="302895" cy="9944735"/>
            </a:xfrm>
            <a:custGeom>
              <a:avLst/>
              <a:gdLst/>
              <a:ahLst/>
              <a:cxnLst/>
              <a:rect l="l" t="t" r="r" b="b"/>
              <a:pathLst>
                <a:path w="302895" h="9944735">
                  <a:moveTo>
                    <a:pt x="302399" y="1343393"/>
                  </a:moveTo>
                  <a:lnTo>
                    <a:pt x="0" y="1343393"/>
                  </a:lnTo>
                  <a:lnTo>
                    <a:pt x="0" y="9944151"/>
                  </a:lnTo>
                  <a:lnTo>
                    <a:pt x="302399" y="9944151"/>
                  </a:lnTo>
                  <a:lnTo>
                    <a:pt x="302399" y="1343393"/>
                  </a:lnTo>
                  <a:close/>
                </a:path>
                <a:path w="302895" h="9944735">
                  <a:moveTo>
                    <a:pt x="302399" y="0"/>
                  </a:moveTo>
                  <a:lnTo>
                    <a:pt x="0" y="0"/>
                  </a:lnTo>
                  <a:lnTo>
                    <a:pt x="0" y="997102"/>
                  </a:lnTo>
                  <a:lnTo>
                    <a:pt x="302399" y="997102"/>
                  </a:lnTo>
                  <a:lnTo>
                    <a:pt x="302399" y="0"/>
                  </a:lnTo>
                  <a:close/>
                </a:path>
              </a:pathLst>
            </a:custGeom>
            <a:solidFill>
              <a:srgbClr val="005E8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15200" y="10062946"/>
              <a:ext cx="7344409" cy="527050"/>
            </a:xfrm>
            <a:custGeom>
              <a:avLst/>
              <a:gdLst/>
              <a:ahLst/>
              <a:cxnLst/>
              <a:rect l="l" t="t" r="r" b="b"/>
              <a:pathLst>
                <a:path w="7344409" h="527050">
                  <a:moveTo>
                    <a:pt x="7344003" y="0"/>
                  </a:moveTo>
                  <a:lnTo>
                    <a:pt x="0" y="0"/>
                  </a:lnTo>
                  <a:lnTo>
                    <a:pt x="0" y="526453"/>
                  </a:lnTo>
                  <a:lnTo>
                    <a:pt x="7344003" y="526453"/>
                  </a:lnTo>
                  <a:lnTo>
                    <a:pt x="7344003" y="0"/>
                  </a:lnTo>
                  <a:close/>
                </a:path>
              </a:pathLst>
            </a:custGeom>
            <a:solidFill>
              <a:srgbClr val="DFE0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09116" y="359994"/>
              <a:ext cx="461492" cy="470090"/>
            </a:xfrm>
            <a:prstGeom prst="rect">
              <a:avLst/>
            </a:prstGeom>
          </p:spPr>
        </p:pic>
      </p:grp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30" dirty="0"/>
              <a:t>ВНИМАНИЕ!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5913030" y="10192780"/>
            <a:ext cx="1349375" cy="284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b="1" spc="-20" dirty="0">
                <a:solidFill>
                  <a:srgbClr val="005E8A"/>
                </a:solidFill>
                <a:latin typeface="Arial"/>
                <a:cs typeface="Arial"/>
              </a:rPr>
              <a:t>PFR.GOV.RU</a:t>
            </a:r>
            <a:endParaRPr sz="1700">
              <a:latin typeface="Arial"/>
              <a:cs typeface="Arial"/>
            </a:endParaRPr>
          </a:p>
        </p:txBody>
      </p:sp>
      <p:sp>
        <p:nvSpPr>
          <p:cNvPr id="30" name="object 32">
            <a:extLst>
              <a:ext uri="{FF2B5EF4-FFF2-40B4-BE49-F238E27FC236}">
                <a16:creationId xmlns="" xmlns:a16="http://schemas.microsoft.com/office/drawing/2014/main" id="{03E56CCB-A740-DC43-A05A-47473F2C66F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002766" y="1462608"/>
            <a:ext cx="6439094" cy="865365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r>
              <a:rPr lang="ru-RU" sz="20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г</a:t>
            </a:r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. Тавда, ул. 9 Мая, д. 17; </a:t>
            </a:r>
          </a:p>
          <a:p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г. Каменск-Уральский, ул. Попова, д. 13; </a:t>
            </a:r>
          </a:p>
          <a:p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г. Нижний Тагил, ул. Красноармейская, д.7/ </a:t>
            </a:r>
          </a:p>
          <a:p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г. Нижний Тагил, ул. Красноармейская, д. 7а; </a:t>
            </a:r>
          </a:p>
          <a:p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г. Нижний Тагил, ул. Окунева, д. 22; </a:t>
            </a:r>
          </a:p>
          <a:p>
            <a:r>
              <a:rPr lang="ru-RU" sz="2000" b="0" dirty="0" err="1">
                <a:solidFill>
                  <a:schemeClr val="tx1"/>
                </a:solidFill>
                <a:latin typeface="Calibri" panose="020F0502020204030204" pitchFamily="34" charset="0"/>
              </a:rPr>
              <a:t>р.п</a:t>
            </a:r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. Арти, ул. Ленина д.100; </a:t>
            </a:r>
          </a:p>
          <a:p>
            <a:r>
              <a:rPr lang="ru-RU" sz="2000" b="0" dirty="0" err="1">
                <a:solidFill>
                  <a:schemeClr val="tx1"/>
                </a:solidFill>
                <a:latin typeface="Calibri" panose="020F0502020204030204" pitchFamily="34" charset="0"/>
              </a:rPr>
              <a:t>р.п</a:t>
            </a:r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. Ачит ул. Ленина д.1; </a:t>
            </a:r>
          </a:p>
          <a:p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с. Байкалово, ул. Производственная, д.2; </a:t>
            </a:r>
          </a:p>
          <a:p>
            <a:r>
              <a:rPr lang="ru-RU" sz="2000" b="0" dirty="0" err="1">
                <a:solidFill>
                  <a:schemeClr val="tx1"/>
                </a:solidFill>
                <a:latin typeface="Calibri" panose="020F0502020204030204" pitchFamily="34" charset="0"/>
              </a:rPr>
              <a:t>пгт</a:t>
            </a:r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. Белоярский, ул. Центральная, д.33; </a:t>
            </a:r>
          </a:p>
          <a:p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г. Верхотурье, ул. Свободы, д.9;</a:t>
            </a:r>
          </a:p>
          <a:p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ru-RU" sz="2000" b="0" dirty="0" err="1">
                <a:solidFill>
                  <a:schemeClr val="tx1"/>
                </a:solidFill>
                <a:latin typeface="Calibri" panose="020F0502020204030204" pitchFamily="34" charset="0"/>
              </a:rPr>
              <a:t>пгт</a:t>
            </a:r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. Гари, ул. Комсомольская, д.52; </a:t>
            </a:r>
          </a:p>
          <a:p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г. Новая Ляля, ул.Уральская,74А; </a:t>
            </a:r>
          </a:p>
          <a:p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г. Нижние Серги, </a:t>
            </a:r>
            <a:r>
              <a:rPr lang="ru-RU" sz="2000" b="0" dirty="0" err="1">
                <a:solidFill>
                  <a:schemeClr val="tx1"/>
                </a:solidFill>
                <a:latin typeface="Calibri" panose="020F0502020204030204" pitchFamily="34" charset="0"/>
              </a:rPr>
              <a:t>ул</a:t>
            </a:r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 Розы Люксембург, д. 1а; </a:t>
            </a:r>
          </a:p>
          <a:p>
            <a:r>
              <a:rPr lang="ru-RU" sz="2000" b="0" dirty="0" err="1">
                <a:solidFill>
                  <a:schemeClr val="tx1"/>
                </a:solidFill>
                <a:latin typeface="Calibri" panose="020F0502020204030204" pitchFamily="34" charset="0"/>
              </a:rPr>
              <a:t>пгт</a:t>
            </a:r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. Пышма, ул. Пионерская, д.18; </a:t>
            </a:r>
          </a:p>
          <a:p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с. Туринская Слобода ул. Октябрьская д.15; </a:t>
            </a:r>
          </a:p>
          <a:p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г. Сысерть, ул. Коммуны, д. 26а; </a:t>
            </a:r>
          </a:p>
          <a:p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с. Таборы, ул. Красноармейская, д. 9; </a:t>
            </a:r>
          </a:p>
          <a:p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с. Таборы, ул. Красноармейская, д. 9; </a:t>
            </a:r>
          </a:p>
          <a:p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г. Талица, ул. Фрунзе, д.8; </a:t>
            </a:r>
          </a:p>
          <a:p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г. Туринск, ул. Кирова, д.30; </a:t>
            </a:r>
          </a:p>
          <a:p>
            <a:r>
              <a:rPr lang="ru-RU" sz="2000" b="0" dirty="0" err="1">
                <a:solidFill>
                  <a:schemeClr val="tx1"/>
                </a:solidFill>
                <a:latin typeface="Calibri" panose="020F0502020204030204" pitchFamily="34" charset="0"/>
              </a:rPr>
              <a:t>пгт</a:t>
            </a:r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. Тугулым, ул. Ленина д. 65; </a:t>
            </a:r>
          </a:p>
          <a:p>
            <a:r>
              <a:rPr lang="ru-RU" sz="2000" b="0" dirty="0" err="1">
                <a:solidFill>
                  <a:schemeClr val="tx1"/>
                </a:solidFill>
                <a:latin typeface="Calibri" panose="020F0502020204030204" pitchFamily="34" charset="0"/>
              </a:rPr>
              <a:t>пгт</a:t>
            </a:r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. Шаля ул. Свердлова д. 52; </a:t>
            </a:r>
          </a:p>
          <a:p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г. Новоуральск, ул. Крупской, д.6; </a:t>
            </a:r>
          </a:p>
          <a:p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г. Лесной, ул. Пушкина, д.36; </a:t>
            </a:r>
          </a:p>
          <a:p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г. Нижняя Салда, ул. Ломоносова, д. 40; </a:t>
            </a:r>
          </a:p>
          <a:p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г. Заречный, ул. </a:t>
            </a:r>
            <a:r>
              <a:rPr lang="ru-RU" sz="2000" b="0" dirty="0" err="1">
                <a:solidFill>
                  <a:schemeClr val="tx1"/>
                </a:solidFill>
                <a:latin typeface="Calibri" panose="020F0502020204030204" pitchFamily="34" charset="0"/>
              </a:rPr>
              <a:t>Алещенкова</a:t>
            </a:r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, д.1; </a:t>
            </a:r>
          </a:p>
          <a:p>
            <a:r>
              <a:rPr lang="ru-RU" sz="2000" b="0" dirty="0">
                <a:solidFill>
                  <a:schemeClr val="tx1"/>
                </a:solidFill>
                <a:latin typeface="Calibri" panose="020F0502020204030204" pitchFamily="34" charset="0"/>
              </a:rPr>
              <a:t>г. Дегтярск, ул. Калинина, д. 25А.</a:t>
            </a: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15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629493" y="6888796"/>
            <a:ext cx="16288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</a:t>
            </a:r>
          </a:p>
          <a:p>
            <a:r>
              <a:rPr lang="ru-RU" dirty="0"/>
              <a:t> </a:t>
            </a:r>
            <a:r>
              <a:rPr lang="ru-RU" dirty="0" smtClean="0"/>
              <a:t>          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115200" y="1115898"/>
            <a:ext cx="7344420" cy="3467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15187" y="1131658"/>
            <a:ext cx="302895" cy="34671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5200" y="942543"/>
            <a:ext cx="7344420" cy="346710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>
                  <a:lumMod val="85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314</TotalTime>
  <Words>296</Words>
  <Application>Microsoft Office PowerPoint</Application>
  <PresentationFormat>Произвольный</PresentationFormat>
  <Paragraphs>31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Office Theme</vt:lpstr>
      <vt:lpstr>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ВНИМАНИЕ!</dc:title>
  <dc:creator>administrator</dc:creator>
  <cp:lastModifiedBy>Лопатина Вероника Сергеевна</cp:lastModifiedBy>
  <cp:revision>21</cp:revision>
  <cp:lastPrinted>2022-11-11T10:55:46Z</cp:lastPrinted>
  <dcterms:created xsi:type="dcterms:W3CDTF">2022-10-25T11:50:56Z</dcterms:created>
  <dcterms:modified xsi:type="dcterms:W3CDTF">2022-11-11T10:57:46Z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2022-10-25T00:00:00Z</vt:filetime>
  </property>
  <property fmtid="{D5CDD505-2E9C-101B-9397-08002B2CF9AE}" pid="3" name="Creator">
    <vt:lpwstr>Adobe InDesign 16.1 (Macintosh)</vt:lpwstr>
  </property>
  <property fmtid="{D5CDD505-2E9C-101B-9397-08002B2CF9AE}" pid="4" name="LastSaved">
    <vt:filetime>2022-10-25T00:00:00Z</vt:filetime>
  </property>
</Properties>
</file>