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71" r:id="rId4"/>
    <p:sldId id="272" r:id="rId5"/>
    <p:sldId id="269" r:id="rId6"/>
    <p:sldId id="258" r:id="rId7"/>
    <p:sldId id="259" r:id="rId8"/>
    <p:sldId id="264" r:id="rId9"/>
    <p:sldId id="265" r:id="rId10"/>
    <p:sldId id="267" r:id="rId11"/>
    <p:sldId id="261" r:id="rId12"/>
    <p:sldId id="26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F36D63-86C0-4D6A-8075-3B9F3F462E8B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ED8807-28FF-4CFD-8D05-346E23A801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693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16.11.2022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/>
              <a:t>Тренинговое</a:t>
            </a:r>
            <a:r>
              <a:rPr lang="ru-RU" b="1" dirty="0" smtClean="0"/>
              <a:t> занятие</a:t>
            </a:r>
            <a:br>
              <a:rPr lang="ru-RU" b="1" dirty="0" smtClean="0"/>
            </a:br>
            <a:r>
              <a:rPr lang="ru-RU" b="1" dirty="0" smtClean="0"/>
              <a:t> «Путь к гармонии»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 lnSpcReduction="20000"/>
          </a:bodyPr>
          <a:lstStyle/>
          <a:p>
            <a:r>
              <a:rPr lang="ru-RU" i="1" dirty="0" smtClean="0"/>
              <a:t>Цель тренинга:</a:t>
            </a:r>
            <a:r>
              <a:rPr lang="ru-RU" dirty="0" smtClean="0"/>
              <a:t> формирование умений и навыков по сохранению и укреплению психического здоровья педагогов через овладение ими способами психической </a:t>
            </a:r>
            <a:r>
              <a:rPr lang="ru-RU" dirty="0" err="1" smtClean="0"/>
              <a:t>саморегуляции</a:t>
            </a:r>
            <a:r>
              <a:rPr lang="ru-RU" dirty="0" smtClean="0"/>
              <a:t> и активизацию личностных ресурсов.</a:t>
            </a:r>
          </a:p>
          <a:p>
            <a:r>
              <a:rPr lang="ru-RU" i="1" dirty="0" smtClean="0"/>
              <a:t>Задачи тренинга:</a:t>
            </a:r>
            <a:endParaRPr lang="ru-RU" dirty="0" smtClean="0"/>
          </a:p>
          <a:p>
            <a:r>
              <a:rPr lang="ru-RU" dirty="0" smtClean="0"/>
              <a:t>- познакомить педагогов с понятием «синдрома профессионального выгорания», его причинами, стадиями, способами профилактики;</a:t>
            </a:r>
          </a:p>
          <a:p>
            <a:r>
              <a:rPr lang="ru-RU" dirty="0" smtClean="0"/>
              <a:t>- обучить способам психической </a:t>
            </a:r>
            <a:r>
              <a:rPr lang="ru-RU" dirty="0" err="1" smtClean="0"/>
              <a:t>саморегуляции</a:t>
            </a:r>
            <a:r>
              <a:rPr lang="ru-RU" dirty="0" smtClean="0"/>
              <a:t>;</a:t>
            </a:r>
          </a:p>
          <a:p>
            <a:r>
              <a:rPr lang="ru-RU" dirty="0" smtClean="0"/>
              <a:t>- снизить уровень психического выгорания и эмоционального напряжения.</a:t>
            </a:r>
          </a:p>
          <a:p>
            <a:r>
              <a:rPr lang="ru-RU" i="1" dirty="0" smtClean="0"/>
              <a:t>Ожидаемые результаты: </a:t>
            </a:r>
            <a:r>
              <a:rPr lang="ru-RU" dirty="0" smtClean="0"/>
              <a:t>овладение умениями и навыками психической </a:t>
            </a:r>
            <a:r>
              <a:rPr lang="ru-RU" dirty="0" err="1" smtClean="0"/>
              <a:t>саморегуляции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8863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Все ли люди современного общества подвержены опасности профессионального выгорания. Все мы живые люди, которые задействованы в той или иной сфере деятельности. У каждого из нас на работе существует определённый круг обязанностей, которые необходимо выполнять каждодневно, изо дня в день, из месяца в месяц. </a:t>
            </a:r>
          </a:p>
          <a:p>
            <a:pPr>
              <a:buNone/>
            </a:pPr>
            <a:r>
              <a:rPr lang="ru-RU" dirty="0" smtClean="0"/>
              <a:t>Человек, выполняющий длительное время одну и ту же работу, устаёт психически, что в свою очередь снижает мотивационную сферу человека и ведёт к равнодушному отношению к профессиональной деятельности.</a:t>
            </a:r>
          </a:p>
          <a:p>
            <a:pPr>
              <a:buNone/>
            </a:pPr>
            <a:r>
              <a:rPr lang="ru-RU" dirty="0" smtClean="0"/>
              <a:t>В этом случае так же можно говорить о синдроме профессионального выгорания.</a:t>
            </a:r>
          </a:p>
          <a:p>
            <a:r>
              <a:rPr lang="ru-RU" dirty="0" smtClean="0"/>
              <a:t>Синдрому профессионального (психологического) выгорания, больше подвержены врачи, педагоги, психологи, менеджеры различных отраслей, официанты, продавцы – все те,  кто работают в системе «человек-человек».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1.</a:t>
            </a:r>
            <a:r>
              <a:rPr lang="ru-RU" sz="3100" b="1" dirty="0" smtClean="0"/>
              <a:t>Вводная беседа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507288" cy="5328592"/>
          </a:xfrm>
        </p:spPr>
        <p:txBody>
          <a:bodyPr>
            <a:normAutofit fontScale="47500" lnSpcReduction="20000"/>
          </a:bodyPr>
          <a:lstStyle/>
          <a:p>
            <a:r>
              <a:rPr lang="ru-RU" sz="3800" dirty="0" smtClean="0"/>
              <a:t>Обращаться друг к другу по имени.</a:t>
            </a:r>
          </a:p>
          <a:p>
            <a:r>
              <a:rPr lang="ru-RU" sz="3800" dirty="0" smtClean="0"/>
              <a:t>Принимать себя и других такими, какие они есть.</a:t>
            </a:r>
          </a:p>
          <a:p>
            <a:r>
              <a:rPr lang="ru-RU" sz="3800" dirty="0" smtClean="0"/>
              <a:t>Быть искренним.</a:t>
            </a:r>
          </a:p>
          <a:p>
            <a:r>
              <a:rPr lang="ru-RU" sz="3800" dirty="0" smtClean="0"/>
              <a:t>Избегать оценок друг друга.</a:t>
            </a:r>
          </a:p>
          <a:p>
            <a:r>
              <a:rPr lang="ru-RU" sz="3800" dirty="0" smtClean="0"/>
              <a:t>Все, что делается в группе, делается на добровольных началах.</a:t>
            </a:r>
          </a:p>
          <a:p>
            <a:r>
              <a:rPr lang="ru-RU" sz="3800" dirty="0" smtClean="0"/>
              <a:t>Активное участие в происходящем.</a:t>
            </a:r>
          </a:p>
          <a:p>
            <a:r>
              <a:rPr lang="ru-RU" sz="3800" dirty="0" smtClean="0"/>
              <a:t>Уважение говорящего.</a:t>
            </a:r>
          </a:p>
          <a:p>
            <a:r>
              <a:rPr lang="ru-RU" sz="3800" dirty="0" smtClean="0"/>
              <a:t>Каждому члену группы – как минимум одно хорошее и доброе слово.</a:t>
            </a:r>
          </a:p>
          <a:p>
            <a:r>
              <a:rPr lang="ru-RU" sz="3800" dirty="0" smtClean="0"/>
              <a:t>Конфиденциальность всего происходящего в группе.</a:t>
            </a:r>
          </a:p>
          <a:p>
            <a:r>
              <a:rPr lang="ru-RU" sz="3800" dirty="0" smtClean="0"/>
              <a:t>Общение по принципу «здесь и сейчас».</a:t>
            </a:r>
          </a:p>
          <a:p>
            <a:pPr>
              <a:buNone/>
            </a:pPr>
            <a:endParaRPr lang="ru-RU" sz="3800" dirty="0" smtClean="0"/>
          </a:p>
          <a:p>
            <a:pPr>
              <a:buNone/>
            </a:pPr>
            <a:r>
              <a:rPr lang="ru-RU" sz="3800" dirty="0" smtClean="0"/>
              <a:t> </a:t>
            </a:r>
            <a:r>
              <a:rPr lang="ru-RU" sz="3800" b="1" dirty="0" smtClean="0"/>
              <a:t>Принцип</a:t>
            </a:r>
            <a:r>
              <a:rPr lang="ru-RU" sz="3800" dirty="0" smtClean="0"/>
              <a:t> нашего занятия </a:t>
            </a:r>
            <a:r>
              <a:rPr lang="ru-RU" sz="3800" b="1" dirty="0" smtClean="0"/>
              <a:t>«Расскажи мне, и я забуду, покажи мне и я запомню, дай мне действовать самому, и я пойму». </a:t>
            </a:r>
            <a:r>
              <a:rPr lang="ru-RU" sz="3800" dirty="0" smtClean="0"/>
              <a:t>Вот и мы с вами сегодня постараемся не только определить проблему, но и научиться, практически преодолевать ее.</a:t>
            </a:r>
          </a:p>
          <a:p>
            <a:endParaRPr lang="ru-RU" sz="3800" dirty="0" smtClean="0"/>
          </a:p>
          <a:p>
            <a:pPr>
              <a:buNone/>
            </a:pPr>
            <a:r>
              <a:rPr lang="ru-RU" sz="3800" dirty="0" smtClean="0"/>
              <a:t>В течение тренинга нам предстоит вместе пройти определенный путь, и, как обычно это бывает, начнется с приветствия, знакомства.  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/>
              <a:t>ПРАВИЛА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Держа мяч в руках, называете свое имя и характерное для себя качество, при условии, что оно начинается на ту же букву, что и ваше имя, например: «Светлана –смелая». Затем мяч перекидывается другому участнику и тот называет свое имя и качество.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1.Упражнение «Знакомство»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Не секрет, что профессия социального работника чаще, чем большинство других профессий, приводит человека к ситуации </a:t>
            </a:r>
            <a:r>
              <a:rPr lang="ru-RU" dirty="0" err="1" smtClean="0"/>
              <a:t>сверхстресса</a:t>
            </a:r>
            <a:r>
              <a:rPr lang="ru-RU" dirty="0" smtClean="0"/>
              <a:t>, то есть стресса превышающего «повседневный» психический потенциал человека. </a:t>
            </a:r>
          </a:p>
          <a:p>
            <a:pPr>
              <a:buNone/>
            </a:pPr>
            <a:r>
              <a:rPr lang="ru-RU" dirty="0" smtClean="0"/>
              <a:t>Однако стресс, как указывал канадский ученый </a:t>
            </a:r>
            <a:r>
              <a:rPr lang="ru-RU" dirty="0" err="1" smtClean="0"/>
              <a:t>Ганс</a:t>
            </a:r>
            <a:r>
              <a:rPr lang="ru-RU" dirty="0" smtClean="0"/>
              <a:t> </a:t>
            </a:r>
            <a:r>
              <a:rPr lang="ru-RU" dirty="0" err="1" smtClean="0"/>
              <a:t>Селье</a:t>
            </a:r>
            <a:r>
              <a:rPr lang="ru-RU" dirty="0" smtClean="0"/>
              <a:t>, не только беда, но и благо, ибо без стрессов различного характера наша жизнь превратилась бы в бесцветное прозябание. </a:t>
            </a:r>
          </a:p>
          <a:p>
            <a:pPr>
              <a:buNone/>
            </a:pPr>
            <a:r>
              <a:rPr lang="ru-RU" dirty="0" smtClean="0"/>
              <a:t>Стресс – это важнейший инструмент тренировки и закаливания, ибо он помогает повышать сопротивляемость организма. Стресс может способствовать возникновению не только тяжелого страдания, но и большей радости. Он способен привести человека к вершинам творчества.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2. Тест </a:t>
            </a:r>
            <a:r>
              <a:rPr lang="ru-RU" sz="3100" dirty="0" smtClean="0"/>
              <a:t>«Нужно ли вам учиться бороться со стрессом?» ( по </a:t>
            </a:r>
            <a:r>
              <a:rPr lang="ru-RU" sz="3100" dirty="0" err="1" smtClean="0"/>
              <a:t>А.И.Тащевой</a:t>
            </a:r>
            <a:r>
              <a:rPr lang="ru-RU" sz="3100" dirty="0" smtClean="0"/>
              <a:t>, 2000)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6064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Часто ли вы чувствуете, что слишком устали, чтобы отвечать вниманием на внимание со стороны окружающих?</a:t>
            </a:r>
          </a:p>
          <a:p>
            <a:r>
              <a:rPr lang="ru-RU" dirty="0" smtClean="0"/>
              <a:t> Бываете ли вы вспыльчивы по пустякам?</a:t>
            </a:r>
          </a:p>
          <a:p>
            <a:r>
              <a:rPr lang="ru-RU" dirty="0" smtClean="0"/>
              <a:t>Случалось ли вам чувствовать, что вы устали после отпуска ( выходных) больше, чем до него?</a:t>
            </a:r>
          </a:p>
          <a:p>
            <a:r>
              <a:rPr lang="ru-RU" dirty="0" smtClean="0"/>
              <a:t>Случалось ли вам  испытывать по вечерам ощущение, что шея онемела, мышцы плеч ноют, а в спине тупая боль?</a:t>
            </a:r>
          </a:p>
          <a:p>
            <a:r>
              <a:rPr lang="ru-RU" dirty="0" smtClean="0"/>
              <a:t>Испытываете ли вы головные боли от конфликтов в семье?</a:t>
            </a:r>
          </a:p>
          <a:p>
            <a:r>
              <a:rPr lang="ru-RU" dirty="0" smtClean="0"/>
              <a:t>Приводят ли конфликты к нарушению пищеварения?</a:t>
            </a:r>
          </a:p>
          <a:p>
            <a:r>
              <a:rPr lang="ru-RU" dirty="0" smtClean="0"/>
              <a:t>Бываете ли иногда слишком плаксивы или близки к слезам?</a:t>
            </a:r>
          </a:p>
          <a:p>
            <a:r>
              <a:rPr lang="ru-RU" dirty="0" smtClean="0"/>
              <a:t>Предрасположены   ли вы к астме или кожной сыпи и дают ли о себе знать?</a:t>
            </a:r>
          </a:p>
          <a:p>
            <a:r>
              <a:rPr lang="ru-RU" dirty="0" smtClean="0"/>
              <a:t>Приходилось ли вам испытывать внезапные приступы болезни как раз тогда, когда нужно было собрать все силы  для решающего поступка?</a:t>
            </a:r>
          </a:p>
          <a:p>
            <a:r>
              <a:rPr lang="ru-RU" dirty="0" smtClean="0"/>
              <a:t>Часто ли вам кажется, что вы тратите слишком много времени, на решение чужих проблем и у вас не остается времени на себя?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Посчитали положительные результаты, если их больше 4, пора задуматься о том, что стресс отнимает у вас слишком много сил, ресурсов, а значит – здоровья.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ru-RU" sz="2700" i="1" dirty="0" smtClean="0"/>
              <a:t>Инструкция:</a:t>
            </a:r>
            <a:r>
              <a:rPr lang="ru-RU" sz="2700" dirty="0" smtClean="0"/>
              <a:t> Ответьте «да» или «нет» на десять вопросов: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Упражнение способствует консолидации группы и формированию эмоционально-позитивной атмосферы. </a:t>
            </a:r>
          </a:p>
          <a:p>
            <a:pPr>
              <a:buNone/>
            </a:pPr>
            <a:r>
              <a:rPr lang="ru-RU" dirty="0" smtClean="0"/>
              <a:t>Ведущий заранее готовит игровой материал: непрозрачный пакет и чистые полоски бумаги (билеты). Если группа большая ( более 12 человек), каждому игроку желательно дать не более двух билетов; если маленькая , можно раздать по три билета</a:t>
            </a:r>
            <a:r>
              <a:rPr lang="ru-RU" b="1" dirty="0" smtClean="0"/>
              <a:t>. </a:t>
            </a:r>
          </a:p>
          <a:p>
            <a:pPr>
              <a:buNone/>
            </a:pPr>
            <a:r>
              <a:rPr lang="ru-RU" b="1" dirty="0" smtClean="0"/>
              <a:t>На каждом билете игроки записывают качество, которое они больше всего ценят в людях. Этого никто другой не видит.</a:t>
            </a:r>
          </a:p>
          <a:p>
            <a:pPr>
              <a:buNone/>
            </a:pPr>
            <a:r>
              <a:rPr lang="ru-RU" b="1" dirty="0" smtClean="0"/>
              <a:t> </a:t>
            </a:r>
            <a:r>
              <a:rPr lang="ru-RU" dirty="0" smtClean="0"/>
              <a:t>После этого билеты сворачиваются трубочкой и укладываются в пакет. Ведущий перемешивает все билеты. Все садятся в круг, а стул с пакетом ставят в центр круга. Ведущий   выбирает того, кто должен достать билет, про себя прочитать и отдать тому, кто, по его мнению, обладает данным качеством.</a:t>
            </a:r>
          </a:p>
          <a:p>
            <a:pPr>
              <a:buNone/>
            </a:pPr>
            <a:r>
              <a:rPr lang="ru-RU" dirty="0" smtClean="0"/>
              <a:t> Получивший «подарок»  про себя читает его, благодарит, затем сам выбирает билет и дарит его какому-нибудь участнику, и т.д. Упражнение не должно выполняться в условиях полного молчания.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2600" dirty="0" smtClean="0"/>
              <a:t>Необходимо стимулировать шутки, веселье. Можно следить за тем, чтобы передача «подарков» не сконцентрировалась в руках двух-трех игроков, иначе остальные почувствуют себя ненужными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3. Упражнение «Подарки»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16624"/>
          </a:xfrm>
        </p:spPr>
        <p:txBody>
          <a:bodyPr>
            <a:normAutofit fontScale="92500" lnSpcReduction="20000"/>
          </a:bodyPr>
          <a:lstStyle/>
          <a:p>
            <a:r>
              <a:rPr lang="ru-RU" i="1" dirty="0" smtClean="0"/>
              <a:t>Инструкция.</a:t>
            </a:r>
            <a:r>
              <a:rPr lang="ru-RU" dirty="0" smtClean="0"/>
              <a:t> Чтобы с вами не случилось, во всем старайтесь находить положительные стороны. Давайте потренируемся. Найдите и запишите, пожалуйста, положительные моменты в следующих ситуациях:</a:t>
            </a:r>
          </a:p>
          <a:p>
            <a:r>
              <a:rPr lang="ru-RU" dirty="0" smtClean="0"/>
              <a:t>1. Вы собираетесь на работу, погода встречает вас проливным дождем.</a:t>
            </a:r>
          </a:p>
          <a:p>
            <a:r>
              <a:rPr lang="ru-RU" dirty="0" smtClean="0"/>
              <a:t>2. Вы опоздали на автобус.</a:t>
            </a:r>
          </a:p>
          <a:p>
            <a:r>
              <a:rPr lang="ru-RU" dirty="0" smtClean="0"/>
              <a:t>3. У вас нет денег, чтобы уехать куда-нибудь в отпуск.</a:t>
            </a:r>
          </a:p>
          <a:p>
            <a:r>
              <a:rPr lang="ru-RU" dirty="0" smtClean="0"/>
              <a:t>Участники пишут для каждой ситуации свои положительные моменты. Каждый по очереди проговаривает эти моменты. Участник, указавший более 5 положительных моментов в каждой предложенной ситуации, считается «ловцом блага».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4. Упражнение «Ловец блага»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8000" dirty="0" smtClean="0"/>
              <a:t>Это,  простое, на первый взгляд, упражнение может  выявить  скрытые ресурсы участников, повысить уровень уважения, доверия друг другу.</a:t>
            </a:r>
          </a:p>
          <a:p>
            <a:pPr>
              <a:buNone/>
            </a:pPr>
            <a:endParaRPr lang="ru-RU" sz="8000" dirty="0" smtClean="0"/>
          </a:p>
          <a:p>
            <a:pPr>
              <a:buNone/>
            </a:pPr>
            <a:r>
              <a:rPr lang="ru-RU" sz="8000" dirty="0" smtClean="0"/>
              <a:t>Все участники сидят в кругу. Каждый из них берет карточку  и по очереди зачитывают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Я знаю, что у меня взоры нежно-страстные, а речи сладострастные</a:t>
            </a:r>
          </a:p>
          <a:p>
            <a:r>
              <a:rPr lang="ru-RU" sz="4800" dirty="0" smtClean="0"/>
              <a:t>Я знаю, что я кокетливо-задорная и совсем не вздорная.</a:t>
            </a:r>
          </a:p>
          <a:p>
            <a:r>
              <a:rPr lang="ru-RU" sz="4800" dirty="0" smtClean="0"/>
              <a:t>Я знаю, что я солнечная, стремительная, трепетная, решительная</a:t>
            </a:r>
          </a:p>
          <a:p>
            <a:r>
              <a:rPr lang="ru-RU" sz="4800" dirty="0" smtClean="0"/>
              <a:t>Я знаю, что я искренняя, классная, честная, </a:t>
            </a:r>
            <a:r>
              <a:rPr lang="ru-RU" sz="4800" dirty="0" err="1" smtClean="0"/>
              <a:t>потрясная</a:t>
            </a:r>
            <a:r>
              <a:rPr lang="ru-RU" sz="4800" dirty="0" smtClean="0"/>
              <a:t>.</a:t>
            </a:r>
          </a:p>
          <a:p>
            <a:r>
              <a:rPr lang="ru-RU" sz="4800" dirty="0" smtClean="0"/>
              <a:t>Я знаю, что я бесподобно танцующая, огненная, флиртующая</a:t>
            </a:r>
          </a:p>
          <a:p>
            <a:r>
              <a:rPr lang="ru-RU" sz="4800" dirty="0" smtClean="0"/>
              <a:t>Я знаю, что я гениальная, взрывная, искрометно-чумовая.</a:t>
            </a:r>
          </a:p>
          <a:p>
            <a:r>
              <a:rPr lang="ru-RU" sz="4800" dirty="0" smtClean="0"/>
              <a:t>Я знаю, что я сладкая, певучая, вдохновенная, кипучая.</a:t>
            </a:r>
          </a:p>
          <a:p>
            <a:r>
              <a:rPr lang="ru-RU" sz="4800" dirty="0" smtClean="0"/>
              <a:t>Я знаю, что я вездесущая, магическая, колоссально-магнетическая</a:t>
            </a:r>
          </a:p>
          <a:p>
            <a:r>
              <a:rPr lang="ru-RU" sz="4800" dirty="0" smtClean="0"/>
              <a:t>Я знаю, что я раны исцеляющая и в любовь играющая</a:t>
            </a:r>
          </a:p>
          <a:p>
            <a:r>
              <a:rPr lang="ru-RU" sz="4800" dirty="0" smtClean="0"/>
              <a:t>Я знаю, что я бойкая, вовсе не помпезная</a:t>
            </a:r>
          </a:p>
          <a:p>
            <a:r>
              <a:rPr lang="ru-RU" sz="4800" dirty="0" smtClean="0"/>
              <a:t>Я знаю, что я все же непорочная, красавица восточная</a:t>
            </a:r>
          </a:p>
          <a:p>
            <a:r>
              <a:rPr lang="ru-RU" sz="4800" dirty="0" smtClean="0"/>
              <a:t>Я знаю,  что я хмельная, цветущая, к </a:t>
            </a:r>
            <a:r>
              <a:rPr lang="ru-RU" sz="4200" dirty="0" smtClean="0"/>
              <a:t>поцелуям</a:t>
            </a:r>
            <a:r>
              <a:rPr lang="ru-RU" sz="4800" dirty="0" smtClean="0"/>
              <a:t> зовущая.</a:t>
            </a:r>
          </a:p>
          <a:p>
            <a:r>
              <a:rPr lang="ru-RU" sz="4800" dirty="0" smtClean="0"/>
              <a:t>Я знаю, что я пылкая, насмешливая, упрямая и вежливая</a:t>
            </a:r>
          </a:p>
          <a:p>
            <a:r>
              <a:rPr lang="ru-RU" sz="4800" dirty="0" smtClean="0"/>
              <a:t>Я знаю, что я лаской согревающая, часто согрешающая</a:t>
            </a:r>
          </a:p>
          <a:p>
            <a:r>
              <a:rPr lang="ru-RU" sz="4800" dirty="0" smtClean="0"/>
              <a:t>Я знаю, что я азартная, влюбленная, заманчивая, знойная</a:t>
            </a:r>
          </a:p>
          <a:p>
            <a:r>
              <a:rPr lang="ru-RU" sz="4800" dirty="0" smtClean="0"/>
              <a:t>Я знаю, что я непосредственная, смешливая, видная, красивая</a:t>
            </a:r>
          </a:p>
          <a:p>
            <a:r>
              <a:rPr lang="ru-RU" sz="4800" dirty="0" smtClean="0"/>
              <a:t>Я знаю, что я творчески увлеченная, с фигуркою точеною</a:t>
            </a:r>
          </a:p>
          <a:p>
            <a:r>
              <a:rPr lang="ru-RU" sz="4800" dirty="0" smtClean="0"/>
              <a:t>Я знаю, что аппетитно-вкусная, а в любви искусная</a:t>
            </a:r>
          </a:p>
          <a:p>
            <a:r>
              <a:rPr lang="ru-RU" sz="4800" dirty="0" smtClean="0"/>
              <a:t>Я знаю, что я сказочная, живительная, амазонка пленительная.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5. Игра «Я знаю, что я…»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507288" cy="5472608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По мере приобретения опыта уровень эмоциональных нагрузок может снижаться, однако никогда не исчезает полностью.</a:t>
            </a:r>
          </a:p>
          <a:p>
            <a:pPr>
              <a:buNone/>
            </a:pPr>
            <a:r>
              <a:rPr lang="ru-RU" dirty="0" smtClean="0"/>
              <a:t>Естественные способы регуляции, которые вы можете использовать прямо на работе:</a:t>
            </a:r>
          </a:p>
          <a:p>
            <a:r>
              <a:rPr lang="ru-RU" dirty="0" smtClean="0"/>
              <a:t>- смех, улыбка, юмор</a:t>
            </a:r>
          </a:p>
          <a:p>
            <a:r>
              <a:rPr lang="ru-RU" dirty="0" smtClean="0"/>
              <a:t>- размышления о хорошем, приятном</a:t>
            </a:r>
          </a:p>
          <a:p>
            <a:r>
              <a:rPr lang="ru-RU" dirty="0" smtClean="0"/>
              <a:t>- различные движения типа потягивания</a:t>
            </a:r>
          </a:p>
          <a:p>
            <a:r>
              <a:rPr lang="ru-RU" dirty="0" smtClean="0"/>
              <a:t>- наблюдения за пейзажем за окном</a:t>
            </a:r>
          </a:p>
          <a:p>
            <a:r>
              <a:rPr lang="ru-RU" dirty="0" smtClean="0"/>
              <a:t>- рассматривание цветов в помещении, фотографий</a:t>
            </a:r>
          </a:p>
          <a:p>
            <a:r>
              <a:rPr lang="ru-RU" dirty="0" smtClean="0"/>
              <a:t>- «купание» в солнечных лучах</a:t>
            </a:r>
          </a:p>
          <a:p>
            <a:r>
              <a:rPr lang="ru-RU" dirty="0" smtClean="0"/>
              <a:t>- вдыхание свежего воздуха</a:t>
            </a:r>
          </a:p>
          <a:p>
            <a:r>
              <a:rPr lang="ru-RU" dirty="0" smtClean="0"/>
              <a:t>- высказывание похвалы, комплиментов кому-либо просто так.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20080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6. Приемы снижения стрессового состояния, улучшения настроения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242587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Однако есть и особенные , специально разработанные специалистами способы психологической реабилитации.</a:t>
            </a:r>
          </a:p>
          <a:p>
            <a:r>
              <a:rPr lang="ru-RU" dirty="0" smtClean="0"/>
              <a:t>Тест на </a:t>
            </a:r>
            <a:r>
              <a:rPr lang="ru-RU" dirty="0" err="1" smtClean="0"/>
              <a:t>стрессоустойчивость</a:t>
            </a:r>
            <a:r>
              <a:rPr lang="ru-RU" dirty="0" smtClean="0"/>
              <a:t> по </a:t>
            </a:r>
            <a:r>
              <a:rPr lang="ru-RU" dirty="0" err="1" smtClean="0"/>
              <a:t>Шрайнеру</a:t>
            </a:r>
            <a:r>
              <a:rPr lang="ru-RU" dirty="0" smtClean="0"/>
              <a:t>, </a:t>
            </a:r>
            <a:r>
              <a:rPr lang="ru-RU" dirty="0" err="1" smtClean="0"/>
              <a:t>Ридера</a:t>
            </a:r>
            <a:r>
              <a:rPr lang="ru-RU" dirty="0" smtClean="0"/>
              <a:t>, </a:t>
            </a:r>
            <a:r>
              <a:rPr lang="ru-RU" dirty="0" err="1" smtClean="0"/>
              <a:t>С.Коухена</a:t>
            </a:r>
            <a:r>
              <a:rPr lang="ru-RU" dirty="0" smtClean="0"/>
              <a:t> и </a:t>
            </a:r>
            <a:r>
              <a:rPr lang="ru-RU" dirty="0" err="1" smtClean="0"/>
              <a:t>Г.Виллиансона</a:t>
            </a:r>
            <a:r>
              <a:rPr lang="ru-RU" dirty="0" smtClean="0"/>
              <a:t>, Х</a:t>
            </a:r>
            <a:r>
              <a:rPr lang="ru-RU" sz="2800" dirty="0" smtClean="0"/>
              <a:t>олмса и </a:t>
            </a:r>
            <a:r>
              <a:rPr lang="ru-RU" sz="2800" smtClean="0"/>
              <a:t>Раге,</a:t>
            </a:r>
            <a:r>
              <a:rPr lang="ru-RU" smtClean="0"/>
              <a:t>аутогенная</a:t>
            </a:r>
            <a:r>
              <a:rPr lang="ru-RU" dirty="0" smtClean="0"/>
              <a:t> тренировка, визуализация, мышечная релаксация, дыхательные медитативные техники, я</a:t>
            </a:r>
            <a:r>
              <a:rPr lang="ru-RU" b="1" dirty="0" smtClean="0"/>
              <a:t>корь НЛП - техники </a:t>
            </a:r>
            <a:r>
              <a:rPr lang="ru-RU" b="1" dirty="0" err="1" smtClean="0"/>
              <a:t>нейро-лингвистического</a:t>
            </a:r>
            <a:r>
              <a:rPr lang="ru-RU" b="1" dirty="0" smtClean="0"/>
              <a:t> программирования, с</a:t>
            </a:r>
            <a:r>
              <a:rPr lang="ru-RU" dirty="0" smtClean="0"/>
              <a:t>тепень агрессивности, определяется по тесту </a:t>
            </a:r>
            <a:r>
              <a:rPr lang="ru-RU" dirty="0" err="1" smtClean="0"/>
              <a:t>Басса-Дарки</a:t>
            </a:r>
            <a:r>
              <a:rPr lang="ru-RU" dirty="0" smtClean="0"/>
              <a:t> и тесту </a:t>
            </a:r>
            <a:r>
              <a:rPr lang="ru-RU" dirty="0" err="1" smtClean="0"/>
              <a:t>Спилбергера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ru-RU" b="1" dirty="0" smtClean="0"/>
              <a:t>Подведение итогов.</a:t>
            </a:r>
            <a:endParaRPr lang="ru-RU" dirty="0" smtClean="0"/>
          </a:p>
          <a:p>
            <a:r>
              <a:rPr lang="ru-RU" b="1" dirty="0" smtClean="0"/>
              <a:t>Рефлексия занятия.</a:t>
            </a:r>
            <a:endParaRPr lang="ru-RU" dirty="0" smtClean="0"/>
          </a:p>
          <a:p>
            <a:r>
              <a:rPr lang="ru-RU" dirty="0" smtClean="0"/>
              <a:t>Участникам предлагается на листочках (яблоки) написать свои отзывы о занятии и прикрепить их к нарисованному на бумаге – дереву.</a:t>
            </a:r>
          </a:p>
          <a:p>
            <a:r>
              <a:rPr lang="ru-RU" b="1" dirty="0" smtClean="0"/>
              <a:t>Прощание.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35</TotalTime>
  <Words>707</Words>
  <Application>Microsoft Office PowerPoint</Application>
  <PresentationFormat>Экран (4:3)</PresentationFormat>
  <Paragraphs>103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Открытая</vt:lpstr>
      <vt:lpstr>Тренинговое занятие  «Путь к гармонии» </vt:lpstr>
      <vt:lpstr>Презентация PowerPoint</vt:lpstr>
      <vt:lpstr>1.Вводная беседа </vt:lpstr>
      <vt:lpstr> ПРАВИЛА </vt:lpstr>
      <vt:lpstr>1.Упражнение «Знакомство» </vt:lpstr>
      <vt:lpstr>2. Тест «Нужно ли вам учиться бороться со стрессом?» ( по А.И.Тащевой, 2000) </vt:lpstr>
      <vt:lpstr>Инструкция: Ответьте «да» или «нет» на десять вопросов: </vt:lpstr>
      <vt:lpstr>3. Упражнение «Подарки» </vt:lpstr>
      <vt:lpstr>4. Упражнение «Ловец блага» </vt:lpstr>
      <vt:lpstr>5. Игра «Я знаю, что я…» </vt:lpstr>
      <vt:lpstr>6. Приемы снижения стрессового состояния, улучшения настроения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Полина</dc:creator>
  <cp:lastModifiedBy>Паюсова Татьяна Владимировна</cp:lastModifiedBy>
  <cp:revision>7</cp:revision>
  <dcterms:created xsi:type="dcterms:W3CDTF">2019-10-27T16:12:12Z</dcterms:created>
  <dcterms:modified xsi:type="dcterms:W3CDTF">2022-11-16T09:17:31Z</dcterms:modified>
</cp:coreProperties>
</file>