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4" r:id="rId19"/>
    <p:sldId id="265"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5" autoAdjust="0"/>
    <p:restoredTop sz="94660"/>
  </p:normalViewPr>
  <p:slideViewPr>
    <p:cSldViewPr snapToGrid="0">
      <p:cViewPr varScale="1">
        <p:scale>
          <a:sx n="91" d="100"/>
          <a:sy n="91" d="100"/>
        </p:scale>
        <p:origin x="-504"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11/2/2022</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s://ru.wikipedia.org/wiki/%D0%9D%D0%B5%D0%B9%D0%B2%D0%B0_(%D1%80%D0%B5%D0%BA%D0%B0)" TargetMode="External"/><Relationship Id="rId3" Type="http://schemas.openxmlformats.org/officeDocument/2006/relationships/hyperlink" Target="https://ru.wikipedia.org/wiki/%D0%94%D0%B5%D0%BC%D0%B8%D0%B4%D0%BE%D0%B2,_%D0%90%D0%BA%D0%B8%D0%BD%D1%84%D0%B8%D0%B9_%D0%9D%D0%B8%D0%BA%D0%B8%D1%82%D0%B8%D1%87" TargetMode="External"/><Relationship Id="rId7" Type="http://schemas.openxmlformats.org/officeDocument/2006/relationships/hyperlink" Target="https://ru.wikipedia.org/wiki/%D0%93%D0%BC%D0%B5%D0%BB%D0%B8%D0%BD,_%D0%98%D0%BE%D0%B3%D0%B0%D0%BD%D0%BD_%D0%93%D0%B5%D0%BE%D1%80%D0%B3" TargetMode="External"/><Relationship Id="rId2" Type="http://schemas.openxmlformats.org/officeDocument/2006/relationships/hyperlink" Target="https://ru.wikipedia.org/wiki/%D0%9D%D0%B5%D0%B2%D1%8C%D1%8F%D0%BD%D1%81%D0%BA" TargetMode="External"/><Relationship Id="rId1" Type="http://schemas.openxmlformats.org/officeDocument/2006/relationships/slideLayout" Target="../slideLayouts/slideLayout7.xml"/><Relationship Id="rId6" Type="http://schemas.openxmlformats.org/officeDocument/2006/relationships/hyperlink" Target="https://ru.wikipedia.org/wiki/%D0%9D%D0%B8%D0%BA%D0%B8%D1%82%D0%B0_%D0%94%D0%B5%D0%BC%D0%B8%D0%B4%D0%BE%D0%B2" TargetMode="External"/><Relationship Id="rId5" Type="http://schemas.openxmlformats.org/officeDocument/2006/relationships/hyperlink" Target="https://ru.wikipedia.org/wiki/%D0%94%D0%B5%D0%BC%D0%B8%D0%B4%D0%BE%D0%B2%D1%81%D0%BA%D0%B8%D0%B9_%D0%B8%D0%BD%D1%81%D1%82%D0%B8%D1%82%D1%83%D1%82" TargetMode="External"/><Relationship Id="rId4" Type="http://schemas.openxmlformats.org/officeDocument/2006/relationships/hyperlink" Target="https://ru.wikipedia.org/wiki/%D0%A3%D1%80%D0%B0%D0%BB%D1%8C%D1%81%D0%BA%D0%B8%D0%B5_%D1%84%D1%80%D0%B0%D0%BD%D0%BA%D0%B8"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ru.wikipedia.org/wiki/%D0%91%D0%BE%D0%B6%D0%B5,_%D1%86%D0%B0%D1%80%D1%8F_%D1%85%D1%80%D0%B0%D0%BD%D0%B8!" TargetMode="External"/><Relationship Id="rId3" Type="http://schemas.openxmlformats.org/officeDocument/2006/relationships/hyperlink" Target="https://ru.wikipedia.org/wiki/%D0%9D%D0%B5%D0%B2%D1%8C%D1%8F%D0%BD%D1%81%D0%BA%D0%B0%D1%8F_%D0%B1%D0%B0%D1%88%D0%BD%D1%8F" TargetMode="External"/><Relationship Id="rId7" Type="http://schemas.openxmlformats.org/officeDocument/2006/relationships/hyperlink" Target="https://ru.wikipedia.org/w/index.php?title=%D0%A4%D0%B5%D0%BB%D0%BF%D1%81,_%D0%A0%D0%B8%D1%87%D0%B0%D1%80%D0%B4&amp;action=edit&amp;redlink=1" TargetMode="External"/><Relationship Id="rId12" Type="http://schemas.openxmlformats.org/officeDocument/2006/relationships/hyperlink" Target="https://ru.wikipedia.org/wiki/%D0%93%D0%BB%D0%B8%D0%BD%D0%BA%D0%B0,_%D0%9C%D0%B8%D1%85%D0%B0%D0%B8%D0%BB_%D0%98%D0%B2%D0%B0%D0%BD%D0%BE%D0%B2%D0%B8%D1%87" TargetMode="External"/><Relationship Id="rId2" Type="http://schemas.openxmlformats.org/officeDocument/2006/relationships/hyperlink" Target="https://ru.wikipedia.org/wiki/%D0%A7%D0%B5%D1%82%D0%B2%D0%B5%D1%80%D0%B8%D0%BA_(%D1%81%D0%BE%D0%BE%D1%80%D1%83%D0%B6%D0%B5%D0%BD%D0%B8%D0%B5)" TargetMode="External"/><Relationship Id="rId1" Type="http://schemas.openxmlformats.org/officeDocument/2006/relationships/slideLayout" Target="../slideLayouts/slideLayout7.xml"/><Relationship Id="rId6" Type="http://schemas.openxmlformats.org/officeDocument/2006/relationships/hyperlink" Target="https://ru.wikipedia.org/wiki/%D0%9A%D1%83%D1%80%D0%B0%D0%BD%D1%82%D1%8B" TargetMode="External"/><Relationship Id="rId11" Type="http://schemas.openxmlformats.org/officeDocument/2006/relationships/hyperlink" Target="https://ru.wikipedia.org/wiki/%D0%96%D0%B8%D0%B7%D0%BD%D1%8C_%D0%B7%D0%B0_%D1%86%D0%B0%D1%80%D1%8F" TargetMode="External"/><Relationship Id="rId5" Type="http://schemas.openxmlformats.org/officeDocument/2006/relationships/hyperlink" Target="https://ru.wikipedia.org/wiki/%D0%AD%D1%84%D1%84%D0%B5%D0%BA%D1%82_%D1%88%D0%B5%D0%BF%D1%87%D1%83%D1%89%D0%B5%D0%B9_%D0%B3%D0%B0%D0%BB%D0%B5%D1%80%D0%B5%D0%B8" TargetMode="External"/><Relationship Id="rId10" Type="http://schemas.openxmlformats.org/officeDocument/2006/relationships/hyperlink" Target="https://ru.wikipedia.org/wiki/%D0%A1%D0%BB%D0%B0%D0%B2%D1%8C%D1%81%D1%8F" TargetMode="External"/><Relationship Id="rId4" Type="http://schemas.openxmlformats.org/officeDocument/2006/relationships/hyperlink" Target="https://ru.wikipedia.org/wiki/%D0%90%D0%BB%D1%82%D0%B0%D0%B9" TargetMode="External"/><Relationship Id="rId9" Type="http://schemas.openxmlformats.org/officeDocument/2006/relationships/hyperlink" Target="https://ru.wikipedia.org/wiki/%D0%A8%D0%B8%D1%80%D0%BE%D0%BA%D0%B0_%D1%81%D1%82%D1%80%D0%B0%D0%BD%D0%B0_%D0%BC%D0%BE%D1%8F_%D1%80%D0%BE%D0%B4%D0%BD%D0%B0%D1%8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ru.wikipedia.org/wiki/%D0%A4%D0%BB%D1%8E%D0%B3%D0%B5%D1%80" TargetMode="External"/><Relationship Id="rId7" Type="http://schemas.openxmlformats.org/officeDocument/2006/relationships/hyperlink" Target="https://ru.wikipedia.org/wiki/%D0%A4%D1%80%D0%B0%D0%BD%D0%BA%D0%BB%D0%B8%D0%BD,_%D0%91%D0%B5%D0%BD%D0%B4%D0%B6%D0%B0%D0%BC%D0%B8%D0%BD" TargetMode="External"/><Relationship Id="rId2" Type="http://schemas.openxmlformats.org/officeDocument/2006/relationships/hyperlink" Target="https://ru.wikipedia.org/wiki/%D0%A8%D0%BF%D0%B8%D0%BB%D1%8C" TargetMode="External"/><Relationship Id="rId1" Type="http://schemas.openxmlformats.org/officeDocument/2006/relationships/slideLayout" Target="../slideLayouts/slideLayout7.xml"/><Relationship Id="rId6" Type="http://schemas.openxmlformats.org/officeDocument/2006/relationships/hyperlink" Target="https://ru.wikipedia.org/wiki/%D0%9C%D0%BE%D0%BB%D0%BD%D0%B8%D0%B5%D0%BE%D1%82%D0%B2%D0%BE%D0%B4" TargetMode="External"/><Relationship Id="rId5" Type="http://schemas.openxmlformats.org/officeDocument/2006/relationships/hyperlink" Target="https://ru.wikipedia.org/wiki/%D0%97%D0%B0%D0%B7%D0%B5%D0%BC%D0%BB%D0%B5%D0%BD%D0%B8%D0%B5" TargetMode="External"/><Relationship Id="rId4" Type="http://schemas.openxmlformats.org/officeDocument/2006/relationships/hyperlink" Target="https://ru.wikipedia.org/wiki/%D0%94%D0%B5%D0%BC%D0%B8%D0%B4%D0%BE%D0%B2%D1%8B"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hyperlink" Target="https://ru.wikipedia.org/wiki/%D0%9D%D0%B5%D0%B2%D1%8C%D1%8F%D0%BD%D1%81%D0%BA%D0%B0%D1%8F_%D0%B8%D0%BA%D0%BE%D0%BD%D0%B0" TargetMode="External"/><Relationship Id="rId13" Type="http://schemas.openxmlformats.org/officeDocument/2006/relationships/hyperlink" Target="https://ru.wikipedia.org/wiki/%D0%90%D0%BB%D0%B5%D0%BA%D1%81%D0%B0%D0%BD%D0%B4%D1%80_I" TargetMode="External"/><Relationship Id="rId3" Type="http://schemas.openxmlformats.org/officeDocument/2006/relationships/hyperlink" Target="https://ru.wikipedia.org/wiki/%D0%98%D0%BA%D0%BE%D0%BD%D0%B0" TargetMode="External"/><Relationship Id="rId7" Type="http://schemas.openxmlformats.org/officeDocument/2006/relationships/hyperlink" Target="https://ru.wikipedia.org/wiki/%D0%A0%D0%BE%D0%B9%D0%B7%D0%BC%D0%B0%D0%BD,_%D0%95%D0%B2%D0%B3%D0%B5%D0%BD%D0%B8%D0%B9_%D0%92%D0%B0%D0%B4%D0%B8%D0%BC%D0%BE%D0%B2%D0%B8%D1%87" TargetMode="External"/><Relationship Id="rId12" Type="http://schemas.openxmlformats.org/officeDocument/2006/relationships/hyperlink" Target="https://ru.wikipedia.org/wiki/1950_%D0%B3%D0%BE%D0%B4" TargetMode="External"/><Relationship Id="rId2" Type="http://schemas.openxmlformats.org/officeDocument/2006/relationships/hyperlink" Target="https://ru.wikipedia.org/wiki/%D0%95%D0%BA%D0%B0%D1%82%D0%B5%D1%80%D0%B8%D0%BD%D0%B1%D1%83%D1%80%D0%B3" TargetMode="External"/><Relationship Id="rId1" Type="http://schemas.openxmlformats.org/officeDocument/2006/relationships/slideLayout" Target="../slideLayouts/slideLayout7.xml"/><Relationship Id="rId6" Type="http://schemas.openxmlformats.org/officeDocument/2006/relationships/hyperlink" Target="https://ru.wikipedia.org/wiki/1999_%D0%B3%D0%BE%D0%B4" TargetMode="External"/><Relationship Id="rId11" Type="http://schemas.openxmlformats.org/officeDocument/2006/relationships/hyperlink" Target="https://ru.wikipedia.org/wiki/%D0%A1%D0%BF%D0%B0%D1%81_%D0%92%D1%81%D0%B5%D0%B4%D0%B5%D1%80%D0%B6%D0%B8%D1%82%D0%B5%D0%BB%D1%8C" TargetMode="External"/><Relationship Id="rId5" Type="http://schemas.openxmlformats.org/officeDocument/2006/relationships/hyperlink" Target="https://ru.wikipedia.org/wiki/XX_%D0%B2%D0%B5%D0%BA" TargetMode="External"/><Relationship Id="rId15" Type="http://schemas.openxmlformats.org/officeDocument/2006/relationships/hyperlink" Target="https://ru.wikipedia.org/wiki/%D0%9D%D0%B5%D0%B2%D1%8C%D1%8F%D0%BD%D1%81%D0%BA%D0%B0%D1%8F_%D0%B8%D0%BA%D0%BE%D0%BD%D0%B0_(%D0%BC%D1%83%D0%B7%D0%B5%D0%B9)" TargetMode="External"/><Relationship Id="rId10" Type="http://schemas.openxmlformats.org/officeDocument/2006/relationships/hyperlink" Target="https://ru.wikipedia.org/wiki/1919_%D0%B3%D0%BE%D0%B4" TargetMode="External"/><Relationship Id="rId4" Type="http://schemas.openxmlformats.org/officeDocument/2006/relationships/hyperlink" Target="https://ru.wikipedia.org/wiki/XVIII_%D0%B2%D0%B5%D0%BA" TargetMode="External"/><Relationship Id="rId9" Type="http://schemas.openxmlformats.org/officeDocument/2006/relationships/hyperlink" Target="https://ru.wikipedia.org/wiki/1734" TargetMode="External"/><Relationship Id="rId14" Type="http://schemas.openxmlformats.org/officeDocument/2006/relationships/hyperlink" Target="https://ru.wikipedia.org/wiki/%D0%98%D0%BA%D0%BE%D0%BD%D0%BE%D0%BF%D0%B8%D1%81%D1%8C"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ru.wikipedia.org/wiki/%D0%A4%D0%B5%D1%80%D0%B0%D0%BF%D0%BE%D0%BD%D1%82%D0%BE%D0%B2%D0%BE" TargetMode="External"/><Relationship Id="rId13" Type="http://schemas.openxmlformats.org/officeDocument/2006/relationships/hyperlink" Target="https://ru.wikipedia.org/w/index.php?title=%D0%93%D0%B0%D0%BB%D0%B5%D1%80%D0%B5%D1%8F_%D0%B8%D1%81%D0%BA%D1%83%D1%81%D1%81%D1%82%D0%B2_%D0%A6%D0%B5%D1%80%D0%B5%D1%82%D0%B5%D0%BB%D0%B8&amp;action=edit&amp;redlink=1" TargetMode="External"/><Relationship Id="rId3" Type="http://schemas.openxmlformats.org/officeDocument/2006/relationships/hyperlink" Target="https://ru.wikipedia.org/wiki/%D0%A1%D1%82%D0%B0%D1%80%D0%BE%D0%BE%D0%B1%D1%80%D1%8F%D0%B4%D1%87%D0%B5%D1%81%D1%82%D0%B2%D0%BE" TargetMode="External"/><Relationship Id="rId7" Type="http://schemas.openxmlformats.org/officeDocument/2006/relationships/hyperlink" Target="https://ru.wikipedia.org/wiki/%D0%A8%D0%B0%D0%B4%D1%80" TargetMode="External"/><Relationship Id="rId12" Type="http://schemas.openxmlformats.org/officeDocument/2006/relationships/hyperlink" Target="https://ru.wikipedia.org/wiki/%D0%AF%D1%80%D0%BE%D1%81%D0%BB%D0%B0%D0%B2%D0%BB%D1%8C" TargetMode="External"/><Relationship Id="rId2" Type="http://schemas.openxmlformats.org/officeDocument/2006/relationships/hyperlink" Target="https://ru.wikipedia.org/wiki/%D0%9D%D0%B5%D0%B2%D1%8C%D1%8F%D0%BD%D1%81%D0%BA" TargetMode="External"/><Relationship Id="rId1" Type="http://schemas.openxmlformats.org/officeDocument/2006/relationships/slideLayout" Target="../slideLayouts/slideLayout7.xml"/><Relationship Id="rId6" Type="http://schemas.openxmlformats.org/officeDocument/2006/relationships/hyperlink" Target="https://ru.wikipedia.org/wiki/%D0%A1%D0%B2%D0%B5%D1%80%D0%B4%D0%BB%D0%BE%D0%B2%D1%81%D0%BA%D0%BE%D0%B5_%D1%85%D1%83%D0%B4%D0%BE%D0%B6%D0%B5%D1%81%D1%82%D0%B2%D0%B5%D0%BD%D0%BD%D0%BE%D0%B5_%D1%83%D1%87%D0%B8%D0%BB%D0%B8%D1%89%D0%B5" TargetMode="External"/><Relationship Id="rId11" Type="http://schemas.openxmlformats.org/officeDocument/2006/relationships/hyperlink" Target="https://ru.wikipedia.org/wiki/%D0%A0%D1%83%D0%B1%D0%BB%D1%91%D0%B2,_%D0%90%D0%BD%D0%B4%D1%80%D0%B5%D0%B9" TargetMode="External"/><Relationship Id="rId5" Type="http://schemas.openxmlformats.org/officeDocument/2006/relationships/hyperlink" Target="https://ru.wikipedia.org/wiki/%D0%A1%D0%BA%D0%B8%D1%82" TargetMode="External"/><Relationship Id="rId15" Type="http://schemas.openxmlformats.org/officeDocument/2006/relationships/hyperlink" Target="https://ru.wikipedia.org/wiki/%D0%A0%D1%83%D1%81%D1%81%D0%BA%D0%B0%D1%8F_%D0%BF%D1%80%D0%B0%D0%B2%D0%BE%D1%81%D0%BB%D0%B0%D0%B2%D0%BD%D0%B0%D1%8F_%D1%81%D1%82%D0%B0%D1%80%D0%BE%D0%BE%D0%B1%D1%80%D1%8F%D0%B4%D1%87%D0%B5%D1%81%D0%BA%D0%B0%D1%8F_%D1%86%D0%B5%D1%80%D0%BA%D0%BE%D0%B2%D1%8C" TargetMode="External"/><Relationship Id="rId10" Type="http://schemas.openxmlformats.org/officeDocument/2006/relationships/hyperlink" Target="https://ru.wikipedia.org/wiki/%D0%A6%D0%B5%D0%BD%D1%82%D1%80%D0%B0%D0%BB%D1%8C%D0%BD%D1%8B%D0%B9_%D0%BC%D1%83%D0%B7%D0%B5%D0%B9_%D0%B4%D1%80%D0%B5%D0%B2%D0%BD%D0%B5%D1%80%D1%83%D1%81%D1%81%D0%BA%D0%BE%D0%B9_%D0%BA%D1%83%D0%BB%D1%8C%D1%82%D1%83%D1%80%D1%8B_%D0%B8_%D0%B8%D1%81%D0%BA%D1%83%D1%81%D1%81%D1%82%D0%B2%D0%B0_%D0%B8%D0%BC%D0%B5%D0%BD%D0%B8_%D0%90%D0%BD%D0%B4%D1%80%D0%B5%D1%8F_%D0%A0%D1%83%D0%B1%D0%BB%D1%91%D0%B2%D0%B0" TargetMode="External"/><Relationship Id="rId4" Type="http://schemas.openxmlformats.org/officeDocument/2006/relationships/hyperlink" Target="https://ru.wikipedia.org/wiki/%D0%98%D0%BA%D0%BE%D0%BD%D0%BE%D0%BF%D0%B8%D1%81%D0%B5%D1%86" TargetMode="External"/><Relationship Id="rId9" Type="http://schemas.openxmlformats.org/officeDocument/2006/relationships/hyperlink" Target="https://ru.wikipedia.org/wiki/%D0%AF%D1%80%D0%BE%D1%81%D0%BB%D0%B0%D0%B2%D1%81%D0%BA%D0%B8%D0%B9_%D0%BC%D1%83%D0%B7%D0%B5%D0%B9-%D0%B7%D0%B0%D0%BF%D0%BE%D0%B2%D0%B5%D0%B4%D0%BD%D0%B8%D0%BA" TargetMode="External"/><Relationship Id="rId14" Type="http://schemas.openxmlformats.org/officeDocument/2006/relationships/hyperlink" Target="https://ru.wikipedia.org/wiki/%D0%A7%D0%B0%D1%81%D1%82%D0%BD%D1%8B%D0%B9_%D0%BC%D1%83%D0%B7%D0%B5%D0%B9_%D1%80%D1%83%D1%81%D1%81%D0%BA%D0%BE%D0%B9_%D0%B8%D0%BA%D0%BE%D0%BD%D1%8B"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google.ru/search?q=%D0%9C%D1%83%D0%B7%D0%B5%D0%B9+%C2%AB%D0%94%D0%BE%D0%BC+%D0%9D%D0%B5%D0%B2%D1%8C%D1%8F%D0%BD%D1%81%D0%BA%D0%BE%D0%B9+%D0%B8%D0%BA%D0%BE%D0%BD%D1%8B%C2%BB+%D0%BC%D1%83%D0%B7%D0%B5%D0%B9&amp;newwindow=1&amp;stick=H4sIAAAAAAAAAONgFuLUz9U3sCg0KzBR4gIxU3JykosqtRSzk630c_KTE0sy8_PgDKvEkpKixGQQsxgAqWzLwzwAAAA&amp;hl=ru-RU&amp;gl=ru&amp;sxsrf=ALiCzsZhMG4BX_Zy7GYOpz7v8lYvG5JwvQ:1660670109306&amp;source=lnms&amp;tbm=isch&amp;sa=X&amp;ved=2ahUKEwjS49Cf7sv5AhXL6CoKHRBvCs4Q_AUoAnoECAIQBA&amp;cshid=1660670288477787&amp;biw=1536&amp;bih=742&amp;dpr=1.25" TargetMode="External"/><Relationship Id="rId2" Type="http://schemas.openxmlformats.org/officeDocument/2006/relationships/hyperlink" Target="https://ru.wikipedia.org/wiki/&#1053;&#1077;&#1074;&#1100;&#1103;&#1085;&#1089;&#1082;&#1072;&#1103;_&#1080;&#1082;&#1086;&#1085;&#1072;_(&#1084;&#1091;&#1079;&#1077;&#1081;)" TargetMode="External"/><Relationship Id="rId1" Type="http://schemas.openxmlformats.org/officeDocument/2006/relationships/slideLayout" Target="../slideLayouts/slideLayout7.xml"/><Relationship Id="rId6" Type="http://schemas.openxmlformats.org/officeDocument/2006/relationships/hyperlink" Target="https://&#1085;&#1077;&#1074;&#1100;&#1103;&#1085;&#1089;&#1082;&#1080;&#1081;&#1084;&#1091;&#1079;&#1077;&#1081;.&#1088;&#1092;/muzej-istorii-nevyanskogo-kraya/" TargetMode="External"/><Relationship Id="rId5" Type="http://schemas.openxmlformats.org/officeDocument/2006/relationships/hyperlink" Target="https://www.culture.ru/institutes/2686/vystavochnyi-zal-nevyanskogo-muzeya" TargetMode="External"/><Relationship Id="rId4" Type="http://schemas.openxmlformats.org/officeDocument/2006/relationships/hyperlink" Target="https://www.google.ru/search?q=%D0%9C%D1%83%D0%B7%D0%B5%D0%B9+%D0%B8%D1%81%D1%82%D0%BE%D1%80%D0%B8%D0%B8+%D0%9D%D0%B5%D0%B2%D1%8C%D1%8F%D0%BD%D1%81%D0%BA%D0%BE%D0%B3%D0%BE+%D0%BA%D1%80%D0%B0%D1%8F&amp;newwindow=1&amp;stick=H4sIAAAAAAAAAONgFuLUz9U3sCg0KzBR4tVP1zc0TEoqj8-1TE7RUsxOttLPyU9OLMnMz4MzrBJLSooSk0HMYgAnzCOQPwAAAA&amp;hl=ru-RU&amp;gl=ru&amp;sxsrf=ALiCzsZvAcWnnCPp_wZatQ7biGD39Da47Q:1660671064266&amp;source=lnms&amp;tbm=isch&amp;sa=X&amp;ved=2ahUKEwjo_v7m8cv5AhWsw4sKHY1tBsMQ_AUoA3oECAIQBQ&amp;biw=1536&amp;bih=742&amp;dpr=1.25"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34108" y="8792"/>
            <a:ext cx="11772900" cy="2419098"/>
          </a:xfrm>
        </p:spPr>
        <p:txBody>
          <a:bodyPr>
            <a:normAutofit fontScale="90000"/>
          </a:bodyPr>
          <a:lstStyle/>
          <a:p>
            <a:pPr algn="ctr"/>
            <a:r>
              <a:rPr lang="ru-RU" sz="2800" dirty="0" smtClean="0">
                <a:solidFill>
                  <a:schemeClr val="tx1"/>
                </a:solidFill>
                <a:latin typeface="Times New Roman" panose="02020603050405020304" pitchFamily="18" charset="0"/>
                <a:cs typeface="Times New Roman" panose="02020603050405020304" pitchFamily="18" charset="0"/>
              </a:rPr>
              <a:t/>
            </a:r>
            <a:br>
              <a:rPr lang="ru-RU" sz="2800" dirty="0" smtClean="0">
                <a:solidFill>
                  <a:schemeClr val="tx1"/>
                </a:solidFill>
                <a:latin typeface="Times New Roman" panose="02020603050405020304" pitchFamily="18" charset="0"/>
                <a:cs typeface="Times New Roman" panose="02020603050405020304" pitchFamily="18" charset="0"/>
              </a:rPr>
            </a:br>
            <a:r>
              <a:rPr lang="ru-RU" sz="1600" dirty="0" smtClean="0">
                <a:solidFill>
                  <a:schemeClr val="tx1"/>
                </a:solidFill>
                <a:latin typeface="Times New Roman" panose="02020603050405020304" pitchFamily="18" charset="0"/>
                <a:cs typeface="Times New Roman" panose="02020603050405020304" pitchFamily="18" charset="0"/>
              </a:rPr>
              <a:t>ГАУ «КЦСОН города Каменска-Уральского»</a:t>
            </a:r>
            <a:br>
              <a:rPr lang="ru-RU" sz="1600" dirty="0" smtClean="0">
                <a:solidFill>
                  <a:schemeClr val="tx1"/>
                </a:solidFill>
                <a:latin typeface="Times New Roman" panose="02020603050405020304" pitchFamily="18" charset="0"/>
                <a:cs typeface="Times New Roman" panose="02020603050405020304" pitchFamily="18" charset="0"/>
              </a:rPr>
            </a:br>
            <a:r>
              <a:rPr lang="ru-RU" sz="2800" dirty="0" smtClean="0">
                <a:solidFill>
                  <a:schemeClr val="tx1"/>
                </a:solidFill>
                <a:latin typeface="Times New Roman" panose="02020603050405020304" pitchFamily="18" charset="0"/>
                <a:cs typeface="Times New Roman" panose="02020603050405020304" pitchFamily="18" charset="0"/>
              </a:rPr>
              <a:t/>
            </a:r>
            <a:br>
              <a:rPr lang="ru-RU" sz="2800" dirty="0" smtClean="0">
                <a:solidFill>
                  <a:schemeClr val="tx1"/>
                </a:solidFill>
                <a:latin typeface="Times New Roman" panose="02020603050405020304" pitchFamily="18" charset="0"/>
                <a:cs typeface="Times New Roman" panose="02020603050405020304" pitchFamily="18" charset="0"/>
              </a:rPr>
            </a:br>
            <a:r>
              <a:rPr lang="ru-RU" sz="2800" dirty="0" smtClean="0">
                <a:solidFill>
                  <a:schemeClr val="tx1"/>
                </a:solidFill>
                <a:latin typeface="Times New Roman" panose="02020603050405020304" pitchFamily="18" charset="0"/>
                <a:cs typeface="Times New Roman" panose="02020603050405020304" pitchFamily="18" charset="0"/>
              </a:rPr>
              <a:t>Школа пожилого возраста по направлению:</a:t>
            </a:r>
            <a:br>
              <a:rPr lang="ru-RU" sz="2800" dirty="0" smtClean="0">
                <a:solidFill>
                  <a:schemeClr val="tx1"/>
                </a:solidFill>
                <a:latin typeface="Times New Roman" panose="02020603050405020304" pitchFamily="18" charset="0"/>
                <a:cs typeface="Times New Roman" panose="02020603050405020304" pitchFamily="18" charset="0"/>
              </a:rPr>
            </a:br>
            <a:r>
              <a:rPr lang="ru-RU" sz="2800" b="1" dirty="0" smtClean="0">
                <a:solidFill>
                  <a:schemeClr val="tx1"/>
                </a:solidFill>
                <a:latin typeface="Times New Roman" panose="02020603050405020304" pitchFamily="18" charset="0"/>
                <a:cs typeface="Times New Roman" panose="02020603050405020304" pitchFamily="18" charset="0"/>
              </a:rPr>
              <a:t>«Социальный </a:t>
            </a:r>
            <a:r>
              <a:rPr lang="ru-RU" sz="2800" b="1" dirty="0" smtClean="0">
                <a:solidFill>
                  <a:schemeClr val="tx1"/>
                </a:solidFill>
                <a:latin typeface="Times New Roman" panose="02020603050405020304" pitchFamily="18" charset="0"/>
                <a:cs typeface="Times New Roman" panose="02020603050405020304" pitchFamily="18" charset="0"/>
              </a:rPr>
              <a:t>туризм по Свердловской </a:t>
            </a:r>
            <a:r>
              <a:rPr lang="ru-RU" sz="2800" b="1" dirty="0" smtClean="0">
                <a:solidFill>
                  <a:schemeClr val="tx1"/>
                </a:solidFill>
                <a:latin typeface="Times New Roman" panose="02020603050405020304" pitchFamily="18" charset="0"/>
                <a:cs typeface="Times New Roman" panose="02020603050405020304" pitchFamily="18" charset="0"/>
              </a:rPr>
              <a:t>области»</a:t>
            </a:r>
            <a:r>
              <a:rPr lang="ru-RU" sz="2800" b="1" dirty="0" smtClean="0">
                <a:solidFill>
                  <a:schemeClr val="tx1"/>
                </a:solidFill>
                <a:latin typeface="Times New Roman" panose="02020603050405020304" pitchFamily="18" charset="0"/>
                <a:cs typeface="Times New Roman" panose="02020603050405020304" pitchFamily="18" charset="0"/>
              </a:rPr>
              <a:t/>
            </a:r>
            <a:br>
              <a:rPr lang="ru-RU" sz="2800" b="1" dirty="0" smtClean="0">
                <a:solidFill>
                  <a:schemeClr val="tx1"/>
                </a:solidFill>
                <a:latin typeface="Times New Roman" panose="02020603050405020304" pitchFamily="18" charset="0"/>
                <a:cs typeface="Times New Roman" panose="02020603050405020304" pitchFamily="18" charset="0"/>
              </a:rPr>
            </a:br>
            <a:r>
              <a:rPr lang="ru-RU" sz="2800" b="1" dirty="0" smtClean="0">
                <a:solidFill>
                  <a:schemeClr val="tx1"/>
                </a:solidFill>
                <a:latin typeface="Times New Roman" panose="02020603050405020304" pitchFamily="18" charset="0"/>
                <a:cs typeface="Times New Roman" panose="02020603050405020304" pitchFamily="18" charset="0"/>
              </a:rPr>
              <a:t>Тема: «город Невьянск»</a:t>
            </a:r>
            <a:br>
              <a:rPr lang="ru-RU" sz="2800" b="1" dirty="0" smtClean="0">
                <a:solidFill>
                  <a:schemeClr val="tx1"/>
                </a:solidFill>
                <a:latin typeface="Times New Roman" panose="02020603050405020304" pitchFamily="18" charset="0"/>
                <a:cs typeface="Times New Roman" panose="02020603050405020304" pitchFamily="18" charset="0"/>
              </a:rPr>
            </a:br>
            <a:r>
              <a:rPr lang="ru-RU" sz="2000" cap="all" dirty="0">
                <a:solidFill>
                  <a:prstClr val="black"/>
                </a:solidFill>
                <a:latin typeface="Times New Roman" panose="02020603050405020304" pitchFamily="18" charset="0"/>
                <a:cs typeface="Times New Roman" panose="02020603050405020304" pitchFamily="18" charset="0"/>
              </a:rPr>
              <a:t>Руководитель: специалист </a:t>
            </a:r>
            <a:r>
              <a:rPr lang="ru-RU" sz="2000" cap="all" dirty="0" smtClean="0">
                <a:solidFill>
                  <a:prstClr val="black"/>
                </a:solidFill>
                <a:latin typeface="Times New Roman" panose="02020603050405020304" pitchFamily="18" charset="0"/>
                <a:cs typeface="Times New Roman" panose="02020603050405020304" pitchFamily="18" charset="0"/>
              </a:rPr>
              <a:t>по </a:t>
            </a:r>
            <a:r>
              <a:rPr lang="ru-RU" sz="2000" cap="all" dirty="0">
                <a:solidFill>
                  <a:prstClr val="black"/>
                </a:solidFill>
                <a:latin typeface="Times New Roman" panose="02020603050405020304" pitchFamily="18" charset="0"/>
                <a:cs typeface="Times New Roman" panose="02020603050405020304" pitchFamily="18" charset="0"/>
              </a:rPr>
              <a:t>социальной работе </a:t>
            </a:r>
            <a:r>
              <a:rPr lang="ru-RU" sz="2000" cap="all" dirty="0" err="1">
                <a:solidFill>
                  <a:prstClr val="black"/>
                </a:solidFill>
                <a:latin typeface="Times New Roman" panose="02020603050405020304" pitchFamily="18" charset="0"/>
                <a:cs typeface="Times New Roman" panose="02020603050405020304" pitchFamily="18" charset="0"/>
              </a:rPr>
              <a:t>Бабинова</a:t>
            </a:r>
            <a:r>
              <a:rPr lang="ru-RU" sz="2000" cap="all" dirty="0">
                <a:solidFill>
                  <a:prstClr val="black"/>
                </a:solidFill>
                <a:latin typeface="Times New Roman" panose="02020603050405020304" pitchFamily="18" charset="0"/>
                <a:cs typeface="Times New Roman" panose="02020603050405020304" pitchFamily="18" charset="0"/>
              </a:rPr>
              <a:t> Н.Д.</a:t>
            </a:r>
            <a:endParaRPr lang="ru-RU" sz="2000" dirty="0">
              <a:solidFill>
                <a:schemeClr val="tx1"/>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2427890" y="2506580"/>
            <a:ext cx="7987126" cy="4351419"/>
          </a:xfrm>
          <a:prstGeom prst="rect">
            <a:avLst/>
          </a:prstGeom>
        </p:spPr>
      </p:pic>
    </p:spTree>
    <p:extLst>
      <p:ext uri="{BB962C8B-B14F-4D97-AF65-F5344CB8AC3E}">
        <p14:creationId xmlns="" xmlns:p14="http://schemas.microsoft.com/office/powerpoint/2010/main" val="37114840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26546" y="0"/>
            <a:ext cx="4626844" cy="707886"/>
          </a:xfrm>
          <a:prstGeom prst="rect">
            <a:avLst/>
          </a:prstGeom>
        </p:spPr>
        <p:txBody>
          <a:bodyPr wrap="none">
            <a:spAutoFit/>
          </a:bodyPr>
          <a:lstStyle/>
          <a:p>
            <a:pPr algn="ctr"/>
            <a:r>
              <a:rPr lang="ru-RU" sz="4000" b="1" dirty="0">
                <a:latin typeface="Times New Roman" panose="02020603050405020304" pitchFamily="18" charset="0"/>
                <a:cs typeface="Times New Roman" panose="02020603050405020304" pitchFamily="18" charset="0"/>
              </a:rPr>
              <a:t>Невьянская башня</a:t>
            </a:r>
          </a:p>
        </p:txBody>
      </p:sp>
      <p:pic>
        <p:nvPicPr>
          <p:cNvPr id="4" name="Рисунок 3"/>
          <p:cNvPicPr>
            <a:picLocks noChangeAspect="1"/>
          </p:cNvPicPr>
          <p:nvPr/>
        </p:nvPicPr>
        <p:blipFill>
          <a:blip r:embed="rId2"/>
          <a:stretch>
            <a:fillRect/>
          </a:stretch>
        </p:blipFill>
        <p:spPr>
          <a:xfrm>
            <a:off x="1582801" y="707886"/>
            <a:ext cx="8941942" cy="5962459"/>
          </a:xfrm>
          <a:prstGeom prst="rect">
            <a:avLst/>
          </a:prstGeom>
        </p:spPr>
      </p:pic>
    </p:spTree>
    <p:extLst>
      <p:ext uri="{BB962C8B-B14F-4D97-AF65-F5344CB8AC3E}">
        <p14:creationId xmlns="" xmlns:p14="http://schemas.microsoft.com/office/powerpoint/2010/main" val="21763996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7155805"/>
          </a:xfrm>
          <a:prstGeom prst="rect">
            <a:avLst/>
          </a:prstGeom>
        </p:spPr>
        <p:txBody>
          <a:bodyPr wrap="square">
            <a:spAutoFit/>
          </a:bodyPr>
          <a:lstStyle/>
          <a:p>
            <a:r>
              <a:rPr lang="ru-RU" sz="1700" b="1" dirty="0" err="1">
                <a:solidFill>
                  <a:srgbClr val="202122"/>
                </a:solidFill>
                <a:latin typeface="Times New Roman" panose="02020603050405020304" pitchFamily="18" charset="0"/>
                <a:cs typeface="Times New Roman" panose="02020603050405020304" pitchFamily="18" charset="0"/>
              </a:rPr>
              <a:t>Невья́нская</a:t>
            </a:r>
            <a:r>
              <a:rPr lang="ru-RU" sz="1700" b="1" dirty="0">
                <a:solidFill>
                  <a:srgbClr val="202122"/>
                </a:solidFill>
                <a:latin typeface="Times New Roman" panose="02020603050405020304" pitchFamily="18" charset="0"/>
                <a:cs typeface="Times New Roman" panose="02020603050405020304" pitchFamily="18" charset="0"/>
              </a:rPr>
              <a:t> </a:t>
            </a:r>
            <a:r>
              <a:rPr lang="ru-RU" sz="1700" b="1" dirty="0" err="1">
                <a:solidFill>
                  <a:srgbClr val="202122"/>
                </a:solidFill>
                <a:latin typeface="Times New Roman" panose="02020603050405020304" pitchFamily="18" charset="0"/>
                <a:cs typeface="Times New Roman" panose="02020603050405020304" pitchFamily="18" charset="0"/>
              </a:rPr>
              <a:t>ба́шня</a:t>
            </a:r>
            <a:r>
              <a:rPr lang="ru-RU" sz="1700" dirty="0">
                <a:solidFill>
                  <a:srgbClr val="202122"/>
                </a:solidFill>
                <a:latin typeface="Times New Roman" panose="02020603050405020304" pitchFamily="18" charset="0"/>
                <a:cs typeface="Times New Roman" panose="02020603050405020304" pitchFamily="18" charset="0"/>
              </a:rPr>
              <a:t> — наклонная башня, расположенная в центре </a:t>
            </a:r>
            <a:r>
              <a:rPr lang="ru-RU" sz="1700" dirty="0">
                <a:solidFill>
                  <a:srgbClr val="0645AD"/>
                </a:solidFill>
                <a:latin typeface="Times New Roman" panose="02020603050405020304" pitchFamily="18" charset="0"/>
                <a:cs typeface="Times New Roman" panose="02020603050405020304" pitchFamily="18" charset="0"/>
                <a:hlinkClick r:id="rId2" tooltip="Невьянск"/>
              </a:rPr>
              <a:t>Невьянска</a:t>
            </a:r>
            <a:r>
              <a:rPr lang="ru-RU" sz="1700" dirty="0">
                <a:solidFill>
                  <a:srgbClr val="202122"/>
                </a:solidFill>
                <a:latin typeface="Times New Roman" panose="02020603050405020304" pitchFamily="18" charset="0"/>
                <a:cs typeface="Times New Roman" panose="02020603050405020304" pitchFamily="18" charset="0"/>
              </a:rPr>
              <a:t>, была построена в </a:t>
            </a:r>
            <a:r>
              <a:rPr lang="ru-RU" sz="1700" dirty="0" smtClean="0">
                <a:solidFill>
                  <a:srgbClr val="202122"/>
                </a:solidFill>
                <a:latin typeface="Times New Roman" panose="02020603050405020304" pitchFamily="18" charset="0"/>
                <a:cs typeface="Times New Roman" panose="02020603050405020304" pitchFamily="18" charset="0"/>
              </a:rPr>
              <a:t>1721—1725</a:t>
            </a:r>
            <a:r>
              <a:rPr lang="ru-RU" sz="1700" baseline="30000" dirty="0">
                <a:solidFill>
                  <a:srgbClr val="0645AD"/>
                </a:solidFill>
                <a:latin typeface="Times New Roman" panose="02020603050405020304" pitchFamily="18" charset="0"/>
                <a:cs typeface="Times New Roman" panose="02020603050405020304" pitchFamily="18" charset="0"/>
              </a:rPr>
              <a:t> </a:t>
            </a:r>
            <a:r>
              <a:rPr lang="ru-RU" sz="1700" dirty="0" smtClean="0">
                <a:solidFill>
                  <a:srgbClr val="202122"/>
                </a:solidFill>
                <a:latin typeface="Times New Roman" panose="02020603050405020304" pitchFamily="18" charset="0"/>
                <a:cs typeface="Times New Roman" panose="02020603050405020304" pitchFamily="18" charset="0"/>
              </a:rPr>
              <a:t>годах </a:t>
            </a:r>
            <a:r>
              <a:rPr lang="ru-RU" sz="1700" dirty="0">
                <a:solidFill>
                  <a:srgbClr val="202122"/>
                </a:solidFill>
                <a:latin typeface="Times New Roman" panose="02020603050405020304" pitchFamily="18" charset="0"/>
                <a:cs typeface="Times New Roman" panose="02020603050405020304" pitchFamily="18" charset="0"/>
              </a:rPr>
              <a:t>по приказу </a:t>
            </a:r>
            <a:r>
              <a:rPr lang="ru-RU" sz="1700" dirty="0" err="1">
                <a:solidFill>
                  <a:srgbClr val="0645AD"/>
                </a:solidFill>
                <a:latin typeface="Times New Roman" panose="02020603050405020304" pitchFamily="18" charset="0"/>
                <a:cs typeface="Times New Roman" panose="02020603050405020304" pitchFamily="18" charset="0"/>
                <a:hlinkClick r:id="rId3" tooltip="Демидов, Акинфий Никитич"/>
              </a:rPr>
              <a:t>Акинфия</a:t>
            </a:r>
            <a:r>
              <a:rPr lang="ru-RU" sz="1700" dirty="0">
                <a:solidFill>
                  <a:srgbClr val="0645AD"/>
                </a:solidFill>
                <a:latin typeface="Times New Roman" panose="02020603050405020304" pitchFamily="18" charset="0"/>
                <a:cs typeface="Times New Roman" panose="02020603050405020304" pitchFamily="18" charset="0"/>
                <a:hlinkClick r:id="rId3" tooltip="Демидов, Акинфий Никитич"/>
              </a:rPr>
              <a:t> Никитича Демидова</a:t>
            </a:r>
            <a:r>
              <a:rPr lang="ru-RU" sz="1700" dirty="0">
                <a:solidFill>
                  <a:srgbClr val="202122"/>
                </a:solidFill>
                <a:latin typeface="Times New Roman" panose="02020603050405020304" pitchFamily="18" charset="0"/>
                <a:cs typeface="Times New Roman" panose="02020603050405020304" pitchFamily="18" charset="0"/>
              </a:rPr>
              <a:t>.</a:t>
            </a:r>
          </a:p>
          <a:p>
            <a:r>
              <a:rPr lang="ru-RU" sz="1700" dirty="0">
                <a:solidFill>
                  <a:srgbClr val="202122"/>
                </a:solidFill>
                <a:latin typeface="Times New Roman" panose="02020603050405020304" pitchFamily="18" charset="0"/>
                <a:cs typeface="Times New Roman" panose="02020603050405020304" pitchFamily="18" charset="0"/>
              </a:rPr>
              <a:t>Высота башни — 57,5 метров, основание в плане представляет собой квадрат со стороной около 9 </a:t>
            </a:r>
            <a:r>
              <a:rPr lang="ru-RU" sz="1700" dirty="0" smtClean="0">
                <a:solidFill>
                  <a:srgbClr val="202122"/>
                </a:solidFill>
                <a:latin typeface="Times New Roman" panose="02020603050405020304" pitchFamily="18" charset="0"/>
                <a:cs typeface="Times New Roman" panose="02020603050405020304" pitchFamily="18" charset="0"/>
              </a:rPr>
              <a:t>метров. </a:t>
            </a:r>
            <a:r>
              <a:rPr lang="ru-RU" sz="1700" dirty="0">
                <a:solidFill>
                  <a:srgbClr val="202122"/>
                </a:solidFill>
                <a:latin typeface="Times New Roman" panose="02020603050405020304" pitchFamily="18" charset="0"/>
                <a:cs typeface="Times New Roman" panose="02020603050405020304" pitchFamily="18" charset="0"/>
              </a:rPr>
              <a:t>Отклонение башни от вертикали — около 1,85 м в верхней точке, наибольший угол наклона наблюдается у нижнего яруса (3° 16').</a:t>
            </a:r>
          </a:p>
          <a:p>
            <a:r>
              <a:rPr lang="ru-RU" sz="1700" dirty="0">
                <a:solidFill>
                  <a:srgbClr val="202122"/>
                </a:solidFill>
                <a:latin typeface="Times New Roman" panose="02020603050405020304" pitchFamily="18" charset="0"/>
                <a:cs typeface="Times New Roman" panose="02020603050405020304" pitchFamily="18" charset="0"/>
              </a:rPr>
              <a:t>Башня является символом Невьянска — она изображена на гербе города, упоминается в бонистике и нумизматике. Башне посвящена серебряная монета Банка России 2007 года выпуска, а в постсоветский период была выпущена бона с её изображением — купюра номиналом в 5 </a:t>
            </a:r>
            <a:r>
              <a:rPr lang="ru-RU" sz="1700" dirty="0">
                <a:solidFill>
                  <a:srgbClr val="0645AD"/>
                </a:solidFill>
                <a:latin typeface="Times New Roman" panose="02020603050405020304" pitchFamily="18" charset="0"/>
                <a:cs typeface="Times New Roman" panose="02020603050405020304" pitchFamily="18" charset="0"/>
                <a:hlinkClick r:id="rId4" tooltip="Уральские франки"/>
              </a:rPr>
              <a:t>уральских франков</a:t>
            </a:r>
            <a:r>
              <a:rPr lang="ru-RU" sz="1700" dirty="0">
                <a:solidFill>
                  <a:srgbClr val="202122"/>
                </a:solidFill>
                <a:latin typeface="Times New Roman" panose="02020603050405020304" pitchFamily="18" charset="0"/>
                <a:cs typeface="Times New Roman" panose="02020603050405020304" pitchFamily="18" charset="0"/>
              </a:rPr>
              <a:t> 1991 </a:t>
            </a:r>
            <a:r>
              <a:rPr lang="ru-RU" sz="1700" dirty="0" smtClean="0">
                <a:solidFill>
                  <a:srgbClr val="202122"/>
                </a:solidFill>
                <a:latin typeface="Times New Roman" panose="02020603050405020304" pitchFamily="18" charset="0"/>
                <a:cs typeface="Times New Roman" panose="02020603050405020304" pitchFamily="18" charset="0"/>
              </a:rPr>
              <a:t>года. </a:t>
            </a:r>
            <a:r>
              <a:rPr lang="ru-RU" sz="1700" dirty="0">
                <a:solidFill>
                  <a:srgbClr val="202122"/>
                </a:solidFill>
                <a:latin typeface="Times New Roman" panose="02020603050405020304" pitchFamily="18" charset="0"/>
                <a:cs typeface="Times New Roman" panose="02020603050405020304" pitchFamily="18" charset="0"/>
              </a:rPr>
              <a:t>Также башня является эмблемой объединения «</a:t>
            </a:r>
            <a:r>
              <a:rPr lang="ru-RU" sz="1700" dirty="0">
                <a:solidFill>
                  <a:srgbClr val="0645AD"/>
                </a:solidFill>
                <a:latin typeface="Times New Roman" panose="02020603050405020304" pitchFamily="18" charset="0"/>
                <a:cs typeface="Times New Roman" panose="02020603050405020304" pitchFamily="18" charset="0"/>
                <a:hlinkClick r:id="rId5" tooltip="Демидовский институт"/>
              </a:rPr>
              <a:t>Демидовский институт</a:t>
            </a:r>
            <a:r>
              <a:rPr lang="ru-RU" sz="1700" dirty="0">
                <a:solidFill>
                  <a:srgbClr val="202122"/>
                </a:solidFill>
                <a:latin typeface="Times New Roman" panose="02020603050405020304" pitchFamily="18" charset="0"/>
                <a:cs typeface="Times New Roman" panose="02020603050405020304" pitchFamily="18" charset="0"/>
              </a:rPr>
              <a:t>», занимающегося изучением истории </a:t>
            </a:r>
            <a:endParaRPr lang="ru-RU" sz="1700" dirty="0" smtClean="0">
              <a:solidFill>
                <a:srgbClr val="202122"/>
              </a:solidFill>
              <a:latin typeface="Times New Roman" panose="02020603050405020304" pitchFamily="18" charset="0"/>
              <a:cs typeface="Times New Roman" panose="02020603050405020304" pitchFamily="18" charset="0"/>
            </a:endParaRPr>
          </a:p>
          <a:p>
            <a:r>
              <a:rPr lang="ru-RU" sz="1700" b="1" dirty="0" smtClean="0">
                <a:solidFill>
                  <a:srgbClr val="202122"/>
                </a:solidFill>
                <a:latin typeface="Times New Roman" panose="02020603050405020304" pitchFamily="18" charset="0"/>
                <a:cs typeface="Times New Roman" panose="02020603050405020304" pitchFamily="18" charset="0"/>
              </a:rPr>
              <a:t>История.</a:t>
            </a:r>
            <a:endParaRPr lang="ru-RU" sz="1700" b="1" dirty="0">
              <a:solidFill>
                <a:srgbClr val="202122"/>
              </a:solidFill>
              <a:latin typeface="Times New Roman" panose="02020603050405020304" pitchFamily="18" charset="0"/>
              <a:cs typeface="Times New Roman" panose="02020603050405020304" pitchFamily="18" charset="0"/>
            </a:endParaRPr>
          </a:p>
          <a:p>
            <a:r>
              <a:rPr lang="ru-RU" sz="1700" dirty="0" smtClean="0">
                <a:latin typeface="Times New Roman" panose="02020603050405020304" pitchFamily="18" charset="0"/>
                <a:cs typeface="Times New Roman" panose="02020603050405020304" pitchFamily="18" charset="0"/>
              </a:rPr>
              <a:t>После </a:t>
            </a:r>
            <a:r>
              <a:rPr lang="ru-RU" sz="1700" dirty="0">
                <a:latin typeface="Times New Roman" panose="02020603050405020304" pitchFamily="18" charset="0"/>
                <a:cs typeface="Times New Roman" panose="02020603050405020304" pitchFamily="18" charset="0"/>
              </a:rPr>
              <a:t>того как 21 сентября 1720 года </a:t>
            </a:r>
            <a:r>
              <a:rPr lang="ru-RU" sz="1700" dirty="0">
                <a:latin typeface="Times New Roman" panose="02020603050405020304" pitchFamily="18" charset="0"/>
                <a:cs typeface="Times New Roman" panose="02020603050405020304" pitchFamily="18" charset="0"/>
                <a:hlinkClick r:id="rId6" tooltip="Никита Демидов"/>
              </a:rPr>
              <a:t>Никите Демидову</a:t>
            </a:r>
            <a:r>
              <a:rPr lang="ru-RU" sz="1700" dirty="0">
                <a:latin typeface="Times New Roman" panose="02020603050405020304" pitchFamily="18" charset="0"/>
                <a:cs typeface="Times New Roman" panose="02020603050405020304" pitchFamily="18" charset="0"/>
              </a:rPr>
              <a:t> был пожалован титул дворянина, в 1721 году была заложена фамильная башня Демидовых в Невьянске. А 1 января 1725 года она уже была достроена как башня памяти комиссара Невьянских заводов Никиты </a:t>
            </a:r>
            <a:r>
              <a:rPr lang="ru-RU" sz="1700" dirty="0" smtClean="0">
                <a:latin typeface="Times New Roman" panose="02020603050405020304" pitchFamily="18" charset="0"/>
                <a:cs typeface="Times New Roman" panose="02020603050405020304" pitchFamily="18" charset="0"/>
              </a:rPr>
              <a:t>Демидова. </a:t>
            </a:r>
            <a:r>
              <a:rPr lang="ru-RU" sz="1700" dirty="0">
                <a:latin typeface="Times New Roman" panose="02020603050405020304" pitchFamily="18" charset="0"/>
                <a:cs typeface="Times New Roman" panose="02020603050405020304" pitchFamily="18" charset="0"/>
              </a:rPr>
              <a:t>Строительство башни проходило в 1721—1725 </a:t>
            </a:r>
            <a:r>
              <a:rPr lang="ru-RU" sz="1700" dirty="0" smtClean="0">
                <a:latin typeface="Times New Roman" panose="02020603050405020304" pitchFamily="18" charset="0"/>
                <a:cs typeface="Times New Roman" panose="02020603050405020304" pitchFamily="18" charset="0"/>
              </a:rPr>
              <a:t>годах. </a:t>
            </a:r>
            <a:r>
              <a:rPr lang="ru-RU" sz="1700" dirty="0">
                <a:latin typeface="Times New Roman" panose="02020603050405020304" pitchFamily="18" charset="0"/>
                <a:cs typeface="Times New Roman" panose="02020603050405020304" pitchFamily="18" charset="0"/>
              </a:rPr>
              <a:t>К сожалению, нет достоверных данных о том, кто её спроектировал. Принято также считать, что строительство было начато по приказу самого </a:t>
            </a:r>
            <a:r>
              <a:rPr lang="ru-RU" sz="1700" dirty="0" err="1">
                <a:latin typeface="Times New Roman" panose="02020603050405020304" pitchFamily="18" charset="0"/>
                <a:cs typeface="Times New Roman" panose="02020603050405020304" pitchFamily="18" charset="0"/>
              </a:rPr>
              <a:t>Акинфия</a:t>
            </a:r>
            <a:r>
              <a:rPr lang="ru-RU" sz="1700" dirty="0">
                <a:latin typeface="Times New Roman" panose="02020603050405020304" pitchFamily="18" charset="0"/>
                <a:cs typeface="Times New Roman" panose="02020603050405020304" pitchFamily="18" charset="0"/>
              </a:rPr>
              <a:t> Демидова. Башня исполняла роль колокольни, сторожевого пункта, заводского архива, конторы, лаборатории и </a:t>
            </a:r>
            <a:r>
              <a:rPr lang="ru-RU" sz="1700" dirty="0" smtClean="0">
                <a:latin typeface="Times New Roman" panose="02020603050405020304" pitchFamily="18" charset="0"/>
                <a:cs typeface="Times New Roman" panose="02020603050405020304" pitchFamily="18" charset="0"/>
              </a:rPr>
              <a:t>тюрьмы. </a:t>
            </a:r>
            <a:r>
              <a:rPr lang="ru-RU" sz="1700" dirty="0">
                <a:latin typeface="Times New Roman" panose="02020603050405020304" pitchFamily="18" charset="0"/>
                <a:cs typeface="Times New Roman" panose="02020603050405020304" pitchFamily="18" charset="0"/>
              </a:rPr>
              <a:t>Первое описание Невьянской башни появилось в чертеже горного чиновника Михаила Кутузова, датируемом 1729—1734 годами. Затем её описание встречается в книге академика </a:t>
            </a:r>
            <a:r>
              <a:rPr lang="ru-RU" sz="1700" dirty="0">
                <a:latin typeface="Times New Roman" panose="02020603050405020304" pitchFamily="18" charset="0"/>
                <a:cs typeface="Times New Roman" panose="02020603050405020304" pitchFamily="18" charset="0"/>
                <a:hlinkClick r:id="rId7" tooltip="Гмелин, Иоганн Георг"/>
              </a:rPr>
              <a:t>Иоганна </a:t>
            </a:r>
            <a:r>
              <a:rPr lang="ru-RU" sz="1700" dirty="0" err="1">
                <a:latin typeface="Times New Roman" panose="02020603050405020304" pitchFamily="18" charset="0"/>
                <a:cs typeface="Times New Roman" panose="02020603050405020304" pitchFamily="18" charset="0"/>
                <a:hlinkClick r:id="rId7" tooltip="Гмелин, Иоганн Георг"/>
              </a:rPr>
              <a:t>Гмелина</a:t>
            </a:r>
            <a:r>
              <a:rPr lang="ru-RU" sz="1700" dirty="0">
                <a:latin typeface="Times New Roman" panose="02020603050405020304" pitchFamily="18" charset="0"/>
                <a:cs typeface="Times New Roman" panose="02020603050405020304" pitchFamily="18" charset="0"/>
              </a:rPr>
              <a:t> «Путешествие по Сибири</a:t>
            </a:r>
            <a:r>
              <a:rPr lang="ru-RU" sz="1700" dirty="0" smtClean="0">
                <a:latin typeface="Times New Roman" panose="02020603050405020304" pitchFamily="18" charset="0"/>
                <a:cs typeface="Times New Roman" panose="02020603050405020304" pitchFamily="18" charset="0"/>
              </a:rPr>
              <a:t>»</a:t>
            </a:r>
            <a:r>
              <a:rPr lang="ru-RU" sz="1700" baseline="30000" dirty="0">
                <a:latin typeface="Times New Roman" panose="02020603050405020304" pitchFamily="18" charset="0"/>
                <a:cs typeface="Times New Roman" panose="02020603050405020304" pitchFamily="18" charset="0"/>
              </a:rPr>
              <a:t>,</a:t>
            </a:r>
            <a:r>
              <a:rPr lang="ru-RU" sz="1700" dirty="0" smtClean="0">
                <a:latin typeface="Times New Roman" panose="02020603050405020304" pitchFamily="18" charset="0"/>
                <a:cs typeface="Times New Roman" panose="02020603050405020304" pitchFamily="18" charset="0"/>
              </a:rPr>
              <a:t> </a:t>
            </a:r>
            <a:r>
              <a:rPr lang="ru-RU" sz="1700" dirty="0">
                <a:latin typeface="Times New Roman" panose="02020603050405020304" pitchFamily="18" charset="0"/>
                <a:cs typeface="Times New Roman" panose="02020603050405020304" pitchFamily="18" charset="0"/>
              </a:rPr>
              <a:t>опубликованной в 1751 </a:t>
            </a:r>
            <a:r>
              <a:rPr lang="ru-RU" sz="1700" dirty="0" smtClean="0">
                <a:latin typeface="Times New Roman" panose="02020603050405020304" pitchFamily="18" charset="0"/>
                <a:cs typeface="Times New Roman" panose="02020603050405020304" pitchFamily="18" charset="0"/>
              </a:rPr>
              <a:t>году</a:t>
            </a:r>
            <a:r>
              <a:rPr lang="ru-RU" sz="1700" baseline="30000" dirty="0" smtClean="0">
                <a:latin typeface="Times New Roman" panose="02020603050405020304" pitchFamily="18" charset="0"/>
                <a:cs typeface="Times New Roman" panose="02020603050405020304" pitchFamily="18" charset="0"/>
              </a:rPr>
              <a:t>[</a:t>
            </a:r>
            <a:r>
              <a:rPr lang="ru-RU" sz="1700" dirty="0" smtClean="0">
                <a:latin typeface="Times New Roman" panose="02020603050405020304" pitchFamily="18" charset="0"/>
                <a:cs typeface="Times New Roman" panose="02020603050405020304" pitchFamily="18" charset="0"/>
              </a:rPr>
              <a:t>Современными </a:t>
            </a:r>
            <a:r>
              <a:rPr lang="ru-RU" sz="1700" dirty="0">
                <a:latin typeface="Times New Roman" panose="02020603050405020304" pitchFamily="18" charset="0"/>
                <a:cs typeface="Times New Roman" panose="02020603050405020304" pitchFamily="18" charset="0"/>
              </a:rPr>
              <a:t>архитекторами это сооружение классифицируется не как падающее, а именно как наклонное. Существует несколько версий, поясняющих причины наклона башни. Одной из наиболее распространённых является версия о том, что подвал башни был некогда затоплен, чтобы скрыть работу Демидова от ревизора, однако эта версия не находит подтверждения у современных специалистов, обследовавших постройку. Вероятнее всего, наклон башни — это или результат задумки зодчего, или ошибка при строительстве. Первый ярус башни отклонён от вертикальной оси достаточно сильно — почти на два метра. Верхние же этажи имеют небольшой наклон в противоположную сторону. Таким образом, можно сделать вывод о том, что строители просто пытались компенсировать свою ошибку, сделанную на этапе закладки фундамента и </a:t>
            </a:r>
            <a:r>
              <a:rPr lang="ru-RU" sz="1700" dirty="0" smtClean="0">
                <a:latin typeface="Times New Roman" panose="02020603050405020304" pitchFamily="18" charset="0"/>
                <a:cs typeface="Times New Roman" panose="02020603050405020304" pitchFamily="18" charset="0"/>
              </a:rPr>
              <a:t>стен.</a:t>
            </a:r>
            <a:endParaRPr lang="ru-RU" sz="1700" dirty="0">
              <a:latin typeface="Times New Roman" panose="02020603050405020304" pitchFamily="18" charset="0"/>
              <a:cs typeface="Times New Roman" panose="02020603050405020304" pitchFamily="18" charset="0"/>
            </a:endParaRPr>
          </a:p>
          <a:p>
            <a:r>
              <a:rPr lang="ru-RU" sz="1700" dirty="0">
                <a:latin typeface="Times New Roman" panose="02020603050405020304" pitchFamily="18" charset="0"/>
                <a:cs typeface="Times New Roman" panose="02020603050405020304" pitchFamily="18" charset="0"/>
              </a:rPr>
              <a:t>Башня была возведена возле старой береговой линии пруда, в непосредственной близости от реки </a:t>
            </a:r>
            <a:r>
              <a:rPr lang="ru-RU" sz="1700" dirty="0" err="1">
                <a:latin typeface="Times New Roman" panose="02020603050405020304" pitchFamily="18" charset="0"/>
                <a:cs typeface="Times New Roman" panose="02020603050405020304" pitchFamily="18" charset="0"/>
                <a:hlinkClick r:id="rId8" tooltip="Нейва (река)"/>
              </a:rPr>
              <a:t>Нейва</a:t>
            </a:r>
            <a:r>
              <a:rPr lang="ru-RU" sz="1700" dirty="0">
                <a:latin typeface="Times New Roman" panose="02020603050405020304" pitchFamily="18" charset="0"/>
                <a:cs typeface="Times New Roman" panose="02020603050405020304" pitchFamily="18" charset="0"/>
              </a:rPr>
              <a:t>, и при строительстве двух третей четверика он дал осадок и начал крениться. Дабы компенсировать крен, дальнейшая стройка восьмерика шла с креном в другую сторону, удерживая центр </a:t>
            </a:r>
            <a:r>
              <a:rPr lang="ru-RU" sz="1700" dirty="0" smtClean="0">
                <a:latin typeface="Times New Roman" panose="02020603050405020304" pitchFamily="18" charset="0"/>
                <a:cs typeface="Times New Roman" panose="02020603050405020304" pitchFamily="18" charset="0"/>
              </a:rPr>
              <a:t>тяжести. </a:t>
            </a:r>
            <a:r>
              <a:rPr lang="ru-RU" sz="1700" dirty="0">
                <a:latin typeface="Times New Roman" panose="02020603050405020304" pitchFamily="18" charset="0"/>
                <a:cs typeface="Times New Roman" panose="02020603050405020304" pitchFamily="18" charset="0"/>
              </a:rPr>
              <a:t>Таким образом, башня приобрела саблевидный </a:t>
            </a:r>
            <a:r>
              <a:rPr lang="ru-RU" sz="1700" dirty="0" smtClean="0">
                <a:latin typeface="Times New Roman" panose="02020603050405020304" pitchFamily="18" charset="0"/>
                <a:cs typeface="Times New Roman" panose="02020603050405020304" pitchFamily="18" charset="0"/>
              </a:rPr>
              <a:t>изгиб.</a:t>
            </a:r>
            <a:endParaRPr lang="ru-RU" sz="1700" dirty="0">
              <a:latin typeface="Times New Roman" panose="02020603050405020304" pitchFamily="18" charset="0"/>
              <a:cs typeface="Times New Roman" panose="02020603050405020304" pitchFamily="18" charset="0"/>
            </a:endParaRPr>
          </a:p>
          <a:p>
            <a:endParaRPr lang="ru-RU" sz="1700" b="0" i="0" dirty="0">
              <a:solidFill>
                <a:srgbClr val="2021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2276398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72768" y="-71217"/>
            <a:ext cx="10619232" cy="7017306"/>
          </a:xfrm>
          <a:prstGeom prst="rect">
            <a:avLst/>
          </a:prstGeom>
        </p:spPr>
        <p:txBody>
          <a:bodyPr wrap="square">
            <a:spAutoFit/>
          </a:bodyPr>
          <a:lstStyle/>
          <a:p>
            <a:r>
              <a:rPr lang="ru-RU" dirty="0">
                <a:solidFill>
                  <a:srgbClr val="202122"/>
                </a:solidFill>
                <a:latin typeface="Times New Roman" panose="02020603050405020304" pitchFamily="18" charset="0"/>
                <a:cs typeface="Times New Roman" panose="02020603050405020304" pitchFamily="18" charset="0"/>
              </a:rPr>
              <a:t>Башня представляет собой массивный </a:t>
            </a:r>
            <a:r>
              <a:rPr lang="ru-RU" dirty="0">
                <a:solidFill>
                  <a:srgbClr val="0645AD"/>
                </a:solidFill>
                <a:latin typeface="Times New Roman" panose="02020603050405020304" pitchFamily="18" charset="0"/>
                <a:cs typeface="Times New Roman" panose="02020603050405020304" pitchFamily="18" charset="0"/>
                <a:hlinkClick r:id="rId2" tooltip="Четверик (сооружение)"/>
              </a:rPr>
              <a:t>четверик</a:t>
            </a:r>
            <a:r>
              <a:rPr lang="ru-RU" dirty="0">
                <a:solidFill>
                  <a:srgbClr val="202122"/>
                </a:solidFill>
                <a:latin typeface="Times New Roman" panose="02020603050405020304" pitchFamily="18" charset="0"/>
                <a:cs typeface="Times New Roman" panose="02020603050405020304" pitchFamily="18" charset="0"/>
              </a:rPr>
              <a:t> со стороной основания 9,2 метра и толщиной стен в нижней части — до 1,78 метра, в верхней — до 1,5 метра, сверху которого надстроены три восьмигранных яруса, снабжённые балконами. Внутри она разделена на девять уровней (этажей)</a:t>
            </a:r>
            <a:r>
              <a:rPr lang="ru-RU" baseline="30000" dirty="0">
                <a:solidFill>
                  <a:srgbClr val="0645AD"/>
                </a:solidFill>
                <a:latin typeface="Times New Roman" panose="02020603050405020304" pitchFamily="18" charset="0"/>
                <a:cs typeface="Times New Roman" panose="02020603050405020304" pitchFamily="18" charset="0"/>
                <a:hlinkClick r:id="rId3"/>
              </a:rPr>
              <a:t>[7][9]</a:t>
            </a:r>
            <a:r>
              <a:rPr lang="ru-RU" dirty="0">
                <a:solidFill>
                  <a:srgbClr val="202122"/>
                </a:solidFill>
                <a:latin typeface="Times New Roman" panose="02020603050405020304" pitchFamily="18" charset="0"/>
                <a:cs typeface="Times New Roman" panose="02020603050405020304" pitchFamily="18" charset="0"/>
              </a:rPr>
              <a:t>. Функциональное назначение ряда этажей до сих пор не ясно. Достоверно известно, что на втором находился личный кабинет Демидова. На третьем этаже находилась пробирная лаборатория, здесь же располагались печи. В саже, взятой из их дымоходов, исследователи обнаружили следы серебра и золота. Есть несколько версий того, как они могли там оказаться. Согласно одной из них, Демидов чеканил в лаборатории фальшивые монеты. По другой — здесь он втайне от государственной казны выплавлял серебро и золото, которое добывалось на его рудниках на </a:t>
            </a:r>
            <a:r>
              <a:rPr lang="ru-RU" dirty="0">
                <a:solidFill>
                  <a:srgbClr val="0645AD"/>
                </a:solidFill>
                <a:latin typeface="Times New Roman" panose="02020603050405020304" pitchFamily="18" charset="0"/>
                <a:cs typeface="Times New Roman" panose="02020603050405020304" pitchFamily="18" charset="0"/>
                <a:hlinkClick r:id="rId4" tooltip="Алтай"/>
              </a:rPr>
              <a:t>Алтае</a:t>
            </a:r>
            <a:r>
              <a:rPr lang="ru-RU" dirty="0">
                <a:solidFill>
                  <a:srgbClr val="202122"/>
                </a:solidFill>
                <a:latin typeface="Times New Roman" panose="02020603050405020304" pitchFamily="18" charset="0"/>
                <a:cs typeface="Times New Roman" panose="02020603050405020304" pitchFamily="18" charset="0"/>
              </a:rPr>
              <a:t>.</a:t>
            </a:r>
          </a:p>
          <a:p>
            <a:r>
              <a:rPr lang="ru-RU" dirty="0">
                <a:solidFill>
                  <a:srgbClr val="202122"/>
                </a:solidFill>
                <a:latin typeface="Times New Roman" panose="02020603050405020304" pitchFamily="18" charset="0"/>
                <a:cs typeface="Times New Roman" panose="02020603050405020304" pitchFamily="18" charset="0"/>
              </a:rPr>
              <a:t>Ещё выше находится так называемая «акустическая комната», в которой, стоя в одном углу, можно чётко слышать, что говорят в углу противоположном. </a:t>
            </a:r>
            <a:r>
              <a:rPr lang="ru-RU" dirty="0">
                <a:solidFill>
                  <a:srgbClr val="0645AD"/>
                </a:solidFill>
                <a:latin typeface="Times New Roman" panose="02020603050405020304" pitchFamily="18" charset="0"/>
                <a:cs typeface="Times New Roman" panose="02020603050405020304" pitchFamily="18" charset="0"/>
                <a:hlinkClick r:id="rId5" tooltip="Эффект шепчущей галереи"/>
              </a:rPr>
              <a:t>Эффект</a:t>
            </a:r>
            <a:r>
              <a:rPr lang="ru-RU" dirty="0">
                <a:solidFill>
                  <a:srgbClr val="202122"/>
                </a:solidFill>
                <a:latin typeface="Times New Roman" panose="02020603050405020304" pitchFamily="18" charset="0"/>
                <a:cs typeface="Times New Roman" panose="02020603050405020304" pitchFamily="18" charset="0"/>
              </a:rPr>
              <a:t> этот связан с особой формой сводчатого и слегка приплюснутого потолка комнаты. На пятом и шестом этажах расположены </a:t>
            </a:r>
            <a:r>
              <a:rPr lang="ru-RU" dirty="0" smtClean="0">
                <a:solidFill>
                  <a:srgbClr val="202122"/>
                </a:solidFill>
                <a:latin typeface="Times New Roman" panose="02020603050405020304" pitchFamily="18" charset="0"/>
                <a:cs typeface="Times New Roman" panose="02020603050405020304" pitchFamily="18" charset="0"/>
              </a:rPr>
              <a:t>лестниц.</a:t>
            </a:r>
            <a:endParaRPr lang="ru-RU" dirty="0">
              <a:solidFill>
                <a:srgbClr val="202122"/>
              </a:solidFill>
              <a:latin typeface="Times New Roman" panose="02020603050405020304" pitchFamily="18" charset="0"/>
              <a:cs typeface="Times New Roman" panose="02020603050405020304" pitchFamily="18" charset="0"/>
            </a:endParaRPr>
          </a:p>
          <a:p>
            <a:r>
              <a:rPr lang="ru-RU" dirty="0">
                <a:solidFill>
                  <a:srgbClr val="202122"/>
                </a:solidFill>
                <a:latin typeface="Times New Roman" panose="02020603050405020304" pitchFamily="18" charset="0"/>
                <a:cs typeface="Times New Roman" panose="02020603050405020304" pitchFamily="18" charset="0"/>
              </a:rPr>
              <a:t>На седьмом и восьмом этажах располагаются </a:t>
            </a:r>
            <a:r>
              <a:rPr lang="ru-RU" dirty="0">
                <a:solidFill>
                  <a:srgbClr val="0645AD"/>
                </a:solidFill>
                <a:latin typeface="Times New Roman" panose="02020603050405020304" pitchFamily="18" charset="0"/>
                <a:cs typeface="Times New Roman" panose="02020603050405020304" pitchFamily="18" charset="0"/>
                <a:hlinkClick r:id="rId6" tooltip="Куранты"/>
              </a:rPr>
              <a:t>куранты</a:t>
            </a:r>
            <a:r>
              <a:rPr lang="ru-RU" dirty="0">
                <a:solidFill>
                  <a:srgbClr val="202122"/>
                </a:solidFill>
                <a:latin typeface="Times New Roman" panose="02020603050405020304" pitchFamily="18" charset="0"/>
                <a:cs typeface="Times New Roman" panose="02020603050405020304" pitchFamily="18" charset="0"/>
              </a:rPr>
              <a:t> с музыкальным боем. Механизм привезён по специальному заказу из Англии. Созданием занимался английский часовщик </a:t>
            </a:r>
            <a:r>
              <a:rPr lang="ru-RU" dirty="0">
                <a:solidFill>
                  <a:srgbClr val="BA0000"/>
                </a:solidFill>
                <a:latin typeface="Times New Roman" panose="02020603050405020304" pitchFamily="18" charset="0"/>
                <a:cs typeface="Times New Roman" panose="02020603050405020304" pitchFamily="18" charset="0"/>
                <a:hlinkClick r:id="rId7" tooltip="Фелпс, Ричард (страница отсутствует)"/>
              </a:rPr>
              <a:t>Ричард </a:t>
            </a:r>
            <a:r>
              <a:rPr lang="ru-RU" dirty="0" err="1">
                <a:solidFill>
                  <a:srgbClr val="BA0000"/>
                </a:solidFill>
                <a:latin typeface="Times New Roman" panose="02020603050405020304" pitchFamily="18" charset="0"/>
                <a:cs typeface="Times New Roman" panose="02020603050405020304" pitchFamily="18" charset="0"/>
                <a:hlinkClick r:id="rId7" tooltip="Фелпс, Ричард (страница отсутствует)"/>
              </a:rPr>
              <a:t>Фелпс</a:t>
            </a:r>
            <a:r>
              <a:rPr lang="ru-RU" dirty="0">
                <a:solidFill>
                  <a:srgbClr val="202122"/>
                </a:solidFill>
                <a:latin typeface="Times New Roman" panose="02020603050405020304" pitchFamily="18" charset="0"/>
                <a:cs typeface="Times New Roman" panose="02020603050405020304" pitchFamily="18" charset="0"/>
              </a:rPr>
              <a:t> в 1730 году. </a:t>
            </a:r>
            <a:r>
              <a:rPr lang="ru-RU" dirty="0" err="1">
                <a:solidFill>
                  <a:srgbClr val="202122"/>
                </a:solidFill>
                <a:latin typeface="Times New Roman" panose="02020603050405020304" pitchFamily="18" charset="0"/>
                <a:cs typeface="Times New Roman" panose="02020603050405020304" pitchFamily="18" charset="0"/>
              </a:rPr>
              <a:t>Фелпс</a:t>
            </a:r>
            <a:r>
              <a:rPr lang="ru-RU" dirty="0">
                <a:solidFill>
                  <a:srgbClr val="202122"/>
                </a:solidFill>
                <a:latin typeface="Times New Roman" panose="02020603050405020304" pitchFamily="18" charset="0"/>
                <a:cs typeface="Times New Roman" panose="02020603050405020304" pitchFamily="18" charset="0"/>
              </a:rPr>
              <a:t> также изготовил колокола для часового механизма. Имя часового мастера остаётся неизвестным. Часы были куплены в 1732 году Демидовым за 5000 рублей золотом, при том что возведение самой башни обошлось ему чуть более 4000 рублей. Невьянские куранты могут наигрывать несколько разных мелодий. Механический и музыкальный механизмы с тремя заводными валами, первый вызванивает каждую четверть часа, второй — бой получасов и часов, третий — бой курантов. Механизм приводится в действие двумя гирями массой 32 кг, а точность хода осуществляется маятником массой около 32 кг. Ниша под грузы курантов проходит по всей длине башни. Часы имеют три циферблата, десять музыкальных колоколов массой около четырёх тонн. Изначально музыкальный вал курантов был запрограммирован на 18 английских мелодий, в XIX веке они играли «</a:t>
            </a:r>
            <a:r>
              <a:rPr lang="ru-RU" dirty="0">
                <a:solidFill>
                  <a:srgbClr val="0645AD"/>
                </a:solidFill>
                <a:latin typeface="Times New Roman" panose="02020603050405020304" pitchFamily="18" charset="0"/>
                <a:cs typeface="Times New Roman" panose="02020603050405020304" pitchFamily="18" charset="0"/>
                <a:hlinkClick r:id="rId8" tooltip="Боже, царя храни!"/>
              </a:rPr>
              <a:t>Боже, царя храни!</a:t>
            </a:r>
            <a:r>
              <a:rPr lang="ru-RU" dirty="0">
                <a:solidFill>
                  <a:srgbClr val="202122"/>
                </a:solidFill>
                <a:latin typeface="Times New Roman" panose="02020603050405020304" pitchFamily="18" charset="0"/>
                <a:cs typeface="Times New Roman" panose="02020603050405020304" pitchFamily="18" charset="0"/>
              </a:rPr>
              <a:t>», а в конце 1930-х годов — «</a:t>
            </a:r>
            <a:r>
              <a:rPr lang="ru-RU" dirty="0">
                <a:solidFill>
                  <a:srgbClr val="0645AD"/>
                </a:solidFill>
                <a:latin typeface="Times New Roman" panose="02020603050405020304" pitchFamily="18" charset="0"/>
                <a:cs typeface="Times New Roman" panose="02020603050405020304" pitchFamily="18" charset="0"/>
                <a:hlinkClick r:id="rId9" tooltip="Широка страна моя родная"/>
              </a:rPr>
              <a:t>Широка страна моя родная</a:t>
            </a:r>
            <a:r>
              <a:rPr lang="ru-RU" dirty="0">
                <a:solidFill>
                  <a:srgbClr val="202122"/>
                </a:solidFill>
                <a:latin typeface="Times New Roman" panose="02020603050405020304" pitchFamily="18" charset="0"/>
                <a:cs typeface="Times New Roman" panose="02020603050405020304" pitchFamily="18" charset="0"/>
              </a:rPr>
              <a:t>», с 1985 года и по настоящее время куранты исполняют </a:t>
            </a:r>
            <a:r>
              <a:rPr lang="ru-RU" dirty="0">
                <a:solidFill>
                  <a:srgbClr val="0645AD"/>
                </a:solidFill>
                <a:latin typeface="Times New Roman" panose="02020603050405020304" pitchFamily="18" charset="0"/>
                <a:cs typeface="Times New Roman" panose="02020603050405020304" pitchFamily="18" charset="0"/>
                <a:hlinkClick r:id="rId10" tooltip="Славься"/>
              </a:rPr>
              <a:t>песню «Славься»</a:t>
            </a:r>
            <a:r>
              <a:rPr lang="ru-RU" dirty="0">
                <a:solidFill>
                  <a:srgbClr val="202122"/>
                </a:solidFill>
                <a:latin typeface="Times New Roman" panose="02020603050405020304" pitchFamily="18" charset="0"/>
                <a:cs typeface="Times New Roman" panose="02020603050405020304" pitchFamily="18" charset="0"/>
              </a:rPr>
              <a:t> — фрагмент из оперы «</a:t>
            </a:r>
            <a:r>
              <a:rPr lang="ru-RU" dirty="0">
                <a:solidFill>
                  <a:srgbClr val="0645AD"/>
                </a:solidFill>
                <a:latin typeface="Times New Roman" panose="02020603050405020304" pitchFamily="18" charset="0"/>
                <a:cs typeface="Times New Roman" panose="02020603050405020304" pitchFamily="18" charset="0"/>
                <a:hlinkClick r:id="rId11" tooltip="Жизнь за царя"/>
              </a:rPr>
              <a:t>Иван Сусанин</a:t>
            </a:r>
            <a:r>
              <a:rPr lang="ru-RU" dirty="0">
                <a:solidFill>
                  <a:srgbClr val="202122"/>
                </a:solidFill>
                <a:latin typeface="Times New Roman" panose="02020603050405020304" pitchFamily="18" charset="0"/>
                <a:cs typeface="Times New Roman" panose="02020603050405020304" pitchFamily="18" charset="0"/>
              </a:rPr>
              <a:t>» </a:t>
            </a:r>
            <a:r>
              <a:rPr lang="ru-RU" dirty="0">
                <a:solidFill>
                  <a:srgbClr val="0645AD"/>
                </a:solidFill>
                <a:latin typeface="Times New Roman" panose="02020603050405020304" pitchFamily="18" charset="0"/>
                <a:cs typeface="Times New Roman" panose="02020603050405020304" pitchFamily="18" charset="0"/>
                <a:hlinkClick r:id="rId12" tooltip="Глинка, Михаил Иванович"/>
              </a:rPr>
              <a:t>М. И. </a:t>
            </a:r>
            <a:r>
              <a:rPr lang="ru-RU" dirty="0" smtClean="0">
                <a:solidFill>
                  <a:srgbClr val="0645AD"/>
                </a:solidFill>
                <a:latin typeface="Times New Roman" panose="02020603050405020304" pitchFamily="18" charset="0"/>
                <a:cs typeface="Times New Roman" panose="02020603050405020304" pitchFamily="18" charset="0"/>
                <a:hlinkClick r:id="rId12" tooltip="Глинка, Михаил Иванович"/>
              </a:rPr>
              <a:t>Глинки</a:t>
            </a:r>
            <a:r>
              <a:rPr lang="ru-RU" dirty="0" smtClean="0">
                <a:solidFill>
                  <a:srgbClr val="202122"/>
                </a:solidFill>
                <a:latin typeface="Times New Roman" panose="02020603050405020304" pitchFamily="18" charset="0"/>
                <a:cs typeface="Times New Roman" panose="02020603050405020304" pitchFamily="18" charset="0"/>
              </a:rPr>
              <a:t>.</a:t>
            </a:r>
            <a:endParaRPr lang="ru-RU" dirty="0">
              <a:solidFill>
                <a:srgbClr val="202122"/>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7481630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30096" y="0"/>
            <a:ext cx="10661904" cy="2862322"/>
          </a:xfrm>
          <a:prstGeom prst="rect">
            <a:avLst/>
          </a:prstGeom>
        </p:spPr>
        <p:txBody>
          <a:bodyPr wrap="square">
            <a:spAutoFit/>
          </a:bodyPr>
          <a:lstStyle/>
          <a:p>
            <a:r>
              <a:rPr lang="ru-RU" dirty="0">
                <a:solidFill>
                  <a:srgbClr val="202122"/>
                </a:solidFill>
                <a:latin typeface="Times New Roman" panose="02020603050405020304" pitchFamily="18" charset="0"/>
                <a:cs typeface="Times New Roman" panose="02020603050405020304" pitchFamily="18" charset="0"/>
              </a:rPr>
              <a:t>Все внутренние помещения и лестницы в башне достаточно тесные. Перила не предусмотрены. Стены башни местами стянуты железными балками, выходящими наружу и закрепленными специальными замками. Современные реставраторы установили на потолках механические манометры, следящие за наклоном конструкций сооружения. Толщина стен башни — до 2 метров в нижней части и до 30 сантиметров в верхней.</a:t>
            </a:r>
          </a:p>
          <a:p>
            <a:r>
              <a:rPr lang="ru-RU" dirty="0">
                <a:solidFill>
                  <a:srgbClr val="202122"/>
                </a:solidFill>
                <a:latin typeface="Times New Roman" panose="02020603050405020304" pitchFamily="18" charset="0"/>
                <a:cs typeface="Times New Roman" panose="02020603050405020304" pitchFamily="18" charset="0"/>
              </a:rPr>
              <a:t>На последнем ярусе располагается небольшая смотровая площадка. Над крышей башни возвышается металлический </a:t>
            </a:r>
            <a:r>
              <a:rPr lang="ru-RU" dirty="0">
                <a:solidFill>
                  <a:srgbClr val="0645AD"/>
                </a:solidFill>
                <a:latin typeface="Times New Roman" panose="02020603050405020304" pitchFamily="18" charset="0"/>
                <a:cs typeface="Times New Roman" panose="02020603050405020304" pitchFamily="18" charset="0"/>
                <a:hlinkClick r:id="rId2" tooltip="Шпиль"/>
              </a:rPr>
              <a:t>шпиль</a:t>
            </a:r>
            <a:r>
              <a:rPr lang="ru-RU" dirty="0">
                <a:solidFill>
                  <a:srgbClr val="202122"/>
                </a:solidFill>
                <a:latin typeface="Times New Roman" panose="02020603050405020304" pitchFamily="18" charset="0"/>
                <a:cs typeface="Times New Roman" panose="02020603050405020304" pitchFamily="18" charset="0"/>
              </a:rPr>
              <a:t> с установленным на нём </a:t>
            </a:r>
            <a:r>
              <a:rPr lang="ru-RU" dirty="0">
                <a:solidFill>
                  <a:srgbClr val="0645AD"/>
                </a:solidFill>
                <a:latin typeface="Times New Roman" panose="02020603050405020304" pitchFamily="18" charset="0"/>
                <a:cs typeface="Times New Roman" panose="02020603050405020304" pitchFamily="18" charset="0"/>
                <a:hlinkClick r:id="rId3" tooltip="Флюгер"/>
              </a:rPr>
              <a:t>флюгером</a:t>
            </a:r>
            <a:r>
              <a:rPr lang="ru-RU" dirty="0">
                <a:solidFill>
                  <a:srgbClr val="202122"/>
                </a:solidFill>
                <a:latin typeface="Times New Roman" panose="02020603050405020304" pitchFamily="18" charset="0"/>
                <a:cs typeface="Times New Roman" panose="02020603050405020304" pitchFamily="18" charset="0"/>
              </a:rPr>
              <a:t>, сделанным из просечного железа, в котором выбит </a:t>
            </a:r>
            <a:r>
              <a:rPr lang="ru-RU" dirty="0">
                <a:solidFill>
                  <a:srgbClr val="0645AD"/>
                </a:solidFill>
                <a:latin typeface="Times New Roman" panose="02020603050405020304" pitchFamily="18" charset="0"/>
                <a:cs typeface="Times New Roman" panose="02020603050405020304" pitchFamily="18" charset="0"/>
                <a:hlinkClick r:id="rId4" tooltip="Демидовы"/>
              </a:rPr>
              <a:t>герб Демидовых</a:t>
            </a:r>
            <a:r>
              <a:rPr lang="ru-RU" dirty="0">
                <a:solidFill>
                  <a:srgbClr val="202122"/>
                </a:solidFill>
                <a:latin typeface="Times New Roman" panose="02020603050405020304" pitchFamily="18" charset="0"/>
                <a:cs typeface="Times New Roman" panose="02020603050405020304" pitchFamily="18" charset="0"/>
              </a:rPr>
              <a:t>. Масса флюгера — 25 килограммов. К шпилю подведено </a:t>
            </a:r>
            <a:r>
              <a:rPr lang="ru-RU" dirty="0">
                <a:solidFill>
                  <a:srgbClr val="0645AD"/>
                </a:solidFill>
                <a:latin typeface="Times New Roman" panose="02020603050405020304" pitchFamily="18" charset="0"/>
                <a:cs typeface="Times New Roman" panose="02020603050405020304" pitchFamily="18" charset="0"/>
                <a:hlinkClick r:id="rId5" tooltip="Заземление"/>
              </a:rPr>
              <a:t>заземление</a:t>
            </a:r>
            <a:r>
              <a:rPr lang="ru-RU" dirty="0">
                <a:solidFill>
                  <a:srgbClr val="202122"/>
                </a:solidFill>
                <a:latin typeface="Times New Roman" panose="02020603050405020304" pitchFamily="18" charset="0"/>
                <a:cs typeface="Times New Roman" panose="02020603050405020304" pitchFamily="18" charset="0"/>
              </a:rPr>
              <a:t>. Таким образом, башня была оснащена </a:t>
            </a:r>
            <a:r>
              <a:rPr lang="ru-RU" dirty="0">
                <a:solidFill>
                  <a:srgbClr val="0645AD"/>
                </a:solidFill>
                <a:latin typeface="Times New Roman" panose="02020603050405020304" pitchFamily="18" charset="0"/>
                <a:cs typeface="Times New Roman" panose="02020603050405020304" pitchFamily="18" charset="0"/>
                <a:hlinkClick r:id="rId6" tooltip="Молниеотвод"/>
              </a:rPr>
              <a:t>молниеотводом</a:t>
            </a:r>
            <a:r>
              <a:rPr lang="ru-RU" dirty="0">
                <a:solidFill>
                  <a:srgbClr val="202122"/>
                </a:solidFill>
                <a:latin typeface="Times New Roman" panose="02020603050405020304" pitchFamily="18" charset="0"/>
                <a:cs typeface="Times New Roman" panose="02020603050405020304" pitchFamily="18" charset="0"/>
              </a:rPr>
              <a:t> за четверть века до того, как он был сконструирован </a:t>
            </a:r>
            <a:r>
              <a:rPr lang="ru-RU" dirty="0">
                <a:solidFill>
                  <a:srgbClr val="0645AD"/>
                </a:solidFill>
                <a:latin typeface="Times New Roman" panose="02020603050405020304" pitchFamily="18" charset="0"/>
                <a:cs typeface="Times New Roman" panose="02020603050405020304" pitchFamily="18" charset="0"/>
                <a:hlinkClick r:id="rId7" tooltip="Франклин, Бенджамин"/>
              </a:rPr>
              <a:t>Бенджамином Франклином</a:t>
            </a:r>
            <a:endParaRPr lang="ru-RU" dirty="0">
              <a:solidFill>
                <a:srgbClr val="202122"/>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8"/>
          <a:stretch>
            <a:fillRect/>
          </a:stretch>
        </p:blipFill>
        <p:spPr>
          <a:xfrm>
            <a:off x="7788402" y="2643949"/>
            <a:ext cx="4403598" cy="4214051"/>
          </a:xfrm>
          <a:prstGeom prst="rect">
            <a:avLst/>
          </a:prstGeom>
        </p:spPr>
      </p:pic>
    </p:spTree>
    <p:extLst>
      <p:ext uri="{BB962C8B-B14F-4D97-AF65-F5344CB8AC3E}">
        <p14:creationId xmlns="" xmlns:p14="http://schemas.microsoft.com/office/powerpoint/2010/main" val="9928988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28600" y="0"/>
            <a:ext cx="11702561" cy="6858000"/>
          </a:xfrm>
          <a:prstGeom prst="rect">
            <a:avLst/>
          </a:prstGeom>
        </p:spPr>
      </p:pic>
    </p:spTree>
    <p:extLst>
      <p:ext uri="{BB962C8B-B14F-4D97-AF65-F5344CB8AC3E}">
        <p14:creationId xmlns="" xmlns:p14="http://schemas.microsoft.com/office/powerpoint/2010/main" val="5220401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55114" y="-87951"/>
            <a:ext cx="7844327" cy="707886"/>
          </a:xfrm>
          <a:prstGeom prst="rect">
            <a:avLst/>
          </a:prstGeom>
        </p:spPr>
        <p:txBody>
          <a:bodyPr wrap="none">
            <a:spAutoFit/>
          </a:bodyPr>
          <a:lstStyle/>
          <a:p>
            <a:pPr algn="ctr"/>
            <a:r>
              <a:rPr lang="ru-RU" sz="4000" b="1" dirty="0">
                <a:latin typeface="Times New Roman" panose="02020603050405020304" pitchFamily="18" charset="0"/>
                <a:cs typeface="Times New Roman" panose="02020603050405020304" pitchFamily="18" charset="0"/>
              </a:rPr>
              <a:t>Музей «Дом Невьянской иконы»</a:t>
            </a:r>
            <a:endParaRPr lang="ru-RU" sz="4000" b="1" dirty="0">
              <a:effectLst/>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2255114" y="558312"/>
            <a:ext cx="7926378" cy="6299688"/>
          </a:xfrm>
          <a:prstGeom prst="rect">
            <a:avLst/>
          </a:prstGeom>
        </p:spPr>
      </p:pic>
    </p:spTree>
    <p:extLst>
      <p:ext uri="{BB962C8B-B14F-4D97-AF65-F5344CB8AC3E}">
        <p14:creationId xmlns="" xmlns:p14="http://schemas.microsoft.com/office/powerpoint/2010/main" val="14938125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6863417"/>
          </a:xfrm>
          <a:prstGeom prst="rect">
            <a:avLst/>
          </a:prstGeom>
        </p:spPr>
        <p:txBody>
          <a:bodyPr wrap="square">
            <a:spAutoFit/>
          </a:bodyPr>
          <a:lstStyle/>
          <a:p>
            <a:r>
              <a:rPr lang="ru-RU" sz="2000" b="1" dirty="0">
                <a:solidFill>
                  <a:srgbClr val="202122"/>
                </a:solidFill>
                <a:latin typeface="Times New Roman" panose="02020603050405020304" pitchFamily="18" charset="0"/>
                <a:cs typeface="Times New Roman" panose="02020603050405020304" pitchFamily="18" charset="0"/>
              </a:rPr>
              <a:t>Музей «Невьянская икона»</a:t>
            </a:r>
            <a:r>
              <a:rPr lang="ru-RU" sz="2000" dirty="0">
                <a:solidFill>
                  <a:srgbClr val="202122"/>
                </a:solidFill>
                <a:latin typeface="Times New Roman" panose="02020603050405020304" pitchFamily="18" charset="0"/>
                <a:cs typeface="Times New Roman" panose="02020603050405020304" pitchFamily="18" charset="0"/>
              </a:rPr>
              <a:t> в </a:t>
            </a:r>
            <a:r>
              <a:rPr lang="ru-RU" sz="2000" dirty="0">
                <a:solidFill>
                  <a:srgbClr val="0645AD"/>
                </a:solidFill>
                <a:latin typeface="Times New Roman" panose="02020603050405020304" pitchFamily="18" charset="0"/>
                <a:cs typeface="Times New Roman" panose="02020603050405020304" pitchFamily="18" charset="0"/>
                <a:hlinkClick r:id="rId2" tooltip="Екатеринбург"/>
              </a:rPr>
              <a:t>Екатеринбурге</a:t>
            </a:r>
            <a:r>
              <a:rPr lang="ru-RU" sz="2000" dirty="0">
                <a:solidFill>
                  <a:srgbClr val="202122"/>
                </a:solidFill>
                <a:latin typeface="Times New Roman" panose="02020603050405020304" pitchFamily="18" charset="0"/>
                <a:cs typeface="Times New Roman" panose="02020603050405020304" pitchFamily="18" charset="0"/>
              </a:rPr>
              <a:t> является частным музеем </a:t>
            </a:r>
            <a:r>
              <a:rPr lang="ru-RU" sz="2000" dirty="0">
                <a:solidFill>
                  <a:srgbClr val="0645AD"/>
                </a:solidFill>
                <a:latin typeface="Times New Roman" panose="02020603050405020304" pitchFamily="18" charset="0"/>
                <a:cs typeface="Times New Roman" panose="02020603050405020304" pitchFamily="18" charset="0"/>
                <a:hlinkClick r:id="rId3" tooltip="Икона"/>
              </a:rPr>
              <a:t>икон</a:t>
            </a:r>
            <a:r>
              <a:rPr lang="ru-RU" sz="2000" dirty="0">
                <a:solidFill>
                  <a:srgbClr val="202122"/>
                </a:solidFill>
                <a:latin typeface="Times New Roman" panose="02020603050405020304" pitchFamily="18" charset="0"/>
                <a:cs typeface="Times New Roman" panose="02020603050405020304" pitchFamily="18" charset="0"/>
              </a:rPr>
              <a:t> в России. Здесь представлено более 700 невьянских икон </a:t>
            </a:r>
            <a:r>
              <a:rPr lang="ru-RU" sz="2000" dirty="0">
                <a:solidFill>
                  <a:srgbClr val="0645AD"/>
                </a:solidFill>
                <a:latin typeface="Times New Roman" panose="02020603050405020304" pitchFamily="18" charset="0"/>
                <a:cs typeface="Times New Roman" panose="02020603050405020304" pitchFamily="18" charset="0"/>
                <a:hlinkClick r:id="rId4" tooltip="XVIII век"/>
              </a:rPr>
              <a:t>XVIII</a:t>
            </a:r>
            <a:r>
              <a:rPr lang="ru-RU" sz="2000" dirty="0">
                <a:solidFill>
                  <a:srgbClr val="202122"/>
                </a:solidFill>
                <a:latin typeface="Times New Roman" panose="02020603050405020304" pitchFamily="18" charset="0"/>
                <a:cs typeface="Times New Roman" panose="02020603050405020304" pitchFamily="18" charset="0"/>
              </a:rPr>
              <a:t>—</a:t>
            </a:r>
            <a:r>
              <a:rPr lang="ru-RU" sz="2000" dirty="0">
                <a:solidFill>
                  <a:srgbClr val="0645AD"/>
                </a:solidFill>
                <a:latin typeface="Times New Roman" panose="02020603050405020304" pitchFamily="18" charset="0"/>
                <a:cs typeface="Times New Roman" panose="02020603050405020304" pitchFamily="18" charset="0"/>
                <a:hlinkClick r:id="rId5" tooltip="XX век"/>
              </a:rPr>
              <a:t>XX веков</a:t>
            </a:r>
            <a:r>
              <a:rPr lang="ru-RU" sz="2000" dirty="0">
                <a:solidFill>
                  <a:srgbClr val="202122"/>
                </a:solidFill>
                <a:latin typeface="Times New Roman" panose="02020603050405020304" pitchFamily="18" charset="0"/>
                <a:cs typeface="Times New Roman" panose="02020603050405020304" pitchFamily="18" charset="0"/>
              </a:rPr>
              <a:t>.</a:t>
            </a:r>
          </a:p>
          <a:p>
            <a:r>
              <a:rPr lang="ru-RU" sz="2000" dirty="0">
                <a:solidFill>
                  <a:srgbClr val="202122"/>
                </a:solidFill>
                <a:latin typeface="Times New Roman" panose="02020603050405020304" pitchFamily="18" charset="0"/>
                <a:cs typeface="Times New Roman" panose="02020603050405020304" pitchFamily="18" charset="0"/>
              </a:rPr>
              <a:t>Музей был открыт в </a:t>
            </a:r>
            <a:r>
              <a:rPr lang="ru-RU" sz="2000" dirty="0">
                <a:solidFill>
                  <a:srgbClr val="0645AD"/>
                </a:solidFill>
                <a:latin typeface="Times New Roman" panose="02020603050405020304" pitchFamily="18" charset="0"/>
                <a:cs typeface="Times New Roman" panose="02020603050405020304" pitchFamily="18" charset="0"/>
                <a:hlinkClick r:id="rId6" tooltip="1999 год"/>
              </a:rPr>
              <a:t>1999 году</a:t>
            </a:r>
            <a:r>
              <a:rPr lang="ru-RU" sz="2000" dirty="0">
                <a:solidFill>
                  <a:srgbClr val="202122"/>
                </a:solidFill>
                <a:latin typeface="Times New Roman" panose="02020603050405020304" pitchFamily="18" charset="0"/>
                <a:cs typeface="Times New Roman" panose="02020603050405020304" pitchFamily="18" charset="0"/>
              </a:rPr>
              <a:t> </a:t>
            </a:r>
            <a:r>
              <a:rPr lang="ru-RU" sz="2000" dirty="0">
                <a:solidFill>
                  <a:srgbClr val="0645AD"/>
                </a:solidFill>
                <a:latin typeface="Times New Roman" panose="02020603050405020304" pitchFamily="18" charset="0"/>
                <a:cs typeface="Times New Roman" panose="02020603050405020304" pitchFamily="18" charset="0"/>
                <a:hlinkClick r:id="rId7" tooltip="Ройзман, Евгений Вадимович"/>
              </a:rPr>
              <a:t>Евгением </a:t>
            </a:r>
            <a:r>
              <a:rPr lang="ru-RU" sz="2000" dirty="0" err="1">
                <a:solidFill>
                  <a:srgbClr val="0645AD"/>
                </a:solidFill>
                <a:latin typeface="Times New Roman" panose="02020603050405020304" pitchFamily="18" charset="0"/>
                <a:cs typeface="Times New Roman" panose="02020603050405020304" pitchFamily="18" charset="0"/>
                <a:hlinkClick r:id="rId7" tooltip="Ройзман, Евгений Вадимович"/>
              </a:rPr>
              <a:t>Ройзманом</a:t>
            </a:r>
            <a:r>
              <a:rPr lang="ru-RU" sz="2000" dirty="0">
                <a:solidFill>
                  <a:srgbClr val="202122"/>
                </a:solidFill>
                <a:latin typeface="Times New Roman" panose="02020603050405020304" pitchFamily="18" charset="0"/>
                <a:cs typeface="Times New Roman" panose="02020603050405020304" pitchFamily="18" charset="0"/>
              </a:rPr>
              <a:t> на основе личной коллекции. По словам главного куратора Максима Боровика, в первые пять лет его посетили более 200 000 человек. Основной целью музея является сохранение такого культурно-исторического и художественного явления, как </a:t>
            </a:r>
            <a:r>
              <a:rPr lang="ru-RU" sz="2000" dirty="0">
                <a:solidFill>
                  <a:srgbClr val="0645AD"/>
                </a:solidFill>
                <a:latin typeface="Times New Roman" panose="02020603050405020304" pitchFamily="18" charset="0"/>
                <a:cs typeface="Times New Roman" panose="02020603050405020304" pitchFamily="18" charset="0"/>
                <a:hlinkClick r:id="rId8" tooltip="Невьянская икона"/>
              </a:rPr>
              <a:t>невьянская икона</a:t>
            </a:r>
            <a:r>
              <a:rPr lang="ru-RU" sz="2000" dirty="0" smtClean="0">
                <a:solidFill>
                  <a:srgbClr val="202122"/>
                </a:solidFill>
                <a:latin typeface="Times New Roman" panose="02020603050405020304" pitchFamily="18" charset="0"/>
                <a:cs typeface="Times New Roman" panose="02020603050405020304" pitchFamily="18" charset="0"/>
              </a:rPr>
              <a:t>.</a:t>
            </a:r>
          </a:p>
          <a:p>
            <a:r>
              <a:rPr lang="ru-RU" sz="2000" b="1" i="0" dirty="0" smtClean="0">
                <a:solidFill>
                  <a:srgbClr val="202122"/>
                </a:solidFill>
                <a:effectLst/>
                <a:latin typeface="Times New Roman" panose="02020603050405020304" pitchFamily="18" charset="0"/>
                <a:cs typeface="Times New Roman" panose="02020603050405020304" pitchFamily="18" charset="0"/>
              </a:rPr>
              <a:t>История.</a:t>
            </a:r>
          </a:p>
          <a:p>
            <a:r>
              <a:rPr lang="ru-RU" sz="2000" dirty="0">
                <a:latin typeface="Times New Roman" panose="02020603050405020304" pitchFamily="18" charset="0"/>
                <a:cs typeface="Times New Roman" panose="02020603050405020304" pitchFamily="18" charset="0"/>
              </a:rPr>
              <a:t>Документально подтверждено существование невьянской иконы с </a:t>
            </a:r>
            <a:r>
              <a:rPr lang="ru-RU" sz="2000" dirty="0">
                <a:latin typeface="Times New Roman" panose="02020603050405020304" pitchFamily="18" charset="0"/>
                <a:cs typeface="Times New Roman" panose="02020603050405020304" pitchFamily="18" charset="0"/>
                <a:hlinkClick r:id="rId9" tooltip="1734"/>
              </a:rPr>
              <a:t>1734</a:t>
            </a:r>
            <a:r>
              <a:rPr lang="ru-RU" sz="2000" dirty="0">
                <a:latin typeface="Times New Roman" panose="02020603050405020304" pitchFamily="18" charset="0"/>
                <a:cs typeface="Times New Roman" panose="02020603050405020304" pitchFamily="18" charset="0"/>
              </a:rPr>
              <a:t> (икона «Богоматерь Египетская») до </a:t>
            </a:r>
            <a:r>
              <a:rPr lang="ru-RU" sz="2000" dirty="0">
                <a:latin typeface="Times New Roman" panose="02020603050405020304" pitchFamily="18" charset="0"/>
                <a:cs typeface="Times New Roman" panose="02020603050405020304" pitchFamily="18" charset="0"/>
                <a:hlinkClick r:id="rId10" tooltip="1919 год"/>
              </a:rPr>
              <a:t>1919 года</a:t>
            </a:r>
            <a:r>
              <a:rPr lang="ru-RU"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hlinkClick r:id="rId11" tooltip="Спас Вседержитель"/>
              </a:rPr>
              <a:t>Спас Вседержитель</a:t>
            </a:r>
            <a:r>
              <a:rPr lang="ru-RU" sz="2000" dirty="0">
                <a:latin typeface="Times New Roman" panose="02020603050405020304" pitchFamily="18" charset="0"/>
                <a:cs typeface="Times New Roman" panose="02020603050405020304" pitchFamily="18" charset="0"/>
              </a:rPr>
              <a:t>»). Фактически в музее есть ещё более ранние невьянские иконы, а последние тайные иконописцы, по всей видимости, работали в </a:t>
            </a:r>
            <a:r>
              <a:rPr lang="ru-RU" sz="2000" dirty="0">
                <a:latin typeface="Times New Roman" panose="02020603050405020304" pitchFamily="18" charset="0"/>
                <a:cs typeface="Times New Roman" panose="02020603050405020304" pitchFamily="18" charset="0"/>
                <a:hlinkClick r:id="rId12" tooltip="1950 год"/>
              </a:rPr>
              <a:t>1950 году</a:t>
            </a:r>
            <a:r>
              <a:rPr lang="ru-RU" sz="2000" dirty="0">
                <a:latin typeface="Times New Roman" panose="02020603050405020304" pitchFamily="18" charset="0"/>
                <a:cs typeface="Times New Roman" panose="02020603050405020304" pitchFamily="18" charset="0"/>
              </a:rPr>
              <a:t>. Явление, называемое «Высокий Невьянск» практически не переживёт конец XVIII века. С воцарением </a:t>
            </a:r>
            <a:r>
              <a:rPr lang="ru-RU" sz="2000" dirty="0">
                <a:latin typeface="Times New Roman" panose="02020603050405020304" pitchFamily="18" charset="0"/>
                <a:cs typeface="Times New Roman" panose="02020603050405020304" pitchFamily="18" charset="0"/>
                <a:hlinkClick r:id="rId13" tooltip="Александр I"/>
              </a:rPr>
              <a:t>Александра I</a:t>
            </a:r>
            <a:r>
              <a:rPr lang="ru-RU" sz="2000" dirty="0">
                <a:latin typeface="Times New Roman" panose="02020603050405020304" pitchFamily="18" charset="0"/>
                <a:cs typeface="Times New Roman" panose="02020603050405020304" pitchFamily="18" charset="0"/>
              </a:rPr>
              <a:t>, общим расцветом и развитием промышленности на Урале, невьянская </a:t>
            </a:r>
            <a:r>
              <a:rPr lang="ru-RU" sz="2000" dirty="0">
                <a:latin typeface="Times New Roman" panose="02020603050405020304" pitchFamily="18" charset="0"/>
                <a:cs typeface="Times New Roman" panose="02020603050405020304" pitchFamily="18" charset="0"/>
                <a:hlinkClick r:id="rId14" tooltip="Иконопись"/>
              </a:rPr>
              <a:t>иконопись</a:t>
            </a:r>
            <a:r>
              <a:rPr lang="ru-RU" sz="2000" dirty="0">
                <a:latin typeface="Times New Roman" panose="02020603050405020304" pitchFamily="18" charset="0"/>
                <a:cs typeface="Times New Roman" panose="02020603050405020304" pitchFamily="18" charset="0"/>
              </a:rPr>
              <a:t> получила новое рождение. Получая заказы от богатых фабрикантов, откупщиков и владельцев приисков, невьянские мастера династии Богатыревых создавали великолепные шедевры до конца 1830-х годов, но оригинальные, подлинные, строгие невьянские иконы остались в XVIII веке.</a:t>
            </a:r>
          </a:p>
          <a:p>
            <a:r>
              <a:rPr lang="ru-RU" sz="2000" dirty="0">
                <a:latin typeface="Times New Roman" panose="02020603050405020304" pitchFamily="18" charset="0"/>
                <a:cs typeface="Times New Roman" panose="02020603050405020304" pitchFamily="18" charset="0"/>
              </a:rPr>
              <a:t>С 1997 года Евгений </a:t>
            </a:r>
            <a:r>
              <a:rPr lang="ru-RU" sz="2000" dirty="0" err="1">
                <a:latin typeface="Times New Roman" panose="02020603050405020304" pitchFamily="18" charset="0"/>
                <a:cs typeface="Times New Roman" panose="02020603050405020304" pitchFamily="18" charset="0"/>
              </a:rPr>
              <a:t>Ройзман</a:t>
            </a:r>
            <a:r>
              <a:rPr lang="ru-RU" sz="2000" dirty="0">
                <a:latin typeface="Times New Roman" panose="02020603050405020304" pitchFamily="18" charset="0"/>
                <a:cs typeface="Times New Roman" panose="02020603050405020304" pitchFamily="18" charset="0"/>
              </a:rPr>
              <a:t> искал помещения для музея, храня многочисленные иконы у себя дома. В 1999 году предприниматель, владелец финансово-промышленной группы «</a:t>
            </a:r>
            <a:r>
              <a:rPr lang="ru-RU" sz="2000" dirty="0" err="1">
                <a:latin typeface="Times New Roman" panose="02020603050405020304" pitchFamily="18" charset="0"/>
                <a:cs typeface="Times New Roman" panose="02020603050405020304" pitchFamily="18" charset="0"/>
              </a:rPr>
              <a:t>Финпромко</a:t>
            </a:r>
            <a:r>
              <a:rPr lang="ru-RU" sz="2000" dirty="0">
                <a:latin typeface="Times New Roman" panose="02020603050405020304" pitchFamily="18" charset="0"/>
                <a:cs typeface="Times New Roman" panose="02020603050405020304" pitchFamily="18" charset="0"/>
              </a:rPr>
              <a:t>» Анатолий Павлов предоставил первый этаж своего здания в центре Екатеринбурга по адресу улица Толмачёва, 21</a:t>
            </a:r>
            <a:r>
              <a:rPr lang="ru-RU" sz="2000" baseline="30000" dirty="0">
                <a:latin typeface="Times New Roman" panose="02020603050405020304" pitchFamily="18" charset="0"/>
                <a:cs typeface="Times New Roman" panose="02020603050405020304" pitchFamily="18" charset="0"/>
                <a:hlinkClick r:id="rId15"/>
              </a:rPr>
              <a:t>[1]</a:t>
            </a:r>
            <a:r>
              <a:rPr lang="ru-RU" sz="2000" dirty="0">
                <a:latin typeface="Times New Roman" panose="02020603050405020304" pitchFamily="18" charset="0"/>
                <a:cs typeface="Times New Roman" panose="02020603050405020304" pitchFamily="18" charset="0"/>
              </a:rPr>
              <a:t>. Музей открылся для посетителей 4 декабря 1999 года, став первым в России частным музеем иконы.</a:t>
            </a:r>
          </a:p>
          <a:p>
            <a:r>
              <a:rPr lang="ru-RU" sz="2000" dirty="0">
                <a:latin typeface="Times New Roman" panose="02020603050405020304" pitchFamily="18" charset="0"/>
                <a:cs typeface="Times New Roman" panose="02020603050405020304" pitchFamily="18" charset="0"/>
              </a:rPr>
              <a:t>В 2009 году экспозиция музея была на два месяца вывезена на выставку в Москву, а после возвращения в Екатеринбург музей открылся в новом, более просторном помещении по адресу улица Энгельса, 15, расположившись на двух этажах</a:t>
            </a:r>
            <a:r>
              <a:rPr lang="ru-RU" sz="2000" baseline="30000" dirty="0">
                <a:latin typeface="Times New Roman" panose="02020603050405020304" pitchFamily="18" charset="0"/>
                <a:cs typeface="Times New Roman" panose="02020603050405020304" pitchFamily="18" charset="0"/>
                <a:hlinkClick r:id="rId15"/>
              </a:rPr>
              <a:t>[2]</a:t>
            </a:r>
            <a:r>
              <a:rPr lang="ru-RU" sz="2000" dirty="0">
                <a:latin typeface="Times New Roman" panose="02020603050405020304" pitchFamily="18" charset="0"/>
                <a:cs typeface="Times New Roman" panose="02020603050405020304" pitchFamily="18" charset="0"/>
              </a:rPr>
              <a:t>.</a:t>
            </a:r>
          </a:p>
          <a:p>
            <a:endParaRPr lang="ru-RU" sz="2000" b="0" i="0" dirty="0">
              <a:solidFill>
                <a:srgbClr val="2021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4997347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24665"/>
            <a:ext cx="12192000" cy="6463308"/>
          </a:xfrm>
          <a:prstGeom prst="rect">
            <a:avLst/>
          </a:prstGeom>
        </p:spPr>
        <p:txBody>
          <a:bodyPr wrap="square">
            <a:spAutoFit/>
          </a:bodyPr>
          <a:lstStyle/>
          <a:p>
            <a:r>
              <a:rPr lang="ru-RU" b="1" dirty="0">
                <a:solidFill>
                  <a:srgbClr val="000000"/>
                </a:solidFill>
                <a:latin typeface="Times New Roman" panose="02020603050405020304" pitchFamily="18" charset="0"/>
                <a:cs typeface="Times New Roman" panose="02020603050405020304" pitchFamily="18" charset="0"/>
              </a:rPr>
              <a:t>Происхождение </a:t>
            </a:r>
            <a:r>
              <a:rPr lang="ru-RU" b="1" dirty="0" smtClean="0">
                <a:solidFill>
                  <a:srgbClr val="000000"/>
                </a:solidFill>
                <a:latin typeface="Times New Roman" panose="02020603050405020304" pitchFamily="18" charset="0"/>
                <a:cs typeface="Times New Roman" panose="02020603050405020304" pitchFamily="18" charset="0"/>
              </a:rPr>
              <a:t>названия</a:t>
            </a:r>
            <a:r>
              <a:rPr lang="ru-RU" b="1" dirty="0">
                <a:solidFill>
                  <a:srgbClr val="54595D"/>
                </a:solidFill>
                <a:latin typeface="Times New Roman" panose="02020603050405020304" pitchFamily="18" charset="0"/>
                <a:cs typeface="Times New Roman" panose="02020603050405020304" pitchFamily="18" charset="0"/>
              </a:rPr>
              <a:t>.</a:t>
            </a:r>
            <a:endParaRPr lang="ru-RU" b="1" dirty="0">
              <a:solidFill>
                <a:srgbClr val="000000"/>
              </a:solidFill>
              <a:latin typeface="Times New Roman" panose="02020603050405020304" pitchFamily="18" charset="0"/>
              <a:cs typeface="Times New Roman" panose="02020603050405020304" pitchFamily="18" charset="0"/>
            </a:endParaRPr>
          </a:p>
          <a:p>
            <a:r>
              <a:rPr lang="ru-RU" dirty="0">
                <a:solidFill>
                  <a:srgbClr val="202122"/>
                </a:solidFill>
                <a:latin typeface="Times New Roman" panose="02020603050405020304" pitchFamily="18" charset="0"/>
                <a:cs typeface="Times New Roman" panose="02020603050405020304" pitchFamily="18" charset="0"/>
              </a:rPr>
              <a:t>В XVIII веке в </a:t>
            </a:r>
            <a:r>
              <a:rPr lang="ru-RU" dirty="0">
                <a:solidFill>
                  <a:srgbClr val="0645AD"/>
                </a:solidFill>
                <a:latin typeface="Times New Roman" panose="02020603050405020304" pitchFamily="18" charset="0"/>
                <a:cs typeface="Times New Roman" panose="02020603050405020304" pitchFamily="18" charset="0"/>
                <a:hlinkClick r:id="rId2" tooltip="Невьянск"/>
              </a:rPr>
              <a:t>Невьянске</a:t>
            </a:r>
            <a:r>
              <a:rPr lang="ru-RU" dirty="0">
                <a:solidFill>
                  <a:srgbClr val="202122"/>
                </a:solidFill>
                <a:latin typeface="Times New Roman" panose="02020603050405020304" pitchFamily="18" charset="0"/>
                <a:cs typeface="Times New Roman" panose="02020603050405020304" pitchFamily="18" charset="0"/>
              </a:rPr>
              <a:t> (Уральские горы) был небольшой </a:t>
            </a:r>
            <a:r>
              <a:rPr lang="ru-RU" dirty="0">
                <a:solidFill>
                  <a:srgbClr val="0645AD"/>
                </a:solidFill>
                <a:latin typeface="Times New Roman" panose="02020603050405020304" pitchFamily="18" charset="0"/>
                <a:cs typeface="Times New Roman" panose="02020603050405020304" pitchFamily="18" charset="0"/>
                <a:hlinkClick r:id="rId3" tooltip="Старообрядчество"/>
              </a:rPr>
              <a:t>старообрядческий</a:t>
            </a:r>
            <a:r>
              <a:rPr lang="ru-RU" dirty="0">
                <a:solidFill>
                  <a:srgbClr val="202122"/>
                </a:solidFill>
                <a:latin typeface="Times New Roman" panose="02020603050405020304" pitchFamily="18" charset="0"/>
                <a:cs typeface="Times New Roman" panose="02020603050405020304" pitchFamily="18" charset="0"/>
              </a:rPr>
              <a:t> центр. Там было только несколько мастерских, опыт иконописи был всего 100 лет. У </a:t>
            </a:r>
            <a:r>
              <a:rPr lang="ru-RU" dirty="0">
                <a:solidFill>
                  <a:srgbClr val="0645AD"/>
                </a:solidFill>
                <a:latin typeface="Times New Roman" panose="02020603050405020304" pitchFamily="18" charset="0"/>
                <a:cs typeface="Times New Roman" panose="02020603050405020304" pitchFamily="18" charset="0"/>
                <a:hlinkClick r:id="rId4" tooltip="Иконописец"/>
              </a:rPr>
              <a:t>иконописцев</a:t>
            </a:r>
            <a:r>
              <a:rPr lang="ru-RU" dirty="0">
                <a:solidFill>
                  <a:srgbClr val="202122"/>
                </a:solidFill>
                <a:latin typeface="Times New Roman" panose="02020603050405020304" pitchFamily="18" charset="0"/>
                <a:cs typeface="Times New Roman" panose="02020603050405020304" pitchFamily="18" charset="0"/>
              </a:rPr>
              <a:t> была непростая жизнь: регулярные облавы, обыски. Мастера прятались в </a:t>
            </a:r>
            <a:r>
              <a:rPr lang="ru-RU" dirty="0">
                <a:solidFill>
                  <a:srgbClr val="0645AD"/>
                </a:solidFill>
                <a:latin typeface="Times New Roman" panose="02020603050405020304" pitchFamily="18" charset="0"/>
                <a:cs typeface="Times New Roman" panose="02020603050405020304" pitchFamily="18" charset="0"/>
                <a:hlinkClick r:id="rId5" tooltip="Скит"/>
              </a:rPr>
              <a:t>скитах</a:t>
            </a:r>
            <a:r>
              <a:rPr lang="ru-RU" dirty="0">
                <a:solidFill>
                  <a:srgbClr val="202122"/>
                </a:solidFill>
                <a:latin typeface="Times New Roman" panose="02020603050405020304" pitchFamily="18" charset="0"/>
                <a:cs typeface="Times New Roman" panose="02020603050405020304" pitchFamily="18" charset="0"/>
              </a:rPr>
              <a:t>. Они не творили на продажу, кроме случаев, когда им было приказано. Люди уважали иконописцев, все они были грамотными. Их заказчики тоже были грамотными, а также умудрёнными и очень богатыми старообрядцами. Они знали, что они хотели бы получить за свои деньги. К тому же все они были искренне верующие, и они были готовы сделать всё для своей веры. Вот почему появилось такое явление как «невьянская икона». Существует не так много невьянских икон, но каждая из них является драгоценным сокровищем. Иногда музей принимает иконы, которые не могут быть восстановлены, от них остались лишь фрагменты.</a:t>
            </a:r>
          </a:p>
          <a:p>
            <a:r>
              <a:rPr lang="ru-RU" b="1" dirty="0">
                <a:solidFill>
                  <a:srgbClr val="000000"/>
                </a:solidFill>
                <a:latin typeface="Times New Roman" panose="02020603050405020304" pitchFamily="18" charset="0"/>
                <a:cs typeface="Times New Roman" panose="02020603050405020304" pitchFamily="18" charset="0"/>
              </a:rPr>
              <a:t>Деятельность </a:t>
            </a:r>
            <a:r>
              <a:rPr lang="ru-RU" b="1" dirty="0" smtClean="0">
                <a:solidFill>
                  <a:srgbClr val="000000"/>
                </a:solidFill>
                <a:latin typeface="Times New Roman" panose="02020603050405020304" pitchFamily="18" charset="0"/>
                <a:cs typeface="Times New Roman" panose="02020603050405020304" pitchFamily="18" charset="0"/>
              </a:rPr>
              <a:t>музея.</a:t>
            </a:r>
            <a:endParaRPr lang="ru-RU" b="1" dirty="0">
              <a:solidFill>
                <a:srgbClr val="54595D"/>
              </a:solidFill>
              <a:latin typeface="Times New Roman" panose="02020603050405020304" pitchFamily="18" charset="0"/>
              <a:cs typeface="Times New Roman" panose="02020603050405020304" pitchFamily="18" charset="0"/>
            </a:endParaRPr>
          </a:p>
          <a:p>
            <a:r>
              <a:rPr lang="ru-RU" dirty="0" smtClean="0">
                <a:solidFill>
                  <a:srgbClr val="202122"/>
                </a:solidFill>
                <a:latin typeface="Times New Roman" panose="02020603050405020304" pitchFamily="18" charset="0"/>
                <a:cs typeface="Times New Roman" panose="02020603050405020304" pitchFamily="18" charset="0"/>
              </a:rPr>
              <a:t>Совместно </a:t>
            </a:r>
            <a:r>
              <a:rPr lang="ru-RU" dirty="0">
                <a:solidFill>
                  <a:srgbClr val="202122"/>
                </a:solidFill>
                <a:latin typeface="Times New Roman" panose="02020603050405020304" pitchFamily="18" charset="0"/>
                <a:cs typeface="Times New Roman" panose="02020603050405020304" pitchFamily="18" charset="0"/>
              </a:rPr>
              <a:t>с музеем в </a:t>
            </a:r>
            <a:r>
              <a:rPr lang="ru-RU" dirty="0">
                <a:solidFill>
                  <a:srgbClr val="0645AD"/>
                </a:solidFill>
                <a:latin typeface="Times New Roman" panose="02020603050405020304" pitchFamily="18" charset="0"/>
                <a:cs typeface="Times New Roman" panose="02020603050405020304" pitchFamily="18" charset="0"/>
                <a:hlinkClick r:id="rId6" tooltip="Свердловское художественное училище"/>
              </a:rPr>
              <a:t>Свердловском художественном училище</a:t>
            </a:r>
            <a:r>
              <a:rPr lang="ru-RU" dirty="0">
                <a:solidFill>
                  <a:srgbClr val="202122"/>
                </a:solidFill>
                <a:latin typeface="Times New Roman" panose="02020603050405020304" pitchFamily="18" charset="0"/>
                <a:cs typeface="Times New Roman" panose="02020603050405020304" pitchFamily="18" charset="0"/>
              </a:rPr>
              <a:t> имени </a:t>
            </a:r>
            <a:r>
              <a:rPr lang="ru-RU" dirty="0" err="1">
                <a:solidFill>
                  <a:srgbClr val="0645AD"/>
                </a:solidFill>
                <a:latin typeface="Times New Roman" panose="02020603050405020304" pitchFamily="18" charset="0"/>
                <a:cs typeface="Times New Roman" panose="02020603050405020304" pitchFamily="18" charset="0"/>
                <a:hlinkClick r:id="rId7" tooltip="Шадр"/>
              </a:rPr>
              <a:t>Шадра</a:t>
            </a:r>
            <a:r>
              <a:rPr lang="ru-RU" dirty="0">
                <a:solidFill>
                  <a:srgbClr val="202122"/>
                </a:solidFill>
                <a:latin typeface="Times New Roman" panose="02020603050405020304" pitchFamily="18" charset="0"/>
                <a:cs typeface="Times New Roman" panose="02020603050405020304" pitchFamily="18" charset="0"/>
              </a:rPr>
              <a:t> создано отделение реставрации икон, единственное в </a:t>
            </a:r>
            <a:r>
              <a:rPr lang="ru-RU" dirty="0" smtClean="0">
                <a:solidFill>
                  <a:srgbClr val="202122"/>
                </a:solidFill>
                <a:latin typeface="Times New Roman" panose="02020603050405020304" pitchFamily="18" charset="0"/>
                <a:cs typeface="Times New Roman" panose="02020603050405020304" pitchFamily="18" charset="0"/>
              </a:rPr>
              <a:t>России.</a:t>
            </a:r>
            <a:endParaRPr lang="ru-RU" dirty="0">
              <a:solidFill>
                <a:srgbClr val="202122"/>
              </a:solidFill>
              <a:latin typeface="Times New Roman" panose="02020603050405020304" pitchFamily="18" charset="0"/>
              <a:cs typeface="Times New Roman" panose="02020603050405020304" pitchFamily="18" charset="0"/>
            </a:endParaRPr>
          </a:p>
          <a:p>
            <a:r>
              <a:rPr lang="ru-RU" dirty="0">
                <a:solidFill>
                  <a:srgbClr val="202122"/>
                </a:solidFill>
                <a:latin typeface="Times New Roman" panose="02020603050405020304" pitchFamily="18" charset="0"/>
                <a:cs typeface="Times New Roman" panose="02020603050405020304" pitchFamily="18" charset="0"/>
              </a:rPr>
              <a:t>Кроме икон в музее также выставляются работы уральских художников Брусиловского, </a:t>
            </a:r>
            <a:r>
              <a:rPr lang="ru-RU" dirty="0" err="1">
                <a:solidFill>
                  <a:srgbClr val="202122"/>
                </a:solidFill>
                <a:latin typeface="Times New Roman" panose="02020603050405020304" pitchFamily="18" charset="0"/>
                <a:cs typeface="Times New Roman" panose="02020603050405020304" pitchFamily="18" charset="0"/>
              </a:rPr>
              <a:t>Сажаева</a:t>
            </a:r>
            <a:r>
              <a:rPr lang="ru-RU" dirty="0">
                <a:solidFill>
                  <a:srgbClr val="202122"/>
                </a:solidFill>
                <a:latin typeface="Times New Roman" panose="02020603050405020304" pitchFamily="18" charset="0"/>
                <a:cs typeface="Times New Roman" panose="02020603050405020304" pitchFamily="18" charset="0"/>
              </a:rPr>
              <a:t>, </a:t>
            </a:r>
            <a:r>
              <a:rPr lang="ru-RU" dirty="0" err="1">
                <a:solidFill>
                  <a:srgbClr val="202122"/>
                </a:solidFill>
                <a:latin typeface="Times New Roman" panose="02020603050405020304" pitchFamily="18" charset="0"/>
                <a:cs typeface="Times New Roman" panose="02020603050405020304" pitchFamily="18" charset="0"/>
              </a:rPr>
              <a:t>Метелева</a:t>
            </a:r>
            <a:r>
              <a:rPr lang="ru-RU" dirty="0">
                <a:solidFill>
                  <a:srgbClr val="202122"/>
                </a:solidFill>
                <a:latin typeface="Times New Roman" panose="02020603050405020304" pitchFamily="18" charset="0"/>
                <a:cs typeface="Times New Roman" panose="02020603050405020304" pitchFamily="18" charset="0"/>
              </a:rPr>
              <a:t> и Алексеева-Свинкина.</a:t>
            </a:r>
          </a:p>
          <a:p>
            <a:r>
              <a:rPr lang="ru-RU" dirty="0">
                <a:solidFill>
                  <a:srgbClr val="202122"/>
                </a:solidFill>
                <a:latin typeface="Times New Roman" panose="02020603050405020304" pitchFamily="18" charset="0"/>
                <a:cs typeface="Times New Roman" panose="02020603050405020304" pitchFamily="18" charset="0"/>
              </a:rPr>
              <a:t>Работники музея занимаются научной и издательской деятельностью, было выпущено несколько альбомов не только с Невьянскими иконами, но и по другим </a:t>
            </a:r>
            <a:r>
              <a:rPr lang="ru-RU" dirty="0" smtClean="0">
                <a:solidFill>
                  <a:srgbClr val="202122"/>
                </a:solidFill>
                <a:latin typeface="Times New Roman" panose="02020603050405020304" pitchFamily="18" charset="0"/>
                <a:cs typeface="Times New Roman" panose="02020603050405020304" pitchFamily="18" charset="0"/>
              </a:rPr>
              <a:t>регионам.</a:t>
            </a:r>
          </a:p>
          <a:p>
            <a:r>
              <a:rPr lang="ru-RU" b="1" dirty="0" smtClean="0">
                <a:latin typeface="Times New Roman" panose="02020603050405020304" pitchFamily="18" charset="0"/>
                <a:cs typeface="Times New Roman" panose="02020603050405020304" pitchFamily="18" charset="0"/>
              </a:rPr>
              <a:t>Экспозиции.</a:t>
            </a:r>
          </a:p>
          <a:p>
            <a:r>
              <a:rPr lang="ru-RU" dirty="0" smtClean="0">
                <a:latin typeface="Times New Roman" panose="02020603050405020304" pitchFamily="18" charset="0"/>
                <a:cs typeface="Times New Roman" panose="02020603050405020304" pitchFamily="18" charset="0"/>
              </a:rPr>
              <a:t>Первая </a:t>
            </a:r>
            <a:r>
              <a:rPr lang="ru-RU" dirty="0">
                <a:latin typeface="Times New Roman" panose="02020603050405020304" pitchFamily="18" charset="0"/>
                <a:cs typeface="Times New Roman" panose="02020603050405020304" pitchFamily="18" charset="0"/>
              </a:rPr>
              <a:t>экспозиция музея была в мае 2005 года в </a:t>
            </a:r>
            <a:r>
              <a:rPr lang="ru-RU" dirty="0">
                <a:latin typeface="Times New Roman" panose="02020603050405020304" pitchFamily="18" charset="0"/>
                <a:cs typeface="Times New Roman" panose="02020603050405020304" pitchFamily="18" charset="0"/>
                <a:hlinkClick r:id="rId8" tooltip="Ферапонтово"/>
              </a:rPr>
              <a:t>Ферапонтово</a:t>
            </a:r>
            <a:r>
              <a:rPr lang="ru-RU" dirty="0">
                <a:latin typeface="Times New Roman" panose="02020603050405020304" pitchFamily="18" charset="0"/>
                <a:cs typeface="Times New Roman" panose="02020603050405020304" pitchFamily="18" charset="0"/>
              </a:rPr>
              <a:t>. В этом же году была организована выставка в </a:t>
            </a:r>
            <a:r>
              <a:rPr lang="ru-RU" dirty="0">
                <a:latin typeface="Times New Roman" panose="02020603050405020304" pitchFamily="18" charset="0"/>
                <a:cs typeface="Times New Roman" panose="02020603050405020304" pitchFamily="18" charset="0"/>
                <a:hlinkClick r:id="rId9" tooltip="Ярославский музей-заповедник"/>
              </a:rPr>
              <a:t>Ярославском государственном историко-архитектурном и художественном </a:t>
            </a:r>
            <a:r>
              <a:rPr lang="ru-RU" dirty="0" smtClean="0">
                <a:latin typeface="Times New Roman" panose="02020603050405020304" pitchFamily="18" charset="0"/>
                <a:cs typeface="Times New Roman" panose="02020603050405020304" pitchFamily="18" charset="0"/>
                <a:hlinkClick r:id="rId9" tooltip="Ярославский музей-заповедник"/>
              </a:rPr>
              <a:t>музее-</a:t>
            </a:r>
            <a:r>
              <a:rPr lang="ru-RU" dirty="0" err="1" smtClean="0">
                <a:latin typeface="Times New Roman" panose="02020603050405020304" pitchFamily="18" charset="0"/>
                <a:cs typeface="Times New Roman" panose="02020603050405020304" pitchFamily="18" charset="0"/>
                <a:hlinkClick r:id="rId9" tooltip="Ярославский музей-заповедник"/>
              </a:rPr>
              <a:t>заповеднике</a:t>
            </a:r>
            <a:r>
              <a:rPr lang="ru-RU" dirty="0" err="1" smtClean="0">
                <a:latin typeface="Times New Roman" panose="02020603050405020304" pitchFamily="18" charset="0"/>
                <a:cs typeface="Times New Roman" panose="02020603050405020304" pitchFamily="18" charset="0"/>
              </a:rPr>
              <a:t>.В</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2006 году музей проводил выставку в Москве в </a:t>
            </a:r>
            <a:r>
              <a:rPr lang="ru-RU" dirty="0">
                <a:latin typeface="Times New Roman" panose="02020603050405020304" pitchFamily="18" charset="0"/>
                <a:cs typeface="Times New Roman" panose="02020603050405020304" pitchFamily="18" charset="0"/>
                <a:hlinkClick r:id="rId10" tooltip="Центральный музей древнерусской культуры и искусства имени Андрея Рублёва"/>
              </a:rPr>
              <a:t>Центральном музее древнерусской культуры и искусства</a:t>
            </a:r>
            <a:r>
              <a:rPr lang="ru-RU" dirty="0">
                <a:latin typeface="Times New Roman" panose="02020603050405020304" pitchFamily="18" charset="0"/>
                <a:cs typeface="Times New Roman" panose="02020603050405020304" pitchFamily="18" charset="0"/>
              </a:rPr>
              <a:t> имени </a:t>
            </a:r>
            <a:r>
              <a:rPr lang="ru-RU" dirty="0">
                <a:latin typeface="Times New Roman" panose="02020603050405020304" pitchFamily="18" charset="0"/>
                <a:cs typeface="Times New Roman" panose="02020603050405020304" pitchFamily="18" charset="0"/>
                <a:hlinkClick r:id="rId11" tooltip="Рублёв, Андрей"/>
              </a:rPr>
              <a:t>Андрея </a:t>
            </a:r>
            <a:r>
              <a:rPr lang="ru-RU" dirty="0" smtClean="0">
                <a:latin typeface="Times New Roman" panose="02020603050405020304" pitchFamily="18" charset="0"/>
                <a:cs typeface="Times New Roman" panose="02020603050405020304" pitchFamily="18" charset="0"/>
                <a:hlinkClick r:id="rId11" tooltip="Рублёв, Андрей"/>
              </a:rPr>
              <a:t>Рублёва</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Затем была ещё одна экспозиция икон в </a:t>
            </a:r>
            <a:r>
              <a:rPr lang="ru-RU" dirty="0">
                <a:latin typeface="Times New Roman" panose="02020603050405020304" pitchFamily="18" charset="0"/>
                <a:cs typeface="Times New Roman" panose="02020603050405020304" pitchFamily="18" charset="0"/>
                <a:hlinkClick r:id="rId12" tooltip="Ярославль"/>
              </a:rPr>
              <a:t>Ярославле</a:t>
            </a:r>
            <a:r>
              <a:rPr lang="ru-RU" dirty="0">
                <a:latin typeface="Times New Roman" panose="02020603050405020304" pitchFamily="18" charset="0"/>
                <a:cs typeface="Times New Roman" panose="02020603050405020304" pitchFamily="18" charset="0"/>
              </a:rPr>
              <a:t>. В 2009 году выставка икон проходила в </a:t>
            </a:r>
            <a:r>
              <a:rPr lang="ru-RU" dirty="0">
                <a:latin typeface="Times New Roman" panose="02020603050405020304" pitchFamily="18" charset="0"/>
                <a:cs typeface="Times New Roman" panose="02020603050405020304" pitchFamily="18" charset="0"/>
                <a:hlinkClick r:id="rId13" tooltip="Галерея искусств Церетели (страница отсутствует)"/>
              </a:rPr>
              <a:t>галерее искусств Зураба </a:t>
            </a:r>
            <a:r>
              <a:rPr lang="ru-RU" dirty="0" smtClean="0">
                <a:latin typeface="Times New Roman" panose="02020603050405020304" pitchFamily="18" charset="0"/>
                <a:cs typeface="Times New Roman" panose="02020603050405020304" pitchFamily="18" charset="0"/>
                <a:hlinkClick r:id="rId13" tooltip="Галерея искусств Церетели (страница отсутствует)"/>
              </a:rPr>
              <a:t>Церетели</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В декабре 2018 года выставка открылась в </a:t>
            </a:r>
            <a:r>
              <a:rPr lang="ru-RU" dirty="0">
                <a:latin typeface="Times New Roman" panose="02020603050405020304" pitchFamily="18" charset="0"/>
                <a:cs typeface="Times New Roman" panose="02020603050405020304" pitchFamily="18" charset="0"/>
                <a:hlinkClick r:id="rId14" tooltip="Частный музей русской иконы"/>
              </a:rPr>
              <a:t>Московском музее русской иконы</a:t>
            </a:r>
            <a:r>
              <a:rPr lang="ru-RU" dirty="0">
                <a:latin typeface="Times New Roman" panose="02020603050405020304" pitchFamily="18" charset="0"/>
                <a:cs typeface="Times New Roman" panose="02020603050405020304" pitchFamily="18" charset="0"/>
              </a:rPr>
              <a:t>; в 2019 году выставку посетил Митрополит </a:t>
            </a:r>
            <a:r>
              <a:rPr lang="ru-RU" dirty="0" err="1">
                <a:latin typeface="Times New Roman" panose="02020603050405020304" pitchFamily="18" charset="0"/>
                <a:cs typeface="Times New Roman" panose="02020603050405020304" pitchFamily="18" charset="0"/>
                <a:hlinkClick r:id="rId15" tooltip="Русская православная старообрядческая церковь"/>
              </a:rPr>
              <a:t>РПсЦ</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Корнилий</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endParaRPr lang="ru-RU" b="0" i="0" dirty="0">
              <a:solidFill>
                <a:srgbClr val="2021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5043652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 xmlns:p14="http://schemas.microsoft.com/office/powerpoint/2010/main" val="5853072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 xmlns:p14="http://schemas.microsoft.com/office/powerpoint/2010/main" val="8441851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 y="8398"/>
            <a:ext cx="12192000" cy="6848337"/>
          </a:xfrm>
          <a:prstGeom prst="rect">
            <a:avLst/>
          </a:prstGeom>
        </p:spPr>
      </p:pic>
    </p:spTree>
    <p:extLst>
      <p:ext uri="{BB962C8B-B14F-4D97-AF65-F5344CB8AC3E}">
        <p14:creationId xmlns="" xmlns:p14="http://schemas.microsoft.com/office/powerpoint/2010/main" val="7031298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 xmlns:p14="http://schemas.microsoft.com/office/powerpoint/2010/main" val="23590354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64760" y="-96742"/>
            <a:ext cx="8041689" cy="707886"/>
          </a:xfrm>
          <a:prstGeom prst="rect">
            <a:avLst/>
          </a:prstGeom>
        </p:spPr>
        <p:txBody>
          <a:bodyPr wrap="none">
            <a:spAutoFit/>
          </a:bodyPr>
          <a:lstStyle/>
          <a:p>
            <a:r>
              <a:rPr lang="ru-RU" sz="4000" b="1" dirty="0">
                <a:latin typeface="Times New Roman" panose="02020603050405020304" pitchFamily="18" charset="0"/>
                <a:cs typeface="Times New Roman" panose="02020603050405020304" pitchFamily="18" charset="0"/>
              </a:rPr>
              <a:t>Музей истории Невьянского края</a:t>
            </a:r>
            <a:endParaRPr lang="ru-RU" sz="4000" b="1" dirty="0">
              <a:effectLst/>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601339" y="545123"/>
            <a:ext cx="9198763" cy="6312877"/>
          </a:xfrm>
          <a:prstGeom prst="rect">
            <a:avLst/>
          </a:prstGeom>
        </p:spPr>
      </p:pic>
    </p:spTree>
    <p:extLst>
      <p:ext uri="{BB962C8B-B14F-4D97-AF65-F5344CB8AC3E}">
        <p14:creationId xmlns="" xmlns:p14="http://schemas.microsoft.com/office/powerpoint/2010/main" val="18334510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166" y="0"/>
            <a:ext cx="12190834" cy="6857999"/>
          </a:xfrm>
          <a:prstGeom prst="rect">
            <a:avLst/>
          </a:prstGeom>
        </p:spPr>
      </p:pic>
    </p:spTree>
    <p:extLst>
      <p:ext uri="{BB962C8B-B14F-4D97-AF65-F5344CB8AC3E}">
        <p14:creationId xmlns="" xmlns:p14="http://schemas.microsoft.com/office/powerpoint/2010/main" val="16512727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78482" cy="6858000"/>
          </a:xfrm>
          <a:prstGeom prst="rect">
            <a:avLst/>
          </a:prstGeom>
        </p:spPr>
      </p:pic>
    </p:spTree>
    <p:extLst>
      <p:ext uri="{BB962C8B-B14F-4D97-AF65-F5344CB8AC3E}">
        <p14:creationId xmlns="" xmlns:p14="http://schemas.microsoft.com/office/powerpoint/2010/main" val="2616377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3093" y="100549"/>
            <a:ext cx="12192000" cy="4401205"/>
          </a:xfrm>
          <a:prstGeom prst="rect">
            <a:avLst/>
          </a:prstGeom>
        </p:spPr>
        <p:txBody>
          <a:bodyPr wrap="square">
            <a:spAutoFit/>
          </a:bodyPr>
          <a:lstStyle/>
          <a:p>
            <a:r>
              <a:rPr lang="ru-RU" sz="2000" dirty="0">
                <a:solidFill>
                  <a:srgbClr val="3C3C3C"/>
                </a:solidFill>
                <a:latin typeface="Times New Roman" panose="02020603050405020304" pitchFamily="18" charset="0"/>
                <a:cs typeface="Times New Roman" panose="02020603050405020304" pitchFamily="18" charset="0"/>
              </a:rPr>
              <a:t>Невьянский историко-краеведческий музей располагается в самом центре города, в здании бывшей электростанции. Ориентиром служит наклонная башня, расположенная рядом со зданием музея.</a:t>
            </a:r>
          </a:p>
          <a:p>
            <a:r>
              <a:rPr lang="ru-RU" sz="2000" dirty="0">
                <a:solidFill>
                  <a:srgbClr val="3C3C3C"/>
                </a:solidFill>
                <a:latin typeface="Times New Roman" panose="02020603050405020304" pitchFamily="18" charset="0"/>
                <a:cs typeface="Times New Roman" panose="02020603050405020304" pitchFamily="18" charset="0"/>
              </a:rPr>
              <a:t>Стены музея хранят в себе целую кладезь информации. Побывав в музее истории Невьянска, даже самый взыскательный посетитель останется доволен увиденным. У входа в экспозиционный зал выставлены скульптуры, иллюстрирующие внешность и народные костюмы жителей Среднего Урала. Здесь показана фигура коренного жителя Урала — скульптура русского крестьянина, а также народов, поселившихся здесь спустя какое-то время: фигура манси-рыболова и башкира-охотника.</a:t>
            </a:r>
            <a:br>
              <a:rPr lang="ru-RU" sz="2000" dirty="0">
                <a:solidFill>
                  <a:srgbClr val="3C3C3C"/>
                </a:solidFill>
                <a:latin typeface="Times New Roman" panose="02020603050405020304" pitchFamily="18" charset="0"/>
                <a:cs typeface="Times New Roman" panose="02020603050405020304" pitchFamily="18" charset="0"/>
              </a:rPr>
            </a:br>
            <a:endParaRPr lang="ru-RU" sz="2000" dirty="0">
              <a:solidFill>
                <a:srgbClr val="3C3C3C"/>
              </a:solidFill>
              <a:latin typeface="Times New Roman" panose="02020603050405020304" pitchFamily="18" charset="0"/>
              <a:cs typeface="Times New Roman" panose="02020603050405020304" pitchFamily="18" charset="0"/>
            </a:endParaRPr>
          </a:p>
          <a:p>
            <a:r>
              <a:rPr lang="ru-RU" sz="2000" dirty="0">
                <a:solidFill>
                  <a:srgbClr val="3C3C3C"/>
                </a:solidFill>
                <a:latin typeface="Times New Roman" panose="02020603050405020304" pitchFamily="18" charset="0"/>
                <a:cs typeface="Times New Roman" panose="02020603050405020304" pitchFamily="18" charset="0"/>
              </a:rPr>
              <a:t>Из исторических документов, хранящихся в музее, можно узнать много интересного о добыче железной руды, археологических находках, зарождении кустарного дела. Кроме того, в бумагах есть данные и о создании «железного» завода Дмитрия </a:t>
            </a:r>
            <a:r>
              <a:rPr lang="ru-RU" sz="2000" dirty="0" err="1">
                <a:solidFill>
                  <a:srgbClr val="3C3C3C"/>
                </a:solidFill>
                <a:latin typeface="Times New Roman" panose="02020603050405020304" pitchFamily="18" charset="0"/>
                <a:cs typeface="Times New Roman" panose="02020603050405020304" pitchFamily="18" charset="0"/>
              </a:rPr>
              <a:t>Тумашева</a:t>
            </a:r>
            <a:r>
              <a:rPr lang="ru-RU" sz="2000" dirty="0">
                <a:solidFill>
                  <a:srgbClr val="3C3C3C"/>
                </a:solidFill>
                <a:latin typeface="Times New Roman" panose="02020603050405020304" pitchFamily="18" charset="0"/>
                <a:cs typeface="Times New Roman" panose="02020603050405020304" pitchFamily="18" charset="0"/>
              </a:rPr>
              <a:t>.</a:t>
            </a:r>
            <a:br>
              <a:rPr lang="ru-RU" sz="2000" dirty="0">
                <a:solidFill>
                  <a:srgbClr val="3C3C3C"/>
                </a:solidFill>
                <a:latin typeface="Times New Roman" panose="02020603050405020304" pitchFamily="18" charset="0"/>
                <a:cs typeface="Times New Roman" panose="02020603050405020304" pitchFamily="18" charset="0"/>
              </a:rPr>
            </a:br>
            <a:endParaRPr lang="ru-RU" sz="2000" dirty="0">
              <a:solidFill>
                <a:srgbClr val="3C3C3C"/>
              </a:solidFill>
              <a:latin typeface="Times New Roman" panose="02020603050405020304" pitchFamily="18" charset="0"/>
              <a:cs typeface="Times New Roman" panose="02020603050405020304" pitchFamily="18" charset="0"/>
            </a:endParaRPr>
          </a:p>
          <a:p>
            <a:r>
              <a:rPr lang="ru-RU" sz="2000" dirty="0">
                <a:solidFill>
                  <a:srgbClr val="3C3C3C"/>
                </a:solidFill>
                <a:latin typeface="Times New Roman" panose="02020603050405020304" pitchFamily="18" charset="0"/>
                <a:cs typeface="Times New Roman" panose="02020603050405020304" pitchFamily="18" charset="0"/>
              </a:rPr>
              <a:t>В музее выставлено большое количество экспонатов, связанных с историей Невьянского завода. Посетители смогут познакомиться с макетом «царь-домны» и увидеть панораму завода, созданную по рисунку 1742 года.</a:t>
            </a:r>
            <a:endParaRPr lang="ru-RU" sz="2000" b="0" i="0" dirty="0">
              <a:solidFill>
                <a:srgbClr val="3C3C3C"/>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5223123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12192000" cy="7786747"/>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Первый научно-показательный музей в Невьянске был открыт в 1913 году. В 2002 году на базе муниципального Невьянского краеведческого музея был создан областной «Невьянский государственный историко-архитектурный музей». Он включает в себя: Музей истории Невьянского края XVII – начало XX вв., Невьянскую наклонную башню Демидовых, выставочный зал Невьянского музея. Невьянский музей имеет филиал – «</a:t>
            </a:r>
            <a:r>
              <a:rPr lang="ru-RU" sz="2000" dirty="0" err="1">
                <a:latin typeface="Times New Roman" panose="02020603050405020304" pitchFamily="18" charset="0"/>
                <a:cs typeface="Times New Roman" panose="02020603050405020304" pitchFamily="18" charset="0"/>
              </a:rPr>
              <a:t>Нижнетуринский</a:t>
            </a:r>
            <a:r>
              <a:rPr lang="ru-RU" sz="2000" dirty="0">
                <a:latin typeface="Times New Roman" panose="02020603050405020304" pitchFamily="18" charset="0"/>
                <a:cs typeface="Times New Roman" panose="02020603050405020304" pitchFamily="18" charset="0"/>
              </a:rPr>
              <a:t> краеведческий музей». Невьянск – старинная «демидовская столица» горного края, центр металлургии и кустарных ремесел, средоточие многочисленных легенд, связанных с Наклонной башней и Демидовыми. Невьянский музей бережно сохраняет богатую историю края и популяризирует ее музейными средствами.</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Самый известный архитектурный памятник демидовской эпохи – Невьянская наклонная башня, построенная в 1722-32 годы. С ней до сих пор связана масса загадок. Непременный интерес у туристов вызывает слуховая комната с удивительным акустическим эффектом. В ней слово, сказанное шепотом в одном углу, отчетливо слышно в противоположном. На седьмом и восьмом этажах башни размещены часы XVIII века, предположительно английского производства. Часовой механизм отбивает каждые четверть часа, а раз в три часа звучит мелодия – в демидовское время английские марши и менуэты, а сейчас фрагмент из оперы М. Глинки «Иван Сусанин» («Жизнь за царя»).</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Рядом с Наклонной башней находится музей, в его экспозиции представлена история Невьянского края в XVII – начале XX веков. Отражены процесс заселения территории Среднего Урала русскими переселенцами, строительство Невьянского завода и формирование «Ведомства </a:t>
            </a:r>
            <a:r>
              <a:rPr lang="ru-RU" sz="2000" dirty="0" err="1">
                <a:latin typeface="Times New Roman" panose="02020603050405020304" pitchFamily="18" charset="0"/>
                <a:cs typeface="Times New Roman" panose="02020603050405020304" pitchFamily="18" charset="0"/>
              </a:rPr>
              <a:t>Акинфия</a:t>
            </a:r>
            <a:r>
              <a:rPr lang="ru-RU" sz="2000" dirty="0">
                <a:latin typeface="Times New Roman" panose="02020603050405020304" pitchFamily="18" charset="0"/>
                <a:cs typeface="Times New Roman" panose="02020603050405020304" pitchFamily="18" charset="0"/>
              </a:rPr>
              <a:t> Демидова», бытование заводского поселка, как крупного торгового и промыслового центра края, развитие путей сообщения, образования и здравоохранения, быт и занятия мастеровых.</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На сегодняшний день Невьянский музей – один из самых известных, крупных и посещаемых музеев в регионе.</a:t>
            </a:r>
          </a:p>
        </p:txBody>
      </p:sp>
    </p:spTree>
    <p:extLst>
      <p:ext uri="{BB962C8B-B14F-4D97-AF65-F5344CB8AC3E}">
        <p14:creationId xmlns="" xmlns:p14="http://schemas.microsoft.com/office/powerpoint/2010/main" val="14821270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5139869"/>
          </a:xfrm>
          <a:prstGeom prst="rect">
            <a:avLst/>
          </a:prstGeom>
        </p:spPr>
        <p:txBody>
          <a:bodyPr wrap="square">
            <a:spAutoFit/>
          </a:bodyPr>
          <a:lstStyle/>
          <a:p>
            <a:r>
              <a:rPr lang="ru-RU" sz="2000" b="1" dirty="0" smtClean="0">
                <a:latin typeface="Times New Roman" panose="02020603050405020304" pitchFamily="18" charset="0"/>
                <a:cs typeface="Times New Roman" panose="02020603050405020304" pitchFamily="18" charset="0"/>
              </a:rPr>
              <a:t>Источники:</a:t>
            </a:r>
          </a:p>
          <a:p>
            <a:endParaRPr lang="ru-RU" sz="2000" b="1" dirty="0" smtClean="0">
              <a:latin typeface="Times New Roman" panose="02020603050405020304" pitchFamily="18" charset="0"/>
              <a:cs typeface="Times New Roman" panose="02020603050405020304" pitchFamily="18" charset="0"/>
            </a:endParaRPr>
          </a:p>
          <a:p>
            <a:r>
              <a:rPr lang="en-US" dirty="0" smtClean="0">
                <a:hlinkClick r:id="rId2"/>
              </a:rPr>
              <a:t>https</a:t>
            </a:r>
            <a:r>
              <a:rPr lang="en-US" dirty="0">
                <a:hlinkClick r:id="rId2"/>
              </a:rPr>
              <a:t>://ru.wikipedia.org/wiki/</a:t>
            </a:r>
            <a:r>
              <a:rPr lang="ru-RU" dirty="0" err="1">
                <a:hlinkClick r:id="rId2"/>
              </a:rPr>
              <a:t>Невьянская_икона</a:t>
            </a:r>
            <a:r>
              <a:rPr lang="ru-RU" dirty="0">
                <a:hlinkClick r:id="rId2"/>
              </a:rPr>
              <a:t>_(музей</a:t>
            </a:r>
            <a:r>
              <a:rPr lang="ru-RU" dirty="0" smtClean="0">
                <a:hlinkClick r:id="rId2"/>
              </a:rPr>
              <a:t>)</a:t>
            </a:r>
            <a:endParaRPr lang="ru-RU" dirty="0" smtClean="0"/>
          </a:p>
          <a:p>
            <a:endParaRPr lang="ru-RU" dirty="0" smtClean="0"/>
          </a:p>
          <a:p>
            <a:r>
              <a:rPr lang="ru-RU" dirty="0">
                <a:hlinkClick r:id="rId3"/>
              </a:rPr>
              <a:t>Музей «Дом Невьянской иконы» </a:t>
            </a:r>
            <a:r>
              <a:rPr lang="ru-RU" dirty="0" smtClean="0">
                <a:hlinkClick r:id="rId3"/>
              </a:rPr>
              <a:t>музей</a:t>
            </a:r>
            <a:endParaRPr lang="ru-RU" dirty="0" smtClean="0"/>
          </a:p>
          <a:p>
            <a:endParaRPr lang="ru-RU" dirty="0"/>
          </a:p>
          <a:p>
            <a:r>
              <a:rPr lang="ru-RU" dirty="0">
                <a:hlinkClick r:id="rId4"/>
              </a:rPr>
              <a:t>Музей истории Невьянского </a:t>
            </a:r>
            <a:r>
              <a:rPr lang="ru-RU" dirty="0" smtClean="0">
                <a:hlinkClick r:id="rId4"/>
              </a:rPr>
              <a:t>края</a:t>
            </a:r>
            <a:endParaRPr lang="ru-RU" dirty="0" smtClean="0"/>
          </a:p>
          <a:p>
            <a:endParaRPr lang="ru-RU" dirty="0"/>
          </a:p>
          <a:p>
            <a:r>
              <a:rPr lang="en-US" dirty="0">
                <a:hlinkClick r:id="rId5"/>
              </a:rPr>
              <a:t>https://</a:t>
            </a:r>
            <a:r>
              <a:rPr lang="en-US" dirty="0" smtClean="0">
                <a:hlinkClick r:id="rId5"/>
              </a:rPr>
              <a:t>www.culture.ru/institutes/2686/vystavochnyi-zal-nevyanskogo-muzeya</a:t>
            </a:r>
            <a:endParaRPr lang="ru-RU" dirty="0" smtClean="0"/>
          </a:p>
          <a:p>
            <a:endParaRPr lang="ru-RU" dirty="0"/>
          </a:p>
          <a:p>
            <a:r>
              <a:rPr lang="en-US" dirty="0">
                <a:hlinkClick r:id="rId6"/>
              </a:rPr>
              <a:t>https://</a:t>
            </a:r>
            <a:r>
              <a:rPr lang="ru-RU" dirty="0" err="1">
                <a:hlinkClick r:id="rId6"/>
              </a:rPr>
              <a:t>невьянскиймузей.рф</a:t>
            </a:r>
            <a:r>
              <a:rPr lang="ru-RU" dirty="0">
                <a:hlinkClick r:id="rId6"/>
              </a:rPr>
              <a:t>/</a:t>
            </a:r>
            <a:r>
              <a:rPr lang="en-US" dirty="0" err="1">
                <a:hlinkClick r:id="rId6"/>
              </a:rPr>
              <a:t>muzej-istorii-nevyanskogo-kraya</a:t>
            </a:r>
            <a:r>
              <a:rPr lang="en-US" dirty="0" smtClean="0">
                <a:hlinkClick r:id="rId6"/>
              </a:rPr>
              <a:t>/</a:t>
            </a:r>
            <a:endParaRPr lang="ru-RU" dirty="0" smtClean="0"/>
          </a:p>
          <a:p>
            <a:endParaRPr lang="ru-RU" dirty="0"/>
          </a:p>
          <a:p>
            <a:r>
              <a:rPr lang="en-US" dirty="0">
                <a:hlinkClick r:id="rId6"/>
              </a:rPr>
              <a:t>https://</a:t>
            </a:r>
            <a:r>
              <a:rPr lang="ru-RU" dirty="0" err="1">
                <a:hlinkClick r:id="rId6"/>
              </a:rPr>
              <a:t>невьянскиймузей.рф</a:t>
            </a:r>
            <a:r>
              <a:rPr lang="ru-RU" dirty="0">
                <a:hlinkClick r:id="rId6"/>
              </a:rPr>
              <a:t>/</a:t>
            </a:r>
            <a:r>
              <a:rPr lang="en-US" dirty="0" err="1">
                <a:hlinkClick r:id="rId6"/>
              </a:rPr>
              <a:t>muzej-istorii-nevyanskogo-kraya</a:t>
            </a:r>
            <a:r>
              <a:rPr lang="en-US" dirty="0" smtClean="0">
                <a:hlinkClick r:id="rId6"/>
              </a:rPr>
              <a:t>/</a:t>
            </a:r>
            <a:endParaRPr lang="ru-RU" dirty="0" smtClean="0"/>
          </a:p>
          <a:p>
            <a:endParaRPr lang="ru-RU" dirty="0"/>
          </a:p>
          <a:p>
            <a:endParaRPr lang="ru-RU" dirty="0" smtClean="0"/>
          </a:p>
          <a:p>
            <a:endParaRPr lang="ru-RU" dirty="0" smtClean="0"/>
          </a:p>
          <a:p>
            <a:endParaRPr lang="ru-RU" dirty="0"/>
          </a:p>
          <a:p>
            <a:endParaRPr lang="ru-RU" dirty="0"/>
          </a:p>
        </p:txBody>
      </p:sp>
    </p:spTree>
    <p:extLst>
      <p:ext uri="{BB962C8B-B14F-4D97-AF65-F5344CB8AC3E}">
        <p14:creationId xmlns="" xmlns:p14="http://schemas.microsoft.com/office/powerpoint/2010/main" val="29828060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953" y="0"/>
            <a:ext cx="12190047" cy="6858000"/>
          </a:xfrm>
          <a:prstGeom prst="rect">
            <a:avLst/>
          </a:prstGeom>
        </p:spPr>
      </p:pic>
    </p:spTree>
    <p:extLst>
      <p:ext uri="{BB962C8B-B14F-4D97-AF65-F5344CB8AC3E}">
        <p14:creationId xmlns="" xmlns:p14="http://schemas.microsoft.com/office/powerpoint/2010/main" val="638966631"/>
      </p:ext>
    </p:extLst>
  </p:cSld>
  <p:clrMapOvr>
    <a:masterClrMapping/>
  </p:clrMapOvr>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68</TotalTime>
  <Words>407</Words>
  <Application>Microsoft Office PowerPoint</Application>
  <PresentationFormat>Произвольный</PresentationFormat>
  <Paragraphs>56</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Легкий дым</vt:lpstr>
      <vt:lpstr> ГАУ «КЦСОН города Каменска-Уральского»  Школа пожилого возраста по направлению: «Социальный туризм по Свердловской области» Тема: «город Невьянск» Руководитель: специалист по социальной работе Бабинова Н.Д.</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по направлению: « Социальный туризм по Свердловской области » Тема: город Невьянск Руководитель: специалист по социальной работе Бабинова Н.Д.</dc:title>
  <dc:creator>ДНС</dc:creator>
  <cp:lastModifiedBy>Shafikova_GA</cp:lastModifiedBy>
  <cp:revision>9</cp:revision>
  <dcterms:created xsi:type="dcterms:W3CDTF">2022-08-16T18:52:17Z</dcterms:created>
  <dcterms:modified xsi:type="dcterms:W3CDTF">2022-11-02T04:14:10Z</dcterms:modified>
</cp:coreProperties>
</file>