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79" r:id="rId1"/>
  </p:sldMasterIdLst>
  <p:sldIdLst>
    <p:sldId id="272" r:id="rId2"/>
    <p:sldId id="284" r:id="rId3"/>
    <p:sldId id="281" r:id="rId4"/>
    <p:sldId id="282" r:id="rId5"/>
    <p:sldId id="283" r:id="rId6"/>
    <p:sldId id="285" r:id="rId7"/>
    <p:sldId id="286" r:id="rId8"/>
    <p:sldId id="292" r:id="rId9"/>
    <p:sldId id="287" r:id="rId10"/>
    <p:sldId id="293" r:id="rId11"/>
    <p:sldId id="294" r:id="rId12"/>
    <p:sldId id="289" r:id="rId13"/>
    <p:sldId id="299" r:id="rId14"/>
    <p:sldId id="290" r:id="rId15"/>
    <p:sldId id="300" r:id="rId16"/>
    <p:sldId id="296" r:id="rId17"/>
    <p:sldId id="298" r:id="rId18"/>
    <p:sldId id="297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14" autoAdjust="0"/>
    <p:restoredTop sz="94660"/>
  </p:normalViewPr>
  <p:slideViewPr>
    <p:cSldViewPr snapToGrid="0">
      <p:cViewPr varScale="1">
        <p:scale>
          <a:sx n="91" d="100"/>
          <a:sy n="91" d="100"/>
        </p:scale>
        <p:origin x="-522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11/8/2022</a:t>
            </a:fld>
            <a:endParaRPr lang="en-US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11/8/2022</a:t>
            </a:fld>
            <a:endParaRPr lang="en-US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11/8/2022</a:t>
            </a:fld>
            <a:endParaRPr lang="en-US" dirty="0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11/8/2022</a:t>
            </a:fld>
            <a:endParaRPr lang="en-US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11/8/2022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11/8/2022</a:t>
            </a:fld>
            <a:endParaRPr lang="en-US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11/8/2022</a:t>
            </a:fld>
            <a:endParaRPr lang="en-US" dirty="0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11/8/2022</a:t>
            </a:fld>
            <a:endParaRPr lang="en-US" dirty="0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11/8/2022</a:t>
            </a:fld>
            <a:endParaRPr lang="en-US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iki2.org/ru/%D0%9A%D0%B0%D0%BC%D0%B5%D0%BD%D1%81%D0%BA-%D0%A3%D1%80%D0%B0%D0%BB%D1%8C%D1%81%D0%BA%D0%B8%D0%B9" TargetMode="External"/><Relationship Id="rId2" Type="http://schemas.openxmlformats.org/officeDocument/2006/relationships/hyperlink" Target="https://wiki2.org/ru/%D0%9A%D0%B0%D0%BC%D0%B5%D0%BD%D1%81%D0%BA%D0%B8%D0%B9_%D0%B3%D0%BE%D1%80%D0%BE%D0%B4%D1%81%D0%BA%D0%BE%D0%B9_%D0%BE%D0%BA%D1%80%D1%83%D0%B3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hyperlink" Target="https://wiki2.org/ru/%D0%98%D1%81%D0%B5%D1%82%D1%8C_(%D1%80%D0%B5%D0%BA%D0%B0)" TargetMode="External"/><Relationship Id="rId4" Type="http://schemas.openxmlformats.org/officeDocument/2006/relationships/hyperlink" Target="https://wiki2.org/ru/%D0%9A%D0%B0%D0%BC%D1%8B%D1%88%D0%B5%D0%BD%D0%BA%D0%B0_(%D0%BF%D1%80%D0%B8%D1%82%D0%BE%D0%BA_%D0%98%D1%81%D0%B5%D1%82%D0%B8)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iki2.org/ru/%D0%98%D1%80%D0%B1%D0%B8%D1%82%D1%81%D0%BA%D0%B8%D0%B9_%D1%83%D0%B5%D0%B7%D0%B4" TargetMode="External"/><Relationship Id="rId2" Type="http://schemas.openxmlformats.org/officeDocument/2006/relationships/hyperlink" Target="https://wiki2.org/ru/%D0%9F%D0%BE%D0%BA%D1%80%D0%BE%D0%B2%D1%81%D0%BA%D0%BE%D0%B5_(%D0%90%D1%80%D1%82%D1%91%D0%BC%D0%BE%D0%B2%D1%81%D0%BA%D0%B8%D0%B9_%D0%B3%D0%BE%D1%80%D0%BE%D0%B4%D1%81%D0%BA%D0%BE%D0%B9_%D0%BE%D0%BA%D1%80%D1%83%D0%B3)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iki2.org/ru/%D0%9F%D0%BE%D0%BA%D1%80%D0%BE%D0%B2%D1%81%D0%BA%D0%B8%D0%B9_%D1%80%D0%B0%D0%B9%D0%BE%D0%BD_(%D0%A1%D0%B2%D0%B5%D1%80%D0%B4%D0%BB%D0%BE%D0%B2%D1%81%D0%BA%D0%B0%D1%8F_%D0%BE%D0%B1%D0%BB%D0%B0%D1%81%D1%82%D1%8C)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iki2.org/ru/%D0%92%D1%81%D0%B5%D1%80%D0%BE%D1%81%D1%81%D0%B8%D0%B9%D1%81%D0%BA%D0%B0%D1%8F_%D0%BF%D0%B5%D1%80%D0%B5%D0%BF%D0%B8%D1%81%D1%8C_%D0%BD%D0%B0%D1%81%D0%B5%D0%BB%D0%B5%D0%BD%D0%B8%D1%8F_(2002)" TargetMode="External"/><Relationship Id="rId2" Type="http://schemas.openxmlformats.org/officeDocument/2006/relationships/hyperlink" Target="https://wiki2.org/ru/%D0%A0%D1%83%D1%81%D1%81%D0%BA%D0%B8%D0%B5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hyperlink" Target="https://wiki2.org/ru/%D0%92%D1%81%D0%B5%D1%80%D0%BE%D1%81%D1%81%D0%B8%D0%B9%D1%81%D0%BA%D0%B0%D1%8F_%D0%BF%D0%B5%D1%80%D0%B5%D0%BF%D0%B8%D1%81%D1%8C_%D0%BD%D0%B0%D1%81%D0%B5%D0%BB%D0%B5%D0%BD%D0%B8%D1%8F_(2010)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iki2.org/ru/2008_%D0%B3%D0%BE%D0%B4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F%D1%80%D0%B8%D0%B4%D0%B5%D0%BB" TargetMode="External"/><Relationship Id="rId2" Type="http://schemas.openxmlformats.org/officeDocument/2006/relationships/hyperlink" Target="https://ru.wikipedia.org/wiki/%D0%9F%D1%80%D0%B5%D1%81%D1%82%D0%BE%D0%BB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ru.wikipedia.org/wiki/%D0%90%D1%80%D0%BA%D0%B0%D0%B4%D0%B8%D0%B9_(%D0%A4%D1%91%D0%B4%D0%BE%D1%80%D0%BE%D0%B2)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C%D0%B0%D0%BB%D0%B0%D1%8F_%D0%91%D0%B5%D0%BB%D0%BE%D0%BD%D0%BE%D1%81%D0%BE%D0%B2%D0%B0" TargetMode="External"/><Relationship Id="rId2" Type="http://schemas.openxmlformats.org/officeDocument/2006/relationships/hyperlink" Target="https://ru.wikipedia.org/wiki/%D0%A7%D0%B0%D1%81%D0%BE%D0%B2%D0%B0%D1%8F_(%D0%A1%D0%B2%D0%B5%D1%80%D0%B4%D0%BB%D0%BE%D0%B2%D1%81%D0%BA%D0%B0%D1%8F_%D0%BE%D0%B1%D0%BB%D0%B0%D1%81%D1%82%D1%8C)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s://ru.wikipedia.org/wiki/%D0%A0%D0%9F%D0%A6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omandirovka.ru/cities/pokrovskoexmn/" TargetMode="External"/><Relationship Id="rId2" Type="http://schemas.openxmlformats.org/officeDocument/2006/relationships/hyperlink" Target="http://letopisi.org/index.php/&#1055;&#1086;&#1082;&#1088;&#1086;&#1074;&#1089;&#1082;&#1086;&#1077;_(&#1050;&#1072;&#1084;&#1077;&#1085;&#1089;&#1082;&#1080;&#1081;_&#1088;&#1072;&#1081;&#1086;&#1085;_&#1057;&#1074;&#1077;&#1088;&#1076;&#1083;&#1086;&#1074;&#1089;&#1082;&#1086;&#1081;_&#1086;&#1073;&#1083;&#1072;&#1089;&#1090;&#1080;)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ru.wikipedia.org/wiki/&#1055;&#1086;&#1082;&#1088;&#1086;&#1074;&#1089;&#1082;&#1086;&#1077;_(&#1050;&#1072;&#1084;&#1077;&#1085;&#1089;&#1082;&#1080;&#1081;_&#1075;&#1086;&#1088;&#1086;&#1076;&#1089;&#1082;&#1086;&#1081;_&#1086;&#1082;&#1088;&#1091;&#1075;)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4302" y="674557"/>
            <a:ext cx="10553075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/>
              <a:t>ГАУ «КЦСОН города Каменска-Уральского»</a:t>
            </a:r>
          </a:p>
          <a:p>
            <a:pPr algn="ctr"/>
            <a:r>
              <a:rPr lang="ru-RU" sz="4400" dirty="0" smtClean="0"/>
              <a:t>Школа </a:t>
            </a:r>
            <a:r>
              <a:rPr lang="ru-RU" sz="4400" dirty="0"/>
              <a:t>пожилого </a:t>
            </a:r>
            <a:r>
              <a:rPr lang="ru-RU" sz="4400" dirty="0" smtClean="0"/>
              <a:t>возраста</a:t>
            </a:r>
          </a:p>
          <a:p>
            <a:pPr algn="ctr"/>
            <a:r>
              <a:rPr lang="ru-RU" dirty="0" smtClean="0"/>
              <a:t>                                                              </a:t>
            </a:r>
          </a:p>
          <a:p>
            <a:pPr algn="ctr"/>
            <a:endParaRPr lang="ru-RU" dirty="0" smtClean="0"/>
          </a:p>
          <a:p>
            <a:pPr algn="ctr"/>
            <a:r>
              <a:rPr lang="ru-RU" sz="2000" dirty="0" smtClean="0"/>
              <a:t>   по направлению</a:t>
            </a:r>
          </a:p>
          <a:p>
            <a:pPr algn="ctr"/>
            <a:endParaRPr lang="ru-RU" dirty="0" smtClean="0"/>
          </a:p>
          <a:p>
            <a:pPr algn="ctr"/>
            <a:r>
              <a:rPr lang="ru-RU" sz="6000" b="1" dirty="0" smtClean="0"/>
              <a:t> </a:t>
            </a:r>
            <a:r>
              <a:rPr lang="ru-RU" sz="6000" dirty="0"/>
              <a:t>«Краеведение»</a:t>
            </a:r>
          </a:p>
          <a:p>
            <a:pPr algn="ctr"/>
            <a:r>
              <a:rPr lang="ru-RU" dirty="0"/>
              <a:t>                                                                     </a:t>
            </a:r>
            <a:endParaRPr lang="ru-RU" dirty="0" smtClean="0"/>
          </a:p>
          <a:p>
            <a:pPr algn="ctr"/>
            <a:r>
              <a:rPr lang="ru-RU" dirty="0" smtClean="0"/>
              <a:t>тема </a:t>
            </a:r>
            <a:r>
              <a:rPr lang="ru-RU" dirty="0"/>
              <a:t>занятия</a:t>
            </a:r>
          </a:p>
          <a:p>
            <a:pPr algn="ctr"/>
            <a:r>
              <a:rPr lang="ru-RU" b="1" dirty="0">
                <a:solidFill>
                  <a:srgbClr val="C00000"/>
                </a:solidFill>
              </a:rPr>
              <a:t>     </a:t>
            </a:r>
            <a:r>
              <a:rPr lang="ru-RU" b="1" dirty="0" smtClean="0">
                <a:solidFill>
                  <a:srgbClr val="C00000"/>
                </a:solidFill>
              </a:rPr>
              <a:t>  </a:t>
            </a:r>
            <a:r>
              <a:rPr lang="ru-RU" sz="4800" b="1" i="1" dirty="0" smtClean="0">
                <a:solidFill>
                  <a:srgbClr val="C00000"/>
                </a:solidFill>
              </a:rPr>
              <a:t>«СЕЛО МОЕ, ЧТО СЕРДЦУ МИЛО»</a:t>
            </a:r>
            <a:endParaRPr lang="ru-RU" sz="4800" b="1" i="1" dirty="0">
              <a:solidFill>
                <a:srgbClr val="C00000"/>
              </a:solidFill>
            </a:endParaRP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algn="r"/>
            <a:r>
              <a:rPr lang="ru-RU" dirty="0"/>
              <a:t>                                                              </a:t>
            </a:r>
            <a:r>
              <a:rPr lang="ru-RU" dirty="0" smtClean="0"/>
              <a:t>Руководитель: специалист по социальной работе  Холкина С.А.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065975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Церковь в 2022 год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9390" y="1281954"/>
            <a:ext cx="6955436" cy="5343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19199" y="251012"/>
            <a:ext cx="105335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ahoma" panose="020B0604030504040204" pitchFamily="34" charset="0"/>
              </a:rPr>
              <a:t>Село ПОКРОВСКОЕ</a:t>
            </a:r>
            <a:r>
              <a:rPr lang="ru-RU" dirty="0">
                <a:solidFill>
                  <a:srgbClr val="C00000"/>
                </a:solidFill>
                <a:latin typeface="Tahoma" panose="020B0604030504040204" pitchFamily="34" charset="0"/>
              </a:rPr>
              <a:t> — село в южной части Свердловской области, в Каменском городском округе. Является центром Покровской сельской администрации.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079698" y="1281954"/>
            <a:ext cx="3771643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333333"/>
                </a:solidFill>
                <a:latin typeface="trebuchet ms" panose="020B0603020202020204" pitchFamily="34" charset="0"/>
              </a:rPr>
              <a:t> </a:t>
            </a:r>
            <a:r>
              <a:rPr lang="ru-RU" sz="1600" dirty="0">
                <a:solidFill>
                  <a:srgbClr val="333333"/>
                </a:solidFill>
                <a:latin typeface="trebuchet ms" panose="020B0603020202020204" pitchFamily="34" charset="0"/>
              </a:rPr>
              <a:t>«С любовью к людям и земле»</a:t>
            </a:r>
          </a:p>
          <a:p>
            <a:pPr algn="just"/>
            <a:r>
              <a:rPr lang="ru-RU" sz="1600" dirty="0">
                <a:solidFill>
                  <a:srgbClr val="333333"/>
                </a:solidFill>
                <a:latin typeface="trebuchet ms" panose="020B0603020202020204" pitchFamily="34" charset="0"/>
              </a:rPr>
              <a:t>                           Скажи о </a:t>
            </a:r>
            <a:r>
              <a:rPr lang="ru-RU" sz="1600" dirty="0" err="1">
                <a:solidFill>
                  <a:srgbClr val="333333"/>
                </a:solidFill>
                <a:latin typeface="trebuchet ms" panose="020B0603020202020204" pitchFamily="34" charset="0"/>
              </a:rPr>
              <a:t>Pодине</a:t>
            </a:r>
            <a:r>
              <a:rPr lang="ru-RU" sz="1600" dirty="0">
                <a:solidFill>
                  <a:srgbClr val="333333"/>
                </a:solidFill>
                <a:latin typeface="trebuchet ms" panose="020B0603020202020204" pitchFamily="34" charset="0"/>
              </a:rPr>
              <a:t> ты добрые слова,</a:t>
            </a:r>
          </a:p>
          <a:p>
            <a:pPr algn="just"/>
            <a:r>
              <a:rPr lang="ru-RU" sz="1600" dirty="0">
                <a:solidFill>
                  <a:srgbClr val="333333"/>
                </a:solidFill>
                <a:latin typeface="trebuchet ms" panose="020B0603020202020204" pitchFamily="34" charset="0"/>
              </a:rPr>
              <a:t>                               Возьми все это из своих воспоминаний,</a:t>
            </a:r>
          </a:p>
          <a:p>
            <a:pPr algn="just"/>
            <a:r>
              <a:rPr lang="ru-RU" sz="1600" dirty="0">
                <a:solidFill>
                  <a:srgbClr val="333333"/>
                </a:solidFill>
                <a:latin typeface="trebuchet ms" panose="020B0603020202020204" pitchFamily="34" charset="0"/>
              </a:rPr>
              <a:t>                              Пусть не вершатся там великие дела,</a:t>
            </a:r>
          </a:p>
          <a:p>
            <a:pPr algn="just"/>
            <a:r>
              <a:rPr lang="ru-RU" sz="1600" dirty="0">
                <a:solidFill>
                  <a:srgbClr val="333333"/>
                </a:solidFill>
                <a:latin typeface="trebuchet ms" panose="020B0603020202020204" pitchFamily="34" charset="0"/>
              </a:rPr>
              <a:t>                             Зато о счастье много там напоминаний.</a:t>
            </a:r>
            <a:endParaRPr lang="ru-RU" sz="1600" b="0" i="0" dirty="0">
              <a:solidFill>
                <a:srgbClr val="333333"/>
              </a:solidFill>
              <a:effectLst/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65972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4676" y="194872"/>
            <a:ext cx="11072440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MainSans"/>
              </a:rPr>
              <a:t>ГЕОГРАФИЯ</a:t>
            </a:r>
          </a:p>
          <a:p>
            <a:endParaRPr lang="ru-RU" dirty="0">
              <a:latin typeface="MainSans"/>
            </a:endParaRPr>
          </a:p>
          <a:p>
            <a:r>
              <a:rPr lang="ru-RU" sz="2000" dirty="0" smtClean="0">
                <a:latin typeface="MainSans"/>
              </a:rPr>
              <a:t>Село </a:t>
            </a:r>
            <a:r>
              <a:rPr lang="ru-RU" sz="2000" dirty="0">
                <a:latin typeface="MainSans"/>
              </a:rPr>
              <a:t>Покровское муниципального образования «</a:t>
            </a:r>
            <a:r>
              <a:rPr lang="ru-RU" sz="2000" dirty="0">
                <a:latin typeface="MainSans"/>
                <a:hlinkClick r:id="rId2" tooltip="Каменский городской округ"/>
              </a:rPr>
              <a:t>Каменский городской округ</a:t>
            </a:r>
            <a:r>
              <a:rPr lang="ru-RU" sz="2000" dirty="0">
                <a:latin typeface="MainSans"/>
              </a:rPr>
              <a:t>» находится в 18 километрах на </a:t>
            </a:r>
            <a:r>
              <a:rPr lang="ru-RU" sz="2000" dirty="0" smtClean="0">
                <a:latin typeface="MainSans"/>
              </a:rPr>
              <a:t>северо-западе </a:t>
            </a:r>
            <a:r>
              <a:rPr lang="ru-RU" sz="2000" dirty="0">
                <a:latin typeface="MainSans"/>
              </a:rPr>
              <a:t>от города </a:t>
            </a:r>
            <a:r>
              <a:rPr lang="ru-RU" sz="2000" dirty="0">
                <a:latin typeface="MainSans"/>
                <a:hlinkClick r:id="rId3" tooltip="Каменск-Уральский"/>
              </a:rPr>
              <a:t>Каменска-Уральского</a:t>
            </a:r>
            <a:r>
              <a:rPr lang="ru-RU" sz="2000" dirty="0">
                <a:latin typeface="MainSans"/>
              </a:rPr>
              <a:t>, на обоих берегах реки </a:t>
            </a:r>
            <a:r>
              <a:rPr lang="ru-RU" sz="2000" dirty="0">
                <a:latin typeface="MainSans"/>
                <a:hlinkClick r:id="rId4" tooltip="Камышенка (приток Исети)"/>
              </a:rPr>
              <a:t>Камышенка</a:t>
            </a:r>
            <a:r>
              <a:rPr lang="ru-RU" sz="2000" dirty="0">
                <a:latin typeface="MainSans"/>
              </a:rPr>
              <a:t>, левом притоке реки </a:t>
            </a:r>
            <a:r>
              <a:rPr lang="ru-RU" sz="2000" dirty="0">
                <a:latin typeface="MainSans"/>
                <a:hlinkClick r:id="rId5" tooltip="Исеть (река)"/>
              </a:rPr>
              <a:t>Исеть</a:t>
            </a:r>
            <a:r>
              <a:rPr lang="ru-RU" sz="2000" dirty="0">
                <a:latin typeface="MainSans"/>
              </a:rPr>
              <a:t>. </a:t>
            </a:r>
            <a:endParaRPr lang="ru-RU" sz="2000" dirty="0" smtClean="0">
              <a:latin typeface="MainSans"/>
            </a:endParaRPr>
          </a:p>
          <a:p>
            <a:r>
              <a:rPr lang="ru-RU" sz="2000" dirty="0" smtClean="0">
                <a:latin typeface="MainSans"/>
              </a:rPr>
              <a:t>Проходит </a:t>
            </a:r>
            <a:r>
              <a:rPr lang="ru-RU" sz="2000" dirty="0">
                <a:latin typeface="MainSans"/>
              </a:rPr>
              <a:t>автодорога Екатеринбург — Каменск-Уральский. В 2 километрах на </a:t>
            </a:r>
            <a:r>
              <a:rPr lang="ru-RU" sz="2000" dirty="0" smtClean="0">
                <a:latin typeface="MainSans"/>
              </a:rPr>
              <a:t>северо-востоке </a:t>
            </a:r>
            <a:r>
              <a:rPr lang="ru-RU" sz="2000" dirty="0">
                <a:latin typeface="MainSans"/>
              </a:rPr>
              <a:t>находится </a:t>
            </a:r>
            <a:endParaRPr lang="ru-RU" sz="2000" dirty="0" smtClean="0">
              <a:latin typeface="MainSans"/>
            </a:endParaRPr>
          </a:p>
          <a:p>
            <a:r>
              <a:rPr lang="ru-RU" sz="2000" dirty="0" smtClean="0">
                <a:latin typeface="MainSans"/>
              </a:rPr>
              <a:t>о</a:t>
            </a:r>
            <a:r>
              <a:rPr lang="ru-RU" sz="2000" dirty="0">
                <a:latin typeface="MainSans"/>
              </a:rPr>
              <a:t>. п. «78 км» железной </a:t>
            </a:r>
            <a:r>
              <a:rPr lang="ru-RU" sz="2000" dirty="0" smtClean="0">
                <a:latin typeface="MainSans"/>
              </a:rPr>
              <a:t>дороги</a:t>
            </a:r>
          </a:p>
          <a:p>
            <a:r>
              <a:rPr lang="ru-RU" sz="2000" dirty="0" smtClean="0">
                <a:latin typeface="MainSans"/>
              </a:rPr>
              <a:t> </a:t>
            </a:r>
            <a:r>
              <a:rPr lang="ru-RU" sz="2000" dirty="0">
                <a:latin typeface="MainSans"/>
              </a:rPr>
              <a:t>Екатеринбург — Курган</a:t>
            </a:r>
            <a:r>
              <a:rPr lang="ru-RU" sz="2000" dirty="0" smtClean="0">
                <a:latin typeface="MainSans"/>
              </a:rPr>
              <a:t>.</a:t>
            </a:r>
          </a:p>
          <a:p>
            <a:r>
              <a:rPr lang="ru-RU" sz="2000" dirty="0" smtClean="0">
                <a:latin typeface="MainSans"/>
              </a:rPr>
              <a:t> </a:t>
            </a:r>
            <a:r>
              <a:rPr lang="ru-RU" sz="2000" dirty="0">
                <a:latin typeface="MainSans"/>
              </a:rPr>
              <a:t>Ниже на реке Камышенка имеется </a:t>
            </a:r>
            <a:endParaRPr lang="ru-RU" sz="2000" dirty="0" smtClean="0">
              <a:latin typeface="MainSans"/>
            </a:endParaRPr>
          </a:p>
          <a:p>
            <a:r>
              <a:rPr lang="ru-RU" sz="2000" dirty="0" smtClean="0">
                <a:latin typeface="MainSans"/>
              </a:rPr>
              <a:t>пруд</a:t>
            </a:r>
            <a:r>
              <a:rPr lang="ru-RU" sz="2000" dirty="0">
                <a:latin typeface="MainSans"/>
              </a:rPr>
              <a:t>.</a:t>
            </a:r>
            <a:endParaRPr lang="ru-RU" sz="2000" dirty="0"/>
          </a:p>
        </p:txBody>
      </p:sp>
      <p:pic>
        <p:nvPicPr>
          <p:cNvPr id="4" name="Picture 2" descr="Покровское на схеме Покровского района; 1928 год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01193" y="2098623"/>
            <a:ext cx="5692303" cy="4422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447819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4133" y="343745"/>
            <a:ext cx="11223812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400" b="1" dirty="0" smtClean="0">
                <a:latin typeface="MainSans"/>
              </a:rPr>
              <a:t>ИСТОРИЯ СЕЛА</a:t>
            </a:r>
          </a:p>
          <a:p>
            <a:pPr fontAlgn="base"/>
            <a:endParaRPr lang="ru-RU" dirty="0">
              <a:latin typeface="MainSans"/>
            </a:endParaRPr>
          </a:p>
          <a:p>
            <a:pPr fontAlgn="base"/>
            <a:r>
              <a:rPr lang="ru-RU" sz="2400" dirty="0" smtClean="0">
                <a:latin typeface="MainSans"/>
              </a:rPr>
              <a:t>	</a:t>
            </a:r>
            <a:r>
              <a:rPr lang="ru-RU" sz="2000" dirty="0" smtClean="0">
                <a:latin typeface="MainSans"/>
              </a:rPr>
              <a:t>Первыми </a:t>
            </a:r>
            <a:r>
              <a:rPr lang="ru-RU" sz="2000" dirty="0">
                <a:latin typeface="MainSans"/>
              </a:rPr>
              <a:t>поселенцами были выходцы села </a:t>
            </a:r>
            <a:r>
              <a:rPr lang="ru-RU" sz="2000" dirty="0">
                <a:solidFill>
                  <a:srgbClr val="0060B4"/>
                </a:solidFill>
                <a:latin typeface="inherit"/>
                <a:hlinkClick r:id="rId2"/>
              </a:rPr>
              <a:t>Покровского</a:t>
            </a:r>
            <a:r>
              <a:rPr lang="ru-RU" sz="2000" dirty="0">
                <a:latin typeface="MainSans"/>
              </a:rPr>
              <a:t> </a:t>
            </a:r>
            <a:r>
              <a:rPr lang="ru-RU" sz="2000" dirty="0" err="1">
                <a:solidFill>
                  <a:srgbClr val="0060B4"/>
                </a:solidFill>
                <a:latin typeface="inherit"/>
                <a:hlinkClick r:id="rId3" tooltip="Ирбитский уезд"/>
              </a:rPr>
              <a:t>Ирбитского</a:t>
            </a:r>
            <a:r>
              <a:rPr lang="ru-RU" sz="2000" dirty="0">
                <a:solidFill>
                  <a:srgbClr val="0060B4"/>
                </a:solidFill>
                <a:latin typeface="inherit"/>
                <a:hlinkClick r:id="rId3" tooltip="Ирбитский уезд"/>
              </a:rPr>
              <a:t> уезда</a:t>
            </a:r>
            <a:r>
              <a:rPr lang="ru-RU" sz="2000" dirty="0">
                <a:latin typeface="MainSans"/>
              </a:rPr>
              <a:t>, которые и дали название </a:t>
            </a:r>
            <a:r>
              <a:rPr lang="ru-RU" sz="2000" dirty="0" smtClean="0">
                <a:latin typeface="MainSans"/>
              </a:rPr>
              <a:t>селу.</a:t>
            </a:r>
            <a:r>
              <a:rPr lang="ru-RU" sz="2000" dirty="0">
                <a:latin typeface="MainSans"/>
              </a:rPr>
              <a:t> </a:t>
            </a:r>
            <a:r>
              <a:rPr lang="ru-RU" sz="2000" i="1" u="sng" dirty="0">
                <a:latin typeface="NotoDroidSerif"/>
              </a:rPr>
              <a:t>Покровский починок</a:t>
            </a:r>
            <a:r>
              <a:rPr lang="ru-RU" sz="2000" dirty="0">
                <a:latin typeface="MainSans"/>
              </a:rPr>
              <a:t> основал выходец из села </a:t>
            </a:r>
            <a:r>
              <a:rPr lang="ru-RU" sz="2000" dirty="0">
                <a:latin typeface="inherit"/>
                <a:hlinkClick r:id="rId2" tooltip="Покровское (Артёмовский городской округ)"/>
              </a:rPr>
              <a:t>Покровского</a:t>
            </a:r>
            <a:r>
              <a:rPr lang="ru-RU" sz="2000" dirty="0">
                <a:latin typeface="MainSans"/>
              </a:rPr>
              <a:t> Фёдор Аввакумов, который выдал свою дочь Акулину замуж в селе </a:t>
            </a:r>
            <a:r>
              <a:rPr lang="ru-RU" sz="2000" dirty="0" err="1">
                <a:latin typeface="MainSans"/>
              </a:rPr>
              <a:t>Белоносово</a:t>
            </a:r>
            <a:r>
              <a:rPr lang="ru-RU" sz="2000" dirty="0">
                <a:latin typeface="MainSans"/>
              </a:rPr>
              <a:t> на речке Белой, а она родилась в 1707 году в Покровском починке, значит Покровский починок возник в пределах 1700—1707 </a:t>
            </a:r>
            <a:r>
              <a:rPr lang="ru-RU" sz="2000" dirty="0" smtClean="0">
                <a:latin typeface="MainSans"/>
              </a:rPr>
              <a:t>годов.</a:t>
            </a:r>
            <a:endParaRPr lang="ru-RU" sz="2000" dirty="0">
              <a:latin typeface="MainSans"/>
            </a:endParaRPr>
          </a:p>
          <a:p>
            <a:pPr fontAlgn="base"/>
            <a:r>
              <a:rPr lang="ru-RU" sz="2000" dirty="0">
                <a:latin typeface="MainSans"/>
              </a:rPr>
              <a:t>Покровский починок упомянут и </a:t>
            </a:r>
            <a:r>
              <a:rPr lang="ru-RU" sz="2000" dirty="0" smtClean="0">
                <a:latin typeface="MainSans"/>
              </a:rPr>
              <a:t>в</a:t>
            </a:r>
          </a:p>
          <a:p>
            <a:pPr fontAlgn="base"/>
            <a:r>
              <a:rPr lang="ru-RU" sz="2000" dirty="0" smtClean="0">
                <a:latin typeface="MainSans"/>
              </a:rPr>
              <a:t> </a:t>
            </a:r>
            <a:r>
              <a:rPr lang="ru-RU" sz="2000" dirty="0">
                <a:latin typeface="MainSans"/>
              </a:rPr>
              <a:t>документе 1709 года как </a:t>
            </a:r>
            <a:r>
              <a:rPr lang="ru-RU" sz="2000" dirty="0" smtClean="0">
                <a:latin typeface="MainSans"/>
              </a:rPr>
              <a:t>разгромленный</a:t>
            </a:r>
          </a:p>
          <a:p>
            <a:pPr fontAlgn="base"/>
            <a:r>
              <a:rPr lang="ru-RU" sz="2000" dirty="0" smtClean="0">
                <a:latin typeface="MainSans"/>
              </a:rPr>
              <a:t> </a:t>
            </a:r>
            <a:r>
              <a:rPr lang="ru-RU" sz="2000" dirty="0">
                <a:latin typeface="MainSans"/>
              </a:rPr>
              <a:t>и сожжённый башкирами. </a:t>
            </a:r>
            <a:endParaRPr lang="ru-RU" sz="2000" dirty="0" smtClean="0">
              <a:latin typeface="MainSans"/>
            </a:endParaRPr>
          </a:p>
          <a:p>
            <a:pPr fontAlgn="base"/>
            <a:r>
              <a:rPr lang="ru-RU" sz="2000" dirty="0" smtClean="0">
                <a:latin typeface="MainSans"/>
              </a:rPr>
              <a:t>Сгорело </a:t>
            </a:r>
            <a:r>
              <a:rPr lang="ru-RU" sz="2000" dirty="0">
                <a:latin typeface="MainSans"/>
              </a:rPr>
              <a:t>7 домов, уведено 9 лошадей </a:t>
            </a:r>
            <a:r>
              <a:rPr lang="ru-RU" sz="2000" dirty="0" smtClean="0">
                <a:latin typeface="MainSans"/>
              </a:rPr>
              <a:t>и</a:t>
            </a:r>
          </a:p>
          <a:p>
            <a:pPr fontAlgn="base"/>
            <a:r>
              <a:rPr lang="ru-RU" sz="2000" dirty="0" smtClean="0">
                <a:latin typeface="MainSans"/>
              </a:rPr>
              <a:t> </a:t>
            </a:r>
            <a:r>
              <a:rPr lang="ru-RU" sz="2000" dirty="0">
                <a:latin typeface="MainSans"/>
              </a:rPr>
              <a:t>5 человек. </a:t>
            </a:r>
            <a:endParaRPr lang="ru-RU" sz="2000" dirty="0" smtClean="0">
              <a:latin typeface="MainSans"/>
            </a:endParaRPr>
          </a:p>
          <a:p>
            <a:pPr fontAlgn="base"/>
            <a:r>
              <a:rPr lang="ru-RU" sz="2000" dirty="0" smtClean="0">
                <a:latin typeface="MainSans"/>
              </a:rPr>
              <a:t>Первыми </a:t>
            </a:r>
            <a:r>
              <a:rPr lang="ru-RU" sz="2000" dirty="0">
                <a:latin typeface="MainSans"/>
              </a:rPr>
              <a:t>жителями были </a:t>
            </a:r>
            <a:r>
              <a:rPr lang="ru-RU" sz="2000" dirty="0" err="1">
                <a:latin typeface="MainSans"/>
              </a:rPr>
              <a:t>Стуковы</a:t>
            </a:r>
            <a:r>
              <a:rPr lang="ru-RU" sz="2000" dirty="0">
                <a:latin typeface="MainSans"/>
              </a:rPr>
              <a:t>, </a:t>
            </a:r>
            <a:endParaRPr lang="ru-RU" sz="2000" dirty="0" smtClean="0">
              <a:latin typeface="MainSans"/>
            </a:endParaRPr>
          </a:p>
          <a:p>
            <a:pPr fontAlgn="base"/>
            <a:r>
              <a:rPr lang="ru-RU" sz="2000" dirty="0" smtClean="0">
                <a:latin typeface="MainSans"/>
              </a:rPr>
              <a:t>Сыропятовы</a:t>
            </a:r>
            <a:r>
              <a:rPr lang="ru-RU" sz="2000" dirty="0">
                <a:latin typeface="MainSans"/>
              </a:rPr>
              <a:t>, Ярославцевы, Томилины</a:t>
            </a:r>
            <a:r>
              <a:rPr lang="ru-RU" sz="2000" dirty="0" smtClean="0">
                <a:latin typeface="MainSans"/>
              </a:rPr>
              <a:t>,</a:t>
            </a:r>
          </a:p>
          <a:p>
            <a:pPr fontAlgn="base"/>
            <a:r>
              <a:rPr lang="ru-RU" sz="2000" dirty="0" smtClean="0">
                <a:latin typeface="MainSans"/>
              </a:rPr>
              <a:t> </a:t>
            </a:r>
            <a:r>
              <a:rPr lang="ru-RU" sz="2000" dirty="0" err="1">
                <a:latin typeface="MainSans"/>
              </a:rPr>
              <a:t>Аввакумовы</a:t>
            </a:r>
            <a:r>
              <a:rPr lang="ru-RU" sz="2000" dirty="0">
                <a:latin typeface="MainSans"/>
              </a:rPr>
              <a:t> — выходцы из средней </a:t>
            </a:r>
            <a:endParaRPr lang="ru-RU" sz="2000" dirty="0" smtClean="0">
              <a:latin typeface="MainSans"/>
            </a:endParaRPr>
          </a:p>
          <a:p>
            <a:pPr fontAlgn="base"/>
            <a:r>
              <a:rPr lang="ru-RU" sz="2000" dirty="0" smtClean="0">
                <a:latin typeface="MainSans"/>
              </a:rPr>
              <a:t>полосы России.</a:t>
            </a:r>
            <a:endParaRPr lang="ru-RU" sz="2000" b="0" i="0" dirty="0">
              <a:effectLst/>
              <a:latin typeface="MainSans"/>
            </a:endParaRPr>
          </a:p>
        </p:txBody>
      </p:sp>
      <p:pic>
        <p:nvPicPr>
          <p:cNvPr id="5" name="Picture 2" descr="https://avatars.mds.yandex.net/get-altay/813485/2a0000015f869861fa9e656e173962990852/XX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91134" y="2443397"/>
            <a:ext cx="5606322" cy="4017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95103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9666" y="335846"/>
            <a:ext cx="1118031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MainSans"/>
              </a:rPr>
              <a:t>	</a:t>
            </a:r>
            <a:r>
              <a:rPr lang="ru-RU" sz="2000" dirty="0" smtClean="0">
                <a:latin typeface="MainSans"/>
              </a:rPr>
              <a:t>Основными </a:t>
            </a:r>
            <a:r>
              <a:rPr lang="ru-RU" sz="2000" dirty="0">
                <a:latin typeface="MainSans"/>
              </a:rPr>
              <a:t>занятием жителей села в начале XX века было хлебопашество, а кроме этого они занимались извозом по </a:t>
            </a:r>
            <a:r>
              <a:rPr lang="ru-RU" sz="2000" dirty="0" err="1">
                <a:latin typeface="MainSans"/>
              </a:rPr>
              <a:t>Исетскому</a:t>
            </a:r>
            <a:r>
              <a:rPr lang="ru-RU" sz="2000" dirty="0">
                <a:latin typeface="MainSans"/>
              </a:rPr>
              <a:t> тракту, проходящему через село, в том числе доставка зерна на </a:t>
            </a:r>
            <a:r>
              <a:rPr lang="ru-RU" sz="2000" dirty="0" err="1">
                <a:latin typeface="MainSans"/>
              </a:rPr>
              <a:t>исетские</a:t>
            </a:r>
            <a:r>
              <a:rPr lang="ru-RU" sz="2000" dirty="0">
                <a:latin typeface="MainSans"/>
              </a:rPr>
              <a:t> мельницы и перевозка муки с мельниц. </a:t>
            </a:r>
            <a:endParaRPr lang="ru-RU" sz="2000" dirty="0" smtClean="0">
              <a:latin typeface="MainSans"/>
            </a:endParaRPr>
          </a:p>
          <a:p>
            <a:pPr algn="just"/>
            <a:r>
              <a:rPr lang="ru-RU" sz="2000" dirty="0" smtClean="0">
                <a:latin typeface="MainSans"/>
              </a:rPr>
              <a:t>	После </a:t>
            </a:r>
            <a:r>
              <a:rPr lang="ru-RU" sz="2000" dirty="0">
                <a:latin typeface="MainSans"/>
              </a:rPr>
              <a:t>открытия железнодорожного сообщения Каменский завод — Екатеринбург спрос на извоз резко упал, но в 1891 году половина всех хозяйств села все ещё занималась </a:t>
            </a:r>
            <a:r>
              <a:rPr lang="ru-RU" sz="2000" dirty="0" smtClean="0">
                <a:latin typeface="MainSans"/>
              </a:rPr>
              <a:t>извозом. </a:t>
            </a:r>
            <a:r>
              <a:rPr lang="ru-RU" sz="2000" dirty="0">
                <a:latin typeface="MainSans"/>
              </a:rPr>
              <a:t>Подспорьем к хлебопашеству служат для </a:t>
            </a:r>
            <a:r>
              <a:rPr lang="ru-RU" sz="2000" dirty="0" err="1">
                <a:latin typeface="MainSans"/>
              </a:rPr>
              <a:t>покровцев</a:t>
            </a:r>
            <a:r>
              <a:rPr lang="ru-RU" sz="2000" dirty="0">
                <a:latin typeface="MainSans"/>
              </a:rPr>
              <a:t>: отхожий промысел — подённые работы в Екатеринбурге и заводах (Каменском и др.), и извозный — перевозка пассажиров и кладей по Сибирскому тракту. </a:t>
            </a:r>
            <a:endParaRPr lang="ru-RU" sz="2000" dirty="0" smtClean="0">
              <a:latin typeface="MainSans"/>
            </a:endParaRPr>
          </a:p>
          <a:p>
            <a:pPr algn="just"/>
            <a:r>
              <a:rPr lang="ru-RU" sz="2000" dirty="0" smtClean="0">
                <a:latin typeface="MainSans"/>
              </a:rPr>
              <a:t>	Последний </a:t>
            </a:r>
            <a:r>
              <a:rPr lang="ru-RU" sz="2000" dirty="0">
                <a:latin typeface="MainSans"/>
              </a:rPr>
              <a:t>промысел до </a:t>
            </a:r>
            <a:r>
              <a:rPr lang="ru-RU" sz="2000" dirty="0" err="1">
                <a:latin typeface="MainSans"/>
              </a:rPr>
              <a:t>проложения</a:t>
            </a:r>
            <a:r>
              <a:rPr lang="ru-RU" sz="2000" dirty="0">
                <a:latin typeface="MainSans"/>
              </a:rPr>
              <a:t> Пермско-Тюменской </a:t>
            </a:r>
            <a:r>
              <a:rPr lang="ru-RU" sz="2000" dirty="0" err="1">
                <a:latin typeface="MainSans"/>
              </a:rPr>
              <a:t>желелезной</a:t>
            </a:r>
            <a:r>
              <a:rPr lang="ru-RU" sz="2000" dirty="0">
                <a:latin typeface="MainSans"/>
              </a:rPr>
              <a:t> дороги был главным источником заработка жителей Покровского, а в начале XX века он упал, оставив неблагоприятные последствия на характере сельчан: «нерадение к земледелию, отсутствие энергии и предприимчивости на какое либо кустарное производство, беспечность и жизнь только минутой, мало заботясь о будущем», по выражению современника, бытописателя </a:t>
            </a:r>
            <a:r>
              <a:rPr lang="ru-RU" sz="2000" dirty="0" smtClean="0">
                <a:latin typeface="MainSans"/>
              </a:rPr>
              <a:t>прихода.</a:t>
            </a:r>
          </a:p>
          <a:p>
            <a:pPr algn="just"/>
            <a:endParaRPr lang="ru-RU" sz="2000" dirty="0" smtClean="0">
              <a:latin typeface="MainSans"/>
            </a:endParaRPr>
          </a:p>
          <a:p>
            <a:pPr algn="just"/>
            <a:r>
              <a:rPr lang="ru-RU" sz="2000" dirty="0" smtClean="0"/>
              <a:t>В </a:t>
            </a:r>
            <a:r>
              <a:rPr lang="ru-RU" sz="2000" dirty="0"/>
              <a:t>1817 года входило в </a:t>
            </a:r>
            <a:r>
              <a:rPr lang="ru-RU" sz="2000" dirty="0" err="1"/>
              <a:t>Камышевскую</a:t>
            </a:r>
            <a:r>
              <a:rPr lang="ru-RU" sz="2000" dirty="0"/>
              <a:t> волость.</a:t>
            </a:r>
          </a:p>
        </p:txBody>
      </p:sp>
    </p:spTree>
    <p:extLst>
      <p:ext uri="{BB962C8B-B14F-4D97-AF65-F5344CB8AC3E}">
        <p14:creationId xmlns:p14="http://schemas.microsoft.com/office/powerpoint/2010/main" xmlns="" val="13452309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0988" y="322729"/>
            <a:ext cx="111252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000" dirty="0" smtClean="0">
                <a:latin typeface="MainSans"/>
              </a:rPr>
              <a:t>	</a:t>
            </a:r>
            <a:r>
              <a:rPr lang="ru-RU" sz="2000" dirty="0" err="1" smtClean="0">
                <a:latin typeface="MainSans"/>
              </a:rPr>
              <a:t>Покровцы</a:t>
            </a:r>
            <a:r>
              <a:rPr lang="ru-RU" sz="2000" dirty="0" smtClean="0">
                <a:latin typeface="MainSans"/>
              </a:rPr>
              <a:t> </a:t>
            </a:r>
            <a:r>
              <a:rPr lang="ru-RU" sz="2000" dirty="0">
                <a:latin typeface="MainSans"/>
              </a:rPr>
              <a:t>были участниками восстаний 1762, 1774 годов. Были приписаны к Каменскому заводу для возки древесного угля и перевозки пушек на пристань реки Чусовой. От времён гражданской войны осталась братская могила красноармейца А. В. </a:t>
            </a:r>
            <a:r>
              <a:rPr lang="ru-RU" sz="2000" dirty="0" err="1">
                <a:latin typeface="MainSans"/>
              </a:rPr>
              <a:t>Степанина</a:t>
            </a:r>
            <a:r>
              <a:rPr lang="ru-RU" sz="2000" dirty="0">
                <a:latin typeface="MainSans"/>
              </a:rPr>
              <a:t>. 23 июля 1919 года Покровское освободил 187-й Володарский полк 21 дивизии. 23 сентября 1919 года возникла партийная ячейка. С 1924 по 1930 и с 1935 по 1963 гг. село было райцентром </a:t>
            </a:r>
            <a:r>
              <a:rPr lang="ru-RU" sz="2000" dirty="0">
                <a:solidFill>
                  <a:srgbClr val="0060B4"/>
                </a:solidFill>
                <a:latin typeface="inherit"/>
                <a:hlinkClick r:id="rId2" tooltip="Покровский район (Свердловская область)"/>
              </a:rPr>
              <a:t>Покровского </a:t>
            </a:r>
            <a:r>
              <a:rPr lang="ru-RU" sz="2000" dirty="0" smtClean="0">
                <a:solidFill>
                  <a:srgbClr val="0060B4"/>
                </a:solidFill>
                <a:latin typeface="inherit"/>
                <a:hlinkClick r:id="rId2" tooltip="Покровский район (Свердловская область)"/>
              </a:rPr>
              <a:t>района</a:t>
            </a:r>
            <a:r>
              <a:rPr lang="ru-RU" sz="2000" dirty="0" smtClean="0">
                <a:latin typeface="MainSans"/>
              </a:rPr>
              <a:t>.</a:t>
            </a:r>
            <a:endParaRPr lang="ru-RU" sz="2000" dirty="0">
              <a:latin typeface="MainSans"/>
            </a:endParaRPr>
          </a:p>
          <a:p>
            <a:pPr fontAlgn="base"/>
            <a:r>
              <a:rPr lang="ru-RU" sz="2000" b="1" dirty="0">
                <a:latin typeface="MainSans"/>
              </a:rPr>
              <a:t>14 октября </a:t>
            </a:r>
            <a:r>
              <a:rPr lang="ru-RU" sz="2000" b="1" dirty="0" smtClean="0">
                <a:latin typeface="MainSans"/>
              </a:rPr>
              <a:t>2022 </a:t>
            </a:r>
            <a:r>
              <a:rPr lang="ru-RU" sz="2000" b="1" dirty="0">
                <a:latin typeface="MainSans"/>
              </a:rPr>
              <a:t>года в Покровском отмечался День села и </a:t>
            </a:r>
            <a:r>
              <a:rPr lang="ru-RU" sz="2000" b="1" dirty="0" smtClean="0">
                <a:latin typeface="MainSans"/>
              </a:rPr>
              <a:t>315 </a:t>
            </a:r>
            <a:r>
              <a:rPr lang="ru-RU" sz="2000" b="1" dirty="0">
                <a:latin typeface="MainSans"/>
              </a:rPr>
              <a:t>лет со дня его основания.</a:t>
            </a:r>
            <a:endParaRPr lang="ru-RU" sz="2000" b="1" i="0" dirty="0">
              <a:effectLst/>
              <a:latin typeface="MainSans"/>
            </a:endParaRPr>
          </a:p>
        </p:txBody>
      </p:sp>
      <p:pic>
        <p:nvPicPr>
          <p:cNvPr id="3" name="Picture 6" descr="https://vsegda-pomnim.com/uploads/posts/2022-03/1647034692_1-vsegda-pomnim-com-p-reka-kamishenka-foto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6045" y="3002576"/>
            <a:ext cx="4856813" cy="3308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s://img-fotki.yandex.ru/get/5626/64880818.24/0_b68a5_cdea2263_XX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5046" y="2983043"/>
            <a:ext cx="4427257" cy="3327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696976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4776" y="421342"/>
            <a:ext cx="10022542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По По данным 1904 года — 278 дворов с населением 1541 человек (мужчин — 767, женщин — 774), все </a:t>
            </a:r>
            <a:r>
              <a:rPr lang="ru-RU" sz="2000" dirty="0" smtClean="0">
                <a:solidFill>
                  <a:srgbClr val="0060B4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русские</a:t>
            </a:r>
            <a:r>
              <a:rPr lang="ru-RU" sz="2000" baseline="30000" dirty="0" smtClean="0">
                <a:solidFill>
                  <a:srgbClr val="0060B4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данным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3" tooltip="Всероссийская перепись населения (2002)"/>
              </a:rPr>
              <a:t>переписи 2002 года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национальный состав следующий: </a:t>
            </a:r>
            <a:r>
              <a:rPr lang="ru-RU" sz="2000" dirty="0">
                <a:solidFill>
                  <a:srgbClr val="0060B4"/>
                </a:solidFill>
                <a:latin typeface="Times New Roman" pitchFamily="18" charset="0"/>
                <a:cs typeface="Times New Roman" pitchFamily="18" charset="0"/>
                <a:hlinkClick r:id="rId2" tooltip="Русские"/>
              </a:rPr>
              <a:t>русские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— 91 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%. 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 данным </a:t>
            </a:r>
            <a:r>
              <a:rPr lang="ru-RU" sz="2000" dirty="0">
                <a:solidFill>
                  <a:srgbClr val="0060B4"/>
                </a:solidFill>
                <a:latin typeface="Times New Roman" pitchFamily="18" charset="0"/>
                <a:cs typeface="Times New Roman" pitchFamily="18" charset="0"/>
                <a:hlinkClick r:id="rId4" tooltip="Всероссийская перепись населения (2010)"/>
              </a:rPr>
              <a:t>переписи 2010 года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в селе было: мужчин — 855, женщин — 1 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061.</a:t>
            </a:r>
          </a:p>
          <a:p>
            <a:pPr fontAlgn="base"/>
            <a:endParaRPr lang="ru-RU" sz="2000" b="0" i="0" dirty="0" smtClean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ru-RU" sz="20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8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Инфраструктура</a:t>
            </a:r>
          </a:p>
          <a:p>
            <a:pPr fontAlgn="base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Транспорт</a:t>
            </a:r>
          </a:p>
          <a:p>
            <a:pPr fontAlgn="base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Через село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проходит трасса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Р354 (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Екатеринбург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Курган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Постоянный автомобильный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поток, с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множеством </a:t>
            </a:r>
          </a:p>
          <a:p>
            <a:pPr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автобусных пригородных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междугородных маршрутов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Из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села на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северо-запад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идёт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асфальтированная дорога </a:t>
            </a:r>
          </a:p>
          <a:p>
            <a:pPr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 железнодорожной станции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Перебор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 (5—7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километров).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4" name="Picture 6" descr="https://kamensk-eparhia.s3-eu-west-1.amazonaws.com/2019-11-29/4942/ZHizny_na_prihodah/Pokrovskoe/Prestol2017/IMG_669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85024" y="1798820"/>
            <a:ext cx="4242216" cy="4721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45117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www.oblgazeta.ru/media/_versions/SVS_2471%5B1%5D_typ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2966" y="3372787"/>
            <a:ext cx="3748916" cy="3132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hb.bizmrg.com/medvisor.ru/iblock/14f/14f3be76c5fa821c21eb2179f6c9d6c0/3b53e4ccee1d5eebceb4f6d2c4e28cf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54476" y="3417758"/>
            <a:ext cx="4328776" cy="313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49624" y="188260"/>
            <a:ext cx="1171687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400" b="1" dirty="0" smtClean="0">
                <a:solidFill>
                  <a:srgbClr val="333333"/>
                </a:solidFill>
                <a:latin typeface="inherit"/>
              </a:rPr>
              <a:t>Здравоохранение</a:t>
            </a:r>
          </a:p>
          <a:p>
            <a:pPr fontAlgn="base"/>
            <a:endParaRPr lang="ru-RU" sz="2400" b="1" dirty="0">
              <a:solidFill>
                <a:srgbClr val="333333"/>
              </a:solidFill>
              <a:latin typeface="NotoDroidSerif"/>
            </a:endParaRPr>
          </a:p>
          <a:p>
            <a:pPr algn="just" fontAlgn="base"/>
            <a:r>
              <a:rPr lang="ru-RU" dirty="0" smtClean="0">
                <a:solidFill>
                  <a:srgbClr val="000000"/>
                </a:solidFill>
                <a:latin typeface="MainSans"/>
              </a:rPr>
              <a:t>	В Покровском расположено муниципальное учреждение здравоохранения </a:t>
            </a:r>
            <a:r>
              <a:rPr lang="ru-RU" dirty="0">
                <a:solidFill>
                  <a:srgbClr val="000000"/>
                </a:solidFill>
                <a:latin typeface="MainSans"/>
              </a:rPr>
              <a:t>«</a:t>
            </a:r>
            <a:r>
              <a:rPr lang="ru-RU" dirty="0" smtClean="0">
                <a:solidFill>
                  <a:srgbClr val="000000"/>
                </a:solidFill>
                <a:latin typeface="MainSans"/>
              </a:rPr>
              <a:t>Каменская центральная районная больница». </a:t>
            </a:r>
            <a:r>
              <a:rPr lang="ru-RU" dirty="0"/>
              <a:t>В разные годы её возглавляли разные руководители. Михаил Иванович Архиерейский ив вовсе легендарная личность, о которой в районе ходят легенды, якобы он сам себе делал операцию по удалению аппендицита. Именно при нем для больницы был построен специализированный корпус рядом с Берёзовой рощей. </a:t>
            </a:r>
            <a:r>
              <a:rPr lang="ru-RU" dirty="0" smtClean="0"/>
              <a:t>	</a:t>
            </a:r>
            <a:r>
              <a:rPr lang="ru-RU" dirty="0" smtClean="0">
                <a:solidFill>
                  <a:srgbClr val="000000"/>
                </a:solidFill>
                <a:latin typeface="MainSans"/>
              </a:rPr>
              <a:t>В </a:t>
            </a:r>
            <a:r>
              <a:rPr lang="ru-RU" dirty="0">
                <a:solidFill>
                  <a:srgbClr val="000000"/>
                </a:solidFill>
                <a:latin typeface="MainSans"/>
              </a:rPr>
              <a:t>сен­тяб­ре </a:t>
            </a:r>
            <a:r>
              <a:rPr lang="ru-RU" dirty="0">
                <a:solidFill>
                  <a:srgbClr val="0060B4"/>
                </a:solidFill>
                <a:latin typeface="inherit"/>
                <a:hlinkClick r:id="rId4" tooltip="2008 год"/>
              </a:rPr>
              <a:t>2008 года</a:t>
            </a:r>
            <a:r>
              <a:rPr lang="ru-RU" dirty="0">
                <a:solidFill>
                  <a:srgbClr val="000000"/>
                </a:solidFill>
                <a:latin typeface="MainSans"/>
              </a:rPr>
              <a:t> </a:t>
            </a:r>
            <a:r>
              <a:rPr lang="ru-RU" dirty="0"/>
              <a:t>По программе, которая предусматривала реабилитацию местных жителей, пострадавших от Восточно-Уральского радиоактивного следа был построен новый корпус. ЦРБ оснащена современным оборудованием по проведению таких исследований, как УЗИ, в том числе сердца и сосудов, ФГС,  </a:t>
            </a:r>
            <a:r>
              <a:rPr lang="ru-RU" dirty="0" err="1"/>
              <a:t>колоноскопия</a:t>
            </a:r>
            <a:r>
              <a:rPr lang="ru-RU" dirty="0"/>
              <a:t>, флюорография. Работают и узкие специалисты, </a:t>
            </a:r>
            <a:r>
              <a:rPr lang="ru-RU" dirty="0" err="1"/>
              <a:t>физкабинет</a:t>
            </a:r>
            <a:r>
              <a:rPr lang="ru-RU" dirty="0"/>
              <a:t>.</a:t>
            </a:r>
            <a:endParaRPr lang="ru-RU" b="0" i="0" dirty="0">
              <a:solidFill>
                <a:srgbClr val="000000"/>
              </a:solidFill>
              <a:effectLst/>
              <a:latin typeface="MainSan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40943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2025" y="143435"/>
            <a:ext cx="1111535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400" b="1" dirty="0"/>
              <a:t>Образование</a:t>
            </a:r>
          </a:p>
          <a:p>
            <a:pPr fontAlgn="base"/>
            <a:endParaRPr lang="ru-RU" dirty="0" smtClean="0"/>
          </a:p>
          <a:p>
            <a:pPr fontAlgn="base"/>
            <a:r>
              <a:rPr lang="ru-RU" sz="2000" dirty="0" smtClean="0">
                <a:latin typeface="Georgia" panose="02040502050405020303" pitchFamily="18" charset="0"/>
              </a:rPr>
              <a:t>Дата создания образовательного учреждения — 01.09.1935г.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>
                <a:latin typeface="Georgia" panose="02040502050405020303" pitchFamily="18" charset="0"/>
              </a:rPr>
              <a:t>С 1872 года в Покровской слободе организовано земское училище.</a:t>
            </a:r>
          </a:p>
          <a:p>
            <a:pPr algn="just" fontAlgn="base"/>
            <a:r>
              <a:rPr lang="ru-RU" sz="2000" dirty="0" smtClean="0">
                <a:latin typeface="Georgia" panose="02040502050405020303" pitchFamily="18" charset="0"/>
              </a:rPr>
              <a:t> 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>
                <a:latin typeface="Georgia" panose="02040502050405020303" pitchFamily="18" charset="0"/>
              </a:rPr>
              <a:t>До 1932 года существовала только начальная школа. Первое её здание было расположено в доме по ул.Ленина, где сейчас магазин «Промтовары». На берегу реки стояло длинное деревянное здание, похожее на барак. На переменах дети выходили отдыхать на улицу. 	В 1932 году после выхода постановления "О введении семилетнего образования"стали открываться 5-6 классы. Учебный год стал начинаться 1 сентября (ранее начинался с 1 октября). Вводились новые программы, усилился охват молодежи школьным обучением, усилилась и борьба с отсевом учащихся из школ. С 1932 года деревянные столы и скамейки начали заменять партами с учетом возрастного состава классов. Наполняемость классов составляла 40 и более человек. </a:t>
            </a:r>
            <a:r>
              <a:rPr lang="ru-RU" sz="2000" dirty="0" smtClean="0"/>
              <a:t>	</a:t>
            </a:r>
            <a:endParaRPr lang="ru-RU" sz="2000" dirty="0"/>
          </a:p>
          <a:p>
            <a:pPr algn="just" fontAlgn="base">
              <a:buFont typeface="Arial" panose="020B0604020202020204" pitchFamily="34" charset="0"/>
              <a:buChar char="•"/>
            </a:pPr>
            <a:endParaRPr lang="ru-RU" dirty="0">
              <a:solidFill>
                <a:srgbClr val="000000"/>
              </a:solidFill>
              <a:latin typeface="inheri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56266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4773" y="584616"/>
            <a:ext cx="1153346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33A40"/>
                </a:solidFill>
                <a:latin typeface="Georgia" panose="02040502050405020303" pitchFamily="18" charset="0"/>
              </a:rPr>
              <a:t>	</a:t>
            </a:r>
            <a:r>
              <a:rPr lang="ru-RU" sz="2000" dirty="0" smtClean="0">
                <a:latin typeface="Georgia" panose="02040502050405020303" pitchFamily="18" charset="0"/>
              </a:rPr>
              <a:t>Первыми </a:t>
            </a:r>
            <a:r>
              <a:rPr lang="ru-RU" sz="2000" dirty="0">
                <a:latin typeface="Georgia" panose="02040502050405020303" pitchFamily="18" charset="0"/>
              </a:rPr>
              <a:t>в Покровскую начальную школу в 1932-1933 учебном году прибыла Тарских Евдокия Ивановна в качестве заведующей ШКМ и учителя истории. Из Перми с 4-х месячных курсов прибыла </a:t>
            </a:r>
            <a:r>
              <a:rPr lang="ru-RU" sz="2000" dirty="0" err="1">
                <a:latin typeface="Georgia" panose="02040502050405020303" pitchFamily="18" charset="0"/>
              </a:rPr>
              <a:t>Русанова</a:t>
            </a:r>
            <a:r>
              <a:rPr lang="ru-RU" sz="2000" dirty="0">
                <a:latin typeface="Georgia" panose="02040502050405020303" pitchFamily="18" charset="0"/>
              </a:rPr>
              <a:t> Нина Алексеевна — химик. Муж и жена </a:t>
            </a:r>
            <a:r>
              <a:rPr lang="ru-RU" sz="2000" dirty="0" err="1">
                <a:latin typeface="Georgia" panose="02040502050405020303" pitchFamily="18" charset="0"/>
              </a:rPr>
              <a:t>Белоносовы</a:t>
            </a:r>
            <a:r>
              <a:rPr lang="ru-RU" sz="2000" dirty="0">
                <a:latin typeface="Georgia" panose="02040502050405020303" pitchFamily="18" charset="0"/>
              </a:rPr>
              <a:t> — учитель начальных классов и литератор. Сразу был объявлен набор в 5 класс. К началу учебного года прибыло учиться 100 человек. В начале 1933 года в школу прибыла учитель математики </a:t>
            </a:r>
            <a:r>
              <a:rPr lang="ru-RU" sz="2000" dirty="0" err="1">
                <a:latin typeface="Georgia" panose="02040502050405020303" pitchFamily="18" charset="0"/>
              </a:rPr>
              <a:t>Втулкина</a:t>
            </a:r>
            <a:r>
              <a:rPr lang="ru-RU" sz="2000" dirty="0">
                <a:latin typeface="Georgia" panose="02040502050405020303" pitchFamily="18" charset="0"/>
              </a:rPr>
              <a:t> (Юденко) Александра Николаевна, которая проработала в школе 30 лет.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>	</a:t>
            </a:r>
            <a:r>
              <a:rPr lang="ru-RU" sz="2000" dirty="0" smtClean="0">
                <a:latin typeface="Georgia" panose="02040502050405020303" pitchFamily="18" charset="0"/>
              </a:rPr>
              <a:t>С</a:t>
            </a:r>
            <a:r>
              <a:rPr lang="ru-RU" sz="2000" dirty="0">
                <a:latin typeface="Georgia" panose="02040502050405020303" pitchFamily="18" charset="0"/>
              </a:rPr>
              <a:t> 1935 года школа стала средней. Пополнение в 8-е классы пришло из </a:t>
            </a:r>
            <a:r>
              <a:rPr lang="ru-RU" sz="2000" dirty="0" err="1">
                <a:latin typeface="Georgia" panose="02040502050405020303" pitchFamily="18" charset="0"/>
              </a:rPr>
              <a:t>Маминской</a:t>
            </a:r>
            <a:r>
              <a:rPr lang="ru-RU" sz="2000" dirty="0">
                <a:latin typeface="Georgia" panose="02040502050405020303" pitchFamily="18" charset="0"/>
              </a:rPr>
              <a:t> семилетней школы. В феврале 1935 из Каменского района выделился в самостоятельную административную единицу Покровский район. Первым заведующим Покровского района стал Юденко Иван Парфенович. На него была возложена обязанность по строительству в селе новой школы на 400 мест хозяйственным способом. Возведение нового здания школы было объявлено народной стройкой. Школа была построена за 3 года! Здесь были мастерские, кабинеты физики и химии, спортивный зал. Построено здание интерната. </a:t>
            </a:r>
            <a:r>
              <a:rPr lang="ru-RU" sz="2000" dirty="0" smtClean="0">
                <a:latin typeface="Georgia" panose="02040502050405020303" pitchFamily="18" charset="0"/>
              </a:rPr>
              <a:t>	</a:t>
            </a:r>
          </a:p>
          <a:p>
            <a:r>
              <a:rPr lang="ru-RU" sz="2000" dirty="0" smtClean="0">
                <a:latin typeface="Georgia" panose="02040502050405020303" pitchFamily="18" charset="0"/>
              </a:rPr>
              <a:t>	В</a:t>
            </a:r>
            <a:r>
              <a:rPr lang="ru-RU" sz="2000" dirty="0">
                <a:latin typeface="Georgia" panose="02040502050405020303" pitchFamily="18" charset="0"/>
              </a:rPr>
              <a:t> 1938 году ПСШ сделала первый выпуск — 17 человек!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35217053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0635" y="502024"/>
            <a:ext cx="1091004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rgbClr val="033A40"/>
                </a:solidFill>
                <a:latin typeface="Georgia" panose="02040502050405020303" pitchFamily="18" charset="0"/>
              </a:rPr>
              <a:t>	</a:t>
            </a:r>
            <a:r>
              <a:rPr lang="ru-RU" sz="2000" dirty="0" smtClean="0">
                <a:latin typeface="Georgia" panose="02040502050405020303" pitchFamily="18" charset="0"/>
              </a:rPr>
              <a:t>1</a:t>
            </a:r>
            <a:r>
              <a:rPr lang="ru-RU" sz="2000" dirty="0">
                <a:latin typeface="Georgia" panose="02040502050405020303" pitchFamily="18" charset="0"/>
              </a:rPr>
              <a:t> декабря 2003 года было открытие нового здания Покровской средней общеобразовательной школы. Школа стала еще просторнее и удобнее. </a:t>
            </a:r>
            <a:endParaRPr lang="ru-RU" sz="2000" dirty="0" smtClean="0">
              <a:latin typeface="Georgia" panose="02040502050405020303" pitchFamily="18" charset="0"/>
            </a:endParaRPr>
          </a:p>
          <a:p>
            <a:pPr algn="just"/>
            <a:endParaRPr lang="ru-RU" sz="2000" dirty="0" smtClean="0">
              <a:latin typeface="Georgia" panose="02040502050405020303" pitchFamily="18" charset="0"/>
            </a:endParaRPr>
          </a:p>
          <a:p>
            <a:pPr algn="just"/>
            <a:r>
              <a:rPr lang="ru-RU" sz="2000" dirty="0" smtClean="0">
                <a:latin typeface="Georgia" panose="02040502050405020303" pitchFamily="18" charset="0"/>
              </a:rPr>
              <a:t>В</a:t>
            </a:r>
            <a:r>
              <a:rPr lang="ru-RU" sz="2000" dirty="0">
                <a:latin typeface="Georgia" panose="02040502050405020303" pitchFamily="18" charset="0"/>
              </a:rPr>
              <a:t> ней есть не только множество кабинетов. Но и библиотека, и столовая, и актовый зал, и мастерские</a:t>
            </a:r>
            <a:r>
              <a:rPr lang="ru-RU" sz="2000" dirty="0" smtClean="0">
                <a:latin typeface="Georgia" panose="02040502050405020303" pitchFamily="18" charset="0"/>
              </a:rPr>
              <a:t>.</a:t>
            </a:r>
            <a:endParaRPr lang="ru-RU" sz="2000" dirty="0"/>
          </a:p>
        </p:txBody>
      </p:sp>
      <p:pic>
        <p:nvPicPr>
          <p:cNvPr id="3" name="Picture 2" descr="https://avatars.mds.yandex.net/get-altay/367512/2a0000015b866e291eb50e1f363938d7ff3a/XXX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3278" y="1843790"/>
            <a:ext cx="7285220" cy="4564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800146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251012" y="134471"/>
            <a:ext cx="11600329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Церковь Покрова Пресвятой </a:t>
            </a: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Богородицы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Деревянная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церковь существовала в период с 1817 по 1834 года. Первую церковь освятили во имя Николая Чудотворца.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Позднее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на её месте был выстроен новый, каменный, трёх-</a:t>
            </a:r>
            <a:r>
              <a:rPr lang="ru-RU" sz="2000" dirty="0">
                <a:latin typeface="Times New Roman" pitchFamily="18" charset="0"/>
                <a:cs typeface="Times New Roman" pitchFamily="18" charset="0"/>
                <a:hlinkClick r:id="rId2" tooltip="Престол"/>
              </a:rPr>
              <a:t>престольный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храм. В 1829 году сооружение новой Покровской церкви в основном завершилось. Храм был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двух престольным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главный </a:t>
            </a:r>
            <a:r>
              <a:rPr lang="ru-RU" sz="2000" dirty="0">
                <a:latin typeface="Times New Roman" pitchFamily="18" charset="0"/>
                <a:cs typeface="Times New Roman" pitchFamily="18" charset="0"/>
                <a:hlinkClick r:id="rId3" tooltip="Придел"/>
              </a:rPr>
              <a:t>придел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во имя Покрова Пр. Богородицы — холодный; южный придел в честь Равноапостольных Царей Константина и Елены — тёплый.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1833 году в Покровском приделе сделали иконостас, а вокруг храма была построена деревянная ограда. В 1834 году состоялось освящение главного, Покровского, придела храма по благословению Преосвященного </a:t>
            </a:r>
            <a:r>
              <a:rPr lang="ru-RU" sz="2000" dirty="0">
                <a:latin typeface="Times New Roman" pitchFamily="18" charset="0"/>
                <a:cs typeface="Times New Roman" pitchFamily="18" charset="0"/>
                <a:hlinkClick r:id="rId4" tooltip="Аркадий (Фёдоров)"/>
              </a:rPr>
              <a:t>Аркадия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Архиепископа Пермского 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Верхотурского</a:t>
            </a:r>
            <a:r>
              <a:rPr lang="ru-RU" sz="2000" baseline="30000" dirty="0" smtClean="0">
                <a:latin typeface="Times New Roman" pitchFamily="18" charset="0"/>
                <a:cs typeface="Times New Roman" pitchFamily="18" charset="0"/>
              </a:rPr>
              <a:t>..</a:t>
            </a:r>
          </a:p>
          <a:p>
            <a:r>
              <a:rPr lang="ru-RU" sz="2000" baseline="30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1840-е годы в храме села Покровского продолжались строительные работы. Возводился придел во имя святых Константина и Елены. Документы сохранили имена некоторых строителей: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Софрон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Сыропятов, подрядчик Фёдор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Детенишев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1849 году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Константино-Еленинский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придел был освящён.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1853 году белили известью холодный Покровский придел.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1858 году в храме села Покровского делали новые водосточные трубы и клали печи.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1860 году началось строительство церковной ограды. Она была сложена из камня с мраморными столбами и железными решётками. Решётки и ворота делал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сысертский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мастеровой Пётр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Паршуков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Мраморные столбы поставлялись из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Мраморского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завода.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265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9705" y="494675"/>
            <a:ext cx="113025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В декабре 1862 года покровские прихожане приняли решение купить иконостас Предтеченской церкви села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Мраморского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чтобы установить его во вновь строящемся северном приделе своего храма, посвящённом Иоанну Предтече. 	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В 1863 году состоялось освящение нового северного придела во имя Пророка Предтечи и Крестителя Господня Иоанна.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В 1865 году Екатеринбургский мастер Семён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Дёгтев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писал запрестольные иконы Богородицы и Иоанна Крестителя, работал над иконостасом.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4" descr="https://photo.russian-church.ru/b2/d6/89/8e/04/1000-865-984359f56a2891e6f6c54a14b4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28210" y="2743200"/>
            <a:ext cx="6041036" cy="388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9625" y="614597"/>
            <a:ext cx="11308609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	В </a:t>
            </a:r>
            <a:r>
              <a:rPr lang="ru-RU" sz="200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1890 году прошёл очередной ремонт, работы вёл екатеринбургский мещанин Александр Савельев. </a:t>
            </a:r>
            <a:endParaRPr lang="ru-RU" sz="2000" dirty="0" smtClean="0">
              <a:solidFill>
                <a:srgbClr val="20212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	16 </a:t>
            </a:r>
            <a:r>
              <a:rPr lang="ru-RU" sz="200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сентября 1893 года (по ст. стилю) было совершено малое освящение отремонтированного Покровского придела. В приход села Покровское входили деревни </a:t>
            </a:r>
            <a:r>
              <a:rPr lang="ru-RU" sz="2000" dirty="0" err="1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Белоносова</a:t>
            </a:r>
            <a:r>
              <a:rPr lang="ru-RU" sz="200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Малосмолина</a:t>
            </a:r>
            <a:r>
              <a:rPr lang="ru-RU" sz="200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Щёлконогова</a:t>
            </a:r>
            <a:r>
              <a:rPr lang="ru-RU" sz="200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, Попова, Часовая. Прихожан насчитывалось 3414 человек. В приходе храма были две часовни: первая в деревне </a:t>
            </a:r>
            <a:r>
              <a:rPr lang="ru-RU" sz="2000" dirty="0">
                <a:solidFill>
                  <a:srgbClr val="0645AD"/>
                </a:solidFill>
                <a:latin typeface="Times New Roman" pitchFamily="18" charset="0"/>
                <a:cs typeface="Times New Roman" pitchFamily="18" charset="0"/>
                <a:hlinkClick r:id="rId2" tooltip="Часовая (Свердловская область)"/>
              </a:rPr>
              <a:t>Часовой</a:t>
            </a:r>
            <a:r>
              <a:rPr lang="ru-RU" sz="200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 — во имя Иоанна Предтечи — каменная, 1895 года постройки. Вторая в деревне </a:t>
            </a:r>
            <a:r>
              <a:rPr lang="ru-RU" sz="2000" dirty="0">
                <a:solidFill>
                  <a:srgbClr val="0645AD"/>
                </a:solidFill>
                <a:latin typeface="Times New Roman" pitchFamily="18" charset="0"/>
                <a:cs typeface="Times New Roman" pitchFamily="18" charset="0"/>
                <a:hlinkClick r:id="rId3" tooltip="Малая Белоносова"/>
              </a:rPr>
              <a:t>Малая </a:t>
            </a:r>
            <a:r>
              <a:rPr lang="ru-RU" sz="2000" dirty="0" err="1">
                <a:solidFill>
                  <a:srgbClr val="0645AD"/>
                </a:solidFill>
                <a:latin typeface="Times New Roman" pitchFamily="18" charset="0"/>
                <a:cs typeface="Times New Roman" pitchFamily="18" charset="0"/>
                <a:hlinkClick r:id="rId3" tooltip="Малая Белоносова"/>
              </a:rPr>
              <a:t>Белоносова</a:t>
            </a:r>
            <a:r>
              <a:rPr lang="ru-RU" sz="200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 — деревянная, 1881 года постройки.</a:t>
            </a:r>
          </a:p>
          <a:p>
            <a:r>
              <a:rPr lang="ru-RU" sz="200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	После </a:t>
            </a:r>
            <a:r>
              <a:rPr lang="ru-RU" sz="200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октябрьской революции 1917 года государство взяло курс на борьбу с религией. Церкви закрывались в массовом порядке. </a:t>
            </a:r>
            <a:endParaRPr lang="ru-RU" sz="2000" dirty="0" smtClean="0">
              <a:solidFill>
                <a:srgbClr val="20212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sz="2000" b="0" i="0" dirty="0">
              <a:solidFill>
                <a:srgbClr val="20212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6" name="Picture 6" descr="https://svyatural.com/wp-content/uploads/2020/06/pokro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38072" y="3777521"/>
            <a:ext cx="4976736" cy="2893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704542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4774" y="509666"/>
            <a:ext cx="1152743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	В 1930 году встал вопрос о прекращении деятельности Покровского храма. Были организованы собрания местных жителей, на которых принимались решения: «…Религия является большим тормозом в деле социалистического переустройства деревни и ярым врагом коллективизации, …просим поставить вопрос о передаче церкви под культурное учреждение». Однако, несмотря на пропагандистскую работу властей, Покровская церковь закрыта не была.</a:t>
            </a:r>
          </a:p>
          <a:p>
            <a:r>
              <a:rPr lang="ru-RU" sz="200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	29 января 1936 года Президиум Покровского райисполкома постановил: «Учитывая настроения, ходатайства и настойчивые требования колхозных масс в количестве 981 человека о закрытии церкви, находящейся в селе Покровском, …церковь закрыть… Внесённые предложения и требования колхозных масс о приспособлении здания церкви под дом культуры считать вполне целесообразными». </a:t>
            </a:r>
          </a:p>
          <a:p>
            <a:endParaRPr lang="ru-RU" sz="2000" dirty="0" smtClean="0">
              <a:solidFill>
                <a:srgbClr val="20212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	26 февраля ходатайство Покровского райисполкома было </a:t>
            </a:r>
          </a:p>
          <a:p>
            <a:pPr algn="just"/>
            <a:r>
              <a:rPr lang="ru-RU" sz="200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удовлетворено областными властями. Покровскую церковь опечатали. </a:t>
            </a:r>
          </a:p>
          <a:p>
            <a:pPr algn="just"/>
            <a:r>
              <a:rPr lang="ru-RU" sz="200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Колокола были сняты, иконы сожжены. </a:t>
            </a:r>
          </a:p>
          <a:p>
            <a:pPr algn="just"/>
            <a:r>
              <a:rPr lang="ru-RU" sz="200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Нетронутой осталась фреска «Благодатное небо» — самая красивая в храме</a:t>
            </a:r>
            <a:r>
              <a:rPr lang="ru-RU" sz="2000" baseline="30000" dirty="0" smtClean="0">
                <a:solidFill>
                  <a:srgbClr val="0645AD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solidFill>
                <a:srgbClr val="20212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	В советское время церковь была перестроена, в здании размещался клуб. </a:t>
            </a:r>
          </a:p>
          <a:p>
            <a:pPr algn="just"/>
            <a:r>
              <a:rPr lang="ru-RU" sz="200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13 февраля 2004 года церковь была возвращена в </a:t>
            </a:r>
            <a:r>
              <a:rPr lang="ru-RU" sz="2000" dirty="0" smtClean="0">
                <a:solidFill>
                  <a:srgbClr val="0645AD"/>
                </a:solidFill>
                <a:latin typeface="Times New Roman" pitchFamily="18" charset="0"/>
                <a:cs typeface="Times New Roman" pitchFamily="18" charset="0"/>
                <a:hlinkClick r:id="rId2" tooltip="РПЦ"/>
              </a:rPr>
              <a:t>РПЦ</a:t>
            </a:r>
            <a:r>
              <a:rPr lang="ru-RU" sz="200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200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В настоящее время идёт восстановление храма.</a:t>
            </a:r>
          </a:p>
          <a:p>
            <a:endParaRPr lang="ru-RU" sz="2000" dirty="0">
              <a:solidFill>
                <a:srgbClr val="20212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ttp://temples.ru/private/f001027/027_0336447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19149" y="3340736"/>
            <a:ext cx="2938072" cy="3037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400" y="434715"/>
            <a:ext cx="82296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Живет село Покровское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внешний вид неброское,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Ничем не знаменитое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уральской стороне.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 мне все больше нравится,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Все ближе раскрывается,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Пора давно забытая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 время наших дней.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 люди здесь красивые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Своим трудом и силою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Пасут стада совхозные,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Выращивают хлеб...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 жизнь, как песня новая,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Сильна своей основою,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Беда и радость познаны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Здесь, на родной земле...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Послушай и услышишь, как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Поет река Камышенка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Своим негромким голосом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 все, что унесла,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 все, что скоро сбудется..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Растут в Покровском улицы,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 вызревают колосом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 люди, и дела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r"/>
            <a:r>
              <a:rPr lang="ru-RU" sz="1600" b="0" i="0" dirty="0" err="1" smtClean="0">
                <a:effectLst/>
                <a:latin typeface="Times New Roman" pitchFamily="18" charset="0"/>
                <a:cs typeface="Times New Roman" pitchFamily="18" charset="0"/>
              </a:rPr>
              <a:t>Кузеванова</a:t>
            </a:r>
            <a:r>
              <a:rPr lang="ru-RU" sz="1600" b="0" i="0" dirty="0" smtClean="0">
                <a:effectLst/>
                <a:latin typeface="Times New Roman" pitchFamily="18" charset="0"/>
                <a:cs typeface="Times New Roman" pitchFamily="18" charset="0"/>
              </a:rPr>
              <a:t> Е.М.</a:t>
            </a:r>
            <a:endParaRPr lang="ru-RU" sz="1600" b="0" i="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23948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avatars.mds.yandex.net/i?id=94ad273cc122d87236b92395d3d43154-4027955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705" y="269823"/>
            <a:ext cx="11347553" cy="6370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353542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8188" y="1201271"/>
            <a:ext cx="817581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hlinkClick r:id="rId2"/>
            </a:endParaRPr>
          </a:p>
          <a:p>
            <a:r>
              <a:rPr lang="ru-RU" dirty="0" smtClean="0">
                <a:hlinkClick r:id="rId2"/>
              </a:rPr>
              <a:t>Список использованных ресурсов.</a:t>
            </a:r>
          </a:p>
          <a:p>
            <a:r>
              <a:rPr lang="ru-RU" dirty="0" smtClean="0">
                <a:hlinkClick r:id="rId2"/>
              </a:rPr>
              <a:t>http</a:t>
            </a:r>
            <a:r>
              <a:rPr lang="ru-RU" dirty="0">
                <a:hlinkClick r:id="rId2"/>
              </a:rPr>
              <a:t>://letopisi.org/index.php/Покровское_(Каменский_район_Свердловской_области</a:t>
            </a:r>
            <a:r>
              <a:rPr lang="ru-RU" dirty="0" smtClean="0">
                <a:hlinkClick r:id="rId2"/>
              </a:rPr>
              <a:t>)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3"/>
              </a:rPr>
              <a:t>https://www.komandirovka.ru/cities/pokrovskoexmn</a:t>
            </a:r>
            <a:r>
              <a:rPr lang="en-US" dirty="0" smtClean="0">
                <a:hlinkClick r:id="rId3"/>
              </a:rPr>
              <a:t>/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4"/>
              </a:rPr>
              <a:t>https://ru.wikipedia.org/wiki/</a:t>
            </a:r>
            <a:r>
              <a:rPr lang="ru-RU" dirty="0">
                <a:hlinkClick r:id="rId4"/>
              </a:rPr>
              <a:t>Покровское_%</a:t>
            </a:r>
            <a:r>
              <a:rPr lang="ru-RU" dirty="0" smtClean="0">
                <a:hlinkClick r:id="rId4"/>
              </a:rPr>
              <a:t>28Каменский_городской_округ%29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4"/>
              </a:rPr>
              <a:t>https://ru.wikipedia.org/wiki/</a:t>
            </a:r>
            <a:r>
              <a:rPr lang="ru-RU" dirty="0">
                <a:hlinkClick r:id="rId4"/>
              </a:rPr>
              <a:t>Покровское_%</a:t>
            </a:r>
            <a:r>
              <a:rPr lang="ru-RU" dirty="0" smtClean="0">
                <a:hlinkClick r:id="rId4"/>
              </a:rPr>
              <a:t>28Каменский_городской_округ%29</a:t>
            </a:r>
            <a:endParaRPr lang="ru-RU" dirty="0" smtClean="0"/>
          </a:p>
          <a:p>
            <a:endParaRPr lang="ru-RU" dirty="0" smtClean="0"/>
          </a:p>
          <a:p>
            <a:r>
              <a:rPr lang="en-US" dirty="0"/>
              <a:t>http://litclub-phoenix.ru/publ/88-1-0-5662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522843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520</TotalTime>
  <Words>199</Words>
  <Application>Microsoft Office PowerPoint</Application>
  <PresentationFormat>Произвольный</PresentationFormat>
  <Paragraphs>136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Алексей</dc:creator>
  <cp:lastModifiedBy>Shafikova_GA</cp:lastModifiedBy>
  <cp:revision>50</cp:revision>
  <dcterms:created xsi:type="dcterms:W3CDTF">2021-09-23T10:57:29Z</dcterms:created>
  <dcterms:modified xsi:type="dcterms:W3CDTF">2022-11-08T09:55:57Z</dcterms:modified>
</cp:coreProperties>
</file>